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48" r:id="rId2"/>
    <p:sldMasterId id="2147483649" r:id="rId3"/>
    <p:sldMasterId id="2147483650" r:id="rId4"/>
  </p:sldMasterIdLst>
  <p:notesMasterIdLst>
    <p:notesMasterId r:id="rId45"/>
  </p:notesMasterIdLst>
  <p:handoutMasterIdLst>
    <p:handoutMasterId r:id="rId46"/>
  </p:handoutMasterIdLst>
  <p:sldIdLst>
    <p:sldId id="267" r:id="rId5"/>
    <p:sldId id="365" r:id="rId6"/>
    <p:sldId id="449" r:id="rId7"/>
    <p:sldId id="450" r:id="rId8"/>
    <p:sldId id="256" r:id="rId9"/>
    <p:sldId id="453" r:id="rId10"/>
    <p:sldId id="297" r:id="rId11"/>
    <p:sldId id="454" r:id="rId12"/>
    <p:sldId id="272" r:id="rId13"/>
    <p:sldId id="432" r:id="rId14"/>
    <p:sldId id="342" r:id="rId15"/>
    <p:sldId id="455" r:id="rId16"/>
    <p:sldId id="346" r:id="rId17"/>
    <p:sldId id="456" r:id="rId18"/>
    <p:sldId id="273" r:id="rId19"/>
    <p:sldId id="457" r:id="rId20"/>
    <p:sldId id="300" r:id="rId21"/>
    <p:sldId id="458" r:id="rId22"/>
    <p:sldId id="351" r:id="rId23"/>
    <p:sldId id="459" r:id="rId24"/>
    <p:sldId id="261" r:id="rId25"/>
    <p:sldId id="460" r:id="rId26"/>
    <p:sldId id="277" r:id="rId27"/>
    <p:sldId id="461" r:id="rId28"/>
    <p:sldId id="326" r:id="rId29"/>
    <p:sldId id="462" r:id="rId30"/>
    <p:sldId id="463" r:id="rId31"/>
    <p:sldId id="356" r:id="rId32"/>
    <p:sldId id="318" r:id="rId33"/>
    <p:sldId id="464" r:id="rId34"/>
    <p:sldId id="360" r:id="rId35"/>
    <p:sldId id="465" r:id="rId36"/>
    <p:sldId id="426" r:id="rId37"/>
    <p:sldId id="466" r:id="rId38"/>
    <p:sldId id="330" r:id="rId39"/>
    <p:sldId id="467" r:id="rId40"/>
    <p:sldId id="331" r:id="rId41"/>
    <p:sldId id="468" r:id="rId42"/>
    <p:sldId id="451" r:id="rId43"/>
    <p:sldId id="430" r:id="rId44"/>
  </p:sldIdLst>
  <p:sldSz cx="9144000" cy="6858000" type="screen4x3"/>
  <p:notesSz cx="7102475" cy="10233025"/>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E548"/>
    <a:srgbClr val="59C34B"/>
    <a:srgbClr val="606060"/>
    <a:srgbClr val="210DB3"/>
    <a:srgbClr val="59EB71"/>
    <a:srgbClr val="E3F5E7"/>
    <a:srgbClr val="54E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1" autoAdjust="0"/>
    <p:restoredTop sz="93584" autoAdjust="0"/>
  </p:normalViewPr>
  <p:slideViewPr>
    <p:cSldViewPr snapToGrid="0">
      <p:cViewPr varScale="1">
        <p:scale>
          <a:sx n="117" d="100"/>
          <a:sy n="117" d="100"/>
        </p:scale>
        <p:origin x="183"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3235"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2763"/>
          </a:xfrm>
          <a:prstGeom prst="rect">
            <a:avLst/>
          </a:prstGeom>
        </p:spPr>
        <p:txBody>
          <a:bodyPr vert="horz" lIns="91440" tIns="45720" rIns="91440" bIns="45720" rtlCol="0"/>
          <a:lstStyle>
            <a:lvl1pPr algn="l" eaLnBrk="0" hangingPunct="0">
              <a:defRPr sz="1200">
                <a:latin typeface="Arial" panose="020B0604020202020204" pitchFamily="34" charset="0"/>
                <a:cs typeface="+mn-cs"/>
              </a:defRPr>
            </a:lvl1pPr>
          </a:lstStyle>
          <a:p>
            <a:pPr>
              <a:defRPr/>
            </a:pPr>
            <a:endParaRPr lang="de-DE"/>
          </a:p>
        </p:txBody>
      </p:sp>
      <p:sp>
        <p:nvSpPr>
          <p:cNvPr id="3" name="Datumsplatzhalter 2"/>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eaLnBrk="0" hangingPunct="0">
              <a:defRPr sz="1200">
                <a:latin typeface="Arial" panose="020B0604020202020204" pitchFamily="34" charset="0"/>
                <a:cs typeface="+mn-cs"/>
              </a:defRPr>
            </a:lvl1pPr>
          </a:lstStyle>
          <a:p>
            <a:pPr>
              <a:defRPr/>
            </a:pPr>
            <a:fld id="{DF4F5EE7-495D-4AC7-AEAE-AD6F66F0AA02}" type="datetimeFigureOut">
              <a:rPr lang="de-DE"/>
              <a:pPr>
                <a:defRPr/>
              </a:pPr>
              <a:t>23.10.2023</a:t>
            </a:fld>
            <a:endParaRPr lang="de-DE"/>
          </a:p>
        </p:txBody>
      </p:sp>
      <p:sp>
        <p:nvSpPr>
          <p:cNvPr id="4" name="Fußzeilenplatzhalter 3"/>
          <p:cNvSpPr>
            <a:spLocks noGrp="1"/>
          </p:cNvSpPr>
          <p:nvPr>
            <p:ph type="ftr" sz="quarter" idx="2"/>
          </p:nvPr>
        </p:nvSpPr>
        <p:spPr>
          <a:xfrm>
            <a:off x="0" y="9720263"/>
            <a:ext cx="3078163" cy="512762"/>
          </a:xfrm>
          <a:prstGeom prst="rect">
            <a:avLst/>
          </a:prstGeom>
        </p:spPr>
        <p:txBody>
          <a:bodyPr vert="horz" lIns="91440" tIns="45720" rIns="91440" bIns="45720" rtlCol="0" anchor="b"/>
          <a:lstStyle>
            <a:lvl1pPr algn="l" eaLnBrk="0" hangingPunct="0">
              <a:defRPr sz="1200">
                <a:latin typeface="Arial" panose="020B0604020202020204" pitchFamily="34" charset="0"/>
                <a:cs typeface="+mn-cs"/>
              </a:defRPr>
            </a:lvl1pPr>
          </a:lstStyle>
          <a:p>
            <a:pPr>
              <a:defRPr/>
            </a:pPr>
            <a:endParaRPr lang="de-DE"/>
          </a:p>
        </p:txBody>
      </p:sp>
      <p:sp>
        <p:nvSpPr>
          <p:cNvPr id="5" name="Foliennummernplatzhalter 4"/>
          <p:cNvSpPr>
            <a:spLocks noGrp="1"/>
          </p:cNvSpPr>
          <p:nvPr>
            <p:ph type="sldNum" sz="quarter" idx="3"/>
          </p:nvPr>
        </p:nvSpPr>
        <p:spPr>
          <a:xfrm>
            <a:off x="4022725" y="9720263"/>
            <a:ext cx="3078163" cy="512762"/>
          </a:xfrm>
          <a:prstGeom prst="rect">
            <a:avLst/>
          </a:prstGeom>
        </p:spPr>
        <p:txBody>
          <a:bodyPr vert="horz" lIns="91440" tIns="45720" rIns="91440" bIns="45720" rtlCol="0" anchor="b"/>
          <a:lstStyle>
            <a:lvl1pPr algn="r" eaLnBrk="0" hangingPunct="0">
              <a:defRPr sz="1200">
                <a:latin typeface="Arial" panose="020B0604020202020204" pitchFamily="34" charset="0"/>
                <a:cs typeface="+mn-cs"/>
              </a:defRPr>
            </a:lvl1pPr>
          </a:lstStyle>
          <a:p>
            <a:pPr>
              <a:defRPr/>
            </a:pPr>
            <a:fld id="{01BFEE38-86E6-4A32-A5FA-57E5C567D255}" type="slidenum">
              <a:rPr lang="de-DE"/>
              <a:pPr>
                <a:defRPr/>
              </a:pPr>
              <a:t>‹#›</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2763"/>
          </a:xfrm>
          <a:prstGeom prst="rect">
            <a:avLst/>
          </a:prstGeom>
        </p:spPr>
        <p:txBody>
          <a:bodyPr vert="horz" lIns="91440" tIns="45720" rIns="91440" bIns="45720" rtlCol="0"/>
          <a:lstStyle>
            <a:lvl1pPr algn="l" eaLnBrk="0" hangingPunct="0">
              <a:defRPr sz="1200">
                <a:latin typeface="Arial" panose="020B0604020202020204" pitchFamily="34" charset="0"/>
                <a:cs typeface="+mn-cs"/>
              </a:defRPr>
            </a:lvl1pPr>
          </a:lstStyle>
          <a:p>
            <a:pPr>
              <a:defRPr/>
            </a:pPr>
            <a:endParaRPr lang="de-DE"/>
          </a:p>
        </p:txBody>
      </p:sp>
      <p:sp>
        <p:nvSpPr>
          <p:cNvPr id="3" name="Datumsplatzhalter 2"/>
          <p:cNvSpPr>
            <a:spLocks noGrp="1"/>
          </p:cNvSpPr>
          <p:nvPr>
            <p:ph type="dt" idx="1"/>
          </p:nvPr>
        </p:nvSpPr>
        <p:spPr>
          <a:xfrm>
            <a:off x="4022725" y="0"/>
            <a:ext cx="3078163" cy="512763"/>
          </a:xfrm>
          <a:prstGeom prst="rect">
            <a:avLst/>
          </a:prstGeom>
        </p:spPr>
        <p:txBody>
          <a:bodyPr vert="horz" lIns="91440" tIns="45720" rIns="91440" bIns="45720" rtlCol="0"/>
          <a:lstStyle>
            <a:lvl1pPr algn="r" eaLnBrk="0" hangingPunct="0">
              <a:defRPr sz="1200">
                <a:latin typeface="Arial" panose="020B0604020202020204" pitchFamily="34" charset="0"/>
                <a:cs typeface="+mn-cs"/>
              </a:defRPr>
            </a:lvl1pPr>
          </a:lstStyle>
          <a:p>
            <a:pPr>
              <a:defRPr/>
            </a:pPr>
            <a:fld id="{110B14B6-1ACC-4332-AC8A-D0EBDAB2C78C}" type="datetimeFigureOut">
              <a:rPr lang="de-DE"/>
              <a:pPr>
                <a:defRPr/>
              </a:pPr>
              <a:t>23.10.2023</a:t>
            </a:fld>
            <a:endParaRPr lang="de-DE"/>
          </a:p>
        </p:txBody>
      </p:sp>
      <p:sp>
        <p:nvSpPr>
          <p:cNvPr id="4" name="Folienbildplatzhalt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709613" y="4924425"/>
            <a:ext cx="5683250" cy="4029075"/>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0263"/>
            <a:ext cx="3078163" cy="512762"/>
          </a:xfrm>
          <a:prstGeom prst="rect">
            <a:avLst/>
          </a:prstGeom>
        </p:spPr>
        <p:txBody>
          <a:bodyPr vert="horz" lIns="91440" tIns="45720" rIns="91440" bIns="45720" rtlCol="0" anchor="b"/>
          <a:lstStyle>
            <a:lvl1pPr algn="l" eaLnBrk="0" hangingPunct="0">
              <a:defRPr sz="1200">
                <a:latin typeface="Arial" panose="020B0604020202020204" pitchFamily="34" charset="0"/>
                <a:cs typeface="+mn-cs"/>
              </a:defRPr>
            </a:lvl1pPr>
          </a:lstStyle>
          <a:p>
            <a:pPr>
              <a:defRPr/>
            </a:pPr>
            <a:endParaRPr lang="de-DE"/>
          </a:p>
        </p:txBody>
      </p:sp>
      <p:sp>
        <p:nvSpPr>
          <p:cNvPr id="7" name="Foliennummernplatzhalter 6"/>
          <p:cNvSpPr>
            <a:spLocks noGrp="1"/>
          </p:cNvSpPr>
          <p:nvPr>
            <p:ph type="sldNum" sz="quarter" idx="5"/>
          </p:nvPr>
        </p:nvSpPr>
        <p:spPr>
          <a:xfrm>
            <a:off x="4022725" y="9720263"/>
            <a:ext cx="3078163" cy="512762"/>
          </a:xfrm>
          <a:prstGeom prst="rect">
            <a:avLst/>
          </a:prstGeom>
        </p:spPr>
        <p:txBody>
          <a:bodyPr vert="horz" lIns="91440" tIns="45720" rIns="91440" bIns="45720" rtlCol="0" anchor="b"/>
          <a:lstStyle>
            <a:lvl1pPr algn="r" eaLnBrk="0" hangingPunct="0">
              <a:defRPr sz="1200">
                <a:latin typeface="Arial" panose="020B0604020202020204" pitchFamily="34" charset="0"/>
                <a:cs typeface="+mn-cs"/>
              </a:defRPr>
            </a:lvl1pPr>
          </a:lstStyle>
          <a:p>
            <a:pPr>
              <a:defRPr/>
            </a:pPr>
            <a:fld id="{0E16B146-6EC5-49C3-8314-299CE62C2A3B}"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lienbildplatzhalter 1"/>
          <p:cNvSpPr>
            <a:spLocks noGrp="1" noRot="1" noChangeAspect="1" noChangeArrowheads="1" noTextEdit="1"/>
          </p:cNvSpPr>
          <p:nvPr>
            <p:ph type="sldImg"/>
          </p:nvPr>
        </p:nvSpPr>
        <p:spPr bwMode="auto">
          <a:noFill/>
          <a:ln>
            <a:solidFill>
              <a:srgbClr val="000000"/>
            </a:solidFill>
            <a:miter lim="800000"/>
            <a:headEnd/>
            <a:tailEnd/>
          </a:ln>
        </p:spPr>
      </p:sp>
      <p:sp>
        <p:nvSpPr>
          <p:cNvPr id="61442" name="Notizenplatzhalt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a:p>
        </p:txBody>
      </p:sp>
      <p:sp>
        <p:nvSpPr>
          <p:cNvPr id="61443" name="Foliennummernplatzhalt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022B7E-4A49-4EE1-A7F7-0A60DE48AAC8}" type="slidenum">
              <a:rPr lang="de-DE" altLang="de-DE" smtClean="0">
                <a:latin typeface="Arial" charset="0"/>
                <a:cs typeface="Arial" charset="0"/>
              </a:rPr>
              <a:pPr/>
              <a:t>2</a:t>
            </a:fld>
            <a:endParaRPr lang="de-DE" altLang="de-DE">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lienbildplatzhalter 1"/>
          <p:cNvSpPr>
            <a:spLocks noGrp="1" noRot="1" noChangeAspect="1" noChangeArrowheads="1" noTextEdit="1"/>
          </p:cNvSpPr>
          <p:nvPr>
            <p:ph type="sldImg"/>
          </p:nvPr>
        </p:nvSpPr>
        <p:spPr bwMode="auto">
          <a:noFill/>
          <a:ln>
            <a:solidFill>
              <a:srgbClr val="000000"/>
            </a:solidFill>
            <a:miter lim="800000"/>
            <a:headEnd/>
            <a:tailEnd/>
          </a:ln>
        </p:spPr>
      </p:sp>
      <p:sp>
        <p:nvSpPr>
          <p:cNvPr id="68610" name="Notizenplatzhalter 2"/>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altLang="de-DE"/>
          </a:p>
        </p:txBody>
      </p:sp>
      <p:sp>
        <p:nvSpPr>
          <p:cNvPr id="68611" name="Foliennummernplatzhalt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9D7F458-827F-4549-8AA0-646D20D8F8EA}" type="slidenum">
              <a:rPr lang="de-DE" altLang="de-DE" smtClean="0">
                <a:latin typeface="Arial" charset="0"/>
                <a:cs typeface="Arial" charset="0"/>
              </a:rPr>
              <a:pPr/>
              <a:t>7</a:t>
            </a:fld>
            <a:endParaRPr lang="de-DE" altLang="de-DE">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lienbildplatzhalter 1"/>
          <p:cNvSpPr>
            <a:spLocks noGrp="1" noRot="1" noChangeAspect="1" noChangeArrowheads="1" noTextEdit="1"/>
          </p:cNvSpPr>
          <p:nvPr>
            <p:ph type="sldImg"/>
          </p:nvPr>
        </p:nvSpPr>
        <p:spPr bwMode="auto">
          <a:noFill/>
          <a:ln>
            <a:solidFill>
              <a:srgbClr val="000000"/>
            </a:solidFill>
            <a:miter lim="800000"/>
            <a:headEnd/>
            <a:tailEnd/>
          </a:ln>
        </p:spPr>
      </p:sp>
      <p:sp>
        <p:nvSpPr>
          <p:cNvPr id="70658" name="Notizenplatzhalter 2"/>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altLang="de-DE"/>
          </a:p>
        </p:txBody>
      </p:sp>
      <p:sp>
        <p:nvSpPr>
          <p:cNvPr id="70659" name="Foliennummernplatzhalt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285D37-A47B-43EA-8D70-1E8A9406A674}" type="slidenum">
              <a:rPr lang="de-DE" altLang="de-DE" smtClean="0">
                <a:latin typeface="Arial" charset="0"/>
                <a:cs typeface="Arial" charset="0"/>
              </a:rPr>
              <a:pPr/>
              <a:t>8</a:t>
            </a:fld>
            <a:endParaRPr lang="de-DE" altLang="de-DE">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28650" y="365125"/>
            <a:ext cx="7886700" cy="58118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28650" y="365125"/>
            <a:ext cx="7886700" cy="58118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quarter" idx="1"/>
          </p:nvPr>
        </p:nvSpPr>
        <p:spPr>
          <a:xfrm>
            <a:off x="62865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2865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64820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cxnSp>
        <p:nvCxnSpPr>
          <p:cNvPr id="2" name="Gerader Verbinder 7"/>
          <p:cNvCxnSpPr>
            <a:cxnSpLocks noChangeShapeType="1"/>
          </p:cNvCxnSpPr>
          <p:nvPr userDrawn="1"/>
        </p:nvCxnSpPr>
        <p:spPr bwMode="auto">
          <a:xfrm>
            <a:off x="-100013" y="930275"/>
            <a:ext cx="9326563" cy="0"/>
          </a:xfrm>
          <a:prstGeom prst="line">
            <a:avLst/>
          </a:prstGeom>
          <a:noFill/>
          <a:ln w="9525" algn="ctr">
            <a:solidFill>
              <a:schemeClr val="tx1"/>
            </a:solidFill>
            <a:round/>
            <a:headEnd/>
            <a:tailEn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28650" y="365125"/>
            <a:ext cx="7886700" cy="58118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9"/>
          <p:cNvSpPr>
            <a:spLocks/>
          </p:cNvSpPr>
          <p:nvPr userDrawn="1"/>
        </p:nvSpPr>
        <p:spPr bwMode="auto">
          <a:xfrm>
            <a:off x="5300663" y="3082925"/>
            <a:ext cx="11112" cy="1588"/>
          </a:xfrm>
          <a:custGeom>
            <a:avLst/>
            <a:gdLst>
              <a:gd name="T0" fmla="*/ 2147483646 w 8"/>
              <a:gd name="T1" fmla="*/ 0 h 1588"/>
              <a:gd name="T2" fmla="*/ 0 w 8"/>
              <a:gd name="T3" fmla="*/ 0 h 1588"/>
              <a:gd name="T4" fmla="*/ 2147483646 w 8"/>
              <a:gd name="T5" fmla="*/ 0 h 1588"/>
              <a:gd name="T6" fmla="*/ 2147483646 w 8"/>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88">
                <a:moveTo>
                  <a:pt x="8" y="0"/>
                </a:moveTo>
                <a:lnTo>
                  <a:pt x="0" y="0"/>
                </a:lnTo>
                <a:lnTo>
                  <a:pt x="4" y="0"/>
                </a:lnTo>
                <a:lnTo>
                  <a:pt x="8" y="0"/>
                </a:lnTo>
                <a:close/>
              </a:path>
            </a:pathLst>
          </a:custGeom>
          <a:solidFill>
            <a:srgbClr val="FFFFFF"/>
          </a:solidFill>
          <a:ln>
            <a:noFill/>
          </a:ln>
        </p:spPr>
        <p:txBody>
          <a:bodyPr/>
          <a:lstStyle/>
          <a:p>
            <a:pPr eaLnBrk="0" hangingPunct="0">
              <a:defRPr/>
            </a:pPr>
            <a:endParaRPr lang="de-DE">
              <a:latin typeface="Arial" panose="020B0604020202020204" pitchFamily="34" charset="0"/>
              <a:cs typeface="+mn-cs"/>
            </a:endParaRPr>
          </a:p>
        </p:txBody>
      </p:sp>
      <p:pic>
        <p:nvPicPr>
          <p:cNvPr id="14339" name="Picture 418" descr="Masteer F3A"/>
          <p:cNvPicPr>
            <a:picLocks noChangeAspect="1" noChangeArrowheads="1"/>
          </p:cNvPicPr>
          <p:nvPr userDrawn="1"/>
        </p:nvPicPr>
        <p:blipFill>
          <a:blip r:embed="rId16"/>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67" r:id="rId12"/>
    <p:sldLayoutId id="2147483666" r:id="rId13"/>
    <p:sldLayoutId id="2147483665"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9"/>
          <p:cNvSpPr>
            <a:spLocks/>
          </p:cNvSpPr>
          <p:nvPr userDrawn="1"/>
        </p:nvSpPr>
        <p:spPr bwMode="auto">
          <a:xfrm>
            <a:off x="5259388" y="3055938"/>
            <a:ext cx="9525" cy="1587"/>
          </a:xfrm>
          <a:custGeom>
            <a:avLst/>
            <a:gdLst>
              <a:gd name="T0" fmla="*/ 2147483646 w 8"/>
              <a:gd name="T1" fmla="*/ 0 h 1587"/>
              <a:gd name="T2" fmla="*/ 0 w 8"/>
              <a:gd name="T3" fmla="*/ 0 h 1587"/>
              <a:gd name="T4" fmla="*/ 2147483646 w 8"/>
              <a:gd name="T5" fmla="*/ 0 h 1587"/>
              <a:gd name="T6" fmla="*/ 2147483646 w 8"/>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87">
                <a:moveTo>
                  <a:pt x="8" y="0"/>
                </a:moveTo>
                <a:lnTo>
                  <a:pt x="0" y="0"/>
                </a:lnTo>
                <a:lnTo>
                  <a:pt x="4" y="0"/>
                </a:lnTo>
                <a:lnTo>
                  <a:pt x="8" y="0"/>
                </a:lnTo>
                <a:close/>
              </a:path>
            </a:pathLst>
          </a:custGeom>
          <a:solidFill>
            <a:srgbClr val="FFFFFF"/>
          </a:solidFill>
          <a:ln>
            <a:noFill/>
          </a:ln>
        </p:spPr>
        <p:txBody>
          <a:bodyPr/>
          <a:lstStyle/>
          <a:p>
            <a:pPr eaLnBrk="0" hangingPunct="0">
              <a:defRPr/>
            </a:pPr>
            <a:endParaRPr lang="de-DE">
              <a:latin typeface="Arial" panose="020B0604020202020204" pitchFamily="34" charset="0"/>
              <a:cs typeface="+mn-cs"/>
            </a:endParaRPr>
          </a:p>
        </p:txBody>
      </p:sp>
      <p:pic>
        <p:nvPicPr>
          <p:cNvPr id="29699" name="Picture 450" descr="Masteer F3A_r"/>
          <p:cNvPicPr>
            <a:picLocks noChangeAspect="1" noChangeArrowheads="1"/>
          </p:cNvPicPr>
          <p:nvPr userDrawn="1"/>
        </p:nvPicPr>
        <p:blipFill>
          <a:blip r:embed="rId15"/>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 id="2147483689" r:id="rId2"/>
    <p:sldLayoutId id="2147483688" r:id="rId3"/>
    <p:sldLayoutId id="2147483687" r:id="rId4"/>
    <p:sldLayoutId id="2147483686" r:id="rId5"/>
    <p:sldLayoutId id="2147483685" r:id="rId6"/>
    <p:sldLayoutId id="2147483703" r:id="rId7"/>
    <p:sldLayoutId id="2147483684" r:id="rId8"/>
    <p:sldLayoutId id="2147483683" r:id="rId9"/>
    <p:sldLayoutId id="2147483682" r:id="rId10"/>
    <p:sldLayoutId id="2147483681" r:id="rId11"/>
    <p:sldLayoutId id="2147483680" r:id="rId12"/>
    <p:sldLayoutId id="2147483679"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Freeform 9"/>
          <p:cNvSpPr>
            <a:spLocks/>
          </p:cNvSpPr>
          <p:nvPr userDrawn="1"/>
        </p:nvSpPr>
        <p:spPr bwMode="auto">
          <a:xfrm>
            <a:off x="5246688" y="3095625"/>
            <a:ext cx="9525" cy="1588"/>
          </a:xfrm>
          <a:custGeom>
            <a:avLst/>
            <a:gdLst>
              <a:gd name="T0" fmla="*/ 2147483646 w 8"/>
              <a:gd name="T1" fmla="*/ 0 h 1588"/>
              <a:gd name="T2" fmla="*/ 0 w 8"/>
              <a:gd name="T3" fmla="*/ 0 h 1588"/>
              <a:gd name="T4" fmla="*/ 2147483646 w 8"/>
              <a:gd name="T5" fmla="*/ 0 h 1588"/>
              <a:gd name="T6" fmla="*/ 2147483646 w 8"/>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88">
                <a:moveTo>
                  <a:pt x="8" y="0"/>
                </a:moveTo>
                <a:lnTo>
                  <a:pt x="0" y="0"/>
                </a:lnTo>
                <a:lnTo>
                  <a:pt x="4" y="0"/>
                </a:lnTo>
                <a:lnTo>
                  <a:pt x="8" y="0"/>
                </a:lnTo>
                <a:close/>
              </a:path>
            </a:pathLst>
          </a:custGeom>
          <a:solidFill>
            <a:srgbClr val="FFFFFF"/>
          </a:solidFill>
          <a:ln>
            <a:noFill/>
          </a:ln>
        </p:spPr>
        <p:txBody>
          <a:bodyPr/>
          <a:lstStyle/>
          <a:p>
            <a:pPr eaLnBrk="0" hangingPunct="0">
              <a:defRPr/>
            </a:pPr>
            <a:endParaRPr lang="de-DE">
              <a:latin typeface="Arial" panose="020B0604020202020204" pitchFamily="34" charset="0"/>
              <a:cs typeface="+mn-cs"/>
            </a:endParaRPr>
          </a:p>
        </p:txBody>
      </p:sp>
      <p:pic>
        <p:nvPicPr>
          <p:cNvPr id="44035" name="Picture 420" descr="Masteer F3A_l"/>
          <p:cNvPicPr>
            <a:picLocks noChangeAspect="1" noChangeArrowheads="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 id="214748369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2.bin"/><Relationship Id="rId1" Type="http://schemas.openxmlformats.org/officeDocument/2006/relationships/slideLayout" Target="../slideLayouts/slideLayout16.x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5.bin"/><Relationship Id="rId1" Type="http://schemas.openxmlformats.org/officeDocument/2006/relationships/slideLayout" Target="../slideLayouts/slideLayout16.xml"/><Relationship Id="rId6" Type="http://schemas.openxmlformats.org/officeDocument/2006/relationships/oleObject" Target="../embeddings/oleObject7.bin"/><Relationship Id="rId5" Type="http://schemas.openxmlformats.org/officeDocument/2006/relationships/image" Target="../media/image11.w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8.bin"/><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pic>
        <p:nvPicPr>
          <p:cNvPr id="59394" name="Picture 201" descr="rt_linie"/>
          <p:cNvPicPr>
            <a:picLocks noChangeAspect="1" noChangeArrowheads="1"/>
          </p:cNvPicPr>
          <p:nvPr/>
        </p:nvPicPr>
        <p:blipFill>
          <a:blip r:embed="rId2"/>
          <a:srcRect/>
          <a:stretch>
            <a:fillRect/>
          </a:stretch>
        </p:blipFill>
        <p:spPr bwMode="auto">
          <a:xfrm>
            <a:off x="-5895" y="1916113"/>
            <a:ext cx="9144000" cy="46037"/>
          </a:xfrm>
          <a:prstGeom prst="rect">
            <a:avLst/>
          </a:prstGeom>
          <a:noFill/>
          <a:ln w="9525">
            <a:noFill/>
            <a:miter lim="800000"/>
            <a:headEnd/>
            <a:tailEnd/>
          </a:ln>
        </p:spPr>
      </p:pic>
      <p:pic>
        <p:nvPicPr>
          <p:cNvPr id="59395" name="Picture 202" descr="rt_linie"/>
          <p:cNvPicPr>
            <a:picLocks noChangeAspect="1" noChangeArrowheads="1"/>
          </p:cNvPicPr>
          <p:nvPr/>
        </p:nvPicPr>
        <p:blipFill>
          <a:blip r:embed="rId2"/>
          <a:srcRect/>
          <a:stretch>
            <a:fillRect/>
          </a:stretch>
        </p:blipFill>
        <p:spPr bwMode="auto">
          <a:xfrm>
            <a:off x="-22679" y="4953000"/>
            <a:ext cx="9144000" cy="46038"/>
          </a:xfrm>
          <a:prstGeom prst="rect">
            <a:avLst/>
          </a:prstGeom>
          <a:noFill/>
          <a:ln w="9525">
            <a:noFill/>
            <a:miter lim="800000"/>
            <a:headEnd/>
            <a:tailEnd/>
          </a:ln>
        </p:spPr>
      </p:pic>
      <p:pic>
        <p:nvPicPr>
          <p:cNvPr id="59397" name="Picture 333" descr="rt_linie"/>
          <p:cNvPicPr>
            <a:picLocks noChangeAspect="1" noChangeArrowheads="1"/>
          </p:cNvPicPr>
          <p:nvPr/>
        </p:nvPicPr>
        <p:blipFill>
          <a:blip r:embed="rId2"/>
          <a:srcRect/>
          <a:stretch>
            <a:fillRect/>
          </a:stretch>
        </p:blipFill>
        <p:spPr bwMode="auto">
          <a:xfrm>
            <a:off x="18141" y="4953000"/>
            <a:ext cx="9144000" cy="46038"/>
          </a:xfrm>
          <a:prstGeom prst="rect">
            <a:avLst/>
          </a:prstGeom>
          <a:noFill/>
          <a:ln w="9525">
            <a:noFill/>
            <a:miter lim="800000"/>
            <a:headEnd/>
            <a:tailEnd/>
          </a:ln>
        </p:spPr>
      </p:pic>
      <p:sp>
        <p:nvSpPr>
          <p:cNvPr id="59398" name="WordArt 335"/>
          <p:cNvSpPr>
            <a:spLocks noChangeArrowheads="1" noChangeShapeType="1" noTextEdit="1"/>
          </p:cNvSpPr>
          <p:nvPr/>
        </p:nvSpPr>
        <p:spPr bwMode="auto">
          <a:xfrm>
            <a:off x="692150" y="527844"/>
            <a:ext cx="7829550" cy="971550"/>
          </a:xfrm>
          <a:prstGeom prst="rect">
            <a:avLst/>
          </a:prstGeom>
        </p:spPr>
        <p:txBody>
          <a:bodyPr wrap="none" fromWordArt="1">
            <a:prstTxWarp prst="textPlain">
              <a:avLst>
                <a:gd name="adj" fmla="val 50000"/>
              </a:avLst>
            </a:prstTxWarp>
          </a:bodyPr>
          <a:lstStyle/>
          <a:p>
            <a:pPr algn="ctr"/>
            <a:r>
              <a:rPr lang="de-DE" sz="3600" kern="10" spc="720" dirty="0">
                <a:ln w="9525">
                  <a:noFill/>
                  <a:round/>
                  <a:headEnd/>
                  <a:tailEnd/>
                </a:ln>
                <a:solidFill>
                  <a:srgbClr val="FF0000"/>
                </a:solidFill>
                <a:effectLst>
                  <a:outerShdw dist="45791" dir="3378596" algn="ctr" rotWithShape="0">
                    <a:srgbClr val="4D4D4D">
                      <a:alpha val="79999"/>
                    </a:srgbClr>
                  </a:outerShdw>
                </a:effectLst>
                <a:latin typeface="Arial Black"/>
              </a:rPr>
              <a:t>Flying and Judging F3A</a:t>
            </a:r>
          </a:p>
        </p:txBody>
      </p:sp>
      <p:sp>
        <p:nvSpPr>
          <p:cNvPr id="2" name="Text Box 336">
            <a:extLst>
              <a:ext uri="{FF2B5EF4-FFF2-40B4-BE49-F238E27FC236}">
                <a16:creationId xmlns:a16="http://schemas.microsoft.com/office/drawing/2014/main" id="{342DEE3F-60F8-EC19-3329-DC1AAA0FACE3}"/>
              </a:ext>
            </a:extLst>
          </p:cNvPr>
          <p:cNvSpPr txBox="1">
            <a:spLocks noChangeArrowheads="1"/>
          </p:cNvSpPr>
          <p:nvPr/>
        </p:nvSpPr>
        <p:spPr bwMode="auto">
          <a:xfrm>
            <a:off x="385537" y="5268337"/>
            <a:ext cx="8369300" cy="1247113"/>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gn="ctr">
              <a:lnSpc>
                <a:spcPct val="70000"/>
              </a:lnSpc>
            </a:pPr>
            <a:r>
              <a:rPr lang="en-US" altLang="zh-CN" sz="3000" b="1" dirty="0">
                <a:solidFill>
                  <a:srgbClr val="CC3300"/>
                </a:solidFill>
              </a:rPr>
              <a:t>F3A F-25 </a:t>
            </a:r>
            <a:r>
              <a:rPr lang="zh-CN" altLang="en-US" sz="3000" b="1" dirty="0">
                <a:solidFill>
                  <a:srgbClr val="CC3300"/>
                </a:solidFill>
              </a:rPr>
              <a:t>飞行与评分指南</a:t>
            </a:r>
            <a:endParaRPr lang="en-US" altLang="zh-CN" sz="3000" b="1" dirty="0">
              <a:solidFill>
                <a:srgbClr val="CC3300"/>
              </a:solidFill>
            </a:endParaRPr>
          </a:p>
          <a:p>
            <a:pPr algn="ctr">
              <a:lnSpc>
                <a:spcPct val="70000"/>
              </a:lnSpc>
            </a:pPr>
            <a:endParaRPr lang="en-US" altLang="zh-CN" sz="3000" b="1" dirty="0">
              <a:solidFill>
                <a:srgbClr val="CC3300"/>
              </a:solidFill>
            </a:endParaRPr>
          </a:p>
          <a:p>
            <a:pPr algn="ctr">
              <a:lnSpc>
                <a:spcPct val="70000"/>
              </a:lnSpc>
            </a:pPr>
            <a:r>
              <a:rPr lang="en-GB" altLang="de-DE" sz="1600" b="1" dirty="0">
                <a:solidFill>
                  <a:srgbClr val="CC3300"/>
                </a:solidFill>
              </a:rPr>
              <a:t>SCHEMATIC MANOEUVRE ILLUSTRATIONS</a:t>
            </a:r>
          </a:p>
          <a:p>
            <a:pPr algn="ctr">
              <a:lnSpc>
                <a:spcPct val="70000"/>
              </a:lnSpc>
            </a:pPr>
            <a:endParaRPr lang="en-GB" altLang="de-DE" sz="1600" b="1" dirty="0">
              <a:solidFill>
                <a:srgbClr val="CC3300"/>
              </a:solidFill>
            </a:endParaRPr>
          </a:p>
          <a:p>
            <a:pPr algn="ctr">
              <a:lnSpc>
                <a:spcPct val="70000"/>
              </a:lnSpc>
            </a:pPr>
            <a:r>
              <a:rPr lang="en-GB" altLang="de-DE" sz="1600" b="1" dirty="0">
                <a:solidFill>
                  <a:srgbClr val="CC3300"/>
                </a:solidFill>
              </a:rPr>
              <a:t>SCHEDULE P-25</a:t>
            </a:r>
          </a:p>
        </p:txBody>
      </p:sp>
      <p:pic>
        <p:nvPicPr>
          <p:cNvPr id="4" name="图片 3">
            <a:extLst>
              <a:ext uri="{FF2B5EF4-FFF2-40B4-BE49-F238E27FC236}">
                <a16:creationId xmlns:a16="http://schemas.microsoft.com/office/drawing/2014/main" id="{7BB0F48A-5D41-4F0D-B355-CB48D74CE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9426" y="1962150"/>
            <a:ext cx="5641521" cy="2990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65"/>
          <p:cNvSpPr txBox="1">
            <a:spLocks noChangeArrowheads="1"/>
          </p:cNvSpPr>
          <p:nvPr/>
        </p:nvSpPr>
        <p:spPr bwMode="auto">
          <a:xfrm>
            <a:off x="8051800" y="6543675"/>
            <a:ext cx="939800" cy="274638"/>
          </a:xfrm>
          <a:prstGeom prst="rect">
            <a:avLst/>
          </a:prstGeom>
          <a:noFill/>
          <a:ln w="9525">
            <a:noFill/>
            <a:miter lim="800000"/>
            <a:headEnd/>
            <a:tailEnd/>
          </a:ln>
        </p:spPr>
        <p:txBody>
          <a:bodyPr>
            <a:spAutoFit/>
          </a:bodyPr>
          <a:lstStyle/>
          <a:p>
            <a:pPr>
              <a:spcBef>
                <a:spcPct val="50000"/>
              </a:spcBef>
            </a:pPr>
            <a:r>
              <a:rPr lang="de-DE" altLang="de-DE" sz="1200" b="1"/>
              <a:t>F-25.03.02</a:t>
            </a:r>
          </a:p>
        </p:txBody>
      </p:sp>
      <p:sp>
        <p:nvSpPr>
          <p:cNvPr id="72708" name="Line 243"/>
          <p:cNvSpPr>
            <a:spLocks noChangeShapeType="1"/>
          </p:cNvSpPr>
          <p:nvPr/>
        </p:nvSpPr>
        <p:spPr bwMode="auto">
          <a:xfrm flipH="1">
            <a:off x="2182813" y="3657600"/>
            <a:ext cx="4330700" cy="0"/>
          </a:xfrm>
          <a:prstGeom prst="line">
            <a:avLst/>
          </a:prstGeom>
          <a:noFill/>
          <a:ln w="9525">
            <a:solidFill>
              <a:schemeClr val="tx1"/>
            </a:solidFill>
            <a:round/>
            <a:headEnd/>
            <a:tailEnd/>
          </a:ln>
        </p:spPr>
        <p:txBody>
          <a:bodyPr/>
          <a:lstStyle/>
          <a:p>
            <a:endParaRPr lang="de-DE"/>
          </a:p>
        </p:txBody>
      </p:sp>
      <p:grpSp>
        <p:nvGrpSpPr>
          <p:cNvPr id="72709" name="Group 247"/>
          <p:cNvGrpSpPr>
            <a:grpSpLocks/>
          </p:cNvGrpSpPr>
          <p:nvPr/>
        </p:nvGrpSpPr>
        <p:grpSpPr bwMode="auto">
          <a:xfrm rot="-5599387" flipH="1" flipV="1">
            <a:off x="6366669" y="3412331"/>
            <a:ext cx="311150" cy="490538"/>
            <a:chOff x="2820" y="264"/>
            <a:chExt cx="420" cy="1452"/>
          </a:xfrm>
        </p:grpSpPr>
        <p:sp>
          <p:nvSpPr>
            <p:cNvPr id="72766" name="Line 24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2767" name="Group 249"/>
            <p:cNvGrpSpPr>
              <a:grpSpLocks/>
            </p:cNvGrpSpPr>
            <p:nvPr/>
          </p:nvGrpSpPr>
          <p:grpSpPr bwMode="auto">
            <a:xfrm>
              <a:off x="2940" y="264"/>
              <a:ext cx="300" cy="1452"/>
              <a:chOff x="2940" y="264"/>
              <a:chExt cx="300" cy="1452"/>
            </a:xfrm>
          </p:grpSpPr>
          <p:grpSp>
            <p:nvGrpSpPr>
              <p:cNvPr id="72768" name="Group 250"/>
              <p:cNvGrpSpPr>
                <a:grpSpLocks/>
              </p:cNvGrpSpPr>
              <p:nvPr/>
            </p:nvGrpSpPr>
            <p:grpSpPr bwMode="auto">
              <a:xfrm>
                <a:off x="2940" y="264"/>
                <a:ext cx="252" cy="1368"/>
                <a:chOff x="3024" y="732"/>
                <a:chExt cx="252" cy="1368"/>
              </a:xfrm>
            </p:grpSpPr>
            <p:grpSp>
              <p:nvGrpSpPr>
                <p:cNvPr id="72771" name="Group 251"/>
                <p:cNvGrpSpPr>
                  <a:grpSpLocks/>
                </p:cNvGrpSpPr>
                <p:nvPr/>
              </p:nvGrpSpPr>
              <p:grpSpPr bwMode="auto">
                <a:xfrm>
                  <a:off x="3024" y="732"/>
                  <a:ext cx="252" cy="1368"/>
                  <a:chOff x="3168" y="1008"/>
                  <a:chExt cx="484" cy="2448"/>
                </a:xfrm>
              </p:grpSpPr>
              <p:grpSp>
                <p:nvGrpSpPr>
                  <p:cNvPr id="72773" name="Group 252"/>
                  <p:cNvGrpSpPr>
                    <a:grpSpLocks/>
                  </p:cNvGrpSpPr>
                  <p:nvPr/>
                </p:nvGrpSpPr>
                <p:grpSpPr bwMode="auto">
                  <a:xfrm>
                    <a:off x="3168" y="1008"/>
                    <a:ext cx="484" cy="2448"/>
                    <a:chOff x="2256" y="864"/>
                    <a:chExt cx="532" cy="2448"/>
                  </a:xfrm>
                </p:grpSpPr>
                <p:sp>
                  <p:nvSpPr>
                    <p:cNvPr id="72776" name="Freeform 253"/>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2777" name="Freeform 254"/>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2774" name="Freeform 255"/>
                  <p:cNvSpPr>
                    <a:spLocks/>
                  </p:cNvSpPr>
                  <p:nvPr/>
                </p:nvSpPr>
                <p:spPr bwMode="auto">
                  <a:xfrm rot="16246599" flipV="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2775" name="Freeform 256"/>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2772" name="Line 25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2769" name="AutoShape 25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2770" name="Line 25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72710" name="Group 260"/>
          <p:cNvGrpSpPr>
            <a:grpSpLocks/>
          </p:cNvGrpSpPr>
          <p:nvPr/>
        </p:nvGrpSpPr>
        <p:grpSpPr bwMode="auto">
          <a:xfrm rot="3272281" flipH="1" flipV="1">
            <a:off x="4898232" y="3598069"/>
            <a:ext cx="755650" cy="242887"/>
            <a:chOff x="4875" y="7237"/>
            <a:chExt cx="4230" cy="1883"/>
          </a:xfrm>
        </p:grpSpPr>
        <p:sp>
          <p:nvSpPr>
            <p:cNvPr id="72764" name="Arc 261"/>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2765" name="AutoShape 262"/>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72711" name="AutoShape 263"/>
          <p:cNvSpPr>
            <a:spLocks noChangeArrowheads="1"/>
          </p:cNvSpPr>
          <p:nvPr/>
        </p:nvSpPr>
        <p:spPr bwMode="auto">
          <a:xfrm rot="10800000">
            <a:off x="5653088" y="3552825"/>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72712" name="Group 264"/>
          <p:cNvGrpSpPr>
            <a:grpSpLocks/>
          </p:cNvGrpSpPr>
          <p:nvPr/>
        </p:nvGrpSpPr>
        <p:grpSpPr bwMode="auto">
          <a:xfrm rot="-5400000" flipH="1" flipV="1">
            <a:off x="2996407" y="3401219"/>
            <a:ext cx="311150" cy="490537"/>
            <a:chOff x="2820" y="264"/>
            <a:chExt cx="420" cy="1452"/>
          </a:xfrm>
        </p:grpSpPr>
        <p:sp>
          <p:nvSpPr>
            <p:cNvPr id="72752" name="Line 265"/>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2753" name="Group 266"/>
            <p:cNvGrpSpPr>
              <a:grpSpLocks/>
            </p:cNvGrpSpPr>
            <p:nvPr/>
          </p:nvGrpSpPr>
          <p:grpSpPr bwMode="auto">
            <a:xfrm>
              <a:off x="2940" y="264"/>
              <a:ext cx="300" cy="1452"/>
              <a:chOff x="2940" y="264"/>
              <a:chExt cx="300" cy="1452"/>
            </a:xfrm>
          </p:grpSpPr>
          <p:grpSp>
            <p:nvGrpSpPr>
              <p:cNvPr id="72754" name="Group 267"/>
              <p:cNvGrpSpPr>
                <a:grpSpLocks/>
              </p:cNvGrpSpPr>
              <p:nvPr/>
            </p:nvGrpSpPr>
            <p:grpSpPr bwMode="auto">
              <a:xfrm>
                <a:off x="2940" y="264"/>
                <a:ext cx="252" cy="1368"/>
                <a:chOff x="3024" y="732"/>
                <a:chExt cx="252" cy="1368"/>
              </a:xfrm>
            </p:grpSpPr>
            <p:grpSp>
              <p:nvGrpSpPr>
                <p:cNvPr id="72757" name="Group 268"/>
                <p:cNvGrpSpPr>
                  <a:grpSpLocks/>
                </p:cNvGrpSpPr>
                <p:nvPr/>
              </p:nvGrpSpPr>
              <p:grpSpPr bwMode="auto">
                <a:xfrm>
                  <a:off x="3024" y="732"/>
                  <a:ext cx="252" cy="1368"/>
                  <a:chOff x="3168" y="1008"/>
                  <a:chExt cx="484" cy="2448"/>
                </a:xfrm>
              </p:grpSpPr>
              <p:grpSp>
                <p:nvGrpSpPr>
                  <p:cNvPr id="72759" name="Group 269"/>
                  <p:cNvGrpSpPr>
                    <a:grpSpLocks/>
                  </p:cNvGrpSpPr>
                  <p:nvPr/>
                </p:nvGrpSpPr>
                <p:grpSpPr bwMode="auto">
                  <a:xfrm>
                    <a:off x="3168" y="1008"/>
                    <a:ext cx="484" cy="2448"/>
                    <a:chOff x="2256" y="864"/>
                    <a:chExt cx="532" cy="2448"/>
                  </a:xfrm>
                </p:grpSpPr>
                <p:sp>
                  <p:nvSpPr>
                    <p:cNvPr id="72762" name="Freeform 270"/>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2763" name="Freeform 271"/>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2760" name="Freeform 272"/>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2761" name="Freeform 273"/>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2758" name="Line 274"/>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2755" name="AutoShape 275"/>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2756" name="Line 276"/>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72713" name="Group 307"/>
          <p:cNvGrpSpPr>
            <a:grpSpLocks/>
          </p:cNvGrpSpPr>
          <p:nvPr/>
        </p:nvGrpSpPr>
        <p:grpSpPr bwMode="auto">
          <a:xfrm rot="18327719" flipH="1">
            <a:off x="4818857" y="3482181"/>
            <a:ext cx="755650" cy="242887"/>
            <a:chOff x="4875" y="7237"/>
            <a:chExt cx="4230" cy="1883"/>
          </a:xfrm>
        </p:grpSpPr>
        <p:sp>
          <p:nvSpPr>
            <p:cNvPr id="72750"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2751"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72714" name="AutoShape 242"/>
          <p:cNvSpPr>
            <a:spLocks noChangeArrowheads="1"/>
          </p:cNvSpPr>
          <p:nvPr/>
        </p:nvSpPr>
        <p:spPr bwMode="auto">
          <a:xfrm flipH="1">
            <a:off x="2265363" y="3563938"/>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72715" name="Group 307"/>
          <p:cNvGrpSpPr>
            <a:grpSpLocks/>
          </p:cNvGrpSpPr>
          <p:nvPr/>
        </p:nvGrpSpPr>
        <p:grpSpPr bwMode="auto">
          <a:xfrm rot="18327719" flipH="1">
            <a:off x="4474369" y="3479006"/>
            <a:ext cx="755650" cy="242888"/>
            <a:chOff x="4875" y="7237"/>
            <a:chExt cx="4230" cy="1883"/>
          </a:xfrm>
        </p:grpSpPr>
        <p:sp>
          <p:nvSpPr>
            <p:cNvPr id="72748"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2749"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72716" name="Group 307"/>
          <p:cNvGrpSpPr>
            <a:grpSpLocks/>
          </p:cNvGrpSpPr>
          <p:nvPr/>
        </p:nvGrpSpPr>
        <p:grpSpPr bwMode="auto">
          <a:xfrm rot="18327719" flipH="1">
            <a:off x="4150519" y="3479006"/>
            <a:ext cx="755650" cy="242888"/>
            <a:chOff x="4875" y="7237"/>
            <a:chExt cx="4230" cy="1883"/>
          </a:xfrm>
        </p:grpSpPr>
        <p:sp>
          <p:nvSpPr>
            <p:cNvPr id="72746"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2747"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72717" name="Group 307"/>
          <p:cNvGrpSpPr>
            <a:grpSpLocks/>
          </p:cNvGrpSpPr>
          <p:nvPr/>
        </p:nvGrpSpPr>
        <p:grpSpPr bwMode="auto">
          <a:xfrm rot="3272281" flipH="1" flipV="1">
            <a:off x="5161757" y="3586956"/>
            <a:ext cx="755650" cy="242887"/>
            <a:chOff x="4875" y="7237"/>
            <a:chExt cx="4230" cy="1883"/>
          </a:xfrm>
        </p:grpSpPr>
        <p:sp>
          <p:nvSpPr>
            <p:cNvPr id="72744"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2745"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72718" name="Group 307"/>
          <p:cNvGrpSpPr>
            <a:grpSpLocks/>
          </p:cNvGrpSpPr>
          <p:nvPr/>
        </p:nvGrpSpPr>
        <p:grpSpPr bwMode="auto">
          <a:xfrm rot="18327719" flipH="1">
            <a:off x="3791744" y="3479006"/>
            <a:ext cx="755650" cy="242888"/>
            <a:chOff x="4875" y="7237"/>
            <a:chExt cx="4230" cy="1883"/>
          </a:xfrm>
        </p:grpSpPr>
        <p:sp>
          <p:nvSpPr>
            <p:cNvPr id="72742"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2743"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72719" name="Group 307"/>
          <p:cNvGrpSpPr>
            <a:grpSpLocks/>
          </p:cNvGrpSpPr>
          <p:nvPr/>
        </p:nvGrpSpPr>
        <p:grpSpPr bwMode="auto">
          <a:xfrm rot="3272281" flipH="1" flipV="1">
            <a:off x="3752056" y="3596482"/>
            <a:ext cx="738187" cy="266700"/>
            <a:chOff x="4971" y="7048"/>
            <a:chExt cx="4134" cy="2072"/>
          </a:xfrm>
        </p:grpSpPr>
        <p:sp>
          <p:nvSpPr>
            <p:cNvPr id="72740" name="Arc 308"/>
            <p:cNvSpPr>
              <a:spLocks/>
            </p:cNvSpPr>
            <p:nvPr/>
          </p:nvSpPr>
          <p:spPr bwMode="auto">
            <a:xfrm>
              <a:off x="4971" y="7048"/>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2741"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72720" name="Group 307"/>
          <p:cNvGrpSpPr>
            <a:grpSpLocks/>
          </p:cNvGrpSpPr>
          <p:nvPr/>
        </p:nvGrpSpPr>
        <p:grpSpPr bwMode="auto">
          <a:xfrm rot="3272281" flipH="1" flipV="1">
            <a:off x="3444082" y="3585369"/>
            <a:ext cx="755650" cy="242887"/>
            <a:chOff x="4875" y="7237"/>
            <a:chExt cx="4230" cy="1883"/>
          </a:xfrm>
        </p:grpSpPr>
        <p:sp>
          <p:nvSpPr>
            <p:cNvPr id="72738"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2739"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72721" name="Text Box 239"/>
          <p:cNvSpPr txBox="1">
            <a:spLocks noChangeArrowheads="1"/>
          </p:cNvSpPr>
          <p:nvPr/>
        </p:nvSpPr>
        <p:spPr bwMode="auto">
          <a:xfrm>
            <a:off x="4878388" y="2973388"/>
            <a:ext cx="1162050" cy="338137"/>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72722" name="Text Box 239"/>
          <p:cNvSpPr txBox="1">
            <a:spLocks noChangeArrowheads="1"/>
          </p:cNvSpPr>
          <p:nvPr/>
        </p:nvSpPr>
        <p:spPr bwMode="auto">
          <a:xfrm>
            <a:off x="4543425" y="2947988"/>
            <a:ext cx="1162050" cy="339725"/>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72723" name="Text Box 239"/>
          <p:cNvSpPr txBox="1">
            <a:spLocks noChangeArrowheads="1"/>
          </p:cNvSpPr>
          <p:nvPr/>
        </p:nvSpPr>
        <p:spPr bwMode="auto">
          <a:xfrm>
            <a:off x="4532313" y="4008438"/>
            <a:ext cx="1162050" cy="338137"/>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72724" name="Text Box 239"/>
          <p:cNvSpPr txBox="1">
            <a:spLocks noChangeArrowheads="1"/>
          </p:cNvSpPr>
          <p:nvPr/>
        </p:nvSpPr>
        <p:spPr bwMode="auto">
          <a:xfrm>
            <a:off x="4156075" y="4000500"/>
            <a:ext cx="1162050" cy="338138"/>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72725" name="Text Box 239"/>
          <p:cNvSpPr txBox="1">
            <a:spLocks noChangeArrowheads="1"/>
          </p:cNvSpPr>
          <p:nvPr/>
        </p:nvSpPr>
        <p:spPr bwMode="auto">
          <a:xfrm>
            <a:off x="3802063" y="3990975"/>
            <a:ext cx="1162050" cy="338138"/>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72726" name="Text Box 239"/>
          <p:cNvSpPr txBox="1">
            <a:spLocks noChangeArrowheads="1"/>
          </p:cNvSpPr>
          <p:nvPr/>
        </p:nvSpPr>
        <p:spPr bwMode="auto">
          <a:xfrm>
            <a:off x="3489325" y="4000500"/>
            <a:ext cx="1162050" cy="338138"/>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72727" name="Text Box 239"/>
          <p:cNvSpPr txBox="1">
            <a:spLocks noChangeArrowheads="1"/>
          </p:cNvSpPr>
          <p:nvPr/>
        </p:nvSpPr>
        <p:spPr bwMode="auto">
          <a:xfrm>
            <a:off x="3457575" y="2998788"/>
            <a:ext cx="1162050" cy="338137"/>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72728" name="Text Box 239"/>
          <p:cNvSpPr txBox="1">
            <a:spLocks noChangeArrowheads="1"/>
          </p:cNvSpPr>
          <p:nvPr/>
        </p:nvSpPr>
        <p:spPr bwMode="auto">
          <a:xfrm>
            <a:off x="3086100" y="2997200"/>
            <a:ext cx="1162050" cy="339725"/>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2" name="Pfeil: nach rechts 1"/>
          <p:cNvSpPr>
            <a:spLocks noChangeArrowheads="1"/>
          </p:cNvSpPr>
          <p:nvPr/>
        </p:nvSpPr>
        <p:spPr bwMode="auto">
          <a:xfrm rot="-2513337">
            <a:off x="3517900" y="3759200"/>
            <a:ext cx="466725" cy="180975"/>
          </a:xfrm>
          <a:prstGeom prst="rightArrow">
            <a:avLst>
              <a:gd name="adj1" fmla="val 50000"/>
              <a:gd name="adj2" fmla="val 50003"/>
            </a:avLst>
          </a:prstGeom>
          <a:solidFill>
            <a:srgbClr val="59C34B"/>
          </a:solidFill>
          <a:ln w="9525" algn="ctr">
            <a:solidFill>
              <a:schemeClr val="tx1"/>
            </a:solidFill>
            <a:round/>
            <a:headEnd/>
            <a:tailEnd/>
          </a:ln>
        </p:spPr>
        <p:txBody>
          <a:bodyPr/>
          <a:lstStyle/>
          <a:p>
            <a:pPr algn="ctr" defTabSz="793750" eaLnBrk="0" hangingPunct="0">
              <a:lnSpc>
                <a:spcPct val="80000"/>
              </a:lnSpc>
            </a:pPr>
            <a:endParaRPr lang="de-DE"/>
          </a:p>
        </p:txBody>
      </p:sp>
      <p:sp>
        <p:nvSpPr>
          <p:cNvPr id="137" name="Pfeil: nach rechts 136"/>
          <p:cNvSpPr>
            <a:spLocks noChangeArrowheads="1"/>
          </p:cNvSpPr>
          <p:nvPr/>
        </p:nvSpPr>
        <p:spPr bwMode="auto">
          <a:xfrm rot="-8023879">
            <a:off x="4968875" y="3789363"/>
            <a:ext cx="466725" cy="180975"/>
          </a:xfrm>
          <a:prstGeom prst="rightArrow">
            <a:avLst>
              <a:gd name="adj1" fmla="val 50000"/>
              <a:gd name="adj2" fmla="val 50003"/>
            </a:avLst>
          </a:prstGeom>
          <a:solidFill>
            <a:srgbClr val="59C34B"/>
          </a:solidFill>
          <a:ln w="9525" algn="ctr">
            <a:solidFill>
              <a:schemeClr val="tx1"/>
            </a:solidFill>
            <a:round/>
            <a:headEnd/>
            <a:tailEnd/>
          </a:ln>
        </p:spPr>
        <p:txBody>
          <a:bodyPr/>
          <a:lstStyle/>
          <a:p>
            <a:pPr algn="ctr" defTabSz="793750" eaLnBrk="0" hangingPunct="0">
              <a:lnSpc>
                <a:spcPct val="80000"/>
              </a:lnSpc>
            </a:pPr>
            <a:endParaRPr lang="de-DE"/>
          </a:p>
        </p:txBody>
      </p:sp>
      <p:sp>
        <p:nvSpPr>
          <p:cNvPr id="72732" name="Oval 74"/>
          <p:cNvSpPr>
            <a:spLocks noChangeArrowheads="1"/>
          </p:cNvSpPr>
          <p:nvPr/>
        </p:nvSpPr>
        <p:spPr bwMode="auto">
          <a:xfrm>
            <a:off x="3533775" y="356870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2733" name="Oval 74"/>
          <p:cNvSpPr>
            <a:spLocks noChangeArrowheads="1"/>
          </p:cNvSpPr>
          <p:nvPr/>
        </p:nvSpPr>
        <p:spPr bwMode="auto">
          <a:xfrm>
            <a:off x="3856038" y="35766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2734" name="Oval 74"/>
          <p:cNvSpPr>
            <a:spLocks noChangeArrowheads="1"/>
          </p:cNvSpPr>
          <p:nvPr/>
        </p:nvSpPr>
        <p:spPr bwMode="auto">
          <a:xfrm>
            <a:off x="4251325" y="36004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2735" name="Oval 74"/>
          <p:cNvSpPr>
            <a:spLocks noChangeArrowheads="1"/>
          </p:cNvSpPr>
          <p:nvPr/>
        </p:nvSpPr>
        <p:spPr bwMode="auto">
          <a:xfrm>
            <a:off x="4559300" y="35671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2736" name="Oval 74"/>
          <p:cNvSpPr>
            <a:spLocks noChangeArrowheads="1"/>
          </p:cNvSpPr>
          <p:nvPr/>
        </p:nvSpPr>
        <p:spPr bwMode="auto">
          <a:xfrm>
            <a:off x="4978400" y="35496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2737" name="Oval 74"/>
          <p:cNvSpPr>
            <a:spLocks noChangeArrowheads="1"/>
          </p:cNvSpPr>
          <p:nvPr/>
        </p:nvSpPr>
        <p:spPr bwMode="auto">
          <a:xfrm>
            <a:off x="5249863" y="355600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5" name="Text Box 11">
            <a:extLst>
              <a:ext uri="{FF2B5EF4-FFF2-40B4-BE49-F238E27FC236}">
                <a16:creationId xmlns:a16="http://schemas.microsoft.com/office/drawing/2014/main" id="{677C66AD-9202-472C-A96C-544218968A38}"/>
              </a:ext>
            </a:extLst>
          </p:cNvPr>
          <p:cNvSpPr txBox="1">
            <a:spLocks noChangeArrowheads="1"/>
          </p:cNvSpPr>
          <p:nvPr/>
        </p:nvSpPr>
        <p:spPr bwMode="auto">
          <a:xfrm>
            <a:off x="1020763" y="103188"/>
            <a:ext cx="7893050" cy="757235"/>
          </a:xfrm>
          <a:prstGeom prst="rect">
            <a:avLst/>
          </a:prstGeom>
          <a:noFill/>
          <a:ln w="9525">
            <a:noFill/>
            <a:miter lim="800000"/>
            <a:headEnd/>
            <a:tailEnd/>
          </a:ln>
        </p:spPr>
        <p:txBody>
          <a:bodyPr lIns="79352" tIns="39676" rIns="79352" bIns="39676">
            <a:spAutoFit/>
          </a:bodyPr>
          <a:lstStyle/>
          <a:p>
            <a:pPr marL="539750" defTabSz="793750" eaLnBrk="0" hangingPunct="0">
              <a:tabLst>
                <a:tab pos="449263" algn="l"/>
              </a:tabLst>
            </a:pPr>
            <a:r>
              <a:rPr lang="en-US" altLang="de-DE" sz="2000" b="1" dirty="0"/>
              <a:t>F-25.03 </a:t>
            </a:r>
            <a:r>
              <a:rPr lang="zh-CN" altLang="en-US" sz="2000" b="1" dirty="0"/>
              <a:t>八位双向</a:t>
            </a:r>
            <a:r>
              <a:rPr lang="en-US" altLang="zh-CN" sz="2000" b="1" dirty="0"/>
              <a:t>1/4</a:t>
            </a:r>
            <a:r>
              <a:rPr lang="zh-CN" altLang="en-US" sz="2000" b="1" dirty="0"/>
              <a:t>滚</a:t>
            </a:r>
            <a:endParaRPr lang="en-US" altLang="zh-CN" sz="2000" b="1" dirty="0"/>
          </a:p>
          <a:p>
            <a:pPr marL="539750" defTabSz="793750" eaLnBrk="0" hangingPunct="0">
              <a:tabLst>
                <a:tab pos="449263" algn="l"/>
              </a:tabLst>
            </a:pPr>
            <a:r>
              <a:rPr lang="en-US" sz="1200" b="1" dirty="0"/>
              <a:t>Roll Combination with consecutive two quarter rolls, four consecutive quarter rolls in opposite direction, two consecutive quarter rolls in opposite direction</a:t>
            </a:r>
            <a:endParaRPr lang="de-DE" altLang="de-DE" sz="2000" dirty="0"/>
          </a:p>
        </p:txBody>
      </p:sp>
      <p:sp>
        <p:nvSpPr>
          <p:cNvPr id="76" name="Text Box 92">
            <a:extLst>
              <a:ext uri="{FF2B5EF4-FFF2-40B4-BE49-F238E27FC236}">
                <a16:creationId xmlns:a16="http://schemas.microsoft.com/office/drawing/2014/main" id="{21DB42C1-25B5-4B41-9DD5-1E2C082798E6}"/>
              </a:ext>
            </a:extLst>
          </p:cNvPr>
          <p:cNvSpPr txBox="1">
            <a:spLocks noChangeArrowheads="1"/>
          </p:cNvSpPr>
          <p:nvPr/>
        </p:nvSpPr>
        <p:spPr bwMode="auto">
          <a:xfrm>
            <a:off x="1919733" y="1997401"/>
            <a:ext cx="53997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1600" b="1" dirty="0">
                <a:solidFill>
                  <a:srgbClr val="0000FF"/>
                </a:solidFill>
              </a:rPr>
              <a:t>¼</a:t>
            </a:r>
            <a:r>
              <a:rPr lang="zh-CN" altLang="en-US" sz="1600" b="1" dirty="0">
                <a:solidFill>
                  <a:srgbClr val="0000FF"/>
                </a:solidFill>
              </a:rPr>
              <a:t>位滚之间的线段必须短且长度易于辨识。</a:t>
            </a:r>
            <a:endParaRPr lang="en-US" altLang="zh-CN" sz="1600" b="1" dirty="0">
              <a:solidFill>
                <a:srgbClr val="0000FF"/>
              </a:solidFill>
            </a:endParaRPr>
          </a:p>
          <a:p>
            <a:pPr algn="ctr" eaLnBrk="1" hangingPunct="1"/>
            <a:r>
              <a:rPr lang="en-GB" altLang="de-DE" sz="1200" b="1" dirty="0">
                <a:solidFill>
                  <a:srgbClr val="0000FF"/>
                </a:solidFill>
              </a:rPr>
              <a:t>Lines between part rolls must be short and of recognisable length.</a:t>
            </a:r>
            <a:endParaRPr lang="en-GB" altLang="de-DE" sz="1600" b="1" dirty="0">
              <a:solidFill>
                <a:srgbClr val="0000FF"/>
              </a:solidFill>
            </a:endParaRPr>
          </a:p>
        </p:txBody>
      </p:sp>
      <p:sp>
        <p:nvSpPr>
          <p:cNvPr id="77" name="Text Box 50">
            <a:extLst>
              <a:ext uri="{FF2B5EF4-FFF2-40B4-BE49-F238E27FC236}">
                <a16:creationId xmlns:a16="http://schemas.microsoft.com/office/drawing/2014/main" id="{AE2D4C1B-8A4F-4244-8369-257DF37F804B}"/>
              </a:ext>
            </a:extLst>
          </p:cNvPr>
          <p:cNvSpPr txBox="1">
            <a:spLocks noChangeArrowheads="1"/>
          </p:cNvSpPr>
          <p:nvPr/>
        </p:nvSpPr>
        <p:spPr bwMode="auto">
          <a:xfrm>
            <a:off x="4348163" y="4069418"/>
            <a:ext cx="47653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600" b="1" dirty="0">
                <a:solidFill>
                  <a:srgbClr val="00B050"/>
                </a:solidFill>
              </a:rPr>
              <a:t>反向滚之间不能有直线段。</a:t>
            </a:r>
            <a:endParaRPr lang="en-US" altLang="zh-CN" sz="1600" b="1" dirty="0">
              <a:solidFill>
                <a:srgbClr val="00B050"/>
              </a:solidFill>
            </a:endParaRPr>
          </a:p>
          <a:p>
            <a:pPr algn="ctr"/>
            <a:r>
              <a:rPr lang="en-GB" altLang="en-US" sz="1200" b="1" dirty="0">
                <a:solidFill>
                  <a:srgbClr val="00B050"/>
                </a:solidFill>
              </a:rPr>
              <a:t>Between part rolls in opposite direction there must be no line.</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blinds(horizontal)">
                                      <p:cBhvr>
                                        <p:cTn id="10" dur="500"/>
                                        <p:tgtEl>
                                          <p:spTgt spid="137"/>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blinds(horizontal)">
                                      <p:cBhvr>
                                        <p:cTn id="14" dur="1000"/>
                                        <p:tgtEl>
                                          <p:spTgt spid="76"/>
                                        </p:tgtEl>
                                      </p:cBhvr>
                                    </p:animEffect>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blinds(horizontal)">
                                      <p:cBhvr>
                                        <p:cTn id="18"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7" grpId="0" animBg="1"/>
      <p:bldP spid="76"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3"/>
          <p:cNvSpPr txBox="1">
            <a:spLocks noChangeArrowheads="1"/>
          </p:cNvSpPr>
          <p:nvPr/>
        </p:nvSpPr>
        <p:spPr bwMode="auto">
          <a:xfrm>
            <a:off x="669925" y="6527800"/>
            <a:ext cx="939800" cy="274638"/>
          </a:xfrm>
          <a:prstGeom prst="rect">
            <a:avLst/>
          </a:prstGeom>
          <a:noFill/>
          <a:ln w="9525">
            <a:noFill/>
            <a:miter lim="800000"/>
            <a:headEnd/>
            <a:tailEnd/>
          </a:ln>
        </p:spPr>
        <p:txBody>
          <a:bodyPr>
            <a:spAutoFit/>
          </a:bodyPr>
          <a:lstStyle/>
          <a:p>
            <a:pPr>
              <a:spcBef>
                <a:spcPct val="50000"/>
              </a:spcBef>
            </a:pPr>
            <a:r>
              <a:rPr lang="de-DE" altLang="de-DE" sz="1200" b="1"/>
              <a:t>F-25.04.01</a:t>
            </a:r>
          </a:p>
        </p:txBody>
      </p:sp>
      <p:sp>
        <p:nvSpPr>
          <p:cNvPr id="73730" name="Text Box 165"/>
          <p:cNvSpPr txBox="1">
            <a:spLocks noChangeArrowheads="1"/>
          </p:cNvSpPr>
          <p:nvPr/>
        </p:nvSpPr>
        <p:spPr bwMode="auto">
          <a:xfrm>
            <a:off x="1473200" y="5465763"/>
            <a:ext cx="4776788" cy="707886"/>
          </a:xfrm>
          <a:prstGeom prst="rect">
            <a:avLst/>
          </a:prstGeom>
          <a:solidFill>
            <a:schemeClr val="bg1"/>
          </a:solidFill>
          <a:ln w="9525">
            <a:noFill/>
            <a:miter lim="800000"/>
            <a:headEnd/>
            <a:tailEnd/>
          </a:ln>
        </p:spPr>
        <p:txBody>
          <a:bodyPr>
            <a:spAutoFit/>
          </a:bodyPr>
          <a:lstStyle/>
          <a:p>
            <a:pPr defTabSz="793750" eaLnBrk="0" hangingPunct="0"/>
            <a:r>
              <a:rPr lang="zh-CN" altLang="en-US" sz="1600" b="1" dirty="0"/>
              <a:t>倒飞进入，推半筋斗并同步做半滚，倒飞改出。</a:t>
            </a:r>
            <a:endParaRPr lang="en-US" altLang="zh-CN" sz="1600" b="1" dirty="0"/>
          </a:p>
          <a:p>
            <a:pPr defTabSz="793750" eaLnBrk="0" hangingPunct="0"/>
            <a:r>
              <a:rPr lang="en-US" sz="1200" b="1" dirty="0"/>
              <a:t>From inverted, push through a half loop while integrating a half roll, exit inverted.</a:t>
            </a:r>
            <a:endParaRPr lang="de-DE" altLang="de-DE" sz="1200" b="1" dirty="0"/>
          </a:p>
        </p:txBody>
      </p:sp>
      <p:sp>
        <p:nvSpPr>
          <p:cNvPr id="73731" name="Rectangle 98"/>
          <p:cNvSpPr>
            <a:spLocks noChangeArrowheads="1"/>
          </p:cNvSpPr>
          <p:nvPr/>
        </p:nvSpPr>
        <p:spPr bwMode="auto">
          <a:xfrm>
            <a:off x="2759645" y="53251"/>
            <a:ext cx="3624710" cy="707886"/>
          </a:xfrm>
          <a:prstGeom prst="rect">
            <a:avLst/>
          </a:prstGeom>
          <a:noFill/>
          <a:ln w="9525">
            <a:noFill/>
            <a:miter lim="800000"/>
            <a:headEnd/>
            <a:tailEnd/>
          </a:ln>
        </p:spPr>
        <p:txBody>
          <a:bodyPr wrap="none" anchor="ctr">
            <a:spAutoFit/>
          </a:bodyPr>
          <a:lstStyle/>
          <a:p>
            <a:pPr eaLnBrk="0" hangingPunct="0">
              <a:tabLst>
                <a:tab pos="449263" algn="l"/>
              </a:tabLst>
            </a:pPr>
            <a:r>
              <a:rPr lang="en-US" altLang="de-DE" sz="2000" b="1" dirty="0"/>
              <a:t>F-25.04 </a:t>
            </a:r>
            <a:r>
              <a:rPr lang="zh-CN" altLang="en-US" sz="2000" b="1" dirty="0"/>
              <a:t>半筋斗同步半滚</a:t>
            </a:r>
            <a:endParaRPr lang="en-US" altLang="zh-CN" sz="2000" b="1" dirty="0"/>
          </a:p>
          <a:p>
            <a:pPr eaLnBrk="0" hangingPunct="0">
              <a:tabLst>
                <a:tab pos="449263" algn="l"/>
              </a:tabLst>
            </a:pPr>
            <a:r>
              <a:rPr lang="en-US" sz="2000" b="1" dirty="0"/>
              <a:t>              </a:t>
            </a:r>
            <a:r>
              <a:rPr lang="en-US" sz="1200" b="1" dirty="0"/>
              <a:t>Half Loop with half roll integrated</a:t>
            </a:r>
            <a:endParaRPr lang="de-DE" altLang="de-DE" sz="2000" b="1" dirty="0"/>
          </a:p>
        </p:txBody>
      </p:sp>
      <p:sp>
        <p:nvSpPr>
          <p:cNvPr id="73732" name="Arc 215"/>
          <p:cNvSpPr>
            <a:spLocks/>
          </p:cNvSpPr>
          <p:nvPr/>
        </p:nvSpPr>
        <p:spPr bwMode="auto">
          <a:xfrm flipH="1">
            <a:off x="1463675" y="1181100"/>
            <a:ext cx="1563688" cy="2965450"/>
          </a:xfrm>
          <a:custGeom>
            <a:avLst/>
            <a:gdLst>
              <a:gd name="T0" fmla="*/ 46295 w 22259"/>
              <a:gd name="T1" fmla="*/ 0 h 43200"/>
              <a:gd name="T2" fmla="*/ 0 w 22259"/>
              <a:gd name="T3" fmla="*/ 2964764 h 43200"/>
              <a:gd name="T4" fmla="*/ 46295 w 22259"/>
              <a:gd name="T5" fmla="*/ 1482725 h 43200"/>
              <a:gd name="T6" fmla="*/ 0 60000 65536"/>
              <a:gd name="T7" fmla="*/ 0 60000 65536"/>
              <a:gd name="T8" fmla="*/ 0 60000 65536"/>
              <a:gd name="T9" fmla="*/ 0 w 22259"/>
              <a:gd name="T10" fmla="*/ 0 h 43200"/>
              <a:gd name="T11" fmla="*/ 22259 w 22259"/>
              <a:gd name="T12" fmla="*/ 43200 h 43200"/>
            </a:gdLst>
            <a:ahLst/>
            <a:cxnLst>
              <a:cxn ang="T6">
                <a:pos x="T0" y="T1"/>
              </a:cxn>
              <a:cxn ang="T7">
                <a:pos x="T2" y="T3"/>
              </a:cxn>
              <a:cxn ang="T8">
                <a:pos x="T4" y="T5"/>
              </a:cxn>
            </a:cxnLst>
            <a:rect l="T9" t="T10" r="T11" b="T12"/>
            <a:pathLst>
              <a:path w="22259" h="43200" fill="none" extrusionOk="0">
                <a:moveTo>
                  <a:pt x="659" y="0"/>
                </a:moveTo>
                <a:cubicBezTo>
                  <a:pt x="12588" y="0"/>
                  <a:pt x="22259" y="9670"/>
                  <a:pt x="22259" y="21600"/>
                </a:cubicBezTo>
                <a:cubicBezTo>
                  <a:pt x="22259" y="33529"/>
                  <a:pt x="12588" y="43200"/>
                  <a:pt x="659" y="43200"/>
                </a:cubicBezTo>
                <a:cubicBezTo>
                  <a:pt x="439" y="43199"/>
                  <a:pt x="219" y="43196"/>
                  <a:pt x="0" y="43189"/>
                </a:cubicBezTo>
              </a:path>
              <a:path w="22259" h="43200" stroke="0" extrusionOk="0">
                <a:moveTo>
                  <a:pt x="659" y="0"/>
                </a:moveTo>
                <a:cubicBezTo>
                  <a:pt x="12588" y="0"/>
                  <a:pt x="22259" y="9670"/>
                  <a:pt x="22259" y="21600"/>
                </a:cubicBezTo>
                <a:cubicBezTo>
                  <a:pt x="22259" y="33529"/>
                  <a:pt x="12588" y="43200"/>
                  <a:pt x="659" y="43200"/>
                </a:cubicBezTo>
                <a:cubicBezTo>
                  <a:pt x="439" y="43199"/>
                  <a:pt x="219" y="43196"/>
                  <a:pt x="0" y="43189"/>
                </a:cubicBezTo>
                <a:lnTo>
                  <a:pt x="659" y="21600"/>
                </a:lnTo>
                <a:close/>
              </a:path>
            </a:pathLst>
          </a:custGeom>
          <a:noFill/>
          <a:ln w="12700">
            <a:solidFill>
              <a:srgbClr val="000000"/>
            </a:solidFill>
            <a:round/>
            <a:headEnd/>
            <a:tailEnd/>
          </a:ln>
        </p:spPr>
        <p:txBody>
          <a:bodyPr/>
          <a:lstStyle/>
          <a:p>
            <a:endParaRPr lang="de-DE"/>
          </a:p>
        </p:txBody>
      </p:sp>
      <p:sp>
        <p:nvSpPr>
          <p:cNvPr id="73733" name="Line 216"/>
          <p:cNvSpPr>
            <a:spLocks noChangeShapeType="1"/>
          </p:cNvSpPr>
          <p:nvPr/>
        </p:nvSpPr>
        <p:spPr bwMode="auto">
          <a:xfrm flipV="1">
            <a:off x="2978150" y="1171575"/>
            <a:ext cx="669925" cy="9525"/>
          </a:xfrm>
          <a:prstGeom prst="line">
            <a:avLst/>
          </a:prstGeom>
          <a:noFill/>
          <a:ln w="19050">
            <a:solidFill>
              <a:schemeClr val="tx1"/>
            </a:solidFill>
            <a:round/>
            <a:headEnd/>
            <a:tailEnd/>
          </a:ln>
        </p:spPr>
        <p:txBody>
          <a:bodyPr/>
          <a:lstStyle/>
          <a:p>
            <a:endParaRPr lang="de-DE"/>
          </a:p>
        </p:txBody>
      </p:sp>
      <p:grpSp>
        <p:nvGrpSpPr>
          <p:cNvPr id="73734" name="Group 264"/>
          <p:cNvGrpSpPr>
            <a:grpSpLocks/>
          </p:cNvGrpSpPr>
          <p:nvPr/>
        </p:nvGrpSpPr>
        <p:grpSpPr bwMode="auto">
          <a:xfrm rot="5355886">
            <a:off x="3875882" y="3885406"/>
            <a:ext cx="311150" cy="490537"/>
            <a:chOff x="2820" y="264"/>
            <a:chExt cx="420" cy="1452"/>
          </a:xfrm>
        </p:grpSpPr>
        <p:sp>
          <p:nvSpPr>
            <p:cNvPr id="73757" name="Line 265"/>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3758" name="Group 266"/>
            <p:cNvGrpSpPr>
              <a:grpSpLocks/>
            </p:cNvGrpSpPr>
            <p:nvPr/>
          </p:nvGrpSpPr>
          <p:grpSpPr bwMode="auto">
            <a:xfrm>
              <a:off x="2940" y="264"/>
              <a:ext cx="300" cy="1452"/>
              <a:chOff x="2940" y="264"/>
              <a:chExt cx="300" cy="1452"/>
            </a:xfrm>
          </p:grpSpPr>
          <p:grpSp>
            <p:nvGrpSpPr>
              <p:cNvPr id="73759" name="Group 267"/>
              <p:cNvGrpSpPr>
                <a:grpSpLocks/>
              </p:cNvGrpSpPr>
              <p:nvPr/>
            </p:nvGrpSpPr>
            <p:grpSpPr bwMode="auto">
              <a:xfrm>
                <a:off x="2940" y="264"/>
                <a:ext cx="252" cy="1368"/>
                <a:chOff x="3024" y="732"/>
                <a:chExt cx="252" cy="1368"/>
              </a:xfrm>
            </p:grpSpPr>
            <p:grpSp>
              <p:nvGrpSpPr>
                <p:cNvPr id="73762" name="Group 268"/>
                <p:cNvGrpSpPr>
                  <a:grpSpLocks/>
                </p:cNvGrpSpPr>
                <p:nvPr/>
              </p:nvGrpSpPr>
              <p:grpSpPr bwMode="auto">
                <a:xfrm>
                  <a:off x="3024" y="732"/>
                  <a:ext cx="252" cy="1368"/>
                  <a:chOff x="3168" y="1008"/>
                  <a:chExt cx="484" cy="2448"/>
                </a:xfrm>
              </p:grpSpPr>
              <p:grpSp>
                <p:nvGrpSpPr>
                  <p:cNvPr id="73764" name="Group 269"/>
                  <p:cNvGrpSpPr>
                    <a:grpSpLocks/>
                  </p:cNvGrpSpPr>
                  <p:nvPr/>
                </p:nvGrpSpPr>
                <p:grpSpPr bwMode="auto">
                  <a:xfrm>
                    <a:off x="3168" y="1008"/>
                    <a:ext cx="484" cy="2448"/>
                    <a:chOff x="2256" y="864"/>
                    <a:chExt cx="532" cy="2448"/>
                  </a:xfrm>
                </p:grpSpPr>
                <p:sp>
                  <p:nvSpPr>
                    <p:cNvPr id="73767" name="Freeform 270"/>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3768" name="Freeform 271"/>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3765" name="Freeform 272"/>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3766" name="Freeform 273"/>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3763" name="Line 274"/>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3760" name="AutoShape 275"/>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73761" name="Line 276"/>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73735" name="Line 277"/>
          <p:cNvSpPr>
            <a:spLocks noChangeShapeType="1"/>
          </p:cNvSpPr>
          <p:nvPr/>
        </p:nvSpPr>
        <p:spPr bwMode="auto">
          <a:xfrm flipV="1">
            <a:off x="3022600" y="4152900"/>
            <a:ext cx="723900" cy="0"/>
          </a:xfrm>
          <a:prstGeom prst="line">
            <a:avLst/>
          </a:prstGeom>
          <a:noFill/>
          <a:ln w="12700">
            <a:solidFill>
              <a:schemeClr val="tx1"/>
            </a:solidFill>
            <a:round/>
            <a:headEnd/>
            <a:tailEnd/>
          </a:ln>
        </p:spPr>
        <p:txBody>
          <a:bodyPr/>
          <a:lstStyle/>
          <a:p>
            <a:endParaRPr lang="de-DE"/>
          </a:p>
        </p:txBody>
      </p:sp>
      <p:sp>
        <p:nvSpPr>
          <p:cNvPr id="73736" name="AutoShape 197"/>
          <p:cNvSpPr>
            <a:spLocks noChangeArrowheads="1"/>
          </p:cNvSpPr>
          <p:nvPr/>
        </p:nvSpPr>
        <p:spPr bwMode="auto">
          <a:xfrm rot="10800000">
            <a:off x="3260725" y="4046538"/>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eaLnBrk="0" hangingPunct="0"/>
            <a:endParaRPr lang="de-DE"/>
          </a:p>
        </p:txBody>
      </p:sp>
      <p:sp>
        <p:nvSpPr>
          <p:cNvPr id="73737" name="Line 278"/>
          <p:cNvSpPr>
            <a:spLocks noChangeShapeType="1"/>
          </p:cNvSpPr>
          <p:nvPr/>
        </p:nvSpPr>
        <p:spPr bwMode="auto">
          <a:xfrm>
            <a:off x="3048000" y="4000500"/>
            <a:ext cx="0" cy="228600"/>
          </a:xfrm>
          <a:prstGeom prst="line">
            <a:avLst/>
          </a:prstGeom>
          <a:noFill/>
          <a:ln w="9525">
            <a:solidFill>
              <a:schemeClr val="tx1"/>
            </a:solidFill>
            <a:round/>
            <a:headEnd/>
            <a:tailEnd/>
          </a:ln>
        </p:spPr>
        <p:txBody>
          <a:bodyPr/>
          <a:lstStyle/>
          <a:p>
            <a:endParaRPr lang="de-DE"/>
          </a:p>
        </p:txBody>
      </p:sp>
      <p:sp>
        <p:nvSpPr>
          <p:cNvPr id="73738" name="Line 279"/>
          <p:cNvSpPr>
            <a:spLocks noChangeShapeType="1"/>
          </p:cNvSpPr>
          <p:nvPr/>
        </p:nvSpPr>
        <p:spPr bwMode="auto">
          <a:xfrm>
            <a:off x="2959100" y="1066800"/>
            <a:ext cx="0" cy="228600"/>
          </a:xfrm>
          <a:prstGeom prst="line">
            <a:avLst/>
          </a:prstGeom>
          <a:noFill/>
          <a:ln w="9525">
            <a:solidFill>
              <a:schemeClr val="tx1"/>
            </a:solidFill>
            <a:round/>
            <a:headEnd/>
            <a:tailEnd/>
          </a:ln>
        </p:spPr>
        <p:txBody>
          <a:bodyPr/>
          <a:lstStyle/>
          <a:p>
            <a:endParaRPr lang="de-DE"/>
          </a:p>
        </p:txBody>
      </p:sp>
      <p:grpSp>
        <p:nvGrpSpPr>
          <p:cNvPr id="73739" name="Group 280"/>
          <p:cNvGrpSpPr>
            <a:grpSpLocks/>
          </p:cNvGrpSpPr>
          <p:nvPr/>
        </p:nvGrpSpPr>
        <p:grpSpPr bwMode="auto">
          <a:xfrm rot="-3151217">
            <a:off x="1142206" y="2732882"/>
            <a:ext cx="752475" cy="309562"/>
            <a:chOff x="4875" y="7237"/>
            <a:chExt cx="4230" cy="1883"/>
          </a:xfrm>
        </p:grpSpPr>
        <p:sp>
          <p:nvSpPr>
            <p:cNvPr id="73755" name="Arc 281"/>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73756" name="AutoShape 282"/>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73740" name="Group 312"/>
          <p:cNvGrpSpPr>
            <a:grpSpLocks/>
          </p:cNvGrpSpPr>
          <p:nvPr/>
        </p:nvGrpSpPr>
        <p:grpSpPr bwMode="auto">
          <a:xfrm rot="5488228" flipV="1">
            <a:off x="3155157" y="937419"/>
            <a:ext cx="311150" cy="490537"/>
            <a:chOff x="2820" y="264"/>
            <a:chExt cx="420" cy="1452"/>
          </a:xfrm>
        </p:grpSpPr>
        <p:sp>
          <p:nvSpPr>
            <p:cNvPr id="73743" name="Line 313"/>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3744" name="Group 314"/>
            <p:cNvGrpSpPr>
              <a:grpSpLocks/>
            </p:cNvGrpSpPr>
            <p:nvPr/>
          </p:nvGrpSpPr>
          <p:grpSpPr bwMode="auto">
            <a:xfrm>
              <a:off x="2940" y="264"/>
              <a:ext cx="300" cy="1452"/>
              <a:chOff x="2940" y="264"/>
              <a:chExt cx="300" cy="1452"/>
            </a:xfrm>
          </p:grpSpPr>
          <p:grpSp>
            <p:nvGrpSpPr>
              <p:cNvPr id="73745" name="Group 315"/>
              <p:cNvGrpSpPr>
                <a:grpSpLocks/>
              </p:cNvGrpSpPr>
              <p:nvPr/>
            </p:nvGrpSpPr>
            <p:grpSpPr bwMode="auto">
              <a:xfrm>
                <a:off x="2940" y="264"/>
                <a:ext cx="252" cy="1368"/>
                <a:chOff x="3024" y="732"/>
                <a:chExt cx="252" cy="1368"/>
              </a:xfrm>
            </p:grpSpPr>
            <p:grpSp>
              <p:nvGrpSpPr>
                <p:cNvPr id="73748" name="Group 316"/>
                <p:cNvGrpSpPr>
                  <a:grpSpLocks/>
                </p:cNvGrpSpPr>
                <p:nvPr/>
              </p:nvGrpSpPr>
              <p:grpSpPr bwMode="auto">
                <a:xfrm>
                  <a:off x="3024" y="732"/>
                  <a:ext cx="252" cy="1368"/>
                  <a:chOff x="3168" y="1008"/>
                  <a:chExt cx="484" cy="2448"/>
                </a:xfrm>
              </p:grpSpPr>
              <p:grpSp>
                <p:nvGrpSpPr>
                  <p:cNvPr id="73750" name="Group 317"/>
                  <p:cNvGrpSpPr>
                    <a:grpSpLocks/>
                  </p:cNvGrpSpPr>
                  <p:nvPr/>
                </p:nvGrpSpPr>
                <p:grpSpPr bwMode="auto">
                  <a:xfrm>
                    <a:off x="3168" y="1008"/>
                    <a:ext cx="484" cy="2448"/>
                    <a:chOff x="2256" y="864"/>
                    <a:chExt cx="532" cy="2448"/>
                  </a:xfrm>
                </p:grpSpPr>
                <p:sp>
                  <p:nvSpPr>
                    <p:cNvPr id="73753" name="Freeform 318"/>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3754" name="Freeform 319"/>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3751" name="Freeform 320"/>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3752" name="Freeform 321"/>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3749" name="Line 322"/>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3746" name="AutoShape 323"/>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73747" name="Line 324"/>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73741" name="AutoShape 183"/>
          <p:cNvSpPr>
            <a:spLocks noChangeArrowheads="1"/>
          </p:cNvSpPr>
          <p:nvPr/>
        </p:nvSpPr>
        <p:spPr bwMode="auto">
          <a:xfrm>
            <a:off x="3657600" y="1082675"/>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eaLnBrk="0" hangingPunct="0"/>
            <a:endParaRPr lang="de-DE"/>
          </a:p>
        </p:txBody>
      </p:sp>
      <p:pic>
        <p:nvPicPr>
          <p:cNvPr id="128" name="Picture 329" descr="messerflugflieger2"/>
          <p:cNvPicPr>
            <a:picLocks noChangeAspect="1" noChangeArrowheads="1"/>
          </p:cNvPicPr>
          <p:nvPr/>
        </p:nvPicPr>
        <p:blipFill>
          <a:blip r:embed="rId2"/>
          <a:srcRect/>
          <a:stretch>
            <a:fillRect/>
          </a:stretch>
        </p:blipFill>
        <p:spPr bwMode="auto">
          <a:xfrm>
            <a:off x="933450" y="2005013"/>
            <a:ext cx="1203325" cy="1423987"/>
          </a:xfrm>
          <a:prstGeom prst="rect">
            <a:avLst/>
          </a:prstGeom>
          <a:noFill/>
          <a:ln w="9525">
            <a:noFill/>
            <a:miter lim="800000"/>
            <a:headEnd/>
            <a:tailEnd/>
          </a:ln>
        </p:spPr>
      </p:pic>
      <p:sp>
        <p:nvSpPr>
          <p:cNvPr id="42" name="Text Box 274">
            <a:extLst>
              <a:ext uri="{FF2B5EF4-FFF2-40B4-BE49-F238E27FC236}">
                <a16:creationId xmlns:a16="http://schemas.microsoft.com/office/drawing/2014/main" id="{8DABE329-EEB1-4371-A6AE-26A5B4F816AE}"/>
              </a:ext>
            </a:extLst>
          </p:cNvPr>
          <p:cNvSpPr txBox="1">
            <a:spLocks noChangeArrowheads="1"/>
          </p:cNvSpPr>
          <p:nvPr/>
        </p:nvSpPr>
        <p:spPr bwMode="auto">
          <a:xfrm flipH="1">
            <a:off x="1870206" y="2371437"/>
            <a:ext cx="619246" cy="584775"/>
          </a:xfrm>
          <a:prstGeom prst="rect">
            <a:avLst/>
          </a:prstGeom>
          <a:noFill/>
          <a:ln w="9525">
            <a:noFill/>
            <a:miter lim="800000"/>
            <a:headEnd/>
            <a:tailEnd/>
          </a:ln>
        </p:spPr>
        <p:txBody>
          <a:bodyPr wrap="square">
            <a:spAutoFit/>
          </a:bodyPr>
          <a:lstStyle/>
          <a:p>
            <a:pPr>
              <a:spcBef>
                <a:spcPct val="50000"/>
              </a:spcBef>
            </a:pPr>
            <a:r>
              <a:rPr lang="zh-CN" altLang="en-US" sz="1600" b="1" dirty="0"/>
              <a:t>同步半滚</a:t>
            </a:r>
            <a:endParaRPr lang="de-DE" altLang="de-DE" sz="1600" b="1"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linds(horizontal)">
                                      <p:cBhvr>
                                        <p:cTn id="7" dur="1000"/>
                                        <p:tgtEl>
                                          <p:spTgt spid="128"/>
                                        </p:tgtEl>
                                      </p:cBhvr>
                                    </p:animEffect>
                                  </p:childTnLst>
                                </p:cTn>
                              </p:par>
                            </p:childTnLst>
                          </p:cTn>
                        </p:par>
                        <p:par>
                          <p:cTn id="8" fill="hold">
                            <p:stCondLst>
                              <p:cond delay="1000"/>
                            </p:stCondLst>
                            <p:childTnLst>
                              <p:par>
                                <p:cTn id="9" presetID="3" presetClass="exit" presetSubtype="10" fill="hold" nodeType="afterEffect">
                                  <p:stCondLst>
                                    <p:cond delay="0"/>
                                  </p:stCondLst>
                                  <p:childTnLst>
                                    <p:animEffect transition="out" filter="blinds(horizontal)">
                                      <p:cBhvr>
                                        <p:cTn id="10" dur="1000"/>
                                        <p:tgtEl>
                                          <p:spTgt spid="128"/>
                                        </p:tgtEl>
                                      </p:cBhvr>
                                    </p:animEffect>
                                    <p:set>
                                      <p:cBhvr>
                                        <p:cTn id="11" dur="1" fill="hold">
                                          <p:stCondLst>
                                            <p:cond delay="999"/>
                                          </p:stCondLst>
                                        </p:cTn>
                                        <p:tgtEl>
                                          <p:spTgt spid="128"/>
                                        </p:tgtEl>
                                        <p:attrNameLst>
                                          <p:attrName>style.visibility</p:attrName>
                                        </p:attrNameLst>
                                      </p:cBhvr>
                                      <p:to>
                                        <p:strVal val="hidden"/>
                                      </p:to>
                                    </p:se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linds(horizontal)">
                                      <p:cBhvr>
                                        <p:cTn id="15"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3"/>
          <p:cNvSpPr txBox="1">
            <a:spLocks noChangeArrowheads="1"/>
          </p:cNvSpPr>
          <p:nvPr/>
        </p:nvSpPr>
        <p:spPr bwMode="auto">
          <a:xfrm>
            <a:off x="669925" y="6527800"/>
            <a:ext cx="939800" cy="274638"/>
          </a:xfrm>
          <a:prstGeom prst="rect">
            <a:avLst/>
          </a:prstGeom>
          <a:noFill/>
          <a:ln w="9525">
            <a:noFill/>
            <a:miter lim="800000"/>
            <a:headEnd/>
            <a:tailEnd/>
          </a:ln>
        </p:spPr>
        <p:txBody>
          <a:bodyPr>
            <a:spAutoFit/>
          </a:bodyPr>
          <a:lstStyle/>
          <a:p>
            <a:pPr>
              <a:spcBef>
                <a:spcPct val="50000"/>
              </a:spcBef>
            </a:pPr>
            <a:r>
              <a:rPr lang="de-DE" altLang="de-DE" sz="1200" b="1"/>
              <a:t>F-25.04.02</a:t>
            </a:r>
          </a:p>
        </p:txBody>
      </p:sp>
      <p:sp>
        <p:nvSpPr>
          <p:cNvPr id="74755" name="Arc 215"/>
          <p:cNvSpPr>
            <a:spLocks/>
          </p:cNvSpPr>
          <p:nvPr/>
        </p:nvSpPr>
        <p:spPr bwMode="auto">
          <a:xfrm flipH="1">
            <a:off x="1463675" y="1181100"/>
            <a:ext cx="1563688" cy="2965450"/>
          </a:xfrm>
          <a:custGeom>
            <a:avLst/>
            <a:gdLst>
              <a:gd name="T0" fmla="*/ 46295 w 22259"/>
              <a:gd name="T1" fmla="*/ 0 h 43200"/>
              <a:gd name="T2" fmla="*/ 0 w 22259"/>
              <a:gd name="T3" fmla="*/ 2964764 h 43200"/>
              <a:gd name="T4" fmla="*/ 46295 w 22259"/>
              <a:gd name="T5" fmla="*/ 1482725 h 43200"/>
              <a:gd name="T6" fmla="*/ 0 60000 65536"/>
              <a:gd name="T7" fmla="*/ 0 60000 65536"/>
              <a:gd name="T8" fmla="*/ 0 60000 65536"/>
              <a:gd name="T9" fmla="*/ 0 w 22259"/>
              <a:gd name="T10" fmla="*/ 0 h 43200"/>
              <a:gd name="T11" fmla="*/ 22259 w 22259"/>
              <a:gd name="T12" fmla="*/ 43200 h 43200"/>
            </a:gdLst>
            <a:ahLst/>
            <a:cxnLst>
              <a:cxn ang="T6">
                <a:pos x="T0" y="T1"/>
              </a:cxn>
              <a:cxn ang="T7">
                <a:pos x="T2" y="T3"/>
              </a:cxn>
              <a:cxn ang="T8">
                <a:pos x="T4" y="T5"/>
              </a:cxn>
            </a:cxnLst>
            <a:rect l="T9" t="T10" r="T11" b="T12"/>
            <a:pathLst>
              <a:path w="22259" h="43200" fill="none" extrusionOk="0">
                <a:moveTo>
                  <a:pt x="659" y="0"/>
                </a:moveTo>
                <a:cubicBezTo>
                  <a:pt x="12588" y="0"/>
                  <a:pt x="22259" y="9670"/>
                  <a:pt x="22259" y="21600"/>
                </a:cubicBezTo>
                <a:cubicBezTo>
                  <a:pt x="22259" y="33529"/>
                  <a:pt x="12588" y="43200"/>
                  <a:pt x="659" y="43200"/>
                </a:cubicBezTo>
                <a:cubicBezTo>
                  <a:pt x="439" y="43199"/>
                  <a:pt x="219" y="43196"/>
                  <a:pt x="0" y="43189"/>
                </a:cubicBezTo>
              </a:path>
              <a:path w="22259" h="43200" stroke="0" extrusionOk="0">
                <a:moveTo>
                  <a:pt x="659" y="0"/>
                </a:moveTo>
                <a:cubicBezTo>
                  <a:pt x="12588" y="0"/>
                  <a:pt x="22259" y="9670"/>
                  <a:pt x="22259" y="21600"/>
                </a:cubicBezTo>
                <a:cubicBezTo>
                  <a:pt x="22259" y="33529"/>
                  <a:pt x="12588" y="43200"/>
                  <a:pt x="659" y="43200"/>
                </a:cubicBezTo>
                <a:cubicBezTo>
                  <a:pt x="439" y="43199"/>
                  <a:pt x="219" y="43196"/>
                  <a:pt x="0" y="43189"/>
                </a:cubicBezTo>
                <a:lnTo>
                  <a:pt x="659" y="21600"/>
                </a:lnTo>
                <a:close/>
              </a:path>
            </a:pathLst>
          </a:custGeom>
          <a:noFill/>
          <a:ln w="12700">
            <a:solidFill>
              <a:srgbClr val="000000"/>
            </a:solidFill>
            <a:round/>
            <a:headEnd/>
            <a:tailEnd/>
          </a:ln>
        </p:spPr>
        <p:txBody>
          <a:bodyPr/>
          <a:lstStyle/>
          <a:p>
            <a:endParaRPr lang="de-DE"/>
          </a:p>
        </p:txBody>
      </p:sp>
      <p:sp>
        <p:nvSpPr>
          <p:cNvPr id="74756" name="Line 216"/>
          <p:cNvSpPr>
            <a:spLocks noChangeShapeType="1"/>
          </p:cNvSpPr>
          <p:nvPr/>
        </p:nvSpPr>
        <p:spPr bwMode="auto">
          <a:xfrm flipV="1">
            <a:off x="2978150" y="1171575"/>
            <a:ext cx="669925" cy="9525"/>
          </a:xfrm>
          <a:prstGeom prst="line">
            <a:avLst/>
          </a:prstGeom>
          <a:noFill/>
          <a:ln w="19050">
            <a:solidFill>
              <a:schemeClr val="tx1"/>
            </a:solidFill>
            <a:round/>
            <a:headEnd/>
            <a:tailEnd/>
          </a:ln>
        </p:spPr>
        <p:txBody>
          <a:bodyPr/>
          <a:lstStyle/>
          <a:p>
            <a:endParaRPr lang="de-DE"/>
          </a:p>
        </p:txBody>
      </p:sp>
      <p:grpSp>
        <p:nvGrpSpPr>
          <p:cNvPr id="74757" name="Group 264"/>
          <p:cNvGrpSpPr>
            <a:grpSpLocks/>
          </p:cNvGrpSpPr>
          <p:nvPr/>
        </p:nvGrpSpPr>
        <p:grpSpPr bwMode="auto">
          <a:xfrm rot="5355886">
            <a:off x="3875882" y="3885406"/>
            <a:ext cx="311150" cy="490537"/>
            <a:chOff x="2820" y="264"/>
            <a:chExt cx="420" cy="1452"/>
          </a:xfrm>
        </p:grpSpPr>
        <p:sp>
          <p:nvSpPr>
            <p:cNvPr id="74792" name="Line 265"/>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4793" name="Group 266"/>
            <p:cNvGrpSpPr>
              <a:grpSpLocks/>
            </p:cNvGrpSpPr>
            <p:nvPr/>
          </p:nvGrpSpPr>
          <p:grpSpPr bwMode="auto">
            <a:xfrm>
              <a:off x="2940" y="264"/>
              <a:ext cx="300" cy="1452"/>
              <a:chOff x="2940" y="264"/>
              <a:chExt cx="300" cy="1452"/>
            </a:xfrm>
          </p:grpSpPr>
          <p:grpSp>
            <p:nvGrpSpPr>
              <p:cNvPr id="74794" name="Group 267"/>
              <p:cNvGrpSpPr>
                <a:grpSpLocks/>
              </p:cNvGrpSpPr>
              <p:nvPr/>
            </p:nvGrpSpPr>
            <p:grpSpPr bwMode="auto">
              <a:xfrm>
                <a:off x="2940" y="264"/>
                <a:ext cx="252" cy="1368"/>
                <a:chOff x="3024" y="732"/>
                <a:chExt cx="252" cy="1368"/>
              </a:xfrm>
            </p:grpSpPr>
            <p:grpSp>
              <p:nvGrpSpPr>
                <p:cNvPr id="74797" name="Group 268"/>
                <p:cNvGrpSpPr>
                  <a:grpSpLocks/>
                </p:cNvGrpSpPr>
                <p:nvPr/>
              </p:nvGrpSpPr>
              <p:grpSpPr bwMode="auto">
                <a:xfrm>
                  <a:off x="3024" y="732"/>
                  <a:ext cx="252" cy="1368"/>
                  <a:chOff x="3168" y="1008"/>
                  <a:chExt cx="484" cy="2448"/>
                </a:xfrm>
              </p:grpSpPr>
              <p:grpSp>
                <p:nvGrpSpPr>
                  <p:cNvPr id="74799" name="Group 269"/>
                  <p:cNvGrpSpPr>
                    <a:grpSpLocks/>
                  </p:cNvGrpSpPr>
                  <p:nvPr/>
                </p:nvGrpSpPr>
                <p:grpSpPr bwMode="auto">
                  <a:xfrm>
                    <a:off x="3168" y="1008"/>
                    <a:ext cx="484" cy="2448"/>
                    <a:chOff x="2256" y="864"/>
                    <a:chExt cx="532" cy="2448"/>
                  </a:xfrm>
                </p:grpSpPr>
                <p:sp>
                  <p:nvSpPr>
                    <p:cNvPr id="74802" name="Freeform 270"/>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4803" name="Freeform 271"/>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4800" name="Freeform 272"/>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4801" name="Freeform 273"/>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4798" name="Line 274"/>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4795" name="AutoShape 275"/>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74796" name="Line 276"/>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74758" name="Line 277"/>
          <p:cNvSpPr>
            <a:spLocks noChangeShapeType="1"/>
          </p:cNvSpPr>
          <p:nvPr/>
        </p:nvSpPr>
        <p:spPr bwMode="auto">
          <a:xfrm flipV="1">
            <a:off x="3022600" y="4152900"/>
            <a:ext cx="723900" cy="0"/>
          </a:xfrm>
          <a:prstGeom prst="line">
            <a:avLst/>
          </a:prstGeom>
          <a:noFill/>
          <a:ln w="12700">
            <a:solidFill>
              <a:schemeClr val="tx1"/>
            </a:solidFill>
            <a:round/>
            <a:headEnd/>
            <a:tailEnd/>
          </a:ln>
        </p:spPr>
        <p:txBody>
          <a:bodyPr/>
          <a:lstStyle/>
          <a:p>
            <a:endParaRPr lang="de-DE"/>
          </a:p>
        </p:txBody>
      </p:sp>
      <p:sp>
        <p:nvSpPr>
          <p:cNvPr id="74759" name="AutoShape 197"/>
          <p:cNvSpPr>
            <a:spLocks noChangeArrowheads="1"/>
          </p:cNvSpPr>
          <p:nvPr/>
        </p:nvSpPr>
        <p:spPr bwMode="auto">
          <a:xfrm rot="10800000">
            <a:off x="3260725" y="4046538"/>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eaLnBrk="0" hangingPunct="0"/>
            <a:endParaRPr lang="de-DE"/>
          </a:p>
        </p:txBody>
      </p:sp>
      <p:sp>
        <p:nvSpPr>
          <p:cNvPr id="74760" name="Line 279"/>
          <p:cNvSpPr>
            <a:spLocks noChangeShapeType="1"/>
          </p:cNvSpPr>
          <p:nvPr/>
        </p:nvSpPr>
        <p:spPr bwMode="auto">
          <a:xfrm>
            <a:off x="2959100" y="1066800"/>
            <a:ext cx="0" cy="228600"/>
          </a:xfrm>
          <a:prstGeom prst="line">
            <a:avLst/>
          </a:prstGeom>
          <a:noFill/>
          <a:ln w="9525">
            <a:solidFill>
              <a:schemeClr val="tx1"/>
            </a:solidFill>
            <a:round/>
            <a:headEnd/>
            <a:tailEnd/>
          </a:ln>
        </p:spPr>
        <p:txBody>
          <a:bodyPr/>
          <a:lstStyle/>
          <a:p>
            <a:endParaRPr lang="de-DE"/>
          </a:p>
        </p:txBody>
      </p:sp>
      <p:grpSp>
        <p:nvGrpSpPr>
          <p:cNvPr id="74761" name="Group 280"/>
          <p:cNvGrpSpPr>
            <a:grpSpLocks/>
          </p:cNvGrpSpPr>
          <p:nvPr/>
        </p:nvGrpSpPr>
        <p:grpSpPr bwMode="auto">
          <a:xfrm rot="-3151217">
            <a:off x="1142206" y="2732882"/>
            <a:ext cx="752475" cy="309562"/>
            <a:chOff x="4875" y="7237"/>
            <a:chExt cx="4230" cy="1883"/>
          </a:xfrm>
        </p:grpSpPr>
        <p:sp>
          <p:nvSpPr>
            <p:cNvPr id="74790" name="Arc 281"/>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74791" name="AutoShape 282"/>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74762" name="Group 312"/>
          <p:cNvGrpSpPr>
            <a:grpSpLocks/>
          </p:cNvGrpSpPr>
          <p:nvPr/>
        </p:nvGrpSpPr>
        <p:grpSpPr bwMode="auto">
          <a:xfrm rot="5488228" flipV="1">
            <a:off x="3155157" y="937419"/>
            <a:ext cx="311150" cy="490537"/>
            <a:chOff x="2820" y="264"/>
            <a:chExt cx="420" cy="1452"/>
          </a:xfrm>
        </p:grpSpPr>
        <p:sp>
          <p:nvSpPr>
            <p:cNvPr id="74778" name="Line 313"/>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4779" name="Group 314"/>
            <p:cNvGrpSpPr>
              <a:grpSpLocks/>
            </p:cNvGrpSpPr>
            <p:nvPr/>
          </p:nvGrpSpPr>
          <p:grpSpPr bwMode="auto">
            <a:xfrm>
              <a:off x="2940" y="264"/>
              <a:ext cx="300" cy="1452"/>
              <a:chOff x="2940" y="264"/>
              <a:chExt cx="300" cy="1452"/>
            </a:xfrm>
          </p:grpSpPr>
          <p:grpSp>
            <p:nvGrpSpPr>
              <p:cNvPr id="74780" name="Group 315"/>
              <p:cNvGrpSpPr>
                <a:grpSpLocks/>
              </p:cNvGrpSpPr>
              <p:nvPr/>
            </p:nvGrpSpPr>
            <p:grpSpPr bwMode="auto">
              <a:xfrm>
                <a:off x="2940" y="264"/>
                <a:ext cx="252" cy="1368"/>
                <a:chOff x="3024" y="732"/>
                <a:chExt cx="252" cy="1368"/>
              </a:xfrm>
            </p:grpSpPr>
            <p:grpSp>
              <p:nvGrpSpPr>
                <p:cNvPr id="74783" name="Group 316"/>
                <p:cNvGrpSpPr>
                  <a:grpSpLocks/>
                </p:cNvGrpSpPr>
                <p:nvPr/>
              </p:nvGrpSpPr>
              <p:grpSpPr bwMode="auto">
                <a:xfrm>
                  <a:off x="3024" y="732"/>
                  <a:ext cx="252" cy="1368"/>
                  <a:chOff x="3168" y="1008"/>
                  <a:chExt cx="484" cy="2448"/>
                </a:xfrm>
              </p:grpSpPr>
              <p:grpSp>
                <p:nvGrpSpPr>
                  <p:cNvPr id="74785" name="Group 317"/>
                  <p:cNvGrpSpPr>
                    <a:grpSpLocks/>
                  </p:cNvGrpSpPr>
                  <p:nvPr/>
                </p:nvGrpSpPr>
                <p:grpSpPr bwMode="auto">
                  <a:xfrm>
                    <a:off x="3168" y="1008"/>
                    <a:ext cx="484" cy="2448"/>
                    <a:chOff x="2256" y="864"/>
                    <a:chExt cx="532" cy="2448"/>
                  </a:xfrm>
                </p:grpSpPr>
                <p:sp>
                  <p:nvSpPr>
                    <p:cNvPr id="74788" name="Freeform 318"/>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4789" name="Freeform 319"/>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4786" name="Freeform 320"/>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4787" name="Freeform 321"/>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4784" name="Line 322"/>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4781" name="AutoShape 323"/>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74782" name="Line 324"/>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74763" name="AutoShape 183"/>
          <p:cNvSpPr>
            <a:spLocks noChangeArrowheads="1"/>
          </p:cNvSpPr>
          <p:nvPr/>
        </p:nvSpPr>
        <p:spPr bwMode="auto">
          <a:xfrm>
            <a:off x="3657600" y="1082675"/>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eaLnBrk="0" hangingPunct="0"/>
            <a:endParaRPr lang="de-DE"/>
          </a:p>
        </p:txBody>
      </p:sp>
      <p:pic>
        <p:nvPicPr>
          <p:cNvPr id="74764" name="Picture 329" descr="messerflugflieger2"/>
          <p:cNvPicPr>
            <a:picLocks noChangeAspect="1" noChangeArrowheads="1"/>
          </p:cNvPicPr>
          <p:nvPr/>
        </p:nvPicPr>
        <p:blipFill>
          <a:blip r:embed="rId2"/>
          <a:srcRect/>
          <a:stretch>
            <a:fillRect/>
          </a:stretch>
        </p:blipFill>
        <p:spPr bwMode="auto">
          <a:xfrm>
            <a:off x="571500" y="2014538"/>
            <a:ext cx="1203325" cy="1423987"/>
          </a:xfrm>
          <a:prstGeom prst="rect">
            <a:avLst/>
          </a:prstGeom>
          <a:noFill/>
          <a:ln w="9525">
            <a:noFill/>
            <a:miter lim="800000"/>
            <a:headEnd/>
            <a:tailEnd/>
          </a:ln>
        </p:spPr>
      </p:pic>
      <p:sp>
        <p:nvSpPr>
          <p:cNvPr id="42" name="Text Box 54"/>
          <p:cNvSpPr txBox="1">
            <a:spLocks noChangeArrowheads="1"/>
          </p:cNvSpPr>
          <p:nvPr/>
        </p:nvSpPr>
        <p:spPr bwMode="auto">
          <a:xfrm>
            <a:off x="4572000" y="1880617"/>
            <a:ext cx="3360737" cy="523220"/>
          </a:xfrm>
          <a:prstGeom prst="rect">
            <a:avLst/>
          </a:prstGeom>
          <a:noFill/>
          <a:ln w="9525">
            <a:noFill/>
            <a:miter lim="800000"/>
            <a:headEnd/>
            <a:tailEnd/>
          </a:ln>
        </p:spPr>
        <p:txBody>
          <a:bodyPr>
            <a:spAutoFit/>
          </a:bodyPr>
          <a:lstStyle/>
          <a:p>
            <a:pPr eaLnBrk="0" hangingPunct="0"/>
            <a:r>
              <a:rPr lang="zh-CN" altLang="en-US" sz="1600" b="1" dirty="0">
                <a:solidFill>
                  <a:srgbClr val="0000FF"/>
                </a:solidFill>
              </a:rPr>
              <a:t>滚转速率必须保持恒定。</a:t>
            </a:r>
            <a:endParaRPr lang="en-US" altLang="zh-CN" sz="1600" b="1" dirty="0">
              <a:solidFill>
                <a:srgbClr val="0000FF"/>
              </a:solidFill>
            </a:endParaRPr>
          </a:p>
          <a:p>
            <a:pPr eaLnBrk="0" hangingPunct="0"/>
            <a:r>
              <a:rPr lang="de-DE" altLang="de-DE" sz="1200" b="1" dirty="0">
                <a:solidFill>
                  <a:srgbClr val="0000FF"/>
                </a:solidFill>
              </a:rPr>
              <a:t>Roll rate must be constant.</a:t>
            </a:r>
          </a:p>
        </p:txBody>
      </p:sp>
      <p:sp>
        <p:nvSpPr>
          <p:cNvPr id="43" name="Text Box 56"/>
          <p:cNvSpPr txBox="1">
            <a:spLocks noChangeArrowheads="1"/>
          </p:cNvSpPr>
          <p:nvPr/>
        </p:nvSpPr>
        <p:spPr bwMode="auto">
          <a:xfrm>
            <a:off x="4572000" y="2675128"/>
            <a:ext cx="4102872" cy="830997"/>
          </a:xfrm>
          <a:prstGeom prst="rect">
            <a:avLst/>
          </a:prstGeom>
          <a:noFill/>
          <a:ln w="9525">
            <a:noFill/>
            <a:miter lim="800000"/>
            <a:headEnd/>
            <a:tailEnd/>
          </a:ln>
        </p:spPr>
        <p:txBody>
          <a:bodyPr wrap="square">
            <a:spAutoFit/>
          </a:bodyPr>
          <a:lstStyle/>
          <a:p>
            <a:pPr eaLnBrk="0" hangingPunct="0"/>
            <a:r>
              <a:rPr lang="zh-CN" altLang="en-US" sz="1600" b="1" dirty="0">
                <a:solidFill>
                  <a:srgbClr val="0000FF"/>
                </a:solidFill>
              </a:rPr>
              <a:t>半滚必须在半筋斗的飞行轨迹上同步完成。</a:t>
            </a:r>
            <a:endParaRPr lang="en-US" altLang="zh-CN" sz="1600" b="1" dirty="0">
              <a:solidFill>
                <a:srgbClr val="0000FF"/>
              </a:solidFill>
            </a:endParaRPr>
          </a:p>
          <a:p>
            <a:pPr eaLnBrk="0" hangingPunct="0"/>
            <a:r>
              <a:rPr lang="de-DE" altLang="de-DE" sz="1600" b="1" dirty="0">
                <a:solidFill>
                  <a:srgbClr val="0000FF"/>
                </a:solidFill>
              </a:rPr>
              <a:t>½ roll must be integrated on circular flightpath of the half loop.</a:t>
            </a:r>
          </a:p>
        </p:txBody>
      </p:sp>
      <p:sp>
        <p:nvSpPr>
          <p:cNvPr id="74767" name="Oval 74"/>
          <p:cNvSpPr>
            <a:spLocks noChangeArrowheads="1"/>
          </p:cNvSpPr>
          <p:nvPr/>
        </p:nvSpPr>
        <p:spPr bwMode="auto">
          <a:xfrm>
            <a:off x="2971800" y="40497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4768" name="Oval 74"/>
          <p:cNvSpPr>
            <a:spLocks noChangeArrowheads="1"/>
          </p:cNvSpPr>
          <p:nvPr/>
        </p:nvSpPr>
        <p:spPr bwMode="auto">
          <a:xfrm>
            <a:off x="2873375" y="11001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4769" name="Oval 74"/>
          <p:cNvSpPr>
            <a:spLocks noChangeArrowheads="1"/>
          </p:cNvSpPr>
          <p:nvPr/>
        </p:nvSpPr>
        <p:spPr bwMode="auto">
          <a:xfrm>
            <a:off x="1387475" y="25749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grpSp>
        <p:nvGrpSpPr>
          <p:cNvPr id="74770" name="Group 448"/>
          <p:cNvGrpSpPr>
            <a:grpSpLocks/>
          </p:cNvGrpSpPr>
          <p:nvPr/>
        </p:nvGrpSpPr>
        <p:grpSpPr bwMode="auto">
          <a:xfrm rot="-5400000">
            <a:off x="1765300" y="2343151"/>
            <a:ext cx="777875" cy="692150"/>
            <a:chOff x="4545" y="394"/>
            <a:chExt cx="392" cy="361"/>
          </a:xfrm>
        </p:grpSpPr>
        <p:sp>
          <p:nvSpPr>
            <p:cNvPr id="74771" name="AutoShape 449"/>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74772" name="Freeform 450"/>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74773" name="Freeform 451"/>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74774" name="Freeform 452"/>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74775" name="Freeform 453"/>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74776" name="Freeform 454"/>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74777" name="Line 455"/>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sp>
        <p:nvSpPr>
          <p:cNvPr id="53" name="Rectangle 98">
            <a:extLst>
              <a:ext uri="{FF2B5EF4-FFF2-40B4-BE49-F238E27FC236}">
                <a16:creationId xmlns:a16="http://schemas.microsoft.com/office/drawing/2014/main" id="{EE330A5D-CEEA-455F-A61E-5067DC362421}"/>
              </a:ext>
            </a:extLst>
          </p:cNvPr>
          <p:cNvSpPr>
            <a:spLocks noChangeArrowheads="1"/>
          </p:cNvSpPr>
          <p:nvPr/>
        </p:nvSpPr>
        <p:spPr bwMode="auto">
          <a:xfrm>
            <a:off x="2759645" y="53251"/>
            <a:ext cx="3624710" cy="707886"/>
          </a:xfrm>
          <a:prstGeom prst="rect">
            <a:avLst/>
          </a:prstGeom>
          <a:noFill/>
          <a:ln w="9525">
            <a:noFill/>
            <a:miter lim="800000"/>
            <a:headEnd/>
            <a:tailEnd/>
          </a:ln>
        </p:spPr>
        <p:txBody>
          <a:bodyPr wrap="none" anchor="ctr">
            <a:spAutoFit/>
          </a:bodyPr>
          <a:lstStyle/>
          <a:p>
            <a:pPr eaLnBrk="0" hangingPunct="0">
              <a:tabLst>
                <a:tab pos="449263" algn="l"/>
              </a:tabLst>
            </a:pPr>
            <a:r>
              <a:rPr lang="en-US" altLang="de-DE" sz="2000" b="1" dirty="0"/>
              <a:t>F-25.04 </a:t>
            </a:r>
            <a:r>
              <a:rPr lang="zh-CN" altLang="en-US" sz="2000" b="1" dirty="0"/>
              <a:t>半筋斗同步半滚</a:t>
            </a:r>
            <a:endParaRPr lang="en-US" altLang="zh-CN" sz="2000" b="1" dirty="0"/>
          </a:p>
          <a:p>
            <a:pPr eaLnBrk="0" hangingPunct="0">
              <a:tabLst>
                <a:tab pos="449263" algn="l"/>
              </a:tabLst>
            </a:pPr>
            <a:r>
              <a:rPr lang="en-US" sz="2000" b="1" dirty="0"/>
              <a:t>              </a:t>
            </a:r>
            <a:r>
              <a:rPr lang="en-US" sz="1200" b="1" dirty="0"/>
              <a:t>Half Loop with half roll integrated</a:t>
            </a:r>
            <a:endParaRPr lang="de-DE" altLang="de-DE" sz="2000" b="1"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1000"/>
                                        <p:tgtEl>
                                          <p:spTgt spid="4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linds(horizontal)">
                                      <p:cBhvr>
                                        <p:cTn id="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utoUpdateAnimBg="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uppieren 3"/>
          <p:cNvGrpSpPr>
            <a:grpSpLocks/>
          </p:cNvGrpSpPr>
          <p:nvPr/>
        </p:nvGrpSpPr>
        <p:grpSpPr bwMode="auto">
          <a:xfrm>
            <a:off x="2343150" y="1106488"/>
            <a:ext cx="4570413" cy="3224212"/>
            <a:chOff x="2191934" y="1106442"/>
            <a:chExt cx="4935515" cy="2947542"/>
          </a:xfrm>
        </p:grpSpPr>
        <p:sp>
          <p:nvSpPr>
            <p:cNvPr id="75881" name="Line 100"/>
            <p:cNvSpPr>
              <a:spLocks noChangeShapeType="1"/>
            </p:cNvSpPr>
            <p:nvPr/>
          </p:nvSpPr>
          <p:spPr bwMode="auto">
            <a:xfrm rot="10800000" flipH="1" flipV="1">
              <a:off x="2191934" y="1106442"/>
              <a:ext cx="961069" cy="2406"/>
            </a:xfrm>
            <a:prstGeom prst="line">
              <a:avLst/>
            </a:prstGeom>
            <a:noFill/>
            <a:ln w="12700">
              <a:solidFill>
                <a:srgbClr val="000000"/>
              </a:solidFill>
              <a:round/>
              <a:headEnd/>
              <a:tailEnd/>
            </a:ln>
          </p:spPr>
          <p:txBody>
            <a:bodyPr/>
            <a:lstStyle/>
            <a:p>
              <a:endParaRPr lang="de-DE"/>
            </a:p>
          </p:txBody>
        </p:sp>
        <p:sp>
          <p:nvSpPr>
            <p:cNvPr id="75882" name="Line 101"/>
            <p:cNvSpPr>
              <a:spLocks noChangeShapeType="1"/>
            </p:cNvSpPr>
            <p:nvPr/>
          </p:nvSpPr>
          <p:spPr bwMode="auto">
            <a:xfrm rot="10800000" flipH="1">
              <a:off x="3899772" y="1831298"/>
              <a:ext cx="7014" cy="1490855"/>
            </a:xfrm>
            <a:prstGeom prst="line">
              <a:avLst/>
            </a:prstGeom>
            <a:noFill/>
            <a:ln w="12700">
              <a:solidFill>
                <a:srgbClr val="000000"/>
              </a:solidFill>
              <a:round/>
              <a:headEnd/>
              <a:tailEnd/>
            </a:ln>
          </p:spPr>
          <p:txBody>
            <a:bodyPr/>
            <a:lstStyle/>
            <a:p>
              <a:endParaRPr lang="de-DE"/>
            </a:p>
          </p:txBody>
        </p:sp>
        <p:sp>
          <p:nvSpPr>
            <p:cNvPr id="75883" name="Arc 102"/>
            <p:cNvSpPr>
              <a:spLocks/>
            </p:cNvSpPr>
            <p:nvPr/>
          </p:nvSpPr>
          <p:spPr bwMode="auto">
            <a:xfrm rot="-80455" flipH="1" flipV="1">
              <a:off x="3915571" y="3313679"/>
              <a:ext cx="1484795" cy="740305"/>
            </a:xfrm>
            <a:custGeom>
              <a:avLst/>
              <a:gdLst>
                <a:gd name="T0" fmla="*/ 0 w 43134"/>
                <a:gd name="T1" fmla="*/ 2147483647 h 21600"/>
                <a:gd name="T2" fmla="*/ 2147483647 w 43134"/>
                <a:gd name="T3" fmla="*/ 2147483647 h 21600"/>
                <a:gd name="T4" fmla="*/ 2147483647 w 43134"/>
                <a:gd name="T5" fmla="*/ 2147483647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1" y="19913"/>
                  </a:moveTo>
                  <a:cubicBezTo>
                    <a:pt x="880" y="8672"/>
                    <a:pt x="10258" y="0"/>
                    <a:pt x="21534" y="0"/>
                  </a:cubicBezTo>
                  <a:cubicBezTo>
                    <a:pt x="33463" y="0"/>
                    <a:pt x="43134" y="9670"/>
                    <a:pt x="43134" y="21600"/>
                  </a:cubicBezTo>
                </a:path>
                <a:path w="43134" h="21600" stroke="0" extrusionOk="0">
                  <a:moveTo>
                    <a:pt x="-1" y="19913"/>
                  </a:moveTo>
                  <a:cubicBezTo>
                    <a:pt x="880" y="8672"/>
                    <a:pt x="10258" y="0"/>
                    <a:pt x="21534" y="0"/>
                  </a:cubicBezTo>
                  <a:cubicBezTo>
                    <a:pt x="33463" y="0"/>
                    <a:pt x="43134" y="9670"/>
                    <a:pt x="43134" y="21600"/>
                  </a:cubicBezTo>
                  <a:lnTo>
                    <a:pt x="21534" y="21600"/>
                  </a:lnTo>
                  <a:lnTo>
                    <a:pt x="-1" y="19913"/>
                  </a:lnTo>
                  <a:close/>
                </a:path>
              </a:pathLst>
            </a:custGeom>
            <a:noFill/>
            <a:ln w="12700">
              <a:solidFill>
                <a:srgbClr val="000000"/>
              </a:solidFill>
              <a:round/>
              <a:headEnd/>
              <a:tailEnd/>
            </a:ln>
          </p:spPr>
          <p:txBody>
            <a:bodyPr/>
            <a:lstStyle/>
            <a:p>
              <a:endParaRPr lang="de-DE"/>
            </a:p>
          </p:txBody>
        </p:sp>
        <p:sp>
          <p:nvSpPr>
            <p:cNvPr id="75884" name="Arc 104"/>
            <p:cNvSpPr>
              <a:spLocks/>
            </p:cNvSpPr>
            <p:nvPr/>
          </p:nvSpPr>
          <p:spPr bwMode="auto">
            <a:xfrm rot="16200000" flipV="1">
              <a:off x="3144319" y="1132142"/>
              <a:ext cx="773421" cy="756053"/>
            </a:xfrm>
            <a:custGeom>
              <a:avLst/>
              <a:gdLst>
                <a:gd name="T0" fmla="*/ 0 w 22906"/>
                <a:gd name="T1" fmla="*/ 2147483647 h 23840"/>
                <a:gd name="T2" fmla="*/ 2147483647 w 22906"/>
                <a:gd name="T3" fmla="*/ 2147483647 h 23840"/>
                <a:gd name="T4" fmla="*/ 2147483647 w 22906"/>
                <a:gd name="T5" fmla="*/ 2147483647 h 23840"/>
                <a:gd name="T6" fmla="*/ 0 60000 65536"/>
                <a:gd name="T7" fmla="*/ 0 60000 65536"/>
                <a:gd name="T8" fmla="*/ 0 60000 65536"/>
                <a:gd name="T9" fmla="*/ 0 w 22906"/>
                <a:gd name="T10" fmla="*/ 0 h 23840"/>
                <a:gd name="T11" fmla="*/ 22906 w 22906"/>
                <a:gd name="T12" fmla="*/ 23840 h 23840"/>
              </a:gdLst>
              <a:ahLst/>
              <a:cxnLst>
                <a:cxn ang="T6">
                  <a:pos x="T0" y="T1"/>
                </a:cxn>
                <a:cxn ang="T7">
                  <a:pos x="T2" y="T3"/>
                </a:cxn>
                <a:cxn ang="T8">
                  <a:pos x="T4" y="T5"/>
                </a:cxn>
              </a:cxnLst>
              <a:rect l="T9" t="T10" r="T11" b="T12"/>
              <a:pathLst>
                <a:path w="22906" h="23840" fill="none" extrusionOk="0">
                  <a:moveTo>
                    <a:pt x="-1" y="39"/>
                  </a:moveTo>
                  <a:cubicBezTo>
                    <a:pt x="434" y="13"/>
                    <a:pt x="870" y="0"/>
                    <a:pt x="1306" y="0"/>
                  </a:cubicBezTo>
                  <a:cubicBezTo>
                    <a:pt x="13235" y="0"/>
                    <a:pt x="22906" y="9670"/>
                    <a:pt x="22906" y="21600"/>
                  </a:cubicBezTo>
                  <a:cubicBezTo>
                    <a:pt x="22906" y="22348"/>
                    <a:pt x="22867" y="23095"/>
                    <a:pt x="22789" y="23839"/>
                  </a:cubicBezTo>
                </a:path>
                <a:path w="22906" h="23840" stroke="0" extrusionOk="0">
                  <a:moveTo>
                    <a:pt x="-1" y="39"/>
                  </a:moveTo>
                  <a:cubicBezTo>
                    <a:pt x="434" y="13"/>
                    <a:pt x="870" y="0"/>
                    <a:pt x="1306" y="0"/>
                  </a:cubicBezTo>
                  <a:cubicBezTo>
                    <a:pt x="13235" y="0"/>
                    <a:pt x="22906" y="9670"/>
                    <a:pt x="22906" y="21600"/>
                  </a:cubicBezTo>
                  <a:cubicBezTo>
                    <a:pt x="22906" y="22348"/>
                    <a:pt x="22867" y="23095"/>
                    <a:pt x="22789" y="23839"/>
                  </a:cubicBezTo>
                  <a:lnTo>
                    <a:pt x="1306" y="21600"/>
                  </a:lnTo>
                  <a:lnTo>
                    <a:pt x="-1" y="39"/>
                  </a:lnTo>
                  <a:close/>
                </a:path>
              </a:pathLst>
            </a:custGeom>
            <a:noFill/>
            <a:ln w="12700">
              <a:solidFill>
                <a:srgbClr val="000000"/>
              </a:solidFill>
              <a:round/>
              <a:headEnd/>
              <a:tailEnd/>
            </a:ln>
          </p:spPr>
          <p:txBody>
            <a:bodyPr/>
            <a:lstStyle/>
            <a:p>
              <a:endParaRPr lang="de-DE"/>
            </a:p>
          </p:txBody>
        </p:sp>
        <p:sp>
          <p:nvSpPr>
            <p:cNvPr id="75885" name="Line 105"/>
            <p:cNvSpPr>
              <a:spLocks noChangeShapeType="1"/>
            </p:cNvSpPr>
            <p:nvPr/>
          </p:nvSpPr>
          <p:spPr bwMode="auto">
            <a:xfrm rot="10800000" flipH="1">
              <a:off x="5383823" y="1936738"/>
              <a:ext cx="23832" cy="1434180"/>
            </a:xfrm>
            <a:prstGeom prst="line">
              <a:avLst/>
            </a:prstGeom>
            <a:noFill/>
            <a:ln w="12700">
              <a:solidFill>
                <a:srgbClr val="000000"/>
              </a:solidFill>
              <a:round/>
              <a:headEnd/>
              <a:tailEnd/>
            </a:ln>
          </p:spPr>
          <p:txBody>
            <a:bodyPr/>
            <a:lstStyle/>
            <a:p>
              <a:endParaRPr lang="de-DE"/>
            </a:p>
          </p:txBody>
        </p:sp>
        <p:sp>
          <p:nvSpPr>
            <p:cNvPr id="75886" name="Arc 104"/>
            <p:cNvSpPr>
              <a:spLocks/>
            </p:cNvSpPr>
            <p:nvPr/>
          </p:nvSpPr>
          <p:spPr bwMode="auto">
            <a:xfrm rot="5400000" flipH="1" flipV="1">
              <a:off x="5398603" y="1167122"/>
              <a:ext cx="773421" cy="756053"/>
            </a:xfrm>
            <a:custGeom>
              <a:avLst/>
              <a:gdLst>
                <a:gd name="T0" fmla="*/ 0 w 22906"/>
                <a:gd name="T1" fmla="*/ 2147483647 h 23840"/>
                <a:gd name="T2" fmla="*/ 2147483647 w 22906"/>
                <a:gd name="T3" fmla="*/ 2147483647 h 23840"/>
                <a:gd name="T4" fmla="*/ 2147483647 w 22906"/>
                <a:gd name="T5" fmla="*/ 2147483647 h 23840"/>
                <a:gd name="T6" fmla="*/ 0 60000 65536"/>
                <a:gd name="T7" fmla="*/ 0 60000 65536"/>
                <a:gd name="T8" fmla="*/ 0 60000 65536"/>
                <a:gd name="T9" fmla="*/ 0 w 22906"/>
                <a:gd name="T10" fmla="*/ 0 h 23840"/>
                <a:gd name="T11" fmla="*/ 22906 w 22906"/>
                <a:gd name="T12" fmla="*/ 23840 h 23840"/>
              </a:gdLst>
              <a:ahLst/>
              <a:cxnLst>
                <a:cxn ang="T6">
                  <a:pos x="T0" y="T1"/>
                </a:cxn>
                <a:cxn ang="T7">
                  <a:pos x="T2" y="T3"/>
                </a:cxn>
                <a:cxn ang="T8">
                  <a:pos x="T4" y="T5"/>
                </a:cxn>
              </a:cxnLst>
              <a:rect l="T9" t="T10" r="T11" b="T12"/>
              <a:pathLst>
                <a:path w="22906" h="23840" fill="none" extrusionOk="0">
                  <a:moveTo>
                    <a:pt x="-1" y="39"/>
                  </a:moveTo>
                  <a:cubicBezTo>
                    <a:pt x="434" y="13"/>
                    <a:pt x="870" y="0"/>
                    <a:pt x="1306" y="0"/>
                  </a:cubicBezTo>
                  <a:cubicBezTo>
                    <a:pt x="13235" y="0"/>
                    <a:pt x="22906" y="9670"/>
                    <a:pt x="22906" y="21600"/>
                  </a:cubicBezTo>
                  <a:cubicBezTo>
                    <a:pt x="22906" y="22348"/>
                    <a:pt x="22867" y="23095"/>
                    <a:pt x="22789" y="23839"/>
                  </a:cubicBezTo>
                </a:path>
                <a:path w="22906" h="23840" stroke="0" extrusionOk="0">
                  <a:moveTo>
                    <a:pt x="-1" y="39"/>
                  </a:moveTo>
                  <a:cubicBezTo>
                    <a:pt x="434" y="13"/>
                    <a:pt x="870" y="0"/>
                    <a:pt x="1306" y="0"/>
                  </a:cubicBezTo>
                  <a:cubicBezTo>
                    <a:pt x="13235" y="0"/>
                    <a:pt x="22906" y="9670"/>
                    <a:pt x="22906" y="21600"/>
                  </a:cubicBezTo>
                  <a:cubicBezTo>
                    <a:pt x="22906" y="22348"/>
                    <a:pt x="22867" y="23095"/>
                    <a:pt x="22789" y="23839"/>
                  </a:cubicBezTo>
                  <a:lnTo>
                    <a:pt x="1306" y="21600"/>
                  </a:lnTo>
                  <a:lnTo>
                    <a:pt x="-1" y="39"/>
                  </a:lnTo>
                  <a:close/>
                </a:path>
              </a:pathLst>
            </a:custGeom>
            <a:noFill/>
            <a:ln w="12700">
              <a:solidFill>
                <a:srgbClr val="000000"/>
              </a:solidFill>
              <a:round/>
              <a:headEnd/>
              <a:tailEnd/>
            </a:ln>
          </p:spPr>
          <p:txBody>
            <a:bodyPr/>
            <a:lstStyle/>
            <a:p>
              <a:endParaRPr lang="de-DE"/>
            </a:p>
          </p:txBody>
        </p:sp>
        <p:sp>
          <p:nvSpPr>
            <p:cNvPr id="75887" name="Line 100"/>
            <p:cNvSpPr>
              <a:spLocks noChangeShapeType="1"/>
            </p:cNvSpPr>
            <p:nvPr/>
          </p:nvSpPr>
          <p:spPr bwMode="auto">
            <a:xfrm rot="10800000" flipH="1" flipV="1">
              <a:off x="6166380" y="1160525"/>
              <a:ext cx="961069" cy="2406"/>
            </a:xfrm>
            <a:prstGeom prst="line">
              <a:avLst/>
            </a:prstGeom>
            <a:noFill/>
            <a:ln w="12700">
              <a:solidFill>
                <a:srgbClr val="000000"/>
              </a:solidFill>
              <a:round/>
              <a:headEnd/>
              <a:tailEnd/>
            </a:ln>
          </p:spPr>
          <p:txBody>
            <a:bodyPr/>
            <a:lstStyle/>
            <a:p>
              <a:endParaRPr lang="de-DE"/>
            </a:p>
          </p:txBody>
        </p:sp>
      </p:grpSp>
      <p:sp>
        <p:nvSpPr>
          <p:cNvPr id="75778" name="Text Box 3"/>
          <p:cNvSpPr txBox="1">
            <a:spLocks noChangeArrowheads="1"/>
          </p:cNvSpPr>
          <p:nvPr/>
        </p:nvSpPr>
        <p:spPr bwMode="auto">
          <a:xfrm>
            <a:off x="8051800" y="6529388"/>
            <a:ext cx="939800" cy="274637"/>
          </a:xfrm>
          <a:prstGeom prst="rect">
            <a:avLst/>
          </a:prstGeom>
          <a:noFill/>
          <a:ln w="9525">
            <a:noFill/>
            <a:miter lim="800000"/>
            <a:headEnd/>
            <a:tailEnd/>
          </a:ln>
        </p:spPr>
        <p:txBody>
          <a:bodyPr>
            <a:spAutoFit/>
          </a:bodyPr>
          <a:lstStyle/>
          <a:p>
            <a:pPr>
              <a:spcBef>
                <a:spcPct val="50000"/>
              </a:spcBef>
            </a:pPr>
            <a:r>
              <a:rPr lang="de-DE" altLang="de-DE" sz="1200" b="1"/>
              <a:t>F-25.05.01</a:t>
            </a:r>
          </a:p>
        </p:txBody>
      </p:sp>
      <p:sp>
        <p:nvSpPr>
          <p:cNvPr id="75779" name="Text Box 254"/>
          <p:cNvSpPr txBox="1">
            <a:spLocks noChangeArrowheads="1"/>
          </p:cNvSpPr>
          <p:nvPr/>
        </p:nvSpPr>
        <p:spPr bwMode="auto">
          <a:xfrm>
            <a:off x="1033935" y="5110663"/>
            <a:ext cx="7122007" cy="1138773"/>
          </a:xfrm>
          <a:prstGeom prst="rect">
            <a:avLst/>
          </a:prstGeom>
          <a:solidFill>
            <a:schemeClr val="bg1"/>
          </a:solidFill>
          <a:ln w="9525">
            <a:noFill/>
            <a:miter lim="800000"/>
            <a:headEnd/>
            <a:tailEnd/>
          </a:ln>
        </p:spPr>
        <p:txBody>
          <a:bodyPr wrap="square">
            <a:spAutoFit/>
          </a:bodyPr>
          <a:lstStyle/>
          <a:p>
            <a:pPr defTabSz="793750" eaLnBrk="0" hangingPunct="0"/>
            <a:r>
              <a:rPr lang="zh-CN" altLang="en-US" sz="1600" b="1" dirty="0"/>
              <a:t>倒飞进入，在中线前拉</a:t>
            </a:r>
            <a:r>
              <a:rPr lang="en-US" altLang="zh-CN" sz="1600" b="1" dirty="0"/>
              <a:t>1/4</a:t>
            </a:r>
            <a:r>
              <a:rPr lang="zh-CN" altLang="en-US" sz="1600" b="1" dirty="0"/>
              <a:t>圆弧进入垂直下降直线，做</a:t>
            </a:r>
            <a:r>
              <a:rPr lang="en-US" altLang="zh-CN" sz="1600" b="1" dirty="0"/>
              <a:t>1-1/2</a:t>
            </a:r>
            <a:r>
              <a:rPr lang="zh-CN" altLang="en-US" sz="1600" b="1" dirty="0"/>
              <a:t>快滚，拉</a:t>
            </a:r>
            <a:r>
              <a:rPr lang="en-US" altLang="zh-CN" sz="1600" b="1" dirty="0"/>
              <a:t>1/2</a:t>
            </a:r>
            <a:r>
              <a:rPr lang="zh-CN" altLang="en-US" sz="1600" b="1" dirty="0"/>
              <a:t>圆弧并同步做半滚，进入垂直上升直线，做连续</a:t>
            </a:r>
            <a:r>
              <a:rPr lang="en-US" altLang="zh-CN" sz="1600" b="1" dirty="0"/>
              <a:t>1-1/2</a:t>
            </a:r>
            <a:r>
              <a:rPr lang="zh-CN" altLang="en-US" sz="1600" b="1" dirty="0"/>
              <a:t>横滚，推</a:t>
            </a:r>
            <a:r>
              <a:rPr lang="en-US" altLang="zh-CN" sz="1600" b="1" dirty="0"/>
              <a:t>1/4</a:t>
            </a:r>
            <a:r>
              <a:rPr lang="zh-CN" altLang="en-US" sz="1600" b="1" dirty="0"/>
              <a:t>圆弧，正飞改出。</a:t>
            </a:r>
            <a:endParaRPr lang="en-US" altLang="zh-CN" sz="1600" b="1" dirty="0"/>
          </a:p>
          <a:p>
            <a:pPr defTabSz="793750" eaLnBrk="0" hangingPunct="0"/>
            <a:r>
              <a:rPr lang="en-US" sz="1200" b="1" dirty="0"/>
              <a:t>From inverted, before </a:t>
            </a:r>
            <a:r>
              <a:rPr lang="en-US" sz="1200" b="1" dirty="0" err="1"/>
              <a:t>centre</a:t>
            </a:r>
            <a:r>
              <a:rPr lang="en-US" sz="1200" b="1" dirty="0"/>
              <a:t> pull through a quarter loop into a vertical downline, perform one and a half snap roll, pull through a half loop with half roll integrated into a vertical upline, perform one and a half continuous roll, push through a quarter loop, exit upright. </a:t>
            </a:r>
            <a:endParaRPr lang="de-DE" altLang="de-DE" sz="1200" b="1" dirty="0"/>
          </a:p>
        </p:txBody>
      </p:sp>
      <p:sp>
        <p:nvSpPr>
          <p:cNvPr id="75780" name="Text Box 2"/>
          <p:cNvSpPr txBox="1">
            <a:spLocks noChangeArrowheads="1"/>
          </p:cNvSpPr>
          <p:nvPr/>
        </p:nvSpPr>
        <p:spPr bwMode="auto">
          <a:xfrm>
            <a:off x="2067718" y="67878"/>
            <a:ext cx="7275513" cy="572569"/>
          </a:xfrm>
          <a:prstGeom prst="rect">
            <a:avLst/>
          </a:prstGeom>
          <a:noFill/>
          <a:ln w="9525">
            <a:noFill/>
            <a:miter lim="800000"/>
            <a:headEnd/>
            <a:tailEnd/>
          </a:ln>
        </p:spPr>
        <p:txBody>
          <a:bodyPr lIns="79352" tIns="39676" rIns="79352" bIns="39676">
            <a:spAutoFit/>
          </a:bodyPr>
          <a:lstStyle/>
          <a:p>
            <a:pPr defTabSz="793750" eaLnBrk="0" hangingPunct="0"/>
            <a:r>
              <a:rPr lang="en-US" altLang="de-DE" sz="2000" b="1" dirty="0"/>
              <a:t>F-25.05 </a:t>
            </a:r>
            <a:r>
              <a:rPr lang="zh-CN" altLang="en-US" sz="2000" b="1" dirty="0"/>
              <a:t>拉拉推倒驼峰带</a:t>
            </a:r>
            <a:r>
              <a:rPr lang="en-US" altLang="zh-CN" sz="2000" b="1" dirty="0"/>
              <a:t>1-1/2</a:t>
            </a:r>
            <a:r>
              <a:rPr lang="zh-CN" altLang="en-US" sz="2000" b="1" dirty="0"/>
              <a:t>快滚</a:t>
            </a:r>
            <a:r>
              <a:rPr lang="en-US" altLang="zh-CN" sz="2000" b="1" dirty="0"/>
              <a:t>+</a:t>
            </a:r>
            <a:r>
              <a:rPr lang="zh-CN" altLang="en-US" sz="2000" b="1" dirty="0"/>
              <a:t>横滚</a:t>
            </a:r>
            <a:endParaRPr lang="en-US" altLang="zh-CN" sz="2000" b="1" dirty="0"/>
          </a:p>
          <a:p>
            <a:pPr defTabSz="793750" eaLnBrk="0" hangingPunct="0"/>
            <a:r>
              <a:rPr lang="en-US" sz="1200" b="1" dirty="0"/>
              <a:t>Pull </a:t>
            </a:r>
            <a:r>
              <a:rPr lang="en-US" sz="1200" b="1" dirty="0" err="1"/>
              <a:t>Pull</a:t>
            </a:r>
            <a:r>
              <a:rPr lang="en-US" sz="1200" b="1" dirty="0"/>
              <a:t> Push </a:t>
            </a:r>
            <a:r>
              <a:rPr lang="en-US" sz="1200" b="1" dirty="0" err="1"/>
              <a:t>Humpty</a:t>
            </a:r>
            <a:r>
              <a:rPr lang="en-US" sz="1200" b="1" dirty="0"/>
              <a:t> Bump with one and half snap roll, half roll integrated, one and a half roll. </a:t>
            </a:r>
            <a:endParaRPr lang="de-DE" altLang="de-DE" sz="2000" b="1" dirty="0"/>
          </a:p>
        </p:txBody>
      </p:sp>
      <p:grpSp>
        <p:nvGrpSpPr>
          <p:cNvPr id="75781" name="Group 109"/>
          <p:cNvGrpSpPr>
            <a:grpSpLocks/>
          </p:cNvGrpSpPr>
          <p:nvPr/>
        </p:nvGrpSpPr>
        <p:grpSpPr bwMode="auto">
          <a:xfrm flipH="1">
            <a:off x="3767138" y="1622425"/>
            <a:ext cx="222250" cy="490538"/>
            <a:chOff x="2940" y="264"/>
            <a:chExt cx="300" cy="1452"/>
          </a:xfrm>
        </p:grpSpPr>
        <p:grpSp>
          <p:nvGrpSpPr>
            <p:cNvPr id="75871" name="Group 110"/>
            <p:cNvGrpSpPr>
              <a:grpSpLocks/>
            </p:cNvGrpSpPr>
            <p:nvPr/>
          </p:nvGrpSpPr>
          <p:grpSpPr bwMode="auto">
            <a:xfrm>
              <a:off x="2940" y="264"/>
              <a:ext cx="252" cy="1368"/>
              <a:chOff x="3024" y="732"/>
              <a:chExt cx="252" cy="1368"/>
            </a:xfrm>
          </p:grpSpPr>
          <p:grpSp>
            <p:nvGrpSpPr>
              <p:cNvPr id="75874" name="Group 111"/>
              <p:cNvGrpSpPr>
                <a:grpSpLocks/>
              </p:cNvGrpSpPr>
              <p:nvPr/>
            </p:nvGrpSpPr>
            <p:grpSpPr bwMode="auto">
              <a:xfrm>
                <a:off x="3024" y="732"/>
                <a:ext cx="252" cy="1368"/>
                <a:chOff x="3168" y="1008"/>
                <a:chExt cx="484" cy="2448"/>
              </a:xfrm>
            </p:grpSpPr>
            <p:grpSp>
              <p:nvGrpSpPr>
                <p:cNvPr id="75876" name="Group 112"/>
                <p:cNvGrpSpPr>
                  <a:grpSpLocks/>
                </p:cNvGrpSpPr>
                <p:nvPr/>
              </p:nvGrpSpPr>
              <p:grpSpPr bwMode="auto">
                <a:xfrm>
                  <a:off x="3168" y="1008"/>
                  <a:ext cx="484" cy="2448"/>
                  <a:chOff x="2256" y="864"/>
                  <a:chExt cx="532" cy="2448"/>
                </a:xfrm>
              </p:grpSpPr>
              <p:sp>
                <p:nvSpPr>
                  <p:cNvPr id="75879" name="Freeform 113"/>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5880" name="Freeform 114"/>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5877" name="Freeform 11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5878" name="Freeform 116"/>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5875" name="Line 11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5872" name="AutoShape 11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75873" name="Line 11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118" name="Text Box 121"/>
          <p:cNvSpPr txBox="1">
            <a:spLocks noChangeArrowheads="1"/>
          </p:cNvSpPr>
          <p:nvPr/>
        </p:nvSpPr>
        <p:spPr bwMode="auto">
          <a:xfrm flipH="1">
            <a:off x="2552781" y="2419350"/>
            <a:ext cx="1030206" cy="338554"/>
          </a:xfrm>
          <a:prstGeom prst="rect">
            <a:avLst/>
          </a:prstGeom>
          <a:noFill/>
          <a:ln w="9525">
            <a:noFill/>
            <a:miter lim="800000"/>
            <a:headEnd/>
            <a:tailEnd/>
          </a:ln>
        </p:spPr>
        <p:txBody>
          <a:bodyPr wrap="square">
            <a:spAutoFit/>
          </a:bodyPr>
          <a:lstStyle/>
          <a:p>
            <a:pPr>
              <a:spcBef>
                <a:spcPct val="50000"/>
              </a:spcBef>
            </a:pPr>
            <a:r>
              <a:rPr lang="de-DE" altLang="de-DE" sz="1600" b="1" dirty="0"/>
              <a:t>1 ½ </a:t>
            </a:r>
            <a:r>
              <a:rPr lang="zh-CN" altLang="en-US" sz="1600" b="1" dirty="0"/>
              <a:t>快滚</a:t>
            </a:r>
            <a:endParaRPr lang="de-DE" altLang="de-DE" sz="1600" b="1" dirty="0"/>
          </a:p>
        </p:txBody>
      </p:sp>
      <p:grpSp>
        <p:nvGrpSpPr>
          <p:cNvPr id="75783" name="Gruppieren 4"/>
          <p:cNvGrpSpPr>
            <a:grpSpLocks/>
          </p:cNvGrpSpPr>
          <p:nvPr/>
        </p:nvGrpSpPr>
        <p:grpSpPr bwMode="auto">
          <a:xfrm rot="6039874" flipH="1">
            <a:off x="4136231" y="4079082"/>
            <a:ext cx="479425" cy="674688"/>
            <a:chOff x="1087216" y="2883153"/>
            <a:chExt cx="480497" cy="673843"/>
          </a:xfrm>
        </p:grpSpPr>
        <p:sp>
          <p:nvSpPr>
            <p:cNvPr id="75869" name="Arc 153"/>
            <p:cNvSpPr>
              <a:spLocks/>
            </p:cNvSpPr>
            <p:nvPr/>
          </p:nvSpPr>
          <p:spPr bwMode="auto">
            <a:xfrm rot="3150077" flipH="1">
              <a:off x="1119265" y="3108549"/>
              <a:ext cx="673843" cy="223052"/>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5870" name="AutoShape 154"/>
            <p:cNvSpPr>
              <a:spLocks noChangeArrowheads="1"/>
            </p:cNvSpPr>
            <p:nvPr/>
          </p:nvSpPr>
          <p:spPr bwMode="auto">
            <a:xfrm rot="-7649923">
              <a:off x="1093955" y="2979612"/>
              <a:ext cx="88664" cy="102142"/>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grpSp>
        <p:nvGrpSpPr>
          <p:cNvPr id="75784" name="Group 159"/>
          <p:cNvGrpSpPr>
            <a:grpSpLocks/>
          </p:cNvGrpSpPr>
          <p:nvPr/>
        </p:nvGrpSpPr>
        <p:grpSpPr bwMode="auto">
          <a:xfrm rot="-5400000">
            <a:off x="6584157" y="875506"/>
            <a:ext cx="222250" cy="490537"/>
            <a:chOff x="2940" y="264"/>
            <a:chExt cx="300" cy="1452"/>
          </a:xfrm>
        </p:grpSpPr>
        <p:grpSp>
          <p:nvGrpSpPr>
            <p:cNvPr id="75859" name="Group 160"/>
            <p:cNvGrpSpPr>
              <a:grpSpLocks/>
            </p:cNvGrpSpPr>
            <p:nvPr/>
          </p:nvGrpSpPr>
          <p:grpSpPr bwMode="auto">
            <a:xfrm>
              <a:off x="2940" y="264"/>
              <a:ext cx="252" cy="1368"/>
              <a:chOff x="3024" y="732"/>
              <a:chExt cx="252" cy="1368"/>
            </a:xfrm>
          </p:grpSpPr>
          <p:grpSp>
            <p:nvGrpSpPr>
              <p:cNvPr id="75862" name="Group 161"/>
              <p:cNvGrpSpPr>
                <a:grpSpLocks/>
              </p:cNvGrpSpPr>
              <p:nvPr/>
            </p:nvGrpSpPr>
            <p:grpSpPr bwMode="auto">
              <a:xfrm>
                <a:off x="3024" y="732"/>
                <a:ext cx="252" cy="1368"/>
                <a:chOff x="3168" y="1008"/>
                <a:chExt cx="484" cy="2448"/>
              </a:xfrm>
            </p:grpSpPr>
            <p:grpSp>
              <p:nvGrpSpPr>
                <p:cNvPr id="75864" name="Group 162"/>
                <p:cNvGrpSpPr>
                  <a:grpSpLocks/>
                </p:cNvGrpSpPr>
                <p:nvPr/>
              </p:nvGrpSpPr>
              <p:grpSpPr bwMode="auto">
                <a:xfrm>
                  <a:off x="3168" y="1008"/>
                  <a:ext cx="484" cy="2448"/>
                  <a:chOff x="2256" y="864"/>
                  <a:chExt cx="532" cy="2448"/>
                </a:xfrm>
              </p:grpSpPr>
              <p:sp>
                <p:nvSpPr>
                  <p:cNvPr id="75867" name="Freeform 163"/>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5868" name="Freeform 164"/>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5865" name="Freeform 16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5866" name="Freeform 166"/>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5863" name="Line 16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5860" name="AutoShape 16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75861" name="Line 16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75785" name="AutoShape 170"/>
          <p:cNvSpPr>
            <a:spLocks noChangeArrowheads="1"/>
          </p:cNvSpPr>
          <p:nvPr/>
        </p:nvSpPr>
        <p:spPr bwMode="auto">
          <a:xfrm>
            <a:off x="5932488" y="1058863"/>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eaLnBrk="0" hangingPunct="0"/>
            <a:endParaRPr lang="de-DE" altLang="de-DE"/>
          </a:p>
        </p:txBody>
      </p:sp>
      <p:sp>
        <p:nvSpPr>
          <p:cNvPr id="75786" name="AutoShape 171"/>
          <p:cNvSpPr>
            <a:spLocks noChangeArrowheads="1"/>
          </p:cNvSpPr>
          <p:nvPr/>
        </p:nvSpPr>
        <p:spPr bwMode="auto">
          <a:xfrm rot="10800000" flipH="1">
            <a:off x="2790825" y="1027113"/>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eaLnBrk="0" hangingPunct="0"/>
            <a:endParaRPr lang="de-DE" altLang="de-DE"/>
          </a:p>
        </p:txBody>
      </p:sp>
      <p:grpSp>
        <p:nvGrpSpPr>
          <p:cNvPr id="75787" name="Group 124"/>
          <p:cNvGrpSpPr>
            <a:grpSpLocks/>
          </p:cNvGrpSpPr>
          <p:nvPr/>
        </p:nvGrpSpPr>
        <p:grpSpPr bwMode="auto">
          <a:xfrm rot="16200000" flipH="1">
            <a:off x="2337594" y="919956"/>
            <a:ext cx="222250" cy="490538"/>
            <a:chOff x="2940" y="264"/>
            <a:chExt cx="300" cy="1452"/>
          </a:xfrm>
        </p:grpSpPr>
        <p:grpSp>
          <p:nvGrpSpPr>
            <p:cNvPr id="75849" name="Group 125"/>
            <p:cNvGrpSpPr>
              <a:grpSpLocks/>
            </p:cNvGrpSpPr>
            <p:nvPr/>
          </p:nvGrpSpPr>
          <p:grpSpPr bwMode="auto">
            <a:xfrm>
              <a:off x="2940" y="264"/>
              <a:ext cx="252" cy="1368"/>
              <a:chOff x="3024" y="732"/>
              <a:chExt cx="252" cy="1368"/>
            </a:xfrm>
          </p:grpSpPr>
          <p:grpSp>
            <p:nvGrpSpPr>
              <p:cNvPr id="75852" name="Group 126"/>
              <p:cNvGrpSpPr>
                <a:grpSpLocks/>
              </p:cNvGrpSpPr>
              <p:nvPr/>
            </p:nvGrpSpPr>
            <p:grpSpPr bwMode="auto">
              <a:xfrm>
                <a:off x="3024" y="732"/>
                <a:ext cx="252" cy="1368"/>
                <a:chOff x="3168" y="1008"/>
                <a:chExt cx="484" cy="2448"/>
              </a:xfrm>
            </p:grpSpPr>
            <p:grpSp>
              <p:nvGrpSpPr>
                <p:cNvPr id="75854" name="Group 127"/>
                <p:cNvGrpSpPr>
                  <a:grpSpLocks/>
                </p:cNvGrpSpPr>
                <p:nvPr/>
              </p:nvGrpSpPr>
              <p:grpSpPr bwMode="auto">
                <a:xfrm>
                  <a:off x="3168" y="1008"/>
                  <a:ext cx="484" cy="2448"/>
                  <a:chOff x="2256" y="864"/>
                  <a:chExt cx="532" cy="2448"/>
                </a:xfrm>
              </p:grpSpPr>
              <p:sp>
                <p:nvSpPr>
                  <p:cNvPr id="75857" name="Freeform 128"/>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5858" name="Freeform 129"/>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5855" name="Freeform 130"/>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5856" name="Freeform 131"/>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5853" name="Line 132"/>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5850" name="AutoShape 133"/>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75851" name="Line 134"/>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nvGrpSpPr>
          <p:cNvPr id="75788" name="Group 140"/>
          <p:cNvGrpSpPr>
            <a:grpSpLocks/>
          </p:cNvGrpSpPr>
          <p:nvPr/>
        </p:nvGrpSpPr>
        <p:grpSpPr bwMode="auto">
          <a:xfrm rot="227287" flipV="1">
            <a:off x="5227638" y="2935288"/>
            <a:ext cx="222250" cy="490537"/>
            <a:chOff x="2940" y="264"/>
            <a:chExt cx="300" cy="1452"/>
          </a:xfrm>
        </p:grpSpPr>
        <p:grpSp>
          <p:nvGrpSpPr>
            <p:cNvPr id="75839" name="Group 141"/>
            <p:cNvGrpSpPr>
              <a:grpSpLocks/>
            </p:cNvGrpSpPr>
            <p:nvPr/>
          </p:nvGrpSpPr>
          <p:grpSpPr bwMode="auto">
            <a:xfrm>
              <a:off x="2940" y="264"/>
              <a:ext cx="252" cy="1368"/>
              <a:chOff x="3024" y="732"/>
              <a:chExt cx="252" cy="1368"/>
            </a:xfrm>
          </p:grpSpPr>
          <p:grpSp>
            <p:nvGrpSpPr>
              <p:cNvPr id="75842" name="Group 142"/>
              <p:cNvGrpSpPr>
                <a:grpSpLocks/>
              </p:cNvGrpSpPr>
              <p:nvPr/>
            </p:nvGrpSpPr>
            <p:grpSpPr bwMode="auto">
              <a:xfrm>
                <a:off x="3024" y="732"/>
                <a:ext cx="252" cy="1368"/>
                <a:chOff x="3168" y="1008"/>
                <a:chExt cx="484" cy="2448"/>
              </a:xfrm>
            </p:grpSpPr>
            <p:grpSp>
              <p:nvGrpSpPr>
                <p:cNvPr id="75844" name="Group 143"/>
                <p:cNvGrpSpPr>
                  <a:grpSpLocks/>
                </p:cNvGrpSpPr>
                <p:nvPr/>
              </p:nvGrpSpPr>
              <p:grpSpPr bwMode="auto">
                <a:xfrm>
                  <a:off x="3168" y="1008"/>
                  <a:ext cx="484" cy="2448"/>
                  <a:chOff x="2256" y="864"/>
                  <a:chExt cx="532" cy="2448"/>
                </a:xfrm>
              </p:grpSpPr>
              <p:sp>
                <p:nvSpPr>
                  <p:cNvPr id="75847" name="Freeform 144"/>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5848" name="Freeform 145"/>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5845" name="Freeform 14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5846" name="Freeform 147"/>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5843" name="Line 14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5840" name="AutoShape 14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75841" name="Line 15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nvGrpSpPr>
          <p:cNvPr id="75789" name="Group 140"/>
          <p:cNvGrpSpPr>
            <a:grpSpLocks/>
          </p:cNvGrpSpPr>
          <p:nvPr/>
        </p:nvGrpSpPr>
        <p:grpSpPr bwMode="auto">
          <a:xfrm flipH="1" flipV="1">
            <a:off x="5181600" y="1739900"/>
            <a:ext cx="222250" cy="490538"/>
            <a:chOff x="2940" y="264"/>
            <a:chExt cx="300" cy="1452"/>
          </a:xfrm>
        </p:grpSpPr>
        <p:grpSp>
          <p:nvGrpSpPr>
            <p:cNvPr id="75829" name="Group 141"/>
            <p:cNvGrpSpPr>
              <a:grpSpLocks/>
            </p:cNvGrpSpPr>
            <p:nvPr/>
          </p:nvGrpSpPr>
          <p:grpSpPr bwMode="auto">
            <a:xfrm>
              <a:off x="2940" y="264"/>
              <a:ext cx="252" cy="1368"/>
              <a:chOff x="3024" y="732"/>
              <a:chExt cx="252" cy="1368"/>
            </a:xfrm>
          </p:grpSpPr>
          <p:grpSp>
            <p:nvGrpSpPr>
              <p:cNvPr id="75832" name="Group 142"/>
              <p:cNvGrpSpPr>
                <a:grpSpLocks/>
              </p:cNvGrpSpPr>
              <p:nvPr/>
            </p:nvGrpSpPr>
            <p:grpSpPr bwMode="auto">
              <a:xfrm>
                <a:off x="3024" y="732"/>
                <a:ext cx="252" cy="1368"/>
                <a:chOff x="3168" y="1008"/>
                <a:chExt cx="484" cy="2448"/>
              </a:xfrm>
            </p:grpSpPr>
            <p:grpSp>
              <p:nvGrpSpPr>
                <p:cNvPr id="75834" name="Group 143"/>
                <p:cNvGrpSpPr>
                  <a:grpSpLocks/>
                </p:cNvGrpSpPr>
                <p:nvPr/>
              </p:nvGrpSpPr>
              <p:grpSpPr bwMode="auto">
                <a:xfrm>
                  <a:off x="3168" y="1008"/>
                  <a:ext cx="484" cy="2448"/>
                  <a:chOff x="2256" y="864"/>
                  <a:chExt cx="532" cy="2448"/>
                </a:xfrm>
              </p:grpSpPr>
              <p:sp>
                <p:nvSpPr>
                  <p:cNvPr id="75837" name="Freeform 144"/>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5838" name="Freeform 145"/>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5835" name="Freeform 14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5836" name="Freeform 147"/>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5833" name="Line 14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5830" name="AutoShape 14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75831" name="Line 15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nvGrpSpPr>
          <p:cNvPr id="75790" name="Group 140"/>
          <p:cNvGrpSpPr>
            <a:grpSpLocks/>
          </p:cNvGrpSpPr>
          <p:nvPr/>
        </p:nvGrpSpPr>
        <p:grpSpPr bwMode="auto">
          <a:xfrm rot="10800000" flipH="1" flipV="1">
            <a:off x="3879850" y="2935288"/>
            <a:ext cx="222250" cy="490537"/>
            <a:chOff x="2940" y="264"/>
            <a:chExt cx="300" cy="1452"/>
          </a:xfrm>
        </p:grpSpPr>
        <p:grpSp>
          <p:nvGrpSpPr>
            <p:cNvPr id="75819" name="Group 141"/>
            <p:cNvGrpSpPr>
              <a:grpSpLocks/>
            </p:cNvGrpSpPr>
            <p:nvPr/>
          </p:nvGrpSpPr>
          <p:grpSpPr bwMode="auto">
            <a:xfrm>
              <a:off x="2940" y="264"/>
              <a:ext cx="252" cy="1368"/>
              <a:chOff x="3024" y="732"/>
              <a:chExt cx="252" cy="1368"/>
            </a:xfrm>
          </p:grpSpPr>
          <p:grpSp>
            <p:nvGrpSpPr>
              <p:cNvPr id="75822" name="Group 142"/>
              <p:cNvGrpSpPr>
                <a:grpSpLocks/>
              </p:cNvGrpSpPr>
              <p:nvPr/>
            </p:nvGrpSpPr>
            <p:grpSpPr bwMode="auto">
              <a:xfrm>
                <a:off x="3024" y="732"/>
                <a:ext cx="252" cy="1368"/>
                <a:chOff x="3168" y="1008"/>
                <a:chExt cx="484" cy="2448"/>
              </a:xfrm>
            </p:grpSpPr>
            <p:grpSp>
              <p:nvGrpSpPr>
                <p:cNvPr id="75824" name="Group 143"/>
                <p:cNvGrpSpPr>
                  <a:grpSpLocks/>
                </p:cNvGrpSpPr>
                <p:nvPr/>
              </p:nvGrpSpPr>
              <p:grpSpPr bwMode="auto">
                <a:xfrm>
                  <a:off x="3168" y="1008"/>
                  <a:ext cx="484" cy="2448"/>
                  <a:chOff x="2256" y="864"/>
                  <a:chExt cx="532" cy="2448"/>
                </a:xfrm>
              </p:grpSpPr>
              <p:sp>
                <p:nvSpPr>
                  <p:cNvPr id="75827" name="Freeform 144"/>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5828" name="Freeform 145"/>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5825" name="Freeform 14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5826" name="Freeform 147"/>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5823" name="Line 14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5820" name="AutoShape 14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75821" name="Line 15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75791" name="Line 139"/>
          <p:cNvSpPr>
            <a:spLocks noChangeShapeType="1"/>
          </p:cNvSpPr>
          <p:nvPr/>
        </p:nvSpPr>
        <p:spPr bwMode="auto">
          <a:xfrm rot="195006" flipV="1">
            <a:off x="5211763" y="3621088"/>
            <a:ext cx="150812" cy="0"/>
          </a:xfrm>
          <a:prstGeom prst="line">
            <a:avLst/>
          </a:prstGeom>
          <a:noFill/>
          <a:ln w="12700">
            <a:solidFill>
              <a:schemeClr val="tx1"/>
            </a:solidFill>
            <a:round/>
            <a:headEnd/>
            <a:tailEnd/>
          </a:ln>
        </p:spPr>
        <p:txBody>
          <a:bodyPr/>
          <a:lstStyle/>
          <a:p>
            <a:endParaRPr lang="de-DE"/>
          </a:p>
        </p:txBody>
      </p:sp>
      <p:sp>
        <p:nvSpPr>
          <p:cNvPr id="75792" name="Line 139"/>
          <p:cNvSpPr>
            <a:spLocks noChangeShapeType="1"/>
          </p:cNvSpPr>
          <p:nvPr/>
        </p:nvSpPr>
        <p:spPr bwMode="auto">
          <a:xfrm rot="195006" flipV="1">
            <a:off x="3860800" y="3565525"/>
            <a:ext cx="152400" cy="0"/>
          </a:xfrm>
          <a:prstGeom prst="line">
            <a:avLst/>
          </a:prstGeom>
          <a:noFill/>
          <a:ln w="12700">
            <a:solidFill>
              <a:schemeClr val="tx1"/>
            </a:solidFill>
            <a:round/>
            <a:headEnd/>
            <a:tailEnd/>
          </a:ln>
        </p:spPr>
        <p:txBody>
          <a:bodyPr/>
          <a:lstStyle/>
          <a:p>
            <a:endParaRPr lang="de-DE"/>
          </a:p>
        </p:txBody>
      </p:sp>
      <p:grpSp>
        <p:nvGrpSpPr>
          <p:cNvPr id="75793" name="Gruppieren 213"/>
          <p:cNvGrpSpPr>
            <a:grpSpLocks/>
          </p:cNvGrpSpPr>
          <p:nvPr/>
        </p:nvGrpSpPr>
        <p:grpSpPr bwMode="auto">
          <a:xfrm rot="-2792466">
            <a:off x="3617913" y="2366963"/>
            <a:ext cx="466725" cy="358775"/>
            <a:chOff x="5145788" y="2740025"/>
            <a:chExt cx="467612" cy="358671"/>
          </a:xfrm>
        </p:grpSpPr>
        <p:grpSp>
          <p:nvGrpSpPr>
            <p:cNvPr id="75815" name="Group 46"/>
            <p:cNvGrpSpPr>
              <a:grpSpLocks/>
            </p:cNvGrpSpPr>
            <p:nvPr/>
          </p:nvGrpSpPr>
          <p:grpSpPr bwMode="auto">
            <a:xfrm rot="-2652510">
              <a:off x="5300663" y="2740025"/>
              <a:ext cx="312737" cy="249238"/>
              <a:chOff x="4369" y="894"/>
              <a:chExt cx="230" cy="155"/>
            </a:xfrm>
          </p:grpSpPr>
          <p:sp>
            <p:nvSpPr>
              <p:cNvPr id="75817" name="AutoShape 47"/>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p:spPr>
            <p:txBody>
              <a:bodyPr wrap="none" lIns="79352" tIns="39676" rIns="79352" bIns="39676" anchor="ctr">
                <a:spAutoFit/>
              </a:bodyPr>
              <a:lstStyle/>
              <a:p>
                <a:pPr algn="ctr" eaLnBrk="0" hangingPunct="0">
                  <a:lnSpc>
                    <a:spcPct val="80000"/>
                  </a:lnSpc>
                </a:pPr>
                <a:endParaRPr lang="de-DE" altLang="de-DE"/>
              </a:p>
            </p:txBody>
          </p:sp>
          <p:sp>
            <p:nvSpPr>
              <p:cNvPr id="75818" name="Line 48"/>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grpSp>
          <p:nvGrpSpPr>
            <p:cNvPr id="216" name="Group 43"/>
            <p:cNvGrpSpPr>
              <a:grpSpLocks/>
            </p:cNvGrpSpPr>
            <p:nvPr/>
          </p:nvGrpSpPr>
          <p:grpSpPr bwMode="auto">
            <a:xfrm rot="8174896" flipH="1" flipV="1">
              <a:off x="5145788" y="2935895"/>
              <a:ext cx="229951" cy="162801"/>
              <a:chOff x="4369" y="894"/>
              <a:chExt cx="230" cy="155"/>
            </a:xfrm>
            <a:solidFill>
              <a:schemeClr val="bg1"/>
            </a:solidFill>
          </p:grpSpPr>
          <p:sp>
            <p:nvSpPr>
              <p:cNvPr id="217" name="AutoShape 44"/>
              <p:cNvSpPr>
                <a:spLocks noChangeArrowheads="1"/>
              </p:cNvSpPr>
              <p:nvPr/>
            </p:nvSpPr>
            <p:spPr bwMode="auto">
              <a:xfrm>
                <a:off x="4384" y="894"/>
                <a:ext cx="215" cy="155"/>
              </a:xfrm>
              <a:prstGeom prst="triangle">
                <a:avLst>
                  <a:gd name="adj" fmla="val 50000"/>
                </a:avLst>
              </a:prstGeom>
              <a:grpFill/>
              <a:ln w="9525" algn="ctr">
                <a:solidFill>
                  <a:schemeClr val="tx1"/>
                </a:solidFill>
                <a:miter lim="800000"/>
                <a:headEnd/>
                <a:tailEnd/>
              </a:ln>
              <a:effec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lnSpc>
                    <a:spcPct val="80000"/>
                  </a:lnSpc>
                  <a:defRPr/>
                </a:pPr>
                <a:endParaRPr lang="de-DE" altLang="de-DE">
                  <a:cs typeface="+mn-cs"/>
                </a:endParaRPr>
              </a:p>
            </p:txBody>
          </p:sp>
          <p:sp>
            <p:nvSpPr>
              <p:cNvPr id="218" name="Line 45"/>
              <p:cNvSpPr>
                <a:spLocks noChangeShapeType="1"/>
              </p:cNvSpPr>
              <p:nvPr/>
            </p:nvSpPr>
            <p:spPr bwMode="auto">
              <a:xfrm>
                <a:off x="4369" y="902"/>
                <a:ext cx="120" cy="0"/>
              </a:xfrm>
              <a:prstGeom prst="line">
                <a:avLst/>
              </a:prstGeom>
              <a:grpFill/>
              <a:ln w="9525">
                <a:solidFill>
                  <a:schemeClr val="tx1"/>
                </a:solidFill>
                <a:round/>
                <a:headEnd/>
                <a:tailEnd/>
              </a:ln>
              <a:effectLst/>
            </p:spPr>
            <p:txBody>
              <a:bodyPr lIns="79352" tIns="39676" rIns="79352" bIns="39676">
                <a:spAutoFit/>
              </a:bodyPr>
              <a:lstStyle/>
              <a:p>
                <a:pPr eaLnBrk="0" hangingPunct="0">
                  <a:defRPr/>
                </a:pPr>
                <a:endParaRPr lang="de-DE">
                  <a:latin typeface="Arial" panose="020B0604020202020204" pitchFamily="34" charset="0"/>
                  <a:cs typeface="+mn-cs"/>
                </a:endParaRPr>
              </a:p>
            </p:txBody>
          </p:sp>
        </p:grpSp>
      </p:grpSp>
      <p:sp>
        <p:nvSpPr>
          <p:cNvPr id="222" name="Text Box 121"/>
          <p:cNvSpPr txBox="1">
            <a:spLocks noChangeArrowheads="1"/>
          </p:cNvSpPr>
          <p:nvPr/>
        </p:nvSpPr>
        <p:spPr bwMode="auto">
          <a:xfrm flipH="1">
            <a:off x="2732088" y="4360863"/>
            <a:ext cx="1847850" cy="339725"/>
          </a:xfrm>
          <a:prstGeom prst="rect">
            <a:avLst/>
          </a:prstGeom>
          <a:noFill/>
          <a:ln w="9525">
            <a:noFill/>
            <a:miter lim="800000"/>
            <a:headEnd/>
            <a:tailEnd/>
          </a:ln>
        </p:spPr>
        <p:txBody>
          <a:bodyPr>
            <a:spAutoFit/>
          </a:bodyPr>
          <a:lstStyle/>
          <a:p>
            <a:pPr>
              <a:spcBef>
                <a:spcPct val="50000"/>
              </a:spcBef>
            </a:pPr>
            <a:r>
              <a:rPr lang="de-DE" altLang="de-DE" sz="1600" b="1"/>
              <a:t>½ roll integrated</a:t>
            </a:r>
          </a:p>
        </p:txBody>
      </p:sp>
      <p:grpSp>
        <p:nvGrpSpPr>
          <p:cNvPr id="75795" name="Gruppieren 16"/>
          <p:cNvGrpSpPr>
            <a:grpSpLocks/>
          </p:cNvGrpSpPr>
          <p:nvPr/>
        </p:nvGrpSpPr>
        <p:grpSpPr bwMode="auto">
          <a:xfrm flipH="1">
            <a:off x="4883150" y="2262188"/>
            <a:ext cx="822325" cy="1122362"/>
            <a:chOff x="5259742" y="2262460"/>
            <a:chExt cx="822643" cy="1121524"/>
          </a:xfrm>
        </p:grpSpPr>
        <p:grpSp>
          <p:nvGrpSpPr>
            <p:cNvPr id="75808" name="Gruppieren 222"/>
            <p:cNvGrpSpPr>
              <a:grpSpLocks/>
            </p:cNvGrpSpPr>
            <p:nvPr/>
          </p:nvGrpSpPr>
          <p:grpSpPr bwMode="auto">
            <a:xfrm>
              <a:off x="5279152" y="2262460"/>
              <a:ext cx="803233" cy="1121524"/>
              <a:chOff x="1087216" y="2883153"/>
              <a:chExt cx="480497" cy="673843"/>
            </a:xfrm>
          </p:grpSpPr>
          <p:sp>
            <p:nvSpPr>
              <p:cNvPr id="75813" name="Arc 153"/>
              <p:cNvSpPr>
                <a:spLocks/>
              </p:cNvSpPr>
              <p:nvPr/>
            </p:nvSpPr>
            <p:spPr bwMode="auto">
              <a:xfrm rot="3150077" flipH="1">
                <a:off x="1119265" y="3108549"/>
                <a:ext cx="673843" cy="223052"/>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5814" name="AutoShape 154"/>
              <p:cNvSpPr>
                <a:spLocks noChangeArrowheads="1"/>
              </p:cNvSpPr>
              <p:nvPr/>
            </p:nvSpPr>
            <p:spPr bwMode="auto">
              <a:xfrm rot="-7649923">
                <a:off x="1093955" y="2979612"/>
                <a:ext cx="88664" cy="102142"/>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grpSp>
          <p:nvGrpSpPr>
            <p:cNvPr id="75809" name="Gruppieren 225"/>
            <p:cNvGrpSpPr>
              <a:grpSpLocks/>
            </p:cNvGrpSpPr>
            <p:nvPr/>
          </p:nvGrpSpPr>
          <p:grpSpPr bwMode="auto">
            <a:xfrm rot="-752364">
              <a:off x="5348763" y="2564307"/>
              <a:ext cx="480497" cy="673843"/>
              <a:chOff x="1087216" y="2883153"/>
              <a:chExt cx="480497" cy="673843"/>
            </a:xfrm>
          </p:grpSpPr>
          <p:sp>
            <p:nvSpPr>
              <p:cNvPr id="75811" name="Arc 153"/>
              <p:cNvSpPr>
                <a:spLocks/>
              </p:cNvSpPr>
              <p:nvPr/>
            </p:nvSpPr>
            <p:spPr bwMode="auto">
              <a:xfrm rot="3150077" flipH="1">
                <a:off x="1119265" y="3108549"/>
                <a:ext cx="673843" cy="223052"/>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5812" name="AutoShape 154"/>
              <p:cNvSpPr>
                <a:spLocks noChangeArrowheads="1"/>
              </p:cNvSpPr>
              <p:nvPr/>
            </p:nvSpPr>
            <p:spPr bwMode="auto">
              <a:xfrm rot="-7649923">
                <a:off x="1093955" y="2979612"/>
                <a:ext cx="88664" cy="102142"/>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cxnSp>
          <p:nvCxnSpPr>
            <p:cNvPr id="75810" name="Gerader Verbinder 6"/>
            <p:cNvCxnSpPr>
              <a:cxnSpLocks/>
            </p:cNvCxnSpPr>
            <p:nvPr/>
          </p:nvCxnSpPr>
          <p:spPr bwMode="auto">
            <a:xfrm>
              <a:off x="5259742" y="2507905"/>
              <a:ext cx="0" cy="282386"/>
            </a:xfrm>
            <a:prstGeom prst="line">
              <a:avLst/>
            </a:prstGeom>
            <a:noFill/>
            <a:ln w="15875" algn="ctr">
              <a:solidFill>
                <a:schemeClr val="tx1"/>
              </a:solidFill>
              <a:round/>
              <a:headEnd/>
              <a:tailEnd/>
            </a:ln>
          </p:spPr>
        </p:cxnSp>
      </p:grpSp>
      <p:sp>
        <p:nvSpPr>
          <p:cNvPr id="75796" name="Text Box 1174"/>
          <p:cNvSpPr txBox="1">
            <a:spLocks noChangeArrowheads="1"/>
          </p:cNvSpPr>
          <p:nvPr/>
        </p:nvSpPr>
        <p:spPr bwMode="auto">
          <a:xfrm rot="16200000" flipH="1">
            <a:off x="3603626" y="2339975"/>
            <a:ext cx="1333500" cy="396875"/>
          </a:xfrm>
          <a:prstGeom prst="rect">
            <a:avLst/>
          </a:prstGeom>
          <a:noFill/>
          <a:ln w="9525">
            <a:noFill/>
            <a:miter lim="800000"/>
            <a:headEnd/>
            <a:tailEnd/>
          </a:ln>
        </p:spPr>
        <p:txBody>
          <a:bodyPr>
            <a:spAutoFit/>
          </a:bodyPr>
          <a:lstStyle/>
          <a:p>
            <a:pPr>
              <a:spcBef>
                <a:spcPct val="50000"/>
              </a:spcBef>
            </a:pPr>
            <a:r>
              <a:rPr lang="de-DE" altLang="en-US" sz="2000"/>
              <a:t>  (        )</a:t>
            </a:r>
          </a:p>
        </p:txBody>
      </p:sp>
      <p:cxnSp>
        <p:nvCxnSpPr>
          <p:cNvPr id="75797" name="Gerader Verbinder 9"/>
          <p:cNvCxnSpPr>
            <a:cxnSpLocks/>
          </p:cNvCxnSpPr>
          <p:nvPr/>
        </p:nvCxnSpPr>
        <p:spPr bwMode="auto">
          <a:xfrm>
            <a:off x="3690938" y="2419350"/>
            <a:ext cx="0" cy="388938"/>
          </a:xfrm>
          <a:prstGeom prst="line">
            <a:avLst/>
          </a:prstGeom>
          <a:noFill/>
          <a:ln w="15875" algn="ctr">
            <a:solidFill>
              <a:schemeClr val="tx1"/>
            </a:solidFill>
            <a:round/>
            <a:headEnd/>
            <a:tailEnd/>
          </a:ln>
        </p:spPr>
      </p:cxnSp>
      <p:grpSp>
        <p:nvGrpSpPr>
          <p:cNvPr id="75798" name="Gruppieren 14"/>
          <p:cNvGrpSpPr>
            <a:grpSpLocks/>
          </p:cNvGrpSpPr>
          <p:nvPr/>
        </p:nvGrpSpPr>
        <p:grpSpPr bwMode="auto">
          <a:xfrm>
            <a:off x="4125913" y="2312988"/>
            <a:ext cx="287337" cy="608012"/>
            <a:chOff x="6474338" y="2877509"/>
            <a:chExt cx="286475" cy="609336"/>
          </a:xfrm>
        </p:grpSpPr>
        <p:grpSp>
          <p:nvGrpSpPr>
            <p:cNvPr id="75801" name="Group 43"/>
            <p:cNvGrpSpPr>
              <a:grpSpLocks/>
            </p:cNvGrpSpPr>
            <p:nvPr/>
          </p:nvGrpSpPr>
          <p:grpSpPr bwMode="auto">
            <a:xfrm rot="5323926" flipH="1" flipV="1">
              <a:off x="6455219" y="2937040"/>
              <a:ext cx="365125" cy="246063"/>
              <a:chOff x="4369" y="894"/>
              <a:chExt cx="230" cy="155"/>
            </a:xfrm>
          </p:grpSpPr>
          <p:sp>
            <p:nvSpPr>
              <p:cNvPr id="75806" name="AutoShape 44"/>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lnSpc>
                    <a:spcPct val="80000"/>
                  </a:lnSpc>
                </a:pPr>
                <a:endParaRPr lang="de-DE" altLang="de-DE"/>
              </a:p>
            </p:txBody>
          </p:sp>
          <p:sp>
            <p:nvSpPr>
              <p:cNvPr id="75807" name="Line 45"/>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grpSp>
          <p:nvGrpSpPr>
            <p:cNvPr id="75802" name="Group 43"/>
            <p:cNvGrpSpPr>
              <a:grpSpLocks/>
            </p:cNvGrpSpPr>
            <p:nvPr/>
          </p:nvGrpSpPr>
          <p:grpSpPr bwMode="auto">
            <a:xfrm rot="5503559" flipH="1" flipV="1">
              <a:off x="6473162" y="3237588"/>
              <a:ext cx="306387" cy="163513"/>
              <a:chOff x="4369" y="899"/>
              <a:chExt cx="306" cy="155"/>
            </a:xfrm>
          </p:grpSpPr>
          <p:sp>
            <p:nvSpPr>
              <p:cNvPr id="75804" name="AutoShape 44"/>
              <p:cNvSpPr>
                <a:spLocks noChangeArrowheads="1"/>
              </p:cNvSpPr>
              <p:nvPr/>
            </p:nvSpPr>
            <p:spPr bwMode="auto">
              <a:xfrm>
                <a:off x="4460" y="899"/>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lnSpc>
                    <a:spcPct val="80000"/>
                  </a:lnSpc>
                </a:pPr>
                <a:endParaRPr lang="de-DE" altLang="de-DE"/>
              </a:p>
            </p:txBody>
          </p:sp>
          <p:sp>
            <p:nvSpPr>
              <p:cNvPr id="75805" name="Line 45"/>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cxnSp>
          <p:nvCxnSpPr>
            <p:cNvPr id="75803" name="Gerader Verbinder 13"/>
            <p:cNvCxnSpPr>
              <a:cxnSpLocks noChangeShapeType="1"/>
            </p:cNvCxnSpPr>
            <p:nvPr/>
          </p:nvCxnSpPr>
          <p:spPr bwMode="auto">
            <a:xfrm>
              <a:off x="6474338" y="2993963"/>
              <a:ext cx="0" cy="492882"/>
            </a:xfrm>
            <a:prstGeom prst="line">
              <a:avLst/>
            </a:prstGeom>
            <a:noFill/>
            <a:ln w="15875" algn="ctr">
              <a:solidFill>
                <a:schemeClr val="tx1"/>
              </a:solidFill>
              <a:round/>
              <a:headEnd/>
              <a:tailEnd/>
            </a:ln>
          </p:spPr>
        </p:cxnSp>
      </p:grpSp>
      <p:sp>
        <p:nvSpPr>
          <p:cNvPr id="246" name="Text Box 121"/>
          <p:cNvSpPr txBox="1">
            <a:spLocks noChangeArrowheads="1"/>
          </p:cNvSpPr>
          <p:nvPr/>
        </p:nvSpPr>
        <p:spPr bwMode="auto">
          <a:xfrm flipH="1">
            <a:off x="5888037" y="2368550"/>
            <a:ext cx="1060502" cy="338554"/>
          </a:xfrm>
          <a:prstGeom prst="rect">
            <a:avLst/>
          </a:prstGeom>
          <a:noFill/>
          <a:ln w="9525">
            <a:noFill/>
            <a:miter lim="800000"/>
            <a:headEnd/>
            <a:tailEnd/>
          </a:ln>
        </p:spPr>
        <p:txBody>
          <a:bodyPr wrap="square">
            <a:spAutoFit/>
          </a:bodyPr>
          <a:lstStyle/>
          <a:p>
            <a:pPr>
              <a:spcBef>
                <a:spcPct val="50000"/>
              </a:spcBef>
            </a:pPr>
            <a:r>
              <a:rPr lang="de-DE" altLang="de-DE" sz="1600" b="1" dirty="0"/>
              <a:t>1 ½ </a:t>
            </a:r>
            <a:r>
              <a:rPr lang="zh-CN" altLang="en-US" sz="1600" b="1" dirty="0"/>
              <a:t>横滚</a:t>
            </a:r>
            <a:endParaRPr lang="de-DE" altLang="de-DE" sz="1600" b="1" dirty="0"/>
          </a:p>
        </p:txBody>
      </p:sp>
      <p:pic>
        <p:nvPicPr>
          <p:cNvPr id="249" name="Picture 329" descr="messerflugflieger2"/>
          <p:cNvPicPr>
            <a:picLocks noChangeAspect="1" noChangeArrowheads="1"/>
          </p:cNvPicPr>
          <p:nvPr/>
        </p:nvPicPr>
        <p:blipFill>
          <a:blip r:embed="rId2"/>
          <a:srcRect/>
          <a:stretch>
            <a:fillRect/>
          </a:stretch>
        </p:blipFill>
        <p:spPr bwMode="auto">
          <a:xfrm rot="5400000">
            <a:off x="3971131" y="3690144"/>
            <a:ext cx="1203325" cy="1423988"/>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linds(horizontal)">
                                      <p:cBhvr>
                                        <p:cTn id="7" dur="500"/>
                                        <p:tgtEl>
                                          <p:spTgt spid="11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22"/>
                                        </p:tgtEl>
                                        <p:attrNameLst>
                                          <p:attrName>style.visibility</p:attrName>
                                        </p:attrNameLst>
                                      </p:cBhvr>
                                      <p:to>
                                        <p:strVal val="visible"/>
                                      </p:to>
                                    </p:set>
                                    <p:animEffect transition="in" filter="blinds(horizontal)">
                                      <p:cBhvr>
                                        <p:cTn id="11" dur="1000"/>
                                        <p:tgtEl>
                                          <p:spTgt spid="222"/>
                                        </p:tgtEl>
                                      </p:cBhvr>
                                    </p:animEffect>
                                  </p:childTnLst>
                                </p:cTn>
                              </p:par>
                              <p:par>
                                <p:cTn id="12" presetID="3" presetClass="entr" presetSubtype="10" fill="hold" nodeType="withEffect">
                                  <p:stCondLst>
                                    <p:cond delay="0"/>
                                  </p:stCondLst>
                                  <p:childTnLst>
                                    <p:set>
                                      <p:cBhvr>
                                        <p:cTn id="13" dur="1" fill="hold">
                                          <p:stCondLst>
                                            <p:cond delay="0"/>
                                          </p:stCondLst>
                                        </p:cTn>
                                        <p:tgtEl>
                                          <p:spTgt spid="249"/>
                                        </p:tgtEl>
                                        <p:attrNameLst>
                                          <p:attrName>style.visibility</p:attrName>
                                        </p:attrNameLst>
                                      </p:cBhvr>
                                      <p:to>
                                        <p:strVal val="visible"/>
                                      </p:to>
                                    </p:set>
                                    <p:animEffect transition="in" filter="blinds(horizontal)">
                                      <p:cBhvr>
                                        <p:cTn id="14" dur="1000"/>
                                        <p:tgtEl>
                                          <p:spTgt spid="249"/>
                                        </p:tgtEl>
                                      </p:cBhvr>
                                    </p:animEffect>
                                  </p:childTnLst>
                                </p:cTn>
                              </p:par>
                            </p:childTnLst>
                          </p:cTn>
                        </p:par>
                        <p:par>
                          <p:cTn id="15" fill="hold">
                            <p:stCondLst>
                              <p:cond delay="1500"/>
                            </p:stCondLst>
                            <p:childTnLst>
                              <p:par>
                                <p:cTn id="16" presetID="3" presetClass="exit" presetSubtype="10" fill="hold" nodeType="afterEffect">
                                  <p:stCondLst>
                                    <p:cond delay="0"/>
                                  </p:stCondLst>
                                  <p:childTnLst>
                                    <p:animEffect transition="out" filter="blinds(horizontal)">
                                      <p:cBhvr>
                                        <p:cTn id="17" dur="1000"/>
                                        <p:tgtEl>
                                          <p:spTgt spid="249"/>
                                        </p:tgtEl>
                                      </p:cBhvr>
                                    </p:animEffect>
                                    <p:set>
                                      <p:cBhvr>
                                        <p:cTn id="18" dur="1" fill="hold">
                                          <p:stCondLst>
                                            <p:cond delay="999"/>
                                          </p:stCondLst>
                                        </p:cTn>
                                        <p:tgtEl>
                                          <p:spTgt spid="249"/>
                                        </p:tgtEl>
                                        <p:attrNameLst>
                                          <p:attrName>style.visibility</p:attrName>
                                        </p:attrNameLst>
                                      </p:cBhvr>
                                      <p:to>
                                        <p:strVal val="hidden"/>
                                      </p:to>
                                    </p:set>
                                  </p:childTnLst>
                                </p:cTn>
                              </p:par>
                            </p:childTnLst>
                          </p:cTn>
                        </p:par>
                        <p:par>
                          <p:cTn id="19" fill="hold">
                            <p:stCondLst>
                              <p:cond delay="2500"/>
                            </p:stCondLst>
                            <p:childTnLst>
                              <p:par>
                                <p:cTn id="20" presetID="3" presetClass="entr" presetSubtype="10" fill="hold" grpId="0" nodeType="after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blinds(horizontal)">
                                      <p:cBhvr>
                                        <p:cTn id="22"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222" grpId="0"/>
      <p:bldP spid="2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uppieren 3"/>
          <p:cNvGrpSpPr>
            <a:grpSpLocks/>
          </p:cNvGrpSpPr>
          <p:nvPr/>
        </p:nvGrpSpPr>
        <p:grpSpPr bwMode="auto">
          <a:xfrm>
            <a:off x="2390775" y="1106488"/>
            <a:ext cx="4570413" cy="3224212"/>
            <a:chOff x="2191934" y="1106442"/>
            <a:chExt cx="4935515" cy="2947542"/>
          </a:xfrm>
        </p:grpSpPr>
        <p:sp>
          <p:nvSpPr>
            <p:cNvPr id="76873" name="Line 100"/>
            <p:cNvSpPr>
              <a:spLocks noChangeShapeType="1"/>
            </p:cNvSpPr>
            <p:nvPr/>
          </p:nvSpPr>
          <p:spPr bwMode="auto">
            <a:xfrm rot="10800000" flipH="1" flipV="1">
              <a:off x="2191934" y="1106442"/>
              <a:ext cx="961069" cy="2406"/>
            </a:xfrm>
            <a:prstGeom prst="line">
              <a:avLst/>
            </a:prstGeom>
            <a:noFill/>
            <a:ln w="12700">
              <a:solidFill>
                <a:srgbClr val="000000"/>
              </a:solidFill>
              <a:round/>
              <a:headEnd/>
              <a:tailEnd/>
            </a:ln>
          </p:spPr>
          <p:txBody>
            <a:bodyPr/>
            <a:lstStyle/>
            <a:p>
              <a:endParaRPr lang="de-DE"/>
            </a:p>
          </p:txBody>
        </p:sp>
        <p:sp>
          <p:nvSpPr>
            <p:cNvPr id="76874" name="Line 101"/>
            <p:cNvSpPr>
              <a:spLocks noChangeShapeType="1"/>
            </p:cNvSpPr>
            <p:nvPr/>
          </p:nvSpPr>
          <p:spPr bwMode="auto">
            <a:xfrm rot="10800000" flipH="1">
              <a:off x="3899772" y="1831298"/>
              <a:ext cx="7014" cy="1490855"/>
            </a:xfrm>
            <a:prstGeom prst="line">
              <a:avLst/>
            </a:prstGeom>
            <a:noFill/>
            <a:ln w="12700">
              <a:solidFill>
                <a:srgbClr val="000000"/>
              </a:solidFill>
              <a:round/>
              <a:headEnd/>
              <a:tailEnd/>
            </a:ln>
          </p:spPr>
          <p:txBody>
            <a:bodyPr/>
            <a:lstStyle/>
            <a:p>
              <a:endParaRPr lang="de-DE"/>
            </a:p>
          </p:txBody>
        </p:sp>
        <p:sp>
          <p:nvSpPr>
            <p:cNvPr id="76875" name="Arc 102"/>
            <p:cNvSpPr>
              <a:spLocks/>
            </p:cNvSpPr>
            <p:nvPr/>
          </p:nvSpPr>
          <p:spPr bwMode="auto">
            <a:xfrm rot="-80455" flipH="1" flipV="1">
              <a:off x="3915571" y="3313679"/>
              <a:ext cx="1484795" cy="740305"/>
            </a:xfrm>
            <a:custGeom>
              <a:avLst/>
              <a:gdLst>
                <a:gd name="T0" fmla="*/ 0 w 43134"/>
                <a:gd name="T1" fmla="*/ 2147483647 h 21600"/>
                <a:gd name="T2" fmla="*/ 2147483647 w 43134"/>
                <a:gd name="T3" fmla="*/ 2147483647 h 21600"/>
                <a:gd name="T4" fmla="*/ 2147483647 w 43134"/>
                <a:gd name="T5" fmla="*/ 2147483647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1" y="19913"/>
                  </a:moveTo>
                  <a:cubicBezTo>
                    <a:pt x="880" y="8672"/>
                    <a:pt x="10258" y="0"/>
                    <a:pt x="21534" y="0"/>
                  </a:cubicBezTo>
                  <a:cubicBezTo>
                    <a:pt x="33463" y="0"/>
                    <a:pt x="43134" y="9670"/>
                    <a:pt x="43134" y="21600"/>
                  </a:cubicBezTo>
                </a:path>
                <a:path w="43134" h="21600" stroke="0" extrusionOk="0">
                  <a:moveTo>
                    <a:pt x="-1" y="19913"/>
                  </a:moveTo>
                  <a:cubicBezTo>
                    <a:pt x="880" y="8672"/>
                    <a:pt x="10258" y="0"/>
                    <a:pt x="21534" y="0"/>
                  </a:cubicBezTo>
                  <a:cubicBezTo>
                    <a:pt x="33463" y="0"/>
                    <a:pt x="43134" y="9670"/>
                    <a:pt x="43134" y="21600"/>
                  </a:cubicBezTo>
                  <a:lnTo>
                    <a:pt x="21534" y="21600"/>
                  </a:lnTo>
                  <a:lnTo>
                    <a:pt x="-1" y="19913"/>
                  </a:lnTo>
                  <a:close/>
                </a:path>
              </a:pathLst>
            </a:custGeom>
            <a:noFill/>
            <a:ln w="12700">
              <a:solidFill>
                <a:srgbClr val="000000"/>
              </a:solidFill>
              <a:round/>
              <a:headEnd/>
              <a:tailEnd/>
            </a:ln>
          </p:spPr>
          <p:txBody>
            <a:bodyPr/>
            <a:lstStyle/>
            <a:p>
              <a:endParaRPr lang="de-DE"/>
            </a:p>
          </p:txBody>
        </p:sp>
        <p:sp>
          <p:nvSpPr>
            <p:cNvPr id="76876" name="Arc 104"/>
            <p:cNvSpPr>
              <a:spLocks/>
            </p:cNvSpPr>
            <p:nvPr/>
          </p:nvSpPr>
          <p:spPr bwMode="auto">
            <a:xfrm rot="16200000" flipV="1">
              <a:off x="3144319" y="1132142"/>
              <a:ext cx="773421" cy="756053"/>
            </a:xfrm>
            <a:custGeom>
              <a:avLst/>
              <a:gdLst>
                <a:gd name="T0" fmla="*/ 0 w 22906"/>
                <a:gd name="T1" fmla="*/ 2147483647 h 23840"/>
                <a:gd name="T2" fmla="*/ 2147483647 w 22906"/>
                <a:gd name="T3" fmla="*/ 2147483647 h 23840"/>
                <a:gd name="T4" fmla="*/ 2147483647 w 22906"/>
                <a:gd name="T5" fmla="*/ 2147483647 h 23840"/>
                <a:gd name="T6" fmla="*/ 0 60000 65536"/>
                <a:gd name="T7" fmla="*/ 0 60000 65536"/>
                <a:gd name="T8" fmla="*/ 0 60000 65536"/>
                <a:gd name="T9" fmla="*/ 0 w 22906"/>
                <a:gd name="T10" fmla="*/ 0 h 23840"/>
                <a:gd name="T11" fmla="*/ 22906 w 22906"/>
                <a:gd name="T12" fmla="*/ 23840 h 23840"/>
              </a:gdLst>
              <a:ahLst/>
              <a:cxnLst>
                <a:cxn ang="T6">
                  <a:pos x="T0" y="T1"/>
                </a:cxn>
                <a:cxn ang="T7">
                  <a:pos x="T2" y="T3"/>
                </a:cxn>
                <a:cxn ang="T8">
                  <a:pos x="T4" y="T5"/>
                </a:cxn>
              </a:cxnLst>
              <a:rect l="T9" t="T10" r="T11" b="T12"/>
              <a:pathLst>
                <a:path w="22906" h="23840" fill="none" extrusionOk="0">
                  <a:moveTo>
                    <a:pt x="-1" y="39"/>
                  </a:moveTo>
                  <a:cubicBezTo>
                    <a:pt x="434" y="13"/>
                    <a:pt x="870" y="0"/>
                    <a:pt x="1306" y="0"/>
                  </a:cubicBezTo>
                  <a:cubicBezTo>
                    <a:pt x="13235" y="0"/>
                    <a:pt x="22906" y="9670"/>
                    <a:pt x="22906" y="21600"/>
                  </a:cubicBezTo>
                  <a:cubicBezTo>
                    <a:pt x="22906" y="22348"/>
                    <a:pt x="22867" y="23095"/>
                    <a:pt x="22789" y="23839"/>
                  </a:cubicBezTo>
                </a:path>
                <a:path w="22906" h="23840" stroke="0" extrusionOk="0">
                  <a:moveTo>
                    <a:pt x="-1" y="39"/>
                  </a:moveTo>
                  <a:cubicBezTo>
                    <a:pt x="434" y="13"/>
                    <a:pt x="870" y="0"/>
                    <a:pt x="1306" y="0"/>
                  </a:cubicBezTo>
                  <a:cubicBezTo>
                    <a:pt x="13235" y="0"/>
                    <a:pt x="22906" y="9670"/>
                    <a:pt x="22906" y="21600"/>
                  </a:cubicBezTo>
                  <a:cubicBezTo>
                    <a:pt x="22906" y="22348"/>
                    <a:pt x="22867" y="23095"/>
                    <a:pt x="22789" y="23839"/>
                  </a:cubicBezTo>
                  <a:lnTo>
                    <a:pt x="1306" y="21600"/>
                  </a:lnTo>
                  <a:lnTo>
                    <a:pt x="-1" y="39"/>
                  </a:lnTo>
                  <a:close/>
                </a:path>
              </a:pathLst>
            </a:custGeom>
            <a:noFill/>
            <a:ln w="12700">
              <a:solidFill>
                <a:srgbClr val="000000"/>
              </a:solidFill>
              <a:round/>
              <a:headEnd/>
              <a:tailEnd/>
            </a:ln>
          </p:spPr>
          <p:txBody>
            <a:bodyPr/>
            <a:lstStyle/>
            <a:p>
              <a:endParaRPr lang="de-DE"/>
            </a:p>
          </p:txBody>
        </p:sp>
        <p:sp>
          <p:nvSpPr>
            <p:cNvPr id="76877" name="Line 105"/>
            <p:cNvSpPr>
              <a:spLocks noChangeShapeType="1"/>
            </p:cNvSpPr>
            <p:nvPr/>
          </p:nvSpPr>
          <p:spPr bwMode="auto">
            <a:xfrm rot="10800000" flipH="1">
              <a:off x="5383823" y="1936738"/>
              <a:ext cx="23832" cy="1434180"/>
            </a:xfrm>
            <a:prstGeom prst="line">
              <a:avLst/>
            </a:prstGeom>
            <a:noFill/>
            <a:ln w="12700">
              <a:solidFill>
                <a:srgbClr val="000000"/>
              </a:solidFill>
              <a:round/>
              <a:headEnd/>
              <a:tailEnd/>
            </a:ln>
          </p:spPr>
          <p:txBody>
            <a:bodyPr/>
            <a:lstStyle/>
            <a:p>
              <a:endParaRPr lang="de-DE"/>
            </a:p>
          </p:txBody>
        </p:sp>
        <p:sp>
          <p:nvSpPr>
            <p:cNvPr id="76878" name="Arc 104"/>
            <p:cNvSpPr>
              <a:spLocks/>
            </p:cNvSpPr>
            <p:nvPr/>
          </p:nvSpPr>
          <p:spPr bwMode="auto">
            <a:xfrm rot="5400000" flipH="1" flipV="1">
              <a:off x="5398603" y="1167122"/>
              <a:ext cx="773421" cy="756053"/>
            </a:xfrm>
            <a:custGeom>
              <a:avLst/>
              <a:gdLst>
                <a:gd name="T0" fmla="*/ 0 w 22906"/>
                <a:gd name="T1" fmla="*/ 2147483647 h 23840"/>
                <a:gd name="T2" fmla="*/ 2147483647 w 22906"/>
                <a:gd name="T3" fmla="*/ 2147483647 h 23840"/>
                <a:gd name="T4" fmla="*/ 2147483647 w 22906"/>
                <a:gd name="T5" fmla="*/ 2147483647 h 23840"/>
                <a:gd name="T6" fmla="*/ 0 60000 65536"/>
                <a:gd name="T7" fmla="*/ 0 60000 65536"/>
                <a:gd name="T8" fmla="*/ 0 60000 65536"/>
                <a:gd name="T9" fmla="*/ 0 w 22906"/>
                <a:gd name="T10" fmla="*/ 0 h 23840"/>
                <a:gd name="T11" fmla="*/ 22906 w 22906"/>
                <a:gd name="T12" fmla="*/ 23840 h 23840"/>
              </a:gdLst>
              <a:ahLst/>
              <a:cxnLst>
                <a:cxn ang="T6">
                  <a:pos x="T0" y="T1"/>
                </a:cxn>
                <a:cxn ang="T7">
                  <a:pos x="T2" y="T3"/>
                </a:cxn>
                <a:cxn ang="T8">
                  <a:pos x="T4" y="T5"/>
                </a:cxn>
              </a:cxnLst>
              <a:rect l="T9" t="T10" r="T11" b="T12"/>
              <a:pathLst>
                <a:path w="22906" h="23840" fill="none" extrusionOk="0">
                  <a:moveTo>
                    <a:pt x="-1" y="39"/>
                  </a:moveTo>
                  <a:cubicBezTo>
                    <a:pt x="434" y="13"/>
                    <a:pt x="870" y="0"/>
                    <a:pt x="1306" y="0"/>
                  </a:cubicBezTo>
                  <a:cubicBezTo>
                    <a:pt x="13235" y="0"/>
                    <a:pt x="22906" y="9670"/>
                    <a:pt x="22906" y="21600"/>
                  </a:cubicBezTo>
                  <a:cubicBezTo>
                    <a:pt x="22906" y="22348"/>
                    <a:pt x="22867" y="23095"/>
                    <a:pt x="22789" y="23839"/>
                  </a:cubicBezTo>
                </a:path>
                <a:path w="22906" h="23840" stroke="0" extrusionOk="0">
                  <a:moveTo>
                    <a:pt x="-1" y="39"/>
                  </a:moveTo>
                  <a:cubicBezTo>
                    <a:pt x="434" y="13"/>
                    <a:pt x="870" y="0"/>
                    <a:pt x="1306" y="0"/>
                  </a:cubicBezTo>
                  <a:cubicBezTo>
                    <a:pt x="13235" y="0"/>
                    <a:pt x="22906" y="9670"/>
                    <a:pt x="22906" y="21600"/>
                  </a:cubicBezTo>
                  <a:cubicBezTo>
                    <a:pt x="22906" y="22348"/>
                    <a:pt x="22867" y="23095"/>
                    <a:pt x="22789" y="23839"/>
                  </a:cubicBezTo>
                  <a:lnTo>
                    <a:pt x="1306" y="21600"/>
                  </a:lnTo>
                  <a:lnTo>
                    <a:pt x="-1" y="39"/>
                  </a:lnTo>
                  <a:close/>
                </a:path>
              </a:pathLst>
            </a:custGeom>
            <a:noFill/>
            <a:ln w="12700">
              <a:solidFill>
                <a:srgbClr val="000000"/>
              </a:solidFill>
              <a:round/>
              <a:headEnd/>
              <a:tailEnd/>
            </a:ln>
          </p:spPr>
          <p:txBody>
            <a:bodyPr/>
            <a:lstStyle/>
            <a:p>
              <a:endParaRPr lang="de-DE"/>
            </a:p>
          </p:txBody>
        </p:sp>
        <p:sp>
          <p:nvSpPr>
            <p:cNvPr id="76879" name="Line 100"/>
            <p:cNvSpPr>
              <a:spLocks noChangeShapeType="1"/>
            </p:cNvSpPr>
            <p:nvPr/>
          </p:nvSpPr>
          <p:spPr bwMode="auto">
            <a:xfrm rot="10800000" flipH="1" flipV="1">
              <a:off x="6166380" y="1160525"/>
              <a:ext cx="961069" cy="2406"/>
            </a:xfrm>
            <a:prstGeom prst="line">
              <a:avLst/>
            </a:prstGeom>
            <a:noFill/>
            <a:ln w="12700">
              <a:solidFill>
                <a:srgbClr val="000000"/>
              </a:solidFill>
              <a:round/>
              <a:headEnd/>
              <a:tailEnd/>
            </a:ln>
          </p:spPr>
          <p:txBody>
            <a:bodyPr/>
            <a:lstStyle/>
            <a:p>
              <a:endParaRPr lang="de-DE"/>
            </a:p>
          </p:txBody>
        </p:sp>
      </p:grpSp>
      <p:sp>
        <p:nvSpPr>
          <p:cNvPr id="76802" name="Text Box 3"/>
          <p:cNvSpPr txBox="1">
            <a:spLocks noChangeArrowheads="1"/>
          </p:cNvSpPr>
          <p:nvPr/>
        </p:nvSpPr>
        <p:spPr bwMode="auto">
          <a:xfrm>
            <a:off x="8051800" y="6529388"/>
            <a:ext cx="939800" cy="276225"/>
          </a:xfrm>
          <a:prstGeom prst="rect">
            <a:avLst/>
          </a:prstGeom>
          <a:noFill/>
          <a:ln w="9525">
            <a:noFill/>
            <a:miter lim="800000"/>
            <a:headEnd/>
            <a:tailEnd/>
          </a:ln>
        </p:spPr>
        <p:txBody>
          <a:bodyPr>
            <a:spAutoFit/>
          </a:bodyPr>
          <a:lstStyle/>
          <a:p>
            <a:pPr>
              <a:spcBef>
                <a:spcPct val="50000"/>
              </a:spcBef>
            </a:pPr>
            <a:r>
              <a:rPr lang="de-DE" altLang="de-DE" sz="1200" b="1"/>
              <a:t>F-25.05.02</a:t>
            </a:r>
          </a:p>
        </p:txBody>
      </p:sp>
      <p:grpSp>
        <p:nvGrpSpPr>
          <p:cNvPr id="76804" name="Gruppieren 4"/>
          <p:cNvGrpSpPr>
            <a:grpSpLocks/>
          </p:cNvGrpSpPr>
          <p:nvPr/>
        </p:nvGrpSpPr>
        <p:grpSpPr bwMode="auto">
          <a:xfrm rot="6039874" flipH="1">
            <a:off x="4183856" y="4079082"/>
            <a:ext cx="479425" cy="674688"/>
            <a:chOff x="1087216" y="2883153"/>
            <a:chExt cx="480497" cy="673843"/>
          </a:xfrm>
        </p:grpSpPr>
        <p:sp>
          <p:nvSpPr>
            <p:cNvPr id="76871" name="Arc 153"/>
            <p:cNvSpPr>
              <a:spLocks/>
            </p:cNvSpPr>
            <p:nvPr/>
          </p:nvSpPr>
          <p:spPr bwMode="auto">
            <a:xfrm rot="3150077" flipH="1">
              <a:off x="1119265" y="3108549"/>
              <a:ext cx="673843" cy="223052"/>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6872" name="AutoShape 154"/>
            <p:cNvSpPr>
              <a:spLocks noChangeArrowheads="1"/>
            </p:cNvSpPr>
            <p:nvPr/>
          </p:nvSpPr>
          <p:spPr bwMode="auto">
            <a:xfrm rot="-7649923">
              <a:off x="1093955" y="2979612"/>
              <a:ext cx="88664" cy="102142"/>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grpSp>
        <p:nvGrpSpPr>
          <p:cNvPr id="76805" name="Group 159"/>
          <p:cNvGrpSpPr>
            <a:grpSpLocks/>
          </p:cNvGrpSpPr>
          <p:nvPr/>
        </p:nvGrpSpPr>
        <p:grpSpPr bwMode="auto">
          <a:xfrm rot="-5400000">
            <a:off x="6866732" y="881856"/>
            <a:ext cx="222250" cy="490537"/>
            <a:chOff x="2940" y="264"/>
            <a:chExt cx="300" cy="1452"/>
          </a:xfrm>
        </p:grpSpPr>
        <p:grpSp>
          <p:nvGrpSpPr>
            <p:cNvPr id="76861" name="Group 160"/>
            <p:cNvGrpSpPr>
              <a:grpSpLocks/>
            </p:cNvGrpSpPr>
            <p:nvPr/>
          </p:nvGrpSpPr>
          <p:grpSpPr bwMode="auto">
            <a:xfrm>
              <a:off x="2940" y="264"/>
              <a:ext cx="252" cy="1368"/>
              <a:chOff x="3024" y="732"/>
              <a:chExt cx="252" cy="1368"/>
            </a:xfrm>
          </p:grpSpPr>
          <p:grpSp>
            <p:nvGrpSpPr>
              <p:cNvPr id="76864" name="Group 161"/>
              <p:cNvGrpSpPr>
                <a:grpSpLocks/>
              </p:cNvGrpSpPr>
              <p:nvPr/>
            </p:nvGrpSpPr>
            <p:grpSpPr bwMode="auto">
              <a:xfrm>
                <a:off x="3024" y="732"/>
                <a:ext cx="252" cy="1368"/>
                <a:chOff x="3168" y="1008"/>
                <a:chExt cx="484" cy="2448"/>
              </a:xfrm>
            </p:grpSpPr>
            <p:grpSp>
              <p:nvGrpSpPr>
                <p:cNvPr id="76866" name="Group 162"/>
                <p:cNvGrpSpPr>
                  <a:grpSpLocks/>
                </p:cNvGrpSpPr>
                <p:nvPr/>
              </p:nvGrpSpPr>
              <p:grpSpPr bwMode="auto">
                <a:xfrm>
                  <a:off x="3168" y="1008"/>
                  <a:ext cx="484" cy="2448"/>
                  <a:chOff x="2256" y="864"/>
                  <a:chExt cx="532" cy="2448"/>
                </a:xfrm>
              </p:grpSpPr>
              <p:sp>
                <p:nvSpPr>
                  <p:cNvPr id="76869" name="Freeform 163"/>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6870" name="Freeform 164"/>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6867" name="Freeform 16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6868" name="Freeform 166"/>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6865" name="Line 16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6862" name="AutoShape 16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76863" name="Line 16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76806" name="AutoShape 170"/>
          <p:cNvSpPr>
            <a:spLocks noChangeArrowheads="1"/>
          </p:cNvSpPr>
          <p:nvPr/>
        </p:nvSpPr>
        <p:spPr bwMode="auto">
          <a:xfrm>
            <a:off x="6189663" y="1058863"/>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eaLnBrk="0" hangingPunct="0"/>
            <a:endParaRPr lang="de-DE" altLang="de-DE"/>
          </a:p>
        </p:txBody>
      </p:sp>
      <p:sp>
        <p:nvSpPr>
          <p:cNvPr id="76807" name="AutoShape 171"/>
          <p:cNvSpPr>
            <a:spLocks noChangeArrowheads="1"/>
          </p:cNvSpPr>
          <p:nvPr/>
        </p:nvSpPr>
        <p:spPr bwMode="auto">
          <a:xfrm rot="10800000" flipH="1">
            <a:off x="2705100" y="1023938"/>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eaLnBrk="0" hangingPunct="0"/>
            <a:endParaRPr lang="de-DE" altLang="de-DE"/>
          </a:p>
        </p:txBody>
      </p:sp>
      <p:grpSp>
        <p:nvGrpSpPr>
          <p:cNvPr id="76808" name="Group 124"/>
          <p:cNvGrpSpPr>
            <a:grpSpLocks/>
          </p:cNvGrpSpPr>
          <p:nvPr/>
        </p:nvGrpSpPr>
        <p:grpSpPr bwMode="auto">
          <a:xfrm rot="16200000" flipH="1">
            <a:off x="2307432" y="910431"/>
            <a:ext cx="222250" cy="490537"/>
            <a:chOff x="2940" y="264"/>
            <a:chExt cx="300" cy="1452"/>
          </a:xfrm>
        </p:grpSpPr>
        <p:grpSp>
          <p:nvGrpSpPr>
            <p:cNvPr id="76851" name="Group 125"/>
            <p:cNvGrpSpPr>
              <a:grpSpLocks/>
            </p:cNvGrpSpPr>
            <p:nvPr/>
          </p:nvGrpSpPr>
          <p:grpSpPr bwMode="auto">
            <a:xfrm>
              <a:off x="2940" y="264"/>
              <a:ext cx="252" cy="1368"/>
              <a:chOff x="3024" y="732"/>
              <a:chExt cx="252" cy="1368"/>
            </a:xfrm>
          </p:grpSpPr>
          <p:grpSp>
            <p:nvGrpSpPr>
              <p:cNvPr id="76854" name="Group 126"/>
              <p:cNvGrpSpPr>
                <a:grpSpLocks/>
              </p:cNvGrpSpPr>
              <p:nvPr/>
            </p:nvGrpSpPr>
            <p:grpSpPr bwMode="auto">
              <a:xfrm>
                <a:off x="3024" y="732"/>
                <a:ext cx="252" cy="1368"/>
                <a:chOff x="3168" y="1008"/>
                <a:chExt cx="484" cy="2448"/>
              </a:xfrm>
            </p:grpSpPr>
            <p:grpSp>
              <p:nvGrpSpPr>
                <p:cNvPr id="76856" name="Group 127"/>
                <p:cNvGrpSpPr>
                  <a:grpSpLocks/>
                </p:cNvGrpSpPr>
                <p:nvPr/>
              </p:nvGrpSpPr>
              <p:grpSpPr bwMode="auto">
                <a:xfrm>
                  <a:off x="3168" y="1008"/>
                  <a:ext cx="484" cy="2448"/>
                  <a:chOff x="2256" y="864"/>
                  <a:chExt cx="532" cy="2448"/>
                </a:xfrm>
              </p:grpSpPr>
              <p:sp>
                <p:nvSpPr>
                  <p:cNvPr id="76859" name="Freeform 128"/>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6860" name="Freeform 129"/>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6857" name="Freeform 130"/>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6858" name="Freeform 131"/>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6855" name="Line 132"/>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6852" name="AutoShape 133"/>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76853" name="Line 134"/>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76809" name="Line 139"/>
          <p:cNvSpPr>
            <a:spLocks noChangeShapeType="1"/>
          </p:cNvSpPr>
          <p:nvPr/>
        </p:nvSpPr>
        <p:spPr bwMode="auto">
          <a:xfrm rot="195006" flipV="1">
            <a:off x="5259388" y="3621088"/>
            <a:ext cx="150812" cy="0"/>
          </a:xfrm>
          <a:prstGeom prst="line">
            <a:avLst/>
          </a:prstGeom>
          <a:noFill/>
          <a:ln w="12700">
            <a:solidFill>
              <a:schemeClr val="tx1"/>
            </a:solidFill>
            <a:round/>
            <a:headEnd/>
            <a:tailEnd/>
          </a:ln>
        </p:spPr>
        <p:txBody>
          <a:bodyPr/>
          <a:lstStyle/>
          <a:p>
            <a:endParaRPr lang="de-DE"/>
          </a:p>
        </p:txBody>
      </p:sp>
      <p:sp>
        <p:nvSpPr>
          <p:cNvPr id="76810" name="Line 139"/>
          <p:cNvSpPr>
            <a:spLocks noChangeShapeType="1"/>
          </p:cNvSpPr>
          <p:nvPr/>
        </p:nvSpPr>
        <p:spPr bwMode="auto">
          <a:xfrm rot="195006" flipV="1">
            <a:off x="3908425" y="3565525"/>
            <a:ext cx="152400" cy="0"/>
          </a:xfrm>
          <a:prstGeom prst="line">
            <a:avLst/>
          </a:prstGeom>
          <a:noFill/>
          <a:ln w="12700">
            <a:solidFill>
              <a:schemeClr val="tx1"/>
            </a:solidFill>
            <a:round/>
            <a:headEnd/>
            <a:tailEnd/>
          </a:ln>
        </p:spPr>
        <p:txBody>
          <a:bodyPr/>
          <a:lstStyle/>
          <a:p>
            <a:endParaRPr lang="de-DE"/>
          </a:p>
        </p:txBody>
      </p:sp>
      <p:grpSp>
        <p:nvGrpSpPr>
          <p:cNvPr id="76811" name="Gruppieren 213"/>
          <p:cNvGrpSpPr>
            <a:grpSpLocks/>
          </p:cNvGrpSpPr>
          <p:nvPr/>
        </p:nvGrpSpPr>
        <p:grpSpPr bwMode="auto">
          <a:xfrm rot="-2792466">
            <a:off x="3665538" y="2462213"/>
            <a:ext cx="466725" cy="358775"/>
            <a:chOff x="5145788" y="2740025"/>
            <a:chExt cx="467612" cy="358671"/>
          </a:xfrm>
        </p:grpSpPr>
        <p:grpSp>
          <p:nvGrpSpPr>
            <p:cNvPr id="76847" name="Group 46"/>
            <p:cNvGrpSpPr>
              <a:grpSpLocks/>
            </p:cNvGrpSpPr>
            <p:nvPr/>
          </p:nvGrpSpPr>
          <p:grpSpPr bwMode="auto">
            <a:xfrm rot="-2652510">
              <a:off x="5300663" y="2740025"/>
              <a:ext cx="312737" cy="249238"/>
              <a:chOff x="4369" y="894"/>
              <a:chExt cx="230" cy="155"/>
            </a:xfrm>
          </p:grpSpPr>
          <p:sp>
            <p:nvSpPr>
              <p:cNvPr id="76849" name="AutoShape 47"/>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p:spPr>
            <p:txBody>
              <a:bodyPr wrap="none" lIns="79352" tIns="39676" rIns="79352" bIns="39676" anchor="ctr">
                <a:spAutoFit/>
              </a:bodyPr>
              <a:lstStyle/>
              <a:p>
                <a:pPr algn="ctr" eaLnBrk="0" hangingPunct="0">
                  <a:lnSpc>
                    <a:spcPct val="80000"/>
                  </a:lnSpc>
                </a:pPr>
                <a:endParaRPr lang="de-DE" altLang="de-DE"/>
              </a:p>
            </p:txBody>
          </p:sp>
          <p:sp>
            <p:nvSpPr>
              <p:cNvPr id="76850" name="Line 48"/>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grpSp>
          <p:nvGrpSpPr>
            <p:cNvPr id="216" name="Group 43"/>
            <p:cNvGrpSpPr>
              <a:grpSpLocks/>
            </p:cNvGrpSpPr>
            <p:nvPr/>
          </p:nvGrpSpPr>
          <p:grpSpPr bwMode="auto">
            <a:xfrm rot="8174896" flipH="1" flipV="1">
              <a:off x="5145788" y="2935895"/>
              <a:ext cx="229951" cy="162801"/>
              <a:chOff x="4369" y="894"/>
              <a:chExt cx="230" cy="155"/>
            </a:xfrm>
            <a:solidFill>
              <a:schemeClr val="bg1"/>
            </a:solidFill>
          </p:grpSpPr>
          <p:sp>
            <p:nvSpPr>
              <p:cNvPr id="217" name="AutoShape 44"/>
              <p:cNvSpPr>
                <a:spLocks noChangeArrowheads="1"/>
              </p:cNvSpPr>
              <p:nvPr/>
            </p:nvSpPr>
            <p:spPr bwMode="auto">
              <a:xfrm>
                <a:off x="4384" y="894"/>
                <a:ext cx="215" cy="155"/>
              </a:xfrm>
              <a:prstGeom prst="triangle">
                <a:avLst>
                  <a:gd name="adj" fmla="val 50000"/>
                </a:avLst>
              </a:prstGeom>
              <a:grpFill/>
              <a:ln w="9525" algn="ctr">
                <a:solidFill>
                  <a:schemeClr val="tx1"/>
                </a:solidFill>
                <a:miter lim="800000"/>
                <a:headEnd/>
                <a:tailEnd/>
              </a:ln>
              <a:effec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lnSpc>
                    <a:spcPct val="80000"/>
                  </a:lnSpc>
                  <a:defRPr/>
                </a:pPr>
                <a:endParaRPr lang="de-DE" altLang="de-DE">
                  <a:cs typeface="+mn-cs"/>
                </a:endParaRPr>
              </a:p>
            </p:txBody>
          </p:sp>
          <p:sp>
            <p:nvSpPr>
              <p:cNvPr id="218" name="Line 45"/>
              <p:cNvSpPr>
                <a:spLocks noChangeShapeType="1"/>
              </p:cNvSpPr>
              <p:nvPr/>
            </p:nvSpPr>
            <p:spPr bwMode="auto">
              <a:xfrm>
                <a:off x="4369" y="902"/>
                <a:ext cx="120" cy="0"/>
              </a:xfrm>
              <a:prstGeom prst="line">
                <a:avLst/>
              </a:prstGeom>
              <a:grpFill/>
              <a:ln w="9525">
                <a:solidFill>
                  <a:schemeClr val="tx1"/>
                </a:solidFill>
                <a:round/>
                <a:headEnd/>
                <a:tailEnd/>
              </a:ln>
              <a:effectLst/>
            </p:spPr>
            <p:txBody>
              <a:bodyPr lIns="79352" tIns="39676" rIns="79352" bIns="39676">
                <a:spAutoFit/>
              </a:bodyPr>
              <a:lstStyle/>
              <a:p>
                <a:pPr eaLnBrk="0" hangingPunct="0">
                  <a:defRPr/>
                </a:pPr>
                <a:endParaRPr lang="de-DE">
                  <a:latin typeface="Arial" panose="020B0604020202020204" pitchFamily="34" charset="0"/>
                  <a:cs typeface="+mn-cs"/>
                </a:endParaRPr>
              </a:p>
            </p:txBody>
          </p:sp>
        </p:grpSp>
      </p:grpSp>
      <p:grpSp>
        <p:nvGrpSpPr>
          <p:cNvPr id="76812" name="Gruppieren 16"/>
          <p:cNvGrpSpPr>
            <a:grpSpLocks/>
          </p:cNvGrpSpPr>
          <p:nvPr/>
        </p:nvGrpSpPr>
        <p:grpSpPr bwMode="auto">
          <a:xfrm flipH="1">
            <a:off x="4930775" y="2386013"/>
            <a:ext cx="822325" cy="1120775"/>
            <a:chOff x="5259742" y="2262460"/>
            <a:chExt cx="822643" cy="1121524"/>
          </a:xfrm>
        </p:grpSpPr>
        <p:grpSp>
          <p:nvGrpSpPr>
            <p:cNvPr id="76840" name="Gruppieren 222"/>
            <p:cNvGrpSpPr>
              <a:grpSpLocks/>
            </p:cNvGrpSpPr>
            <p:nvPr/>
          </p:nvGrpSpPr>
          <p:grpSpPr bwMode="auto">
            <a:xfrm>
              <a:off x="5279152" y="2262460"/>
              <a:ext cx="803233" cy="1121524"/>
              <a:chOff x="1087216" y="2883153"/>
              <a:chExt cx="480497" cy="673843"/>
            </a:xfrm>
          </p:grpSpPr>
          <p:sp>
            <p:nvSpPr>
              <p:cNvPr id="76845" name="Arc 153"/>
              <p:cNvSpPr>
                <a:spLocks/>
              </p:cNvSpPr>
              <p:nvPr/>
            </p:nvSpPr>
            <p:spPr bwMode="auto">
              <a:xfrm rot="3150077" flipH="1">
                <a:off x="1119265" y="3108549"/>
                <a:ext cx="673843" cy="223052"/>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6846" name="AutoShape 154"/>
              <p:cNvSpPr>
                <a:spLocks noChangeArrowheads="1"/>
              </p:cNvSpPr>
              <p:nvPr/>
            </p:nvSpPr>
            <p:spPr bwMode="auto">
              <a:xfrm rot="-7649923">
                <a:off x="1093955" y="2979612"/>
                <a:ext cx="88664" cy="102142"/>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grpSp>
          <p:nvGrpSpPr>
            <p:cNvPr id="76841" name="Gruppieren 225"/>
            <p:cNvGrpSpPr>
              <a:grpSpLocks/>
            </p:cNvGrpSpPr>
            <p:nvPr/>
          </p:nvGrpSpPr>
          <p:grpSpPr bwMode="auto">
            <a:xfrm rot="-752364">
              <a:off x="5348763" y="2564307"/>
              <a:ext cx="480497" cy="673843"/>
              <a:chOff x="1087216" y="2883153"/>
              <a:chExt cx="480497" cy="673843"/>
            </a:xfrm>
          </p:grpSpPr>
          <p:sp>
            <p:nvSpPr>
              <p:cNvPr id="76843" name="Arc 153"/>
              <p:cNvSpPr>
                <a:spLocks/>
              </p:cNvSpPr>
              <p:nvPr/>
            </p:nvSpPr>
            <p:spPr bwMode="auto">
              <a:xfrm rot="3150077" flipH="1">
                <a:off x="1119265" y="3108549"/>
                <a:ext cx="673843" cy="223052"/>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6844" name="AutoShape 154"/>
              <p:cNvSpPr>
                <a:spLocks noChangeArrowheads="1"/>
              </p:cNvSpPr>
              <p:nvPr/>
            </p:nvSpPr>
            <p:spPr bwMode="auto">
              <a:xfrm rot="-7649923">
                <a:off x="1093955" y="2979612"/>
                <a:ext cx="88664" cy="102142"/>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cxnSp>
          <p:nvCxnSpPr>
            <p:cNvPr id="76842" name="Gerader Verbinder 6"/>
            <p:cNvCxnSpPr>
              <a:cxnSpLocks/>
            </p:cNvCxnSpPr>
            <p:nvPr/>
          </p:nvCxnSpPr>
          <p:spPr bwMode="auto">
            <a:xfrm>
              <a:off x="5259742" y="2507905"/>
              <a:ext cx="0" cy="282386"/>
            </a:xfrm>
            <a:prstGeom prst="line">
              <a:avLst/>
            </a:prstGeom>
            <a:noFill/>
            <a:ln w="15875" algn="ctr">
              <a:solidFill>
                <a:schemeClr val="tx1"/>
              </a:solidFill>
              <a:round/>
              <a:headEnd/>
              <a:tailEnd/>
            </a:ln>
          </p:spPr>
        </p:cxnSp>
      </p:grpSp>
      <p:sp>
        <p:nvSpPr>
          <p:cNvPr id="76813" name="Text Box 1174"/>
          <p:cNvSpPr txBox="1">
            <a:spLocks noChangeArrowheads="1"/>
          </p:cNvSpPr>
          <p:nvPr/>
        </p:nvSpPr>
        <p:spPr bwMode="auto">
          <a:xfrm rot="16200000" flipH="1">
            <a:off x="3651251" y="2435225"/>
            <a:ext cx="1333500" cy="396875"/>
          </a:xfrm>
          <a:prstGeom prst="rect">
            <a:avLst/>
          </a:prstGeom>
          <a:noFill/>
          <a:ln w="9525">
            <a:noFill/>
            <a:miter lim="800000"/>
            <a:headEnd/>
            <a:tailEnd/>
          </a:ln>
        </p:spPr>
        <p:txBody>
          <a:bodyPr>
            <a:spAutoFit/>
          </a:bodyPr>
          <a:lstStyle/>
          <a:p>
            <a:pPr>
              <a:spcBef>
                <a:spcPct val="50000"/>
              </a:spcBef>
            </a:pPr>
            <a:r>
              <a:rPr lang="de-DE" altLang="en-US" sz="2000"/>
              <a:t>  (        )</a:t>
            </a:r>
          </a:p>
        </p:txBody>
      </p:sp>
      <p:cxnSp>
        <p:nvCxnSpPr>
          <p:cNvPr id="76814" name="Gerader Verbinder 9"/>
          <p:cNvCxnSpPr>
            <a:cxnSpLocks/>
          </p:cNvCxnSpPr>
          <p:nvPr/>
        </p:nvCxnSpPr>
        <p:spPr bwMode="auto">
          <a:xfrm>
            <a:off x="3738563" y="2514600"/>
            <a:ext cx="0" cy="388938"/>
          </a:xfrm>
          <a:prstGeom prst="line">
            <a:avLst/>
          </a:prstGeom>
          <a:noFill/>
          <a:ln w="15875" algn="ctr">
            <a:solidFill>
              <a:schemeClr val="tx1"/>
            </a:solidFill>
            <a:round/>
            <a:headEnd/>
            <a:tailEnd/>
          </a:ln>
        </p:spPr>
      </p:cxnSp>
      <p:grpSp>
        <p:nvGrpSpPr>
          <p:cNvPr id="76815" name="Gruppieren 14"/>
          <p:cNvGrpSpPr>
            <a:grpSpLocks/>
          </p:cNvGrpSpPr>
          <p:nvPr/>
        </p:nvGrpSpPr>
        <p:grpSpPr bwMode="auto">
          <a:xfrm>
            <a:off x="4173538" y="2408238"/>
            <a:ext cx="287337" cy="608012"/>
            <a:chOff x="6474338" y="2877509"/>
            <a:chExt cx="286475" cy="609336"/>
          </a:xfrm>
        </p:grpSpPr>
        <p:grpSp>
          <p:nvGrpSpPr>
            <p:cNvPr id="76833" name="Group 43"/>
            <p:cNvGrpSpPr>
              <a:grpSpLocks/>
            </p:cNvGrpSpPr>
            <p:nvPr/>
          </p:nvGrpSpPr>
          <p:grpSpPr bwMode="auto">
            <a:xfrm rot="5323926" flipH="1" flipV="1">
              <a:off x="6455219" y="2937040"/>
              <a:ext cx="365125" cy="246063"/>
              <a:chOff x="4369" y="894"/>
              <a:chExt cx="230" cy="155"/>
            </a:xfrm>
          </p:grpSpPr>
          <p:sp>
            <p:nvSpPr>
              <p:cNvPr id="76838" name="AutoShape 44"/>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lnSpc>
                    <a:spcPct val="80000"/>
                  </a:lnSpc>
                </a:pPr>
                <a:endParaRPr lang="de-DE" altLang="de-DE"/>
              </a:p>
            </p:txBody>
          </p:sp>
          <p:sp>
            <p:nvSpPr>
              <p:cNvPr id="76839" name="Line 45"/>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grpSp>
          <p:nvGrpSpPr>
            <p:cNvPr id="76834" name="Group 43"/>
            <p:cNvGrpSpPr>
              <a:grpSpLocks/>
            </p:cNvGrpSpPr>
            <p:nvPr/>
          </p:nvGrpSpPr>
          <p:grpSpPr bwMode="auto">
            <a:xfrm rot="5503559" flipH="1" flipV="1">
              <a:off x="6473162" y="3237588"/>
              <a:ext cx="306387" cy="163513"/>
              <a:chOff x="4369" y="899"/>
              <a:chExt cx="306" cy="155"/>
            </a:xfrm>
          </p:grpSpPr>
          <p:sp>
            <p:nvSpPr>
              <p:cNvPr id="76836" name="AutoShape 44"/>
              <p:cNvSpPr>
                <a:spLocks noChangeArrowheads="1"/>
              </p:cNvSpPr>
              <p:nvPr/>
            </p:nvSpPr>
            <p:spPr bwMode="auto">
              <a:xfrm>
                <a:off x="4460" y="899"/>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lnSpc>
                    <a:spcPct val="80000"/>
                  </a:lnSpc>
                </a:pPr>
                <a:endParaRPr lang="de-DE" altLang="de-DE"/>
              </a:p>
            </p:txBody>
          </p:sp>
          <p:sp>
            <p:nvSpPr>
              <p:cNvPr id="76837" name="Line 45"/>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cxnSp>
          <p:nvCxnSpPr>
            <p:cNvPr id="76835" name="Gerader Verbinder 13"/>
            <p:cNvCxnSpPr>
              <a:cxnSpLocks noChangeShapeType="1"/>
            </p:cNvCxnSpPr>
            <p:nvPr/>
          </p:nvCxnSpPr>
          <p:spPr bwMode="auto">
            <a:xfrm>
              <a:off x="6474338" y="2993963"/>
              <a:ext cx="0" cy="492882"/>
            </a:xfrm>
            <a:prstGeom prst="line">
              <a:avLst/>
            </a:prstGeom>
            <a:noFill/>
            <a:ln w="15875" algn="ctr">
              <a:solidFill>
                <a:schemeClr val="tx1"/>
              </a:solidFill>
              <a:round/>
              <a:headEnd/>
              <a:tailEnd/>
            </a:ln>
          </p:spPr>
        </p:cxnSp>
      </p:grpSp>
      <p:pic>
        <p:nvPicPr>
          <p:cNvPr id="76816" name="Picture 329" descr="messerflugflieger2"/>
          <p:cNvPicPr>
            <a:picLocks noChangeAspect="1" noChangeArrowheads="1"/>
          </p:cNvPicPr>
          <p:nvPr/>
        </p:nvPicPr>
        <p:blipFill>
          <a:blip r:embed="rId2"/>
          <a:srcRect/>
          <a:stretch>
            <a:fillRect/>
          </a:stretch>
        </p:blipFill>
        <p:spPr bwMode="auto">
          <a:xfrm rot="5400000">
            <a:off x="4018756" y="3653632"/>
            <a:ext cx="1203325" cy="1423988"/>
          </a:xfrm>
          <a:prstGeom prst="rect">
            <a:avLst/>
          </a:prstGeom>
          <a:noFill/>
          <a:ln w="9525">
            <a:noFill/>
            <a:miter lim="800000"/>
            <a:headEnd/>
            <a:tailEnd/>
          </a:ln>
        </p:spPr>
      </p:pic>
      <p:sp>
        <p:nvSpPr>
          <p:cNvPr id="117" name="Text Box 117"/>
          <p:cNvSpPr txBox="1">
            <a:spLocks noChangeArrowheads="1"/>
          </p:cNvSpPr>
          <p:nvPr/>
        </p:nvSpPr>
        <p:spPr bwMode="auto">
          <a:xfrm>
            <a:off x="275242" y="2259713"/>
            <a:ext cx="3351212" cy="615553"/>
          </a:xfrm>
          <a:prstGeom prst="rect">
            <a:avLst/>
          </a:prstGeom>
          <a:noFill/>
          <a:ln w="9525">
            <a:noFill/>
            <a:miter lim="800000"/>
            <a:headEnd/>
            <a:tailEnd/>
          </a:ln>
        </p:spPr>
        <p:txBody>
          <a:bodyPr>
            <a:spAutoFit/>
          </a:bodyPr>
          <a:lstStyle/>
          <a:p>
            <a:pPr eaLnBrk="0" hangingPunct="0">
              <a:spcBef>
                <a:spcPct val="50000"/>
              </a:spcBef>
            </a:pPr>
            <a:r>
              <a:rPr lang="zh-CN" altLang="en-US" sz="1600" b="1" dirty="0">
                <a:solidFill>
                  <a:srgbClr val="0000FF"/>
                </a:solidFill>
              </a:rPr>
              <a:t>快滚和横滚在直线段的中间</a:t>
            </a:r>
            <a:endParaRPr lang="en-US" altLang="zh-CN" sz="1600" b="1" dirty="0">
              <a:solidFill>
                <a:srgbClr val="0000FF"/>
              </a:solidFill>
            </a:endParaRPr>
          </a:p>
          <a:p>
            <a:pPr eaLnBrk="0" hangingPunct="0">
              <a:spcBef>
                <a:spcPct val="50000"/>
              </a:spcBef>
            </a:pPr>
            <a:r>
              <a:rPr lang="de-DE" altLang="de-DE" sz="1200" b="1" dirty="0">
                <a:solidFill>
                  <a:srgbClr val="0000FF"/>
                </a:solidFill>
              </a:rPr>
              <a:t>Snap roll and roll on middle of the line.</a:t>
            </a:r>
          </a:p>
        </p:txBody>
      </p:sp>
      <p:sp>
        <p:nvSpPr>
          <p:cNvPr id="119" name="Oval 137"/>
          <p:cNvSpPr>
            <a:spLocks noChangeArrowheads="1"/>
          </p:cNvSpPr>
          <p:nvPr/>
        </p:nvSpPr>
        <p:spPr bwMode="auto">
          <a:xfrm>
            <a:off x="2657475" y="1169988"/>
            <a:ext cx="1292225" cy="1222375"/>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76820" name="Oval 74"/>
          <p:cNvSpPr>
            <a:spLocks noChangeArrowheads="1"/>
          </p:cNvSpPr>
          <p:nvPr/>
        </p:nvSpPr>
        <p:spPr bwMode="auto">
          <a:xfrm>
            <a:off x="3201988" y="10604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27" name="Oval 137"/>
          <p:cNvSpPr>
            <a:spLocks noChangeArrowheads="1"/>
          </p:cNvSpPr>
          <p:nvPr/>
        </p:nvSpPr>
        <p:spPr bwMode="auto">
          <a:xfrm>
            <a:off x="4048125" y="2981325"/>
            <a:ext cx="1292225" cy="1222375"/>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128" name="Oval 137"/>
          <p:cNvSpPr>
            <a:spLocks noChangeArrowheads="1"/>
          </p:cNvSpPr>
          <p:nvPr/>
        </p:nvSpPr>
        <p:spPr bwMode="auto">
          <a:xfrm>
            <a:off x="5426075" y="1190625"/>
            <a:ext cx="1292225" cy="1223963"/>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76823" name="Oval 74"/>
          <p:cNvSpPr>
            <a:spLocks noChangeArrowheads="1"/>
          </p:cNvSpPr>
          <p:nvPr/>
        </p:nvSpPr>
        <p:spPr bwMode="auto">
          <a:xfrm>
            <a:off x="3908425" y="34702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6824" name="Oval 74"/>
          <p:cNvSpPr>
            <a:spLocks noChangeArrowheads="1"/>
          </p:cNvSpPr>
          <p:nvPr/>
        </p:nvSpPr>
        <p:spPr bwMode="auto">
          <a:xfrm>
            <a:off x="3895725" y="25749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6825" name="Oval 74"/>
          <p:cNvSpPr>
            <a:spLocks noChangeArrowheads="1"/>
          </p:cNvSpPr>
          <p:nvPr/>
        </p:nvSpPr>
        <p:spPr bwMode="auto">
          <a:xfrm>
            <a:off x="5286375" y="25733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6826" name="Oval 74"/>
          <p:cNvSpPr>
            <a:spLocks noChangeArrowheads="1"/>
          </p:cNvSpPr>
          <p:nvPr/>
        </p:nvSpPr>
        <p:spPr bwMode="auto">
          <a:xfrm>
            <a:off x="5226050" y="34893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6827" name="Oval 74"/>
          <p:cNvSpPr>
            <a:spLocks noChangeArrowheads="1"/>
          </p:cNvSpPr>
          <p:nvPr/>
        </p:nvSpPr>
        <p:spPr bwMode="auto">
          <a:xfrm>
            <a:off x="5314950" y="165100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6828" name="Oval 74"/>
          <p:cNvSpPr>
            <a:spLocks noChangeArrowheads="1"/>
          </p:cNvSpPr>
          <p:nvPr/>
        </p:nvSpPr>
        <p:spPr bwMode="auto">
          <a:xfrm>
            <a:off x="5927725" y="10715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6829" name="Oval 74"/>
          <p:cNvSpPr>
            <a:spLocks noChangeArrowheads="1"/>
          </p:cNvSpPr>
          <p:nvPr/>
        </p:nvSpPr>
        <p:spPr bwMode="auto">
          <a:xfrm>
            <a:off x="4600575" y="41640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6881" name="Rectangle 81"/>
          <p:cNvSpPr>
            <a:spLocks noChangeArrowheads="1"/>
          </p:cNvSpPr>
          <p:nvPr/>
        </p:nvSpPr>
        <p:spPr bwMode="auto">
          <a:xfrm>
            <a:off x="280229" y="962446"/>
            <a:ext cx="1973976" cy="1107996"/>
          </a:xfrm>
          <a:prstGeom prst="rect">
            <a:avLst/>
          </a:prstGeom>
          <a:noFill/>
          <a:ln w="9525">
            <a:noFill/>
            <a:miter lim="800000"/>
            <a:headEnd/>
            <a:tailEnd/>
          </a:ln>
          <a:effectLst/>
        </p:spPr>
        <p:txBody>
          <a:bodyPr wrap="square">
            <a:spAutoFit/>
          </a:bodyPr>
          <a:lstStyle/>
          <a:p>
            <a:pPr eaLnBrk="0" hangingPunct="0">
              <a:spcBef>
                <a:spcPct val="50000"/>
              </a:spcBef>
            </a:pPr>
            <a:r>
              <a:rPr lang="zh-CN" altLang="en-US" b="1" dirty="0">
                <a:solidFill>
                  <a:srgbClr val="0000FF"/>
                </a:solidFill>
              </a:rPr>
              <a:t>进入和改出必须在相同高度</a:t>
            </a:r>
            <a:endParaRPr lang="en-US" altLang="zh-CN" b="1" dirty="0">
              <a:solidFill>
                <a:srgbClr val="0000FF"/>
              </a:solidFill>
            </a:endParaRPr>
          </a:p>
          <a:p>
            <a:pPr eaLnBrk="0" hangingPunct="0">
              <a:spcBef>
                <a:spcPct val="50000"/>
              </a:spcBef>
            </a:pPr>
            <a:r>
              <a:rPr lang="de-DE" altLang="de-DE" sz="1200" b="1" dirty="0">
                <a:solidFill>
                  <a:srgbClr val="0000FF"/>
                </a:solidFill>
              </a:rPr>
              <a:t>Entry and exit must be at the same altitude.</a:t>
            </a:r>
          </a:p>
        </p:txBody>
      </p:sp>
      <p:sp>
        <p:nvSpPr>
          <p:cNvPr id="2" name="Text Box 88">
            <a:extLst>
              <a:ext uri="{FF2B5EF4-FFF2-40B4-BE49-F238E27FC236}">
                <a16:creationId xmlns:a16="http://schemas.microsoft.com/office/drawing/2014/main" id="{20793214-FB5A-467D-B0BA-588C496A8416}"/>
              </a:ext>
            </a:extLst>
          </p:cNvPr>
          <p:cNvSpPr txBox="1">
            <a:spLocks noChangeArrowheads="1"/>
          </p:cNvSpPr>
          <p:nvPr/>
        </p:nvSpPr>
        <p:spPr bwMode="auto">
          <a:xfrm>
            <a:off x="6348412" y="2650465"/>
            <a:ext cx="2032000" cy="661720"/>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1" dirty="0">
                <a:solidFill>
                  <a:srgbClr val="0000FF"/>
                </a:solidFill>
              </a:rPr>
              <a:t>所有圆角半径相等</a:t>
            </a:r>
            <a:endParaRPr lang="en-US" altLang="zh-CN" sz="1600" b="1" dirty="0">
              <a:solidFill>
                <a:srgbClr val="0000FF"/>
              </a:solidFill>
            </a:endParaRPr>
          </a:p>
          <a:p>
            <a:pPr algn="ctr">
              <a:spcBef>
                <a:spcPct val="50000"/>
              </a:spcBef>
            </a:pPr>
            <a:r>
              <a:rPr lang="de-DE" altLang="de-DE" sz="1400" b="1" dirty="0">
                <a:solidFill>
                  <a:srgbClr val="0000FF"/>
                </a:solidFill>
              </a:rPr>
              <a:t>All radii are equal.</a:t>
            </a:r>
            <a:endParaRPr lang="de-DE" altLang="de-DE" b="1" dirty="0">
              <a:solidFill>
                <a:srgbClr val="0000FF"/>
              </a:solidFill>
            </a:endParaRPr>
          </a:p>
        </p:txBody>
      </p:sp>
      <p:sp>
        <p:nvSpPr>
          <p:cNvPr id="85" name="Text Box 2">
            <a:extLst>
              <a:ext uri="{FF2B5EF4-FFF2-40B4-BE49-F238E27FC236}">
                <a16:creationId xmlns:a16="http://schemas.microsoft.com/office/drawing/2014/main" id="{33DE011F-5BB9-4418-B64A-D5BB92DE664E}"/>
              </a:ext>
            </a:extLst>
          </p:cNvPr>
          <p:cNvSpPr txBox="1">
            <a:spLocks noChangeArrowheads="1"/>
          </p:cNvSpPr>
          <p:nvPr/>
        </p:nvSpPr>
        <p:spPr bwMode="auto">
          <a:xfrm>
            <a:off x="2067718" y="67878"/>
            <a:ext cx="7275513" cy="572569"/>
          </a:xfrm>
          <a:prstGeom prst="rect">
            <a:avLst/>
          </a:prstGeom>
          <a:noFill/>
          <a:ln w="9525">
            <a:noFill/>
            <a:miter lim="800000"/>
            <a:headEnd/>
            <a:tailEnd/>
          </a:ln>
        </p:spPr>
        <p:txBody>
          <a:bodyPr lIns="79352" tIns="39676" rIns="79352" bIns="39676">
            <a:spAutoFit/>
          </a:bodyPr>
          <a:lstStyle/>
          <a:p>
            <a:pPr defTabSz="793750" eaLnBrk="0" hangingPunct="0"/>
            <a:r>
              <a:rPr lang="en-US" altLang="de-DE" sz="2000" b="1" dirty="0"/>
              <a:t>F-25.05 </a:t>
            </a:r>
            <a:r>
              <a:rPr lang="zh-CN" altLang="en-US" sz="2000" b="1" dirty="0"/>
              <a:t>拉拉推倒驼峰带</a:t>
            </a:r>
            <a:r>
              <a:rPr lang="en-US" altLang="zh-CN" sz="2000" b="1" dirty="0"/>
              <a:t>1-1/2</a:t>
            </a:r>
            <a:r>
              <a:rPr lang="zh-CN" altLang="en-US" sz="2000" b="1" dirty="0"/>
              <a:t>快滚</a:t>
            </a:r>
            <a:r>
              <a:rPr lang="en-US" altLang="zh-CN" sz="2000" b="1" dirty="0"/>
              <a:t>+</a:t>
            </a:r>
            <a:r>
              <a:rPr lang="zh-CN" altLang="en-US" sz="2000" b="1" dirty="0"/>
              <a:t>横滚</a:t>
            </a:r>
            <a:endParaRPr lang="en-US" altLang="zh-CN" sz="2000" b="1" dirty="0"/>
          </a:p>
          <a:p>
            <a:pPr defTabSz="793750" eaLnBrk="0" hangingPunct="0"/>
            <a:r>
              <a:rPr lang="en-US" sz="1200" b="1" dirty="0"/>
              <a:t>Pull </a:t>
            </a:r>
            <a:r>
              <a:rPr lang="en-US" sz="1200" b="1" dirty="0" err="1"/>
              <a:t>Pull</a:t>
            </a:r>
            <a:r>
              <a:rPr lang="en-US" sz="1200" b="1" dirty="0"/>
              <a:t> Push </a:t>
            </a:r>
            <a:r>
              <a:rPr lang="en-US" sz="1200" b="1" dirty="0" err="1"/>
              <a:t>Humpty</a:t>
            </a:r>
            <a:r>
              <a:rPr lang="en-US" sz="1200" b="1" dirty="0"/>
              <a:t> Bump with one and half snap roll, half roll integrated, one and a half roll. </a:t>
            </a:r>
            <a:endParaRPr lang="de-DE" altLang="de-DE" sz="2000" b="1" dirty="0"/>
          </a:p>
        </p:txBody>
      </p:sp>
      <p:sp>
        <p:nvSpPr>
          <p:cNvPr id="86" name="Text Box 41">
            <a:extLst>
              <a:ext uri="{FF2B5EF4-FFF2-40B4-BE49-F238E27FC236}">
                <a16:creationId xmlns:a16="http://schemas.microsoft.com/office/drawing/2014/main" id="{BC81E60E-6515-4ACE-96E3-0F697297B5F6}"/>
              </a:ext>
            </a:extLst>
          </p:cNvPr>
          <p:cNvSpPr txBox="1">
            <a:spLocks noChangeArrowheads="1"/>
          </p:cNvSpPr>
          <p:nvPr/>
        </p:nvSpPr>
        <p:spPr bwMode="auto">
          <a:xfrm>
            <a:off x="394689" y="3570713"/>
            <a:ext cx="2917642"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600" b="1" dirty="0">
                <a:solidFill>
                  <a:srgbClr val="0000FF"/>
                </a:solidFill>
              </a:rPr>
              <a:t>如果快滚 </a:t>
            </a:r>
            <a:r>
              <a:rPr lang="en-US" altLang="zh-CN" sz="1600" b="1" dirty="0">
                <a:solidFill>
                  <a:srgbClr val="0000FF"/>
                </a:solidFill>
              </a:rPr>
              <a:t>= </a:t>
            </a:r>
            <a:r>
              <a:rPr lang="zh-CN" altLang="en-US" sz="1600" b="1" dirty="0">
                <a:solidFill>
                  <a:srgbClr val="0000FF"/>
                </a:solidFill>
              </a:rPr>
              <a:t>桶滚或者副翼滚，大幅扣分（＞</a:t>
            </a:r>
            <a:r>
              <a:rPr lang="en-US" altLang="zh-CN" sz="1600" b="1" dirty="0">
                <a:solidFill>
                  <a:srgbClr val="0000FF"/>
                </a:solidFill>
              </a:rPr>
              <a:t>5</a:t>
            </a:r>
            <a:r>
              <a:rPr lang="zh-CN" altLang="en-US" sz="1600" b="1" dirty="0">
                <a:solidFill>
                  <a:srgbClr val="0000FF"/>
                </a:solidFill>
              </a:rPr>
              <a:t>分）</a:t>
            </a:r>
            <a:endParaRPr lang="en-US" altLang="zh-CN" sz="1600" b="1" dirty="0">
              <a:solidFill>
                <a:srgbClr val="0000FF"/>
              </a:solidFill>
            </a:endParaRPr>
          </a:p>
          <a:p>
            <a:pPr>
              <a:spcBef>
                <a:spcPct val="50000"/>
              </a:spcBef>
            </a:pPr>
            <a:r>
              <a:rPr lang="de-DE" altLang="de-DE" sz="1200" b="1" dirty="0">
                <a:solidFill>
                  <a:srgbClr val="0000FF"/>
                </a:solidFill>
              </a:rPr>
              <a:t>If snap roll = barrel roll or aileron roll:</a:t>
            </a:r>
            <a:br>
              <a:rPr lang="de-DE" altLang="de-DE" sz="1200" b="1" dirty="0">
                <a:solidFill>
                  <a:srgbClr val="0000FF"/>
                </a:solidFill>
              </a:rPr>
            </a:br>
            <a:r>
              <a:rPr lang="de-DE" altLang="de-DE" sz="1200" b="1" dirty="0">
                <a:solidFill>
                  <a:srgbClr val="FF3300"/>
                </a:solidFill>
              </a:rPr>
              <a:t>Severe downgrade &gt; 5 pts.</a:t>
            </a:r>
          </a:p>
        </p:txBody>
      </p:sp>
      <p:sp>
        <p:nvSpPr>
          <p:cNvPr id="87" name="Text Box 56">
            <a:extLst>
              <a:ext uri="{FF2B5EF4-FFF2-40B4-BE49-F238E27FC236}">
                <a16:creationId xmlns:a16="http://schemas.microsoft.com/office/drawing/2014/main" id="{D34FAE31-F0DC-4E51-A6A2-77C6D2E3AEA3}"/>
              </a:ext>
            </a:extLst>
          </p:cNvPr>
          <p:cNvSpPr txBox="1">
            <a:spLocks noChangeArrowheads="1"/>
          </p:cNvSpPr>
          <p:nvPr/>
        </p:nvSpPr>
        <p:spPr bwMode="auto">
          <a:xfrm>
            <a:off x="5266787" y="3885039"/>
            <a:ext cx="4102872" cy="830997"/>
          </a:xfrm>
          <a:prstGeom prst="rect">
            <a:avLst/>
          </a:prstGeom>
          <a:noFill/>
          <a:ln w="9525">
            <a:noFill/>
            <a:miter lim="800000"/>
            <a:headEnd/>
            <a:tailEnd/>
          </a:ln>
        </p:spPr>
        <p:txBody>
          <a:bodyPr wrap="square">
            <a:spAutoFit/>
          </a:bodyPr>
          <a:lstStyle/>
          <a:p>
            <a:pPr eaLnBrk="0" hangingPunct="0"/>
            <a:r>
              <a:rPr lang="zh-CN" altLang="en-US" sz="1600" b="1" dirty="0">
                <a:solidFill>
                  <a:srgbClr val="0000FF"/>
                </a:solidFill>
              </a:rPr>
              <a:t>半滚必须在半筋斗的飞行轨迹上同步完成。</a:t>
            </a:r>
            <a:endParaRPr lang="en-US" altLang="zh-CN" sz="1600" b="1" dirty="0">
              <a:solidFill>
                <a:srgbClr val="0000FF"/>
              </a:solidFill>
            </a:endParaRPr>
          </a:p>
          <a:p>
            <a:pPr eaLnBrk="0" hangingPunct="0"/>
            <a:r>
              <a:rPr lang="de-DE" altLang="de-DE" sz="1600" b="1" dirty="0">
                <a:solidFill>
                  <a:srgbClr val="0000FF"/>
                </a:solidFill>
              </a:rPr>
              <a:t>½ roll must be integrated on circular flightpath of the half loop.</a:t>
            </a:r>
          </a:p>
        </p:txBody>
      </p:sp>
      <p:sp>
        <p:nvSpPr>
          <p:cNvPr id="88" name="Text Box 40">
            <a:extLst>
              <a:ext uri="{FF2B5EF4-FFF2-40B4-BE49-F238E27FC236}">
                <a16:creationId xmlns:a16="http://schemas.microsoft.com/office/drawing/2014/main" id="{1D57778F-6347-455C-9EDB-A7F5B4FCC6F0}"/>
              </a:ext>
            </a:extLst>
          </p:cNvPr>
          <p:cNvSpPr txBox="1">
            <a:spLocks noChangeArrowheads="1"/>
          </p:cNvSpPr>
          <p:nvPr/>
        </p:nvSpPr>
        <p:spPr bwMode="auto">
          <a:xfrm>
            <a:off x="804274" y="2904806"/>
            <a:ext cx="3023038" cy="615553"/>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solidFill>
                  <a:srgbClr val="0000FF"/>
                </a:solidFill>
              </a:rPr>
              <a:t>快滚可以是正向或者负向</a:t>
            </a:r>
            <a:endParaRPr lang="en-US" altLang="zh-CN" sz="1600" b="1" dirty="0">
              <a:solidFill>
                <a:srgbClr val="0000FF"/>
              </a:solidFill>
            </a:endParaRPr>
          </a:p>
          <a:p>
            <a:pPr eaLnBrk="0" hangingPunct="0">
              <a:spcBef>
                <a:spcPct val="50000"/>
              </a:spcBef>
            </a:pPr>
            <a:r>
              <a:rPr lang="de-DE" altLang="de-DE" sz="1200" b="1" dirty="0">
                <a:solidFill>
                  <a:srgbClr val="0000FF"/>
                </a:solidFill>
              </a:rPr>
              <a:t>Snap rolls may be positive or negative.</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6881"/>
                                        </p:tgtEl>
                                        <p:attrNameLst>
                                          <p:attrName>style.visibility</p:attrName>
                                        </p:attrNameLst>
                                      </p:cBhvr>
                                      <p:to>
                                        <p:strVal val="visible"/>
                                      </p:to>
                                    </p:set>
                                    <p:animEffect transition="in" filter="blinds(horizontal)">
                                      <p:cBhvr>
                                        <p:cTn id="7" dur="500"/>
                                        <p:tgtEl>
                                          <p:spTgt spid="76881"/>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blinds(horizontal)">
                                      <p:cBhvr>
                                        <p:cTn id="11" dur="1000"/>
                                        <p:tgtEl>
                                          <p:spTgt spid="117"/>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blinds(horizontal)">
                                      <p:cBhvr>
                                        <p:cTn id="15" dur="1000"/>
                                        <p:tgtEl>
                                          <p:spTgt spid="119"/>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blinds(horizontal)">
                                      <p:cBhvr>
                                        <p:cTn id="19" dur="1000"/>
                                        <p:tgtEl>
                                          <p:spTgt spid="127"/>
                                        </p:tgtEl>
                                      </p:cBhvr>
                                    </p:animEffect>
                                  </p:childTnLst>
                                </p:cTn>
                              </p:par>
                            </p:childTnLst>
                          </p:cTn>
                        </p:par>
                        <p:par>
                          <p:cTn id="20" fill="hold">
                            <p:stCondLst>
                              <p:cond delay="3500"/>
                            </p:stCondLst>
                            <p:childTnLst>
                              <p:par>
                                <p:cTn id="21" presetID="3" presetClass="entr" presetSubtype="10" fill="hold" nodeType="after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blinds(horizontal)">
                                      <p:cBhvr>
                                        <p:cTn id="23" dur="1000"/>
                                        <p:tgtEl>
                                          <p:spTgt spid="128"/>
                                        </p:tgtEl>
                                      </p:cBhvr>
                                    </p:animEffect>
                                  </p:childTnLst>
                                </p:cTn>
                              </p:par>
                            </p:childTnLst>
                          </p:cTn>
                        </p:par>
                        <p:par>
                          <p:cTn id="24" fill="hold">
                            <p:stCondLst>
                              <p:cond delay="4500"/>
                            </p:stCondLst>
                            <p:childTnLst>
                              <p:par>
                                <p:cTn id="25" presetID="3" presetClass="entr" presetSubtype="1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1000"/>
                                        <p:tgtEl>
                                          <p:spTgt spid="2"/>
                                        </p:tgtEl>
                                      </p:cBhvr>
                                    </p:animEffect>
                                  </p:childTnLst>
                                </p:cTn>
                              </p:par>
                            </p:childTnLst>
                          </p:cTn>
                        </p:par>
                        <p:par>
                          <p:cTn id="28" fill="hold">
                            <p:stCondLst>
                              <p:cond delay="5500"/>
                            </p:stCondLst>
                            <p:childTnLst>
                              <p:par>
                                <p:cTn id="29" presetID="3" presetClass="entr" presetSubtype="10" fill="hold" grpId="0" nodeType="after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blinds(horizontal)">
                                      <p:cBhvr>
                                        <p:cTn id="31" dur="1000"/>
                                        <p:tgtEl>
                                          <p:spTgt spid="86"/>
                                        </p:tgtEl>
                                      </p:cBhvr>
                                    </p:animEffect>
                                  </p:childTnLst>
                                </p:cTn>
                              </p:par>
                            </p:childTnLst>
                          </p:cTn>
                        </p:par>
                        <p:par>
                          <p:cTn id="32" fill="hold">
                            <p:stCondLst>
                              <p:cond delay="6500"/>
                            </p:stCondLst>
                            <p:childTnLst>
                              <p:par>
                                <p:cTn id="33" presetID="3" presetClass="entr" presetSubtype="10" fill="hold" grpId="0"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blinds(horizontal)">
                                      <p:cBhvr>
                                        <p:cTn id="35" dur="1000"/>
                                        <p:tgtEl>
                                          <p:spTgt spid="87"/>
                                        </p:tgtEl>
                                      </p:cBhvr>
                                    </p:animEffect>
                                  </p:childTnLst>
                                </p:cTn>
                              </p:par>
                            </p:childTnLst>
                          </p:cTn>
                        </p:par>
                        <p:par>
                          <p:cTn id="36" fill="hold">
                            <p:stCondLst>
                              <p:cond delay="7500"/>
                            </p:stCondLst>
                            <p:childTnLst>
                              <p:par>
                                <p:cTn id="37" presetID="3" presetClass="entr" presetSubtype="1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blinds(horizontal)">
                                      <p:cBhvr>
                                        <p:cTn id="39"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81" grpId="0"/>
      <p:bldP spid="2" grpId="0" animBg="1"/>
      <p:bldP spid="86" grpId="0"/>
      <p:bldP spid="87" grpId="0"/>
      <p:bldP spid="8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Line 275"/>
          <p:cNvSpPr>
            <a:spLocks noChangeShapeType="1"/>
          </p:cNvSpPr>
          <p:nvPr/>
        </p:nvSpPr>
        <p:spPr bwMode="auto">
          <a:xfrm>
            <a:off x="6554788" y="3910013"/>
            <a:ext cx="393700" cy="0"/>
          </a:xfrm>
          <a:prstGeom prst="line">
            <a:avLst/>
          </a:prstGeom>
          <a:noFill/>
          <a:ln w="12700">
            <a:solidFill>
              <a:schemeClr val="tx1"/>
            </a:solidFill>
            <a:round/>
            <a:headEnd/>
            <a:tailEnd/>
          </a:ln>
        </p:spPr>
        <p:txBody>
          <a:bodyPr/>
          <a:lstStyle/>
          <a:p>
            <a:endParaRPr lang="de-DE"/>
          </a:p>
        </p:txBody>
      </p:sp>
      <p:sp>
        <p:nvSpPr>
          <p:cNvPr id="77826" name="Line 262"/>
          <p:cNvSpPr>
            <a:spLocks noChangeShapeType="1"/>
          </p:cNvSpPr>
          <p:nvPr/>
        </p:nvSpPr>
        <p:spPr bwMode="auto">
          <a:xfrm>
            <a:off x="7329488" y="1279525"/>
            <a:ext cx="12700" cy="2239963"/>
          </a:xfrm>
          <a:prstGeom prst="line">
            <a:avLst/>
          </a:prstGeom>
          <a:noFill/>
          <a:ln w="12700">
            <a:solidFill>
              <a:schemeClr val="tx1"/>
            </a:solidFill>
            <a:round/>
            <a:headEnd/>
            <a:tailEnd/>
          </a:ln>
        </p:spPr>
        <p:txBody>
          <a:bodyPr/>
          <a:lstStyle/>
          <a:p>
            <a:endParaRPr lang="de-DE"/>
          </a:p>
        </p:txBody>
      </p:sp>
      <p:sp>
        <p:nvSpPr>
          <p:cNvPr id="77827" name="Text Box 289"/>
          <p:cNvSpPr txBox="1">
            <a:spLocks noChangeArrowheads="1"/>
          </p:cNvSpPr>
          <p:nvPr/>
        </p:nvSpPr>
        <p:spPr bwMode="auto">
          <a:xfrm>
            <a:off x="8051800" y="6557963"/>
            <a:ext cx="939800" cy="276225"/>
          </a:xfrm>
          <a:prstGeom prst="rect">
            <a:avLst/>
          </a:prstGeom>
          <a:noFill/>
          <a:ln w="9525">
            <a:noFill/>
            <a:miter lim="800000"/>
            <a:headEnd/>
            <a:tailEnd/>
          </a:ln>
        </p:spPr>
        <p:txBody>
          <a:bodyPr>
            <a:spAutoFit/>
          </a:bodyPr>
          <a:lstStyle/>
          <a:p>
            <a:pPr>
              <a:spcBef>
                <a:spcPct val="50000"/>
              </a:spcBef>
            </a:pPr>
            <a:r>
              <a:rPr lang="de-DE" altLang="de-DE" sz="1200" b="1"/>
              <a:t>F-25.06.01</a:t>
            </a:r>
          </a:p>
        </p:txBody>
      </p:sp>
      <p:sp>
        <p:nvSpPr>
          <p:cNvPr id="77828" name="Text Box 725"/>
          <p:cNvSpPr txBox="1">
            <a:spLocks noChangeArrowheads="1"/>
          </p:cNvSpPr>
          <p:nvPr/>
        </p:nvSpPr>
        <p:spPr bwMode="auto">
          <a:xfrm>
            <a:off x="3027498" y="5634017"/>
            <a:ext cx="5901817" cy="874085"/>
          </a:xfrm>
          <a:prstGeom prst="rect">
            <a:avLst/>
          </a:prstGeom>
          <a:solidFill>
            <a:schemeClr val="bg1"/>
          </a:solidFill>
          <a:ln w="9525">
            <a:noFill/>
            <a:miter lim="800000"/>
            <a:headEnd/>
            <a:tailEnd/>
          </a:ln>
        </p:spPr>
        <p:txBody>
          <a:bodyPr wrap="square">
            <a:spAutoFit/>
          </a:bodyPr>
          <a:lstStyle/>
          <a:p>
            <a:pPr defTabSz="793750" eaLnBrk="0" hangingPunct="0">
              <a:lnSpc>
                <a:spcPct val="80000"/>
              </a:lnSpc>
              <a:spcBef>
                <a:spcPct val="50000"/>
              </a:spcBef>
            </a:pPr>
            <a:r>
              <a:rPr lang="zh-CN" altLang="en-US" sz="1600" b="1" dirty="0"/>
              <a:t>正飞进入，连续做螺旋三周，保持一段垂直下降直线后做半滚，拉</a:t>
            </a:r>
            <a:r>
              <a:rPr lang="en-US" altLang="zh-CN" sz="1600" b="1" dirty="0"/>
              <a:t>1/4</a:t>
            </a:r>
            <a:r>
              <a:rPr lang="zh-CN" altLang="en-US" sz="1600" b="1" dirty="0"/>
              <a:t>圆弧，正飞改出。</a:t>
            </a:r>
            <a:endParaRPr lang="en-US" altLang="zh-CN" sz="1600" b="1" dirty="0"/>
          </a:p>
          <a:p>
            <a:pPr defTabSz="793750" eaLnBrk="0" hangingPunct="0">
              <a:lnSpc>
                <a:spcPct val="80000"/>
              </a:lnSpc>
              <a:spcBef>
                <a:spcPct val="50000"/>
              </a:spcBef>
            </a:pPr>
            <a:r>
              <a:rPr lang="en-US" sz="1200" b="1" dirty="0"/>
              <a:t>From upright, perform a spin with three turns, perform a vertical downline, perform a half roll, pull through a quarter loop, exit upright.</a:t>
            </a:r>
            <a:endParaRPr lang="de-DE" altLang="de-DE" sz="1100" b="1" dirty="0"/>
          </a:p>
        </p:txBody>
      </p:sp>
      <p:sp>
        <p:nvSpPr>
          <p:cNvPr id="77829" name="Textfeld 6"/>
          <p:cNvSpPr txBox="1">
            <a:spLocks noChangeArrowheads="1"/>
          </p:cNvSpPr>
          <p:nvPr/>
        </p:nvSpPr>
        <p:spPr bwMode="auto">
          <a:xfrm>
            <a:off x="2323041" y="122412"/>
            <a:ext cx="3415844" cy="584775"/>
          </a:xfrm>
          <a:prstGeom prst="rect">
            <a:avLst/>
          </a:prstGeom>
          <a:noFill/>
          <a:ln w="9525">
            <a:noFill/>
            <a:miter lim="800000"/>
            <a:headEnd/>
            <a:tailEnd/>
          </a:ln>
        </p:spPr>
        <p:txBody>
          <a:bodyPr wrap="square">
            <a:spAutoFit/>
          </a:bodyPr>
          <a:lstStyle/>
          <a:p>
            <a:pPr defTabSz="793750" eaLnBrk="0" hangingPunct="0"/>
            <a:r>
              <a:rPr lang="en-US" altLang="de-DE" sz="2000" b="1" dirty="0"/>
              <a:t>F-25.06 </a:t>
            </a:r>
            <a:r>
              <a:rPr lang="zh-CN" altLang="en-US" sz="2000" b="1" dirty="0"/>
              <a:t>正飞螺旋三周带半滚</a:t>
            </a:r>
            <a:endParaRPr lang="en-US" altLang="zh-CN" sz="2000" b="1" dirty="0"/>
          </a:p>
          <a:p>
            <a:pPr defTabSz="793750" eaLnBrk="0" hangingPunct="0"/>
            <a:r>
              <a:rPr lang="en-US" sz="1200" b="1" dirty="0"/>
              <a:t>                      Three Turn Spin with half roll</a:t>
            </a:r>
            <a:endParaRPr lang="de-DE" altLang="de-DE" sz="1200" dirty="0"/>
          </a:p>
        </p:txBody>
      </p:sp>
      <p:grpSp>
        <p:nvGrpSpPr>
          <p:cNvPr id="77830" name="Group 185"/>
          <p:cNvGrpSpPr>
            <a:grpSpLocks/>
          </p:cNvGrpSpPr>
          <p:nvPr/>
        </p:nvGrpSpPr>
        <p:grpSpPr bwMode="auto">
          <a:xfrm rot="5400000" flipH="1">
            <a:off x="6565107" y="3664744"/>
            <a:ext cx="311150" cy="490537"/>
            <a:chOff x="2820" y="264"/>
            <a:chExt cx="420" cy="1452"/>
          </a:xfrm>
        </p:grpSpPr>
        <p:sp>
          <p:nvSpPr>
            <p:cNvPr id="77895" name="Line 18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7896" name="Group 187"/>
            <p:cNvGrpSpPr>
              <a:grpSpLocks/>
            </p:cNvGrpSpPr>
            <p:nvPr/>
          </p:nvGrpSpPr>
          <p:grpSpPr bwMode="auto">
            <a:xfrm>
              <a:off x="2940" y="264"/>
              <a:ext cx="300" cy="1452"/>
              <a:chOff x="2940" y="264"/>
              <a:chExt cx="300" cy="1452"/>
            </a:xfrm>
          </p:grpSpPr>
          <p:grpSp>
            <p:nvGrpSpPr>
              <p:cNvPr id="77897" name="Group 188"/>
              <p:cNvGrpSpPr>
                <a:grpSpLocks/>
              </p:cNvGrpSpPr>
              <p:nvPr/>
            </p:nvGrpSpPr>
            <p:grpSpPr bwMode="auto">
              <a:xfrm>
                <a:off x="2940" y="264"/>
                <a:ext cx="252" cy="1368"/>
                <a:chOff x="3024" y="732"/>
                <a:chExt cx="252" cy="1368"/>
              </a:xfrm>
            </p:grpSpPr>
            <p:grpSp>
              <p:nvGrpSpPr>
                <p:cNvPr id="77900" name="Group 189"/>
                <p:cNvGrpSpPr>
                  <a:grpSpLocks/>
                </p:cNvGrpSpPr>
                <p:nvPr/>
              </p:nvGrpSpPr>
              <p:grpSpPr bwMode="auto">
                <a:xfrm>
                  <a:off x="3024" y="732"/>
                  <a:ext cx="252" cy="1368"/>
                  <a:chOff x="3168" y="1008"/>
                  <a:chExt cx="484" cy="2448"/>
                </a:xfrm>
              </p:grpSpPr>
              <p:grpSp>
                <p:nvGrpSpPr>
                  <p:cNvPr id="77902" name="Group 190"/>
                  <p:cNvGrpSpPr>
                    <a:grpSpLocks/>
                  </p:cNvGrpSpPr>
                  <p:nvPr/>
                </p:nvGrpSpPr>
                <p:grpSpPr bwMode="auto">
                  <a:xfrm>
                    <a:off x="3168" y="1008"/>
                    <a:ext cx="484" cy="2448"/>
                    <a:chOff x="2256" y="864"/>
                    <a:chExt cx="532" cy="2448"/>
                  </a:xfrm>
                </p:grpSpPr>
                <p:sp>
                  <p:nvSpPr>
                    <p:cNvPr id="77905" name="Freeform 19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7906" name="Freeform 19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7903" name="Freeform 19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7904" name="Freeform 194"/>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7901" name="Line 19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7898" name="AutoShape 19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7899" name="Line 19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77831" name="AutoShape 199"/>
          <p:cNvSpPr>
            <a:spLocks noChangeArrowheads="1"/>
          </p:cNvSpPr>
          <p:nvPr/>
        </p:nvSpPr>
        <p:spPr bwMode="auto">
          <a:xfrm rot="10800000">
            <a:off x="5872163" y="3840163"/>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142" name="Group 264"/>
          <p:cNvGrpSpPr>
            <a:grpSpLocks/>
          </p:cNvGrpSpPr>
          <p:nvPr/>
        </p:nvGrpSpPr>
        <p:grpSpPr bwMode="auto">
          <a:xfrm>
            <a:off x="7098225" y="1437788"/>
            <a:ext cx="477139" cy="184402"/>
            <a:chOff x="8533" y="5653"/>
            <a:chExt cx="780" cy="270"/>
          </a:xfrm>
          <a:solidFill>
            <a:schemeClr val="bg1"/>
          </a:solidFill>
        </p:grpSpPr>
        <p:sp>
          <p:nvSpPr>
            <p:cNvPr id="143" name="Line 265"/>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pPr eaLnBrk="0" hangingPunct="0">
                <a:defRPr/>
              </a:pPr>
              <a:endParaRPr lang="de-DE">
                <a:latin typeface="Arial" panose="020B0604020202020204" pitchFamily="34" charset="0"/>
                <a:cs typeface="+mn-cs"/>
              </a:endParaRPr>
            </a:p>
          </p:txBody>
        </p:sp>
        <p:sp>
          <p:nvSpPr>
            <p:cNvPr id="144" name="AutoShape 266"/>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lnSpc>
                  <a:spcPct val="80000"/>
                </a:lnSpc>
                <a:defRPr/>
              </a:pPr>
              <a:endParaRPr lang="de-DE" altLang="de-DE">
                <a:cs typeface="+mn-cs"/>
              </a:endParaRPr>
            </a:p>
          </p:txBody>
        </p:sp>
      </p:grpSp>
      <p:grpSp>
        <p:nvGrpSpPr>
          <p:cNvPr id="145" name="Group 267"/>
          <p:cNvGrpSpPr>
            <a:grpSpLocks/>
          </p:cNvGrpSpPr>
          <p:nvPr/>
        </p:nvGrpSpPr>
        <p:grpSpPr bwMode="auto">
          <a:xfrm>
            <a:off x="7097029" y="1642171"/>
            <a:ext cx="477139" cy="184402"/>
            <a:chOff x="8533" y="5653"/>
            <a:chExt cx="780" cy="270"/>
          </a:xfrm>
          <a:solidFill>
            <a:schemeClr val="bg1"/>
          </a:solidFill>
        </p:grpSpPr>
        <p:sp>
          <p:nvSpPr>
            <p:cNvPr id="146" name="Line 268"/>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pPr eaLnBrk="0" hangingPunct="0">
                <a:defRPr/>
              </a:pPr>
              <a:endParaRPr lang="de-DE">
                <a:latin typeface="Arial" panose="020B0604020202020204" pitchFamily="34" charset="0"/>
                <a:cs typeface="+mn-cs"/>
              </a:endParaRPr>
            </a:p>
          </p:txBody>
        </p:sp>
        <p:sp>
          <p:nvSpPr>
            <p:cNvPr id="147" name="AutoShape 269"/>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lnSpc>
                  <a:spcPct val="80000"/>
                </a:lnSpc>
                <a:defRPr/>
              </a:pPr>
              <a:endParaRPr lang="de-DE" altLang="de-DE">
                <a:cs typeface="+mn-cs"/>
              </a:endParaRPr>
            </a:p>
          </p:txBody>
        </p:sp>
      </p:grpSp>
      <p:sp>
        <p:nvSpPr>
          <p:cNvPr id="77834" name="Line 273"/>
          <p:cNvSpPr>
            <a:spLocks noChangeShapeType="1"/>
          </p:cNvSpPr>
          <p:nvPr/>
        </p:nvSpPr>
        <p:spPr bwMode="auto">
          <a:xfrm>
            <a:off x="7597775" y="1411288"/>
            <a:ext cx="22225" cy="608012"/>
          </a:xfrm>
          <a:prstGeom prst="line">
            <a:avLst/>
          </a:prstGeom>
          <a:noFill/>
          <a:ln w="12700">
            <a:solidFill>
              <a:schemeClr val="tx1"/>
            </a:solidFill>
            <a:round/>
            <a:headEnd/>
            <a:tailEnd/>
          </a:ln>
        </p:spPr>
        <p:txBody>
          <a:bodyPr/>
          <a:lstStyle/>
          <a:p>
            <a:endParaRPr lang="de-DE"/>
          </a:p>
        </p:txBody>
      </p:sp>
      <p:sp>
        <p:nvSpPr>
          <p:cNvPr id="77835" name="Line 261"/>
          <p:cNvSpPr>
            <a:spLocks noChangeShapeType="1"/>
          </p:cNvSpPr>
          <p:nvPr/>
        </p:nvSpPr>
        <p:spPr bwMode="auto">
          <a:xfrm>
            <a:off x="5905500" y="1246188"/>
            <a:ext cx="1423988" cy="9525"/>
          </a:xfrm>
          <a:prstGeom prst="line">
            <a:avLst/>
          </a:prstGeom>
          <a:noFill/>
          <a:ln w="12700">
            <a:solidFill>
              <a:schemeClr val="tx1"/>
            </a:solidFill>
            <a:round/>
            <a:headEnd/>
            <a:tailEnd/>
          </a:ln>
        </p:spPr>
        <p:txBody>
          <a:bodyPr/>
          <a:lstStyle/>
          <a:p>
            <a:endParaRPr lang="de-DE"/>
          </a:p>
        </p:txBody>
      </p:sp>
      <p:sp>
        <p:nvSpPr>
          <p:cNvPr id="77836" name="Arc 274"/>
          <p:cNvSpPr>
            <a:spLocks/>
          </p:cNvSpPr>
          <p:nvPr/>
        </p:nvSpPr>
        <p:spPr bwMode="auto">
          <a:xfrm flipV="1">
            <a:off x="6935788" y="3519488"/>
            <a:ext cx="406400" cy="3937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chemeClr val="tx1"/>
            </a:solidFill>
            <a:round/>
            <a:headEnd/>
            <a:tailEnd/>
          </a:ln>
        </p:spPr>
        <p:txBody>
          <a:bodyPr wrap="none" anchor="ctr"/>
          <a:lstStyle/>
          <a:p>
            <a:endParaRPr lang="de-DE"/>
          </a:p>
        </p:txBody>
      </p:sp>
      <p:grpSp>
        <p:nvGrpSpPr>
          <p:cNvPr id="77837" name="Group 213"/>
          <p:cNvGrpSpPr>
            <a:grpSpLocks/>
          </p:cNvGrpSpPr>
          <p:nvPr/>
        </p:nvGrpSpPr>
        <p:grpSpPr bwMode="auto">
          <a:xfrm rot="-5400000">
            <a:off x="5517357" y="1004094"/>
            <a:ext cx="311150" cy="490537"/>
            <a:chOff x="2820" y="264"/>
            <a:chExt cx="420" cy="1452"/>
          </a:xfrm>
        </p:grpSpPr>
        <p:sp>
          <p:nvSpPr>
            <p:cNvPr id="77883" name="Line 214"/>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7884" name="Group 215"/>
            <p:cNvGrpSpPr>
              <a:grpSpLocks/>
            </p:cNvGrpSpPr>
            <p:nvPr/>
          </p:nvGrpSpPr>
          <p:grpSpPr bwMode="auto">
            <a:xfrm>
              <a:off x="2940" y="264"/>
              <a:ext cx="300" cy="1452"/>
              <a:chOff x="2940" y="264"/>
              <a:chExt cx="300" cy="1452"/>
            </a:xfrm>
          </p:grpSpPr>
          <p:grpSp>
            <p:nvGrpSpPr>
              <p:cNvPr id="77885" name="Group 216"/>
              <p:cNvGrpSpPr>
                <a:grpSpLocks/>
              </p:cNvGrpSpPr>
              <p:nvPr/>
            </p:nvGrpSpPr>
            <p:grpSpPr bwMode="auto">
              <a:xfrm>
                <a:off x="2940" y="264"/>
                <a:ext cx="252" cy="1368"/>
                <a:chOff x="3024" y="732"/>
                <a:chExt cx="252" cy="1368"/>
              </a:xfrm>
            </p:grpSpPr>
            <p:grpSp>
              <p:nvGrpSpPr>
                <p:cNvPr id="77888" name="Group 217"/>
                <p:cNvGrpSpPr>
                  <a:grpSpLocks/>
                </p:cNvGrpSpPr>
                <p:nvPr/>
              </p:nvGrpSpPr>
              <p:grpSpPr bwMode="auto">
                <a:xfrm>
                  <a:off x="3024" y="732"/>
                  <a:ext cx="252" cy="1368"/>
                  <a:chOff x="3168" y="1008"/>
                  <a:chExt cx="484" cy="2448"/>
                </a:xfrm>
              </p:grpSpPr>
              <p:grpSp>
                <p:nvGrpSpPr>
                  <p:cNvPr id="77890" name="Group 218"/>
                  <p:cNvGrpSpPr>
                    <a:grpSpLocks/>
                  </p:cNvGrpSpPr>
                  <p:nvPr/>
                </p:nvGrpSpPr>
                <p:grpSpPr bwMode="auto">
                  <a:xfrm>
                    <a:off x="3168" y="1008"/>
                    <a:ext cx="484" cy="2448"/>
                    <a:chOff x="2256" y="864"/>
                    <a:chExt cx="532" cy="2448"/>
                  </a:xfrm>
                </p:grpSpPr>
                <p:sp>
                  <p:nvSpPr>
                    <p:cNvPr id="77893" name="Freeform 219"/>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7894" name="Freeform 220"/>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7891" name="Freeform 221"/>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7892" name="Freeform 222"/>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7889" name="Line 223"/>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7886" name="AutoShape 224"/>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7887" name="Line 225"/>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77838" name="AutoShape 226"/>
          <p:cNvSpPr>
            <a:spLocks noChangeArrowheads="1"/>
          </p:cNvSpPr>
          <p:nvPr/>
        </p:nvSpPr>
        <p:spPr bwMode="auto">
          <a:xfrm rot="10800000" flipH="1">
            <a:off x="6121400" y="1144588"/>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77839" name="Group 240"/>
          <p:cNvGrpSpPr>
            <a:grpSpLocks/>
          </p:cNvGrpSpPr>
          <p:nvPr/>
        </p:nvGrpSpPr>
        <p:grpSpPr bwMode="auto">
          <a:xfrm rot="4580037" flipH="1" flipV="1">
            <a:off x="7014369" y="991394"/>
            <a:ext cx="311150" cy="490538"/>
            <a:chOff x="2820" y="264"/>
            <a:chExt cx="420" cy="1452"/>
          </a:xfrm>
        </p:grpSpPr>
        <p:sp>
          <p:nvSpPr>
            <p:cNvPr id="77871" name="Line 241"/>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7872" name="Group 242"/>
            <p:cNvGrpSpPr>
              <a:grpSpLocks/>
            </p:cNvGrpSpPr>
            <p:nvPr/>
          </p:nvGrpSpPr>
          <p:grpSpPr bwMode="auto">
            <a:xfrm>
              <a:off x="2940" y="264"/>
              <a:ext cx="300" cy="1452"/>
              <a:chOff x="2940" y="264"/>
              <a:chExt cx="300" cy="1452"/>
            </a:xfrm>
          </p:grpSpPr>
          <p:grpSp>
            <p:nvGrpSpPr>
              <p:cNvPr id="77873" name="Group 243"/>
              <p:cNvGrpSpPr>
                <a:grpSpLocks/>
              </p:cNvGrpSpPr>
              <p:nvPr/>
            </p:nvGrpSpPr>
            <p:grpSpPr bwMode="auto">
              <a:xfrm>
                <a:off x="2940" y="264"/>
                <a:ext cx="252" cy="1368"/>
                <a:chOff x="3024" y="732"/>
                <a:chExt cx="252" cy="1368"/>
              </a:xfrm>
            </p:grpSpPr>
            <p:grpSp>
              <p:nvGrpSpPr>
                <p:cNvPr id="77876" name="Group 244"/>
                <p:cNvGrpSpPr>
                  <a:grpSpLocks/>
                </p:cNvGrpSpPr>
                <p:nvPr/>
              </p:nvGrpSpPr>
              <p:grpSpPr bwMode="auto">
                <a:xfrm>
                  <a:off x="3024" y="732"/>
                  <a:ext cx="252" cy="1368"/>
                  <a:chOff x="3168" y="1008"/>
                  <a:chExt cx="484" cy="2448"/>
                </a:xfrm>
              </p:grpSpPr>
              <p:grpSp>
                <p:nvGrpSpPr>
                  <p:cNvPr id="77878" name="Group 245"/>
                  <p:cNvGrpSpPr>
                    <a:grpSpLocks/>
                  </p:cNvGrpSpPr>
                  <p:nvPr/>
                </p:nvGrpSpPr>
                <p:grpSpPr bwMode="auto">
                  <a:xfrm>
                    <a:off x="3168" y="1008"/>
                    <a:ext cx="484" cy="2448"/>
                    <a:chOff x="2256" y="864"/>
                    <a:chExt cx="532" cy="2448"/>
                  </a:xfrm>
                </p:grpSpPr>
                <p:sp>
                  <p:nvSpPr>
                    <p:cNvPr id="77881" name="Freeform 246"/>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7882" name="Freeform 247"/>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7879" name="Freeform 248"/>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7880" name="Freeform 249"/>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7877" name="Line 250"/>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7874" name="AutoShape 251"/>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7875" name="Line 252"/>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77840" name="Group 290"/>
          <p:cNvGrpSpPr>
            <a:grpSpLocks/>
          </p:cNvGrpSpPr>
          <p:nvPr/>
        </p:nvGrpSpPr>
        <p:grpSpPr bwMode="auto">
          <a:xfrm rot="-176922">
            <a:off x="7173913" y="2044700"/>
            <a:ext cx="311150" cy="490538"/>
            <a:chOff x="2820" y="264"/>
            <a:chExt cx="420" cy="1452"/>
          </a:xfrm>
        </p:grpSpPr>
        <p:sp>
          <p:nvSpPr>
            <p:cNvPr id="77859" name="Line 291"/>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7860" name="Group 292"/>
            <p:cNvGrpSpPr>
              <a:grpSpLocks/>
            </p:cNvGrpSpPr>
            <p:nvPr/>
          </p:nvGrpSpPr>
          <p:grpSpPr bwMode="auto">
            <a:xfrm>
              <a:off x="2940" y="264"/>
              <a:ext cx="300" cy="1452"/>
              <a:chOff x="2940" y="264"/>
              <a:chExt cx="300" cy="1452"/>
            </a:xfrm>
          </p:grpSpPr>
          <p:grpSp>
            <p:nvGrpSpPr>
              <p:cNvPr id="77861" name="Group 293"/>
              <p:cNvGrpSpPr>
                <a:grpSpLocks/>
              </p:cNvGrpSpPr>
              <p:nvPr/>
            </p:nvGrpSpPr>
            <p:grpSpPr bwMode="auto">
              <a:xfrm>
                <a:off x="2940" y="264"/>
                <a:ext cx="252" cy="1368"/>
                <a:chOff x="3024" y="732"/>
                <a:chExt cx="252" cy="1368"/>
              </a:xfrm>
            </p:grpSpPr>
            <p:grpSp>
              <p:nvGrpSpPr>
                <p:cNvPr id="77864" name="Group 294"/>
                <p:cNvGrpSpPr>
                  <a:grpSpLocks/>
                </p:cNvGrpSpPr>
                <p:nvPr/>
              </p:nvGrpSpPr>
              <p:grpSpPr bwMode="auto">
                <a:xfrm>
                  <a:off x="3024" y="732"/>
                  <a:ext cx="252" cy="1368"/>
                  <a:chOff x="3168" y="1008"/>
                  <a:chExt cx="484" cy="2448"/>
                </a:xfrm>
              </p:grpSpPr>
              <p:grpSp>
                <p:nvGrpSpPr>
                  <p:cNvPr id="77866" name="Group 295"/>
                  <p:cNvGrpSpPr>
                    <a:grpSpLocks/>
                  </p:cNvGrpSpPr>
                  <p:nvPr/>
                </p:nvGrpSpPr>
                <p:grpSpPr bwMode="auto">
                  <a:xfrm>
                    <a:off x="3168" y="1008"/>
                    <a:ext cx="484" cy="2448"/>
                    <a:chOff x="2256" y="864"/>
                    <a:chExt cx="532" cy="2448"/>
                  </a:xfrm>
                </p:grpSpPr>
                <p:sp>
                  <p:nvSpPr>
                    <p:cNvPr id="77869" name="Freeform 296"/>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7870" name="Freeform 297"/>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7867" name="Freeform 298"/>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7868" name="Freeform 299"/>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7865" name="Line 300"/>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7862" name="AutoShape 301"/>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7863" name="Line 302"/>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77841" name="Group 546"/>
          <p:cNvGrpSpPr>
            <a:grpSpLocks/>
          </p:cNvGrpSpPr>
          <p:nvPr/>
        </p:nvGrpSpPr>
        <p:grpSpPr bwMode="auto">
          <a:xfrm rot="13809680" flipH="1">
            <a:off x="6987382" y="2385218"/>
            <a:ext cx="755650" cy="296863"/>
            <a:chOff x="4875" y="7237"/>
            <a:chExt cx="4230" cy="1883"/>
          </a:xfrm>
        </p:grpSpPr>
        <p:sp>
          <p:nvSpPr>
            <p:cNvPr id="77857" name="Arc 547"/>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7858" name="AutoShape 548"/>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sp>
        <p:nvSpPr>
          <p:cNvPr id="196" name="Text Box 399"/>
          <p:cNvSpPr txBox="1">
            <a:spLocks noChangeArrowheads="1"/>
          </p:cNvSpPr>
          <p:nvPr/>
        </p:nvSpPr>
        <p:spPr bwMode="auto">
          <a:xfrm>
            <a:off x="7768523" y="2510252"/>
            <a:ext cx="1035050" cy="338137"/>
          </a:xfrm>
          <a:prstGeom prst="rect">
            <a:avLst/>
          </a:prstGeom>
          <a:noFill/>
          <a:ln w="9525">
            <a:noFill/>
            <a:miter lim="800000"/>
            <a:headEnd/>
            <a:tailEnd/>
          </a:ln>
        </p:spPr>
        <p:txBody>
          <a:bodyPr>
            <a:spAutoFit/>
          </a:bodyPr>
          <a:lstStyle/>
          <a:p>
            <a:pPr>
              <a:spcBef>
                <a:spcPct val="50000"/>
              </a:spcBef>
            </a:pPr>
            <a:r>
              <a:rPr lang="zh-CN" altLang="en-US" sz="1600" b="1" dirty="0"/>
              <a:t>半滚</a:t>
            </a:r>
            <a:endParaRPr lang="de-DE" altLang="de-DE" sz="1600" b="1" dirty="0"/>
          </a:p>
        </p:txBody>
      </p:sp>
      <p:grpSp>
        <p:nvGrpSpPr>
          <p:cNvPr id="198" name="Group 267"/>
          <p:cNvGrpSpPr>
            <a:grpSpLocks/>
          </p:cNvGrpSpPr>
          <p:nvPr/>
        </p:nvGrpSpPr>
        <p:grpSpPr bwMode="auto">
          <a:xfrm>
            <a:off x="7093991" y="1835213"/>
            <a:ext cx="477139" cy="184402"/>
            <a:chOff x="8533" y="5653"/>
            <a:chExt cx="780" cy="270"/>
          </a:xfrm>
          <a:solidFill>
            <a:schemeClr val="bg1"/>
          </a:solidFill>
        </p:grpSpPr>
        <p:sp>
          <p:nvSpPr>
            <p:cNvPr id="199" name="Line 268"/>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pPr eaLnBrk="0" hangingPunct="0">
                <a:defRPr/>
              </a:pPr>
              <a:endParaRPr lang="de-DE">
                <a:latin typeface="Arial" panose="020B0604020202020204" pitchFamily="34" charset="0"/>
                <a:cs typeface="+mn-cs"/>
              </a:endParaRPr>
            </a:p>
          </p:txBody>
        </p:sp>
        <p:sp>
          <p:nvSpPr>
            <p:cNvPr id="200" name="AutoShape 269"/>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lnSpc>
                  <a:spcPct val="80000"/>
                </a:lnSpc>
                <a:defRPr/>
              </a:pPr>
              <a:endParaRPr lang="de-DE" altLang="de-DE">
                <a:cs typeface="+mn-cs"/>
              </a:endParaRPr>
            </a:p>
          </p:txBody>
        </p:sp>
      </p:grpSp>
      <p:grpSp>
        <p:nvGrpSpPr>
          <p:cNvPr id="77844" name="Group 290"/>
          <p:cNvGrpSpPr>
            <a:grpSpLocks/>
          </p:cNvGrpSpPr>
          <p:nvPr/>
        </p:nvGrpSpPr>
        <p:grpSpPr bwMode="auto">
          <a:xfrm rot="176922" flipH="1">
            <a:off x="7191375" y="3000375"/>
            <a:ext cx="311150" cy="490538"/>
            <a:chOff x="2820" y="264"/>
            <a:chExt cx="420" cy="1452"/>
          </a:xfrm>
        </p:grpSpPr>
        <p:sp>
          <p:nvSpPr>
            <p:cNvPr id="77845" name="Line 291"/>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7846" name="Group 292"/>
            <p:cNvGrpSpPr>
              <a:grpSpLocks/>
            </p:cNvGrpSpPr>
            <p:nvPr/>
          </p:nvGrpSpPr>
          <p:grpSpPr bwMode="auto">
            <a:xfrm>
              <a:off x="2940" y="264"/>
              <a:ext cx="300" cy="1452"/>
              <a:chOff x="2940" y="264"/>
              <a:chExt cx="300" cy="1452"/>
            </a:xfrm>
          </p:grpSpPr>
          <p:grpSp>
            <p:nvGrpSpPr>
              <p:cNvPr id="77847" name="Group 293"/>
              <p:cNvGrpSpPr>
                <a:grpSpLocks/>
              </p:cNvGrpSpPr>
              <p:nvPr/>
            </p:nvGrpSpPr>
            <p:grpSpPr bwMode="auto">
              <a:xfrm>
                <a:off x="2940" y="264"/>
                <a:ext cx="252" cy="1368"/>
                <a:chOff x="3024" y="732"/>
                <a:chExt cx="252" cy="1368"/>
              </a:xfrm>
            </p:grpSpPr>
            <p:grpSp>
              <p:nvGrpSpPr>
                <p:cNvPr id="77850" name="Group 294"/>
                <p:cNvGrpSpPr>
                  <a:grpSpLocks/>
                </p:cNvGrpSpPr>
                <p:nvPr/>
              </p:nvGrpSpPr>
              <p:grpSpPr bwMode="auto">
                <a:xfrm>
                  <a:off x="3024" y="732"/>
                  <a:ext cx="252" cy="1368"/>
                  <a:chOff x="3168" y="1008"/>
                  <a:chExt cx="484" cy="2448"/>
                </a:xfrm>
              </p:grpSpPr>
              <p:grpSp>
                <p:nvGrpSpPr>
                  <p:cNvPr id="77852" name="Group 295"/>
                  <p:cNvGrpSpPr>
                    <a:grpSpLocks/>
                  </p:cNvGrpSpPr>
                  <p:nvPr/>
                </p:nvGrpSpPr>
                <p:grpSpPr bwMode="auto">
                  <a:xfrm>
                    <a:off x="3168" y="1008"/>
                    <a:ext cx="484" cy="2448"/>
                    <a:chOff x="2256" y="864"/>
                    <a:chExt cx="532" cy="2448"/>
                  </a:xfrm>
                </p:grpSpPr>
                <p:sp>
                  <p:nvSpPr>
                    <p:cNvPr id="77855" name="Freeform 296"/>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7856" name="Freeform 297"/>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7853" name="Freeform 298"/>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7854" name="Freeform 299"/>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7851" name="Line 300"/>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7848" name="AutoShape 301"/>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7849" name="Line 302"/>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blinds(horizontal)">
                                      <p:cBhvr>
                                        <p:cTn id="7"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Arc 274"/>
          <p:cNvSpPr>
            <a:spLocks/>
          </p:cNvSpPr>
          <p:nvPr/>
        </p:nvSpPr>
        <p:spPr bwMode="auto">
          <a:xfrm flipV="1">
            <a:off x="6935788" y="3519488"/>
            <a:ext cx="406400" cy="3937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chemeClr val="tx1"/>
            </a:solidFill>
            <a:round/>
            <a:headEnd/>
            <a:tailEnd/>
          </a:ln>
        </p:spPr>
        <p:txBody>
          <a:bodyPr wrap="none" anchor="ctr"/>
          <a:lstStyle/>
          <a:p>
            <a:endParaRPr lang="de-DE"/>
          </a:p>
        </p:txBody>
      </p:sp>
      <p:sp>
        <p:nvSpPr>
          <p:cNvPr id="78850" name="Line 275"/>
          <p:cNvSpPr>
            <a:spLocks noChangeShapeType="1"/>
          </p:cNvSpPr>
          <p:nvPr/>
        </p:nvSpPr>
        <p:spPr bwMode="auto">
          <a:xfrm>
            <a:off x="6554788" y="3910013"/>
            <a:ext cx="393700" cy="0"/>
          </a:xfrm>
          <a:prstGeom prst="line">
            <a:avLst/>
          </a:prstGeom>
          <a:noFill/>
          <a:ln w="12700">
            <a:solidFill>
              <a:schemeClr val="tx1"/>
            </a:solidFill>
            <a:round/>
            <a:headEnd/>
            <a:tailEnd/>
          </a:ln>
        </p:spPr>
        <p:txBody>
          <a:bodyPr/>
          <a:lstStyle/>
          <a:p>
            <a:endParaRPr lang="de-DE"/>
          </a:p>
        </p:txBody>
      </p:sp>
      <p:sp>
        <p:nvSpPr>
          <p:cNvPr id="78851" name="Line 262"/>
          <p:cNvSpPr>
            <a:spLocks noChangeShapeType="1"/>
          </p:cNvSpPr>
          <p:nvPr/>
        </p:nvSpPr>
        <p:spPr bwMode="auto">
          <a:xfrm>
            <a:off x="7329488" y="1279525"/>
            <a:ext cx="12700" cy="2239963"/>
          </a:xfrm>
          <a:prstGeom prst="line">
            <a:avLst/>
          </a:prstGeom>
          <a:noFill/>
          <a:ln w="12700">
            <a:solidFill>
              <a:schemeClr val="tx1"/>
            </a:solidFill>
            <a:round/>
            <a:headEnd/>
            <a:tailEnd/>
          </a:ln>
        </p:spPr>
        <p:txBody>
          <a:bodyPr/>
          <a:lstStyle/>
          <a:p>
            <a:endParaRPr lang="de-DE"/>
          </a:p>
        </p:txBody>
      </p:sp>
      <p:sp>
        <p:nvSpPr>
          <p:cNvPr id="78852" name="Text Box 289"/>
          <p:cNvSpPr txBox="1">
            <a:spLocks noChangeArrowheads="1"/>
          </p:cNvSpPr>
          <p:nvPr/>
        </p:nvSpPr>
        <p:spPr bwMode="auto">
          <a:xfrm>
            <a:off x="8051800" y="6557963"/>
            <a:ext cx="939800" cy="276225"/>
          </a:xfrm>
          <a:prstGeom prst="rect">
            <a:avLst/>
          </a:prstGeom>
          <a:noFill/>
          <a:ln w="9525">
            <a:noFill/>
            <a:miter lim="800000"/>
            <a:headEnd/>
            <a:tailEnd/>
          </a:ln>
        </p:spPr>
        <p:txBody>
          <a:bodyPr>
            <a:spAutoFit/>
          </a:bodyPr>
          <a:lstStyle/>
          <a:p>
            <a:pPr>
              <a:spcBef>
                <a:spcPct val="50000"/>
              </a:spcBef>
            </a:pPr>
            <a:r>
              <a:rPr lang="de-DE" altLang="de-DE" sz="1200" b="1"/>
              <a:t>F-25.06.02</a:t>
            </a:r>
          </a:p>
        </p:txBody>
      </p:sp>
      <p:grpSp>
        <p:nvGrpSpPr>
          <p:cNvPr id="78854" name="Group 185"/>
          <p:cNvGrpSpPr>
            <a:grpSpLocks/>
          </p:cNvGrpSpPr>
          <p:nvPr/>
        </p:nvGrpSpPr>
        <p:grpSpPr bwMode="auto">
          <a:xfrm rot="5400000" flipH="1">
            <a:off x="6565107" y="3664744"/>
            <a:ext cx="311150" cy="490537"/>
            <a:chOff x="2820" y="264"/>
            <a:chExt cx="420" cy="1452"/>
          </a:xfrm>
        </p:grpSpPr>
        <p:sp>
          <p:nvSpPr>
            <p:cNvPr id="78927" name="Line 18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8928" name="Group 187"/>
            <p:cNvGrpSpPr>
              <a:grpSpLocks/>
            </p:cNvGrpSpPr>
            <p:nvPr/>
          </p:nvGrpSpPr>
          <p:grpSpPr bwMode="auto">
            <a:xfrm>
              <a:off x="2940" y="264"/>
              <a:ext cx="300" cy="1452"/>
              <a:chOff x="2940" y="264"/>
              <a:chExt cx="300" cy="1452"/>
            </a:xfrm>
          </p:grpSpPr>
          <p:grpSp>
            <p:nvGrpSpPr>
              <p:cNvPr id="78929" name="Group 188"/>
              <p:cNvGrpSpPr>
                <a:grpSpLocks/>
              </p:cNvGrpSpPr>
              <p:nvPr/>
            </p:nvGrpSpPr>
            <p:grpSpPr bwMode="auto">
              <a:xfrm>
                <a:off x="2940" y="264"/>
                <a:ext cx="252" cy="1368"/>
                <a:chOff x="3024" y="732"/>
                <a:chExt cx="252" cy="1368"/>
              </a:xfrm>
            </p:grpSpPr>
            <p:grpSp>
              <p:nvGrpSpPr>
                <p:cNvPr id="78932" name="Group 189"/>
                <p:cNvGrpSpPr>
                  <a:grpSpLocks/>
                </p:cNvGrpSpPr>
                <p:nvPr/>
              </p:nvGrpSpPr>
              <p:grpSpPr bwMode="auto">
                <a:xfrm>
                  <a:off x="3024" y="732"/>
                  <a:ext cx="252" cy="1368"/>
                  <a:chOff x="3168" y="1008"/>
                  <a:chExt cx="484" cy="2448"/>
                </a:xfrm>
              </p:grpSpPr>
              <p:grpSp>
                <p:nvGrpSpPr>
                  <p:cNvPr id="78934" name="Group 190"/>
                  <p:cNvGrpSpPr>
                    <a:grpSpLocks/>
                  </p:cNvGrpSpPr>
                  <p:nvPr/>
                </p:nvGrpSpPr>
                <p:grpSpPr bwMode="auto">
                  <a:xfrm>
                    <a:off x="3168" y="1008"/>
                    <a:ext cx="484" cy="2448"/>
                    <a:chOff x="2256" y="864"/>
                    <a:chExt cx="532" cy="2448"/>
                  </a:xfrm>
                </p:grpSpPr>
                <p:sp>
                  <p:nvSpPr>
                    <p:cNvPr id="78937" name="Freeform 19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8938" name="Freeform 19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8935" name="Freeform 19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8936" name="Freeform 194"/>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8933" name="Line 19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8930" name="AutoShape 19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8931" name="Line 19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78855" name="AutoShape 199"/>
          <p:cNvSpPr>
            <a:spLocks noChangeArrowheads="1"/>
          </p:cNvSpPr>
          <p:nvPr/>
        </p:nvSpPr>
        <p:spPr bwMode="auto">
          <a:xfrm rot="10800000">
            <a:off x="5872163" y="3840163"/>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142" name="Group 264"/>
          <p:cNvGrpSpPr>
            <a:grpSpLocks/>
          </p:cNvGrpSpPr>
          <p:nvPr/>
        </p:nvGrpSpPr>
        <p:grpSpPr bwMode="auto">
          <a:xfrm>
            <a:off x="7098225" y="1437788"/>
            <a:ext cx="477139" cy="184402"/>
            <a:chOff x="8533" y="5653"/>
            <a:chExt cx="780" cy="270"/>
          </a:xfrm>
          <a:solidFill>
            <a:schemeClr val="bg1"/>
          </a:solidFill>
        </p:grpSpPr>
        <p:sp>
          <p:nvSpPr>
            <p:cNvPr id="143" name="Line 265"/>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pPr eaLnBrk="0" hangingPunct="0">
                <a:defRPr/>
              </a:pPr>
              <a:endParaRPr lang="de-DE">
                <a:latin typeface="Arial" panose="020B0604020202020204" pitchFamily="34" charset="0"/>
                <a:cs typeface="+mn-cs"/>
              </a:endParaRPr>
            </a:p>
          </p:txBody>
        </p:sp>
        <p:sp>
          <p:nvSpPr>
            <p:cNvPr id="144" name="AutoShape 266"/>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lnSpc>
                  <a:spcPct val="80000"/>
                </a:lnSpc>
                <a:defRPr/>
              </a:pPr>
              <a:endParaRPr lang="de-DE" altLang="de-DE">
                <a:cs typeface="+mn-cs"/>
              </a:endParaRPr>
            </a:p>
          </p:txBody>
        </p:sp>
      </p:grpSp>
      <p:grpSp>
        <p:nvGrpSpPr>
          <p:cNvPr id="145" name="Group 267"/>
          <p:cNvGrpSpPr>
            <a:grpSpLocks/>
          </p:cNvGrpSpPr>
          <p:nvPr/>
        </p:nvGrpSpPr>
        <p:grpSpPr bwMode="auto">
          <a:xfrm>
            <a:off x="7097029" y="1642171"/>
            <a:ext cx="477139" cy="184402"/>
            <a:chOff x="8533" y="5653"/>
            <a:chExt cx="780" cy="270"/>
          </a:xfrm>
          <a:solidFill>
            <a:schemeClr val="bg1"/>
          </a:solidFill>
        </p:grpSpPr>
        <p:sp>
          <p:nvSpPr>
            <p:cNvPr id="146" name="Line 268"/>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pPr eaLnBrk="0" hangingPunct="0">
                <a:defRPr/>
              </a:pPr>
              <a:endParaRPr lang="de-DE">
                <a:latin typeface="Arial" panose="020B0604020202020204" pitchFamily="34" charset="0"/>
                <a:cs typeface="+mn-cs"/>
              </a:endParaRPr>
            </a:p>
          </p:txBody>
        </p:sp>
        <p:sp>
          <p:nvSpPr>
            <p:cNvPr id="147" name="AutoShape 269"/>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lnSpc>
                  <a:spcPct val="80000"/>
                </a:lnSpc>
                <a:defRPr/>
              </a:pPr>
              <a:endParaRPr lang="de-DE" altLang="de-DE">
                <a:cs typeface="+mn-cs"/>
              </a:endParaRPr>
            </a:p>
          </p:txBody>
        </p:sp>
      </p:grpSp>
      <p:sp>
        <p:nvSpPr>
          <p:cNvPr id="78858" name="Line 273"/>
          <p:cNvSpPr>
            <a:spLocks noChangeShapeType="1"/>
          </p:cNvSpPr>
          <p:nvPr/>
        </p:nvSpPr>
        <p:spPr bwMode="auto">
          <a:xfrm>
            <a:off x="7597775" y="1411288"/>
            <a:ext cx="22225" cy="608012"/>
          </a:xfrm>
          <a:prstGeom prst="line">
            <a:avLst/>
          </a:prstGeom>
          <a:noFill/>
          <a:ln w="12700">
            <a:solidFill>
              <a:schemeClr val="tx1"/>
            </a:solidFill>
            <a:round/>
            <a:headEnd/>
            <a:tailEnd/>
          </a:ln>
        </p:spPr>
        <p:txBody>
          <a:bodyPr/>
          <a:lstStyle/>
          <a:p>
            <a:endParaRPr lang="de-DE"/>
          </a:p>
        </p:txBody>
      </p:sp>
      <p:sp>
        <p:nvSpPr>
          <p:cNvPr id="78859" name="Line 261"/>
          <p:cNvSpPr>
            <a:spLocks noChangeShapeType="1"/>
          </p:cNvSpPr>
          <p:nvPr/>
        </p:nvSpPr>
        <p:spPr bwMode="auto">
          <a:xfrm>
            <a:off x="5905500" y="1246188"/>
            <a:ext cx="1423988" cy="9525"/>
          </a:xfrm>
          <a:prstGeom prst="line">
            <a:avLst/>
          </a:prstGeom>
          <a:noFill/>
          <a:ln w="12700">
            <a:solidFill>
              <a:schemeClr val="tx1"/>
            </a:solidFill>
            <a:round/>
            <a:headEnd/>
            <a:tailEnd/>
          </a:ln>
        </p:spPr>
        <p:txBody>
          <a:bodyPr/>
          <a:lstStyle/>
          <a:p>
            <a:endParaRPr lang="de-DE"/>
          </a:p>
        </p:txBody>
      </p:sp>
      <p:grpSp>
        <p:nvGrpSpPr>
          <p:cNvPr id="78860" name="Group 213"/>
          <p:cNvGrpSpPr>
            <a:grpSpLocks/>
          </p:cNvGrpSpPr>
          <p:nvPr/>
        </p:nvGrpSpPr>
        <p:grpSpPr bwMode="auto">
          <a:xfrm rot="-5400000">
            <a:off x="5517357" y="1004094"/>
            <a:ext cx="311150" cy="490537"/>
            <a:chOff x="2820" y="264"/>
            <a:chExt cx="420" cy="1452"/>
          </a:xfrm>
        </p:grpSpPr>
        <p:sp>
          <p:nvSpPr>
            <p:cNvPr id="78915" name="Line 214"/>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8916" name="Group 215"/>
            <p:cNvGrpSpPr>
              <a:grpSpLocks/>
            </p:cNvGrpSpPr>
            <p:nvPr/>
          </p:nvGrpSpPr>
          <p:grpSpPr bwMode="auto">
            <a:xfrm>
              <a:off x="2940" y="264"/>
              <a:ext cx="300" cy="1452"/>
              <a:chOff x="2940" y="264"/>
              <a:chExt cx="300" cy="1452"/>
            </a:xfrm>
          </p:grpSpPr>
          <p:grpSp>
            <p:nvGrpSpPr>
              <p:cNvPr id="78917" name="Group 216"/>
              <p:cNvGrpSpPr>
                <a:grpSpLocks/>
              </p:cNvGrpSpPr>
              <p:nvPr/>
            </p:nvGrpSpPr>
            <p:grpSpPr bwMode="auto">
              <a:xfrm>
                <a:off x="2940" y="264"/>
                <a:ext cx="252" cy="1368"/>
                <a:chOff x="3024" y="732"/>
                <a:chExt cx="252" cy="1368"/>
              </a:xfrm>
            </p:grpSpPr>
            <p:grpSp>
              <p:nvGrpSpPr>
                <p:cNvPr id="78920" name="Group 217"/>
                <p:cNvGrpSpPr>
                  <a:grpSpLocks/>
                </p:cNvGrpSpPr>
                <p:nvPr/>
              </p:nvGrpSpPr>
              <p:grpSpPr bwMode="auto">
                <a:xfrm>
                  <a:off x="3024" y="732"/>
                  <a:ext cx="252" cy="1368"/>
                  <a:chOff x="3168" y="1008"/>
                  <a:chExt cx="484" cy="2448"/>
                </a:xfrm>
              </p:grpSpPr>
              <p:grpSp>
                <p:nvGrpSpPr>
                  <p:cNvPr id="78922" name="Group 218"/>
                  <p:cNvGrpSpPr>
                    <a:grpSpLocks/>
                  </p:cNvGrpSpPr>
                  <p:nvPr/>
                </p:nvGrpSpPr>
                <p:grpSpPr bwMode="auto">
                  <a:xfrm>
                    <a:off x="3168" y="1008"/>
                    <a:ext cx="484" cy="2448"/>
                    <a:chOff x="2256" y="864"/>
                    <a:chExt cx="532" cy="2448"/>
                  </a:xfrm>
                </p:grpSpPr>
                <p:sp>
                  <p:nvSpPr>
                    <p:cNvPr id="78925" name="Freeform 219"/>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8926" name="Freeform 220"/>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8923" name="Freeform 221"/>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8924" name="Freeform 222"/>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8921" name="Line 223"/>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8918" name="AutoShape 224"/>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8919" name="Line 225"/>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78861" name="AutoShape 226"/>
          <p:cNvSpPr>
            <a:spLocks noChangeArrowheads="1"/>
          </p:cNvSpPr>
          <p:nvPr/>
        </p:nvSpPr>
        <p:spPr bwMode="auto">
          <a:xfrm rot="10800000" flipH="1">
            <a:off x="6121400" y="1144588"/>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78862" name="Group 240"/>
          <p:cNvGrpSpPr>
            <a:grpSpLocks/>
          </p:cNvGrpSpPr>
          <p:nvPr/>
        </p:nvGrpSpPr>
        <p:grpSpPr bwMode="auto">
          <a:xfrm rot="4580037" flipH="1" flipV="1">
            <a:off x="7014369" y="991394"/>
            <a:ext cx="311150" cy="490538"/>
            <a:chOff x="2820" y="264"/>
            <a:chExt cx="420" cy="1452"/>
          </a:xfrm>
        </p:grpSpPr>
        <p:sp>
          <p:nvSpPr>
            <p:cNvPr id="78903" name="Line 241"/>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8904" name="Group 242"/>
            <p:cNvGrpSpPr>
              <a:grpSpLocks/>
            </p:cNvGrpSpPr>
            <p:nvPr/>
          </p:nvGrpSpPr>
          <p:grpSpPr bwMode="auto">
            <a:xfrm>
              <a:off x="2940" y="264"/>
              <a:ext cx="300" cy="1452"/>
              <a:chOff x="2940" y="264"/>
              <a:chExt cx="300" cy="1452"/>
            </a:xfrm>
          </p:grpSpPr>
          <p:grpSp>
            <p:nvGrpSpPr>
              <p:cNvPr id="78905" name="Group 243"/>
              <p:cNvGrpSpPr>
                <a:grpSpLocks/>
              </p:cNvGrpSpPr>
              <p:nvPr/>
            </p:nvGrpSpPr>
            <p:grpSpPr bwMode="auto">
              <a:xfrm>
                <a:off x="2940" y="264"/>
                <a:ext cx="252" cy="1368"/>
                <a:chOff x="3024" y="732"/>
                <a:chExt cx="252" cy="1368"/>
              </a:xfrm>
            </p:grpSpPr>
            <p:grpSp>
              <p:nvGrpSpPr>
                <p:cNvPr id="78908" name="Group 244"/>
                <p:cNvGrpSpPr>
                  <a:grpSpLocks/>
                </p:cNvGrpSpPr>
                <p:nvPr/>
              </p:nvGrpSpPr>
              <p:grpSpPr bwMode="auto">
                <a:xfrm>
                  <a:off x="3024" y="732"/>
                  <a:ext cx="252" cy="1368"/>
                  <a:chOff x="3168" y="1008"/>
                  <a:chExt cx="484" cy="2448"/>
                </a:xfrm>
              </p:grpSpPr>
              <p:grpSp>
                <p:nvGrpSpPr>
                  <p:cNvPr id="78910" name="Group 245"/>
                  <p:cNvGrpSpPr>
                    <a:grpSpLocks/>
                  </p:cNvGrpSpPr>
                  <p:nvPr/>
                </p:nvGrpSpPr>
                <p:grpSpPr bwMode="auto">
                  <a:xfrm>
                    <a:off x="3168" y="1008"/>
                    <a:ext cx="484" cy="2448"/>
                    <a:chOff x="2256" y="864"/>
                    <a:chExt cx="532" cy="2448"/>
                  </a:xfrm>
                </p:grpSpPr>
                <p:sp>
                  <p:nvSpPr>
                    <p:cNvPr id="78913" name="Freeform 246"/>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8914" name="Freeform 247"/>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8911" name="Freeform 248"/>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8912" name="Freeform 249"/>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8909" name="Line 250"/>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8906" name="AutoShape 251"/>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8907" name="Line 252"/>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78863" name="Group 290"/>
          <p:cNvGrpSpPr>
            <a:grpSpLocks/>
          </p:cNvGrpSpPr>
          <p:nvPr/>
        </p:nvGrpSpPr>
        <p:grpSpPr bwMode="auto">
          <a:xfrm rot="-176922">
            <a:off x="7173913" y="1966913"/>
            <a:ext cx="311150" cy="490537"/>
            <a:chOff x="2820" y="264"/>
            <a:chExt cx="420" cy="1452"/>
          </a:xfrm>
        </p:grpSpPr>
        <p:sp>
          <p:nvSpPr>
            <p:cNvPr id="78891" name="Line 291"/>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8892" name="Group 292"/>
            <p:cNvGrpSpPr>
              <a:grpSpLocks/>
            </p:cNvGrpSpPr>
            <p:nvPr/>
          </p:nvGrpSpPr>
          <p:grpSpPr bwMode="auto">
            <a:xfrm>
              <a:off x="2940" y="264"/>
              <a:ext cx="300" cy="1452"/>
              <a:chOff x="2940" y="264"/>
              <a:chExt cx="300" cy="1452"/>
            </a:xfrm>
          </p:grpSpPr>
          <p:grpSp>
            <p:nvGrpSpPr>
              <p:cNvPr id="78893" name="Group 293"/>
              <p:cNvGrpSpPr>
                <a:grpSpLocks/>
              </p:cNvGrpSpPr>
              <p:nvPr/>
            </p:nvGrpSpPr>
            <p:grpSpPr bwMode="auto">
              <a:xfrm>
                <a:off x="2940" y="264"/>
                <a:ext cx="252" cy="1368"/>
                <a:chOff x="3024" y="732"/>
                <a:chExt cx="252" cy="1368"/>
              </a:xfrm>
            </p:grpSpPr>
            <p:grpSp>
              <p:nvGrpSpPr>
                <p:cNvPr id="78896" name="Group 294"/>
                <p:cNvGrpSpPr>
                  <a:grpSpLocks/>
                </p:cNvGrpSpPr>
                <p:nvPr/>
              </p:nvGrpSpPr>
              <p:grpSpPr bwMode="auto">
                <a:xfrm>
                  <a:off x="3024" y="732"/>
                  <a:ext cx="252" cy="1368"/>
                  <a:chOff x="3168" y="1008"/>
                  <a:chExt cx="484" cy="2448"/>
                </a:xfrm>
              </p:grpSpPr>
              <p:grpSp>
                <p:nvGrpSpPr>
                  <p:cNvPr id="78898" name="Group 295"/>
                  <p:cNvGrpSpPr>
                    <a:grpSpLocks/>
                  </p:cNvGrpSpPr>
                  <p:nvPr/>
                </p:nvGrpSpPr>
                <p:grpSpPr bwMode="auto">
                  <a:xfrm>
                    <a:off x="3168" y="1008"/>
                    <a:ext cx="484" cy="2448"/>
                    <a:chOff x="2256" y="864"/>
                    <a:chExt cx="532" cy="2448"/>
                  </a:xfrm>
                </p:grpSpPr>
                <p:sp>
                  <p:nvSpPr>
                    <p:cNvPr id="78901" name="Freeform 296"/>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8902" name="Freeform 297"/>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8899" name="Freeform 298"/>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8900" name="Freeform 299"/>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8897" name="Line 300"/>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8894" name="AutoShape 301"/>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8895" name="Line 302"/>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78864" name="Group 546"/>
          <p:cNvGrpSpPr>
            <a:grpSpLocks/>
          </p:cNvGrpSpPr>
          <p:nvPr/>
        </p:nvGrpSpPr>
        <p:grpSpPr bwMode="auto">
          <a:xfrm rot="13809680" flipH="1">
            <a:off x="6987382" y="2385218"/>
            <a:ext cx="755650" cy="296863"/>
            <a:chOff x="4875" y="7237"/>
            <a:chExt cx="4230" cy="1883"/>
          </a:xfrm>
        </p:grpSpPr>
        <p:sp>
          <p:nvSpPr>
            <p:cNvPr id="78889" name="Arc 547"/>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8890" name="AutoShape 548"/>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grpSp>
        <p:nvGrpSpPr>
          <p:cNvPr id="198" name="Group 267"/>
          <p:cNvGrpSpPr>
            <a:grpSpLocks/>
          </p:cNvGrpSpPr>
          <p:nvPr/>
        </p:nvGrpSpPr>
        <p:grpSpPr bwMode="auto">
          <a:xfrm>
            <a:off x="7093991" y="1835213"/>
            <a:ext cx="477139" cy="184402"/>
            <a:chOff x="8533" y="5653"/>
            <a:chExt cx="780" cy="270"/>
          </a:xfrm>
          <a:solidFill>
            <a:schemeClr val="bg1"/>
          </a:solidFill>
        </p:grpSpPr>
        <p:sp>
          <p:nvSpPr>
            <p:cNvPr id="199" name="Line 268"/>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pPr eaLnBrk="0" hangingPunct="0">
                <a:defRPr/>
              </a:pPr>
              <a:endParaRPr lang="de-DE">
                <a:latin typeface="Arial" panose="020B0604020202020204" pitchFamily="34" charset="0"/>
                <a:cs typeface="+mn-cs"/>
              </a:endParaRPr>
            </a:p>
          </p:txBody>
        </p:sp>
        <p:sp>
          <p:nvSpPr>
            <p:cNvPr id="200" name="AutoShape 269"/>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lnSpc>
                  <a:spcPct val="80000"/>
                </a:lnSpc>
                <a:defRPr/>
              </a:pPr>
              <a:endParaRPr lang="de-DE" altLang="de-DE">
                <a:cs typeface="+mn-cs"/>
              </a:endParaRPr>
            </a:p>
          </p:txBody>
        </p:sp>
      </p:grpSp>
      <p:grpSp>
        <p:nvGrpSpPr>
          <p:cNvPr id="78866" name="Group 290"/>
          <p:cNvGrpSpPr>
            <a:grpSpLocks/>
          </p:cNvGrpSpPr>
          <p:nvPr/>
        </p:nvGrpSpPr>
        <p:grpSpPr bwMode="auto">
          <a:xfrm rot="176922" flipH="1">
            <a:off x="7191375" y="3000375"/>
            <a:ext cx="311150" cy="490538"/>
            <a:chOff x="2820" y="264"/>
            <a:chExt cx="420" cy="1452"/>
          </a:xfrm>
        </p:grpSpPr>
        <p:sp>
          <p:nvSpPr>
            <p:cNvPr id="78877" name="Line 291"/>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8878" name="Group 292"/>
            <p:cNvGrpSpPr>
              <a:grpSpLocks/>
            </p:cNvGrpSpPr>
            <p:nvPr/>
          </p:nvGrpSpPr>
          <p:grpSpPr bwMode="auto">
            <a:xfrm>
              <a:off x="2940" y="264"/>
              <a:ext cx="300" cy="1452"/>
              <a:chOff x="2940" y="264"/>
              <a:chExt cx="300" cy="1452"/>
            </a:xfrm>
          </p:grpSpPr>
          <p:grpSp>
            <p:nvGrpSpPr>
              <p:cNvPr id="78879" name="Group 293"/>
              <p:cNvGrpSpPr>
                <a:grpSpLocks/>
              </p:cNvGrpSpPr>
              <p:nvPr/>
            </p:nvGrpSpPr>
            <p:grpSpPr bwMode="auto">
              <a:xfrm>
                <a:off x="2940" y="264"/>
                <a:ext cx="252" cy="1368"/>
                <a:chOff x="3024" y="732"/>
                <a:chExt cx="252" cy="1368"/>
              </a:xfrm>
            </p:grpSpPr>
            <p:grpSp>
              <p:nvGrpSpPr>
                <p:cNvPr id="78882" name="Group 294"/>
                <p:cNvGrpSpPr>
                  <a:grpSpLocks/>
                </p:cNvGrpSpPr>
                <p:nvPr/>
              </p:nvGrpSpPr>
              <p:grpSpPr bwMode="auto">
                <a:xfrm>
                  <a:off x="3024" y="732"/>
                  <a:ext cx="252" cy="1368"/>
                  <a:chOff x="3168" y="1008"/>
                  <a:chExt cx="484" cy="2448"/>
                </a:xfrm>
              </p:grpSpPr>
              <p:grpSp>
                <p:nvGrpSpPr>
                  <p:cNvPr id="78884" name="Group 295"/>
                  <p:cNvGrpSpPr>
                    <a:grpSpLocks/>
                  </p:cNvGrpSpPr>
                  <p:nvPr/>
                </p:nvGrpSpPr>
                <p:grpSpPr bwMode="auto">
                  <a:xfrm>
                    <a:off x="3168" y="1008"/>
                    <a:ext cx="484" cy="2448"/>
                    <a:chOff x="2256" y="864"/>
                    <a:chExt cx="532" cy="2448"/>
                  </a:xfrm>
                </p:grpSpPr>
                <p:sp>
                  <p:nvSpPr>
                    <p:cNvPr id="78887" name="Freeform 296"/>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8888" name="Freeform 297"/>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8885" name="Freeform 298"/>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8886" name="Freeform 299"/>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8883" name="Line 300"/>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8880" name="AutoShape 301"/>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8881" name="Line 302"/>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78871" name="Oval 74"/>
          <p:cNvSpPr>
            <a:spLocks noChangeArrowheads="1"/>
          </p:cNvSpPr>
          <p:nvPr/>
        </p:nvSpPr>
        <p:spPr bwMode="auto">
          <a:xfrm>
            <a:off x="7246938" y="19018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8872" name="Oval 74"/>
          <p:cNvSpPr>
            <a:spLocks noChangeArrowheads="1"/>
          </p:cNvSpPr>
          <p:nvPr/>
        </p:nvSpPr>
        <p:spPr bwMode="auto">
          <a:xfrm>
            <a:off x="7253288" y="33861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8873" name="Oval 74"/>
          <p:cNvSpPr>
            <a:spLocks noChangeArrowheads="1"/>
          </p:cNvSpPr>
          <p:nvPr/>
        </p:nvSpPr>
        <p:spPr bwMode="auto">
          <a:xfrm>
            <a:off x="7259638" y="26479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8874" name="Oval 74"/>
          <p:cNvSpPr>
            <a:spLocks noChangeArrowheads="1"/>
          </p:cNvSpPr>
          <p:nvPr/>
        </p:nvSpPr>
        <p:spPr bwMode="auto">
          <a:xfrm>
            <a:off x="7208838" y="11572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8875" name="Oval 74"/>
          <p:cNvSpPr>
            <a:spLocks noChangeArrowheads="1"/>
          </p:cNvSpPr>
          <p:nvPr/>
        </p:nvSpPr>
        <p:spPr bwMode="auto">
          <a:xfrm>
            <a:off x="6832600" y="38147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9" name="Text Box 115"/>
          <p:cNvSpPr txBox="1">
            <a:spLocks noChangeArrowheads="1"/>
          </p:cNvSpPr>
          <p:nvPr/>
        </p:nvSpPr>
        <p:spPr bwMode="auto">
          <a:xfrm>
            <a:off x="4349419" y="2916765"/>
            <a:ext cx="2363292" cy="615553"/>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solidFill>
                  <a:srgbClr val="0000FF"/>
                </a:solidFill>
              </a:rPr>
              <a:t>半滚在直线段的中间</a:t>
            </a:r>
            <a:endParaRPr lang="en-US" altLang="zh-CN" sz="1600" b="1" dirty="0">
              <a:solidFill>
                <a:srgbClr val="0000FF"/>
              </a:solidFill>
            </a:endParaRPr>
          </a:p>
          <a:p>
            <a:pPr eaLnBrk="0" hangingPunct="0">
              <a:spcBef>
                <a:spcPct val="50000"/>
              </a:spcBef>
            </a:pPr>
            <a:r>
              <a:rPr lang="de-DE" altLang="de-DE" sz="1200" b="1" dirty="0">
                <a:solidFill>
                  <a:srgbClr val="0000FF"/>
                </a:solidFill>
              </a:rPr>
              <a:t>Half roll on middle of the line.</a:t>
            </a:r>
          </a:p>
        </p:txBody>
      </p:sp>
      <p:sp>
        <p:nvSpPr>
          <p:cNvPr id="98" name="Textfeld 6">
            <a:extLst>
              <a:ext uri="{FF2B5EF4-FFF2-40B4-BE49-F238E27FC236}">
                <a16:creationId xmlns:a16="http://schemas.microsoft.com/office/drawing/2014/main" id="{BA4EBC0A-A66F-43CC-BF33-1AAF62590AD3}"/>
              </a:ext>
            </a:extLst>
          </p:cNvPr>
          <p:cNvSpPr txBox="1">
            <a:spLocks noChangeArrowheads="1"/>
          </p:cNvSpPr>
          <p:nvPr/>
        </p:nvSpPr>
        <p:spPr bwMode="auto">
          <a:xfrm>
            <a:off x="2323041" y="122412"/>
            <a:ext cx="3415844" cy="584775"/>
          </a:xfrm>
          <a:prstGeom prst="rect">
            <a:avLst/>
          </a:prstGeom>
          <a:noFill/>
          <a:ln w="9525">
            <a:noFill/>
            <a:miter lim="800000"/>
            <a:headEnd/>
            <a:tailEnd/>
          </a:ln>
        </p:spPr>
        <p:txBody>
          <a:bodyPr wrap="square">
            <a:spAutoFit/>
          </a:bodyPr>
          <a:lstStyle/>
          <a:p>
            <a:pPr defTabSz="793750" eaLnBrk="0" hangingPunct="0"/>
            <a:r>
              <a:rPr lang="en-US" altLang="de-DE" sz="2000" b="1" dirty="0"/>
              <a:t>F-25.06 </a:t>
            </a:r>
            <a:r>
              <a:rPr lang="zh-CN" altLang="en-US" sz="2000" b="1" dirty="0"/>
              <a:t>倒飞螺旋带半滚</a:t>
            </a:r>
            <a:endParaRPr lang="en-US" altLang="zh-CN" sz="2000" b="1" dirty="0"/>
          </a:p>
          <a:p>
            <a:pPr defTabSz="793750" eaLnBrk="0" hangingPunct="0"/>
            <a:r>
              <a:rPr lang="en-US" sz="1200" b="1" dirty="0"/>
              <a:t>                      Three Turn Spin with half roll</a:t>
            </a:r>
            <a:endParaRPr lang="de-DE" altLang="de-DE" sz="1200" dirty="0"/>
          </a:p>
        </p:txBody>
      </p:sp>
      <p:sp>
        <p:nvSpPr>
          <p:cNvPr id="100" name="Text Box 115">
            <a:extLst>
              <a:ext uri="{FF2B5EF4-FFF2-40B4-BE49-F238E27FC236}">
                <a16:creationId xmlns:a16="http://schemas.microsoft.com/office/drawing/2014/main" id="{FAB6F5BC-A48B-40E9-935C-31F2768ECFF7}"/>
              </a:ext>
            </a:extLst>
          </p:cNvPr>
          <p:cNvSpPr txBox="1">
            <a:spLocks noChangeArrowheads="1"/>
          </p:cNvSpPr>
          <p:nvPr/>
        </p:nvSpPr>
        <p:spPr bwMode="auto">
          <a:xfrm>
            <a:off x="2012492" y="1741071"/>
            <a:ext cx="39887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600" b="1" dirty="0">
                <a:solidFill>
                  <a:srgbClr val="0000FF"/>
                </a:solidFill>
              </a:rPr>
              <a:t>强行进入：大幅扣分 </a:t>
            </a:r>
            <a:r>
              <a:rPr lang="de-DE" altLang="de-DE" sz="1200" b="1" dirty="0">
                <a:solidFill>
                  <a:srgbClr val="0000FF"/>
                </a:solidFill>
              </a:rPr>
              <a:t>Forced entry: downgrade.</a:t>
            </a:r>
            <a:endParaRPr lang="de-DE" altLang="de-DE" sz="1600" b="1" dirty="0">
              <a:solidFill>
                <a:srgbClr val="0000FF"/>
              </a:solidFill>
            </a:endParaRPr>
          </a:p>
        </p:txBody>
      </p:sp>
      <p:sp>
        <p:nvSpPr>
          <p:cNvPr id="101" name="Text Box 116">
            <a:extLst>
              <a:ext uri="{FF2B5EF4-FFF2-40B4-BE49-F238E27FC236}">
                <a16:creationId xmlns:a16="http://schemas.microsoft.com/office/drawing/2014/main" id="{5EF9FDBD-A4AE-41F2-BC80-84FD62478B2C}"/>
              </a:ext>
            </a:extLst>
          </p:cNvPr>
          <p:cNvSpPr txBox="1">
            <a:spLocks noChangeArrowheads="1"/>
          </p:cNvSpPr>
          <p:nvPr/>
        </p:nvSpPr>
        <p:spPr bwMode="auto">
          <a:xfrm>
            <a:off x="2012493" y="1296571"/>
            <a:ext cx="32670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600" b="1" dirty="0">
                <a:solidFill>
                  <a:srgbClr val="0000FF"/>
                </a:solidFill>
              </a:rPr>
              <a:t>螺旋俯冲</a:t>
            </a:r>
            <a:r>
              <a:rPr lang="en-US" altLang="zh-CN" sz="1600" b="1" dirty="0">
                <a:solidFill>
                  <a:srgbClr val="0000FF"/>
                </a:solidFill>
              </a:rPr>
              <a:t>=</a:t>
            </a:r>
            <a:r>
              <a:rPr lang="en-US" altLang="zh-CN" sz="1600" b="1" dirty="0">
                <a:solidFill>
                  <a:srgbClr val="FF0000"/>
                </a:solidFill>
              </a:rPr>
              <a:t>0</a:t>
            </a:r>
            <a:r>
              <a:rPr lang="zh-CN" altLang="en-US" sz="1600" b="1" dirty="0">
                <a:solidFill>
                  <a:srgbClr val="FF0000"/>
                </a:solidFill>
              </a:rPr>
              <a:t>分</a:t>
            </a:r>
            <a:r>
              <a:rPr lang="zh-CN" altLang="en-US" sz="1600" b="1" dirty="0">
                <a:solidFill>
                  <a:srgbClr val="0000FF"/>
                </a:solidFill>
              </a:rPr>
              <a:t> </a:t>
            </a:r>
            <a:r>
              <a:rPr lang="de-DE" altLang="de-DE" sz="1200" b="1" dirty="0">
                <a:solidFill>
                  <a:srgbClr val="0000FF"/>
                </a:solidFill>
              </a:rPr>
              <a:t>Spiral dive -</a:t>
            </a:r>
            <a:r>
              <a:rPr lang="de-DE" altLang="de-DE" sz="1200" b="1" dirty="0">
                <a:solidFill>
                  <a:srgbClr val="02369E"/>
                </a:solidFill>
              </a:rPr>
              <a:t> </a:t>
            </a:r>
            <a:r>
              <a:rPr lang="de-DE" altLang="de-DE" sz="1200" b="1" dirty="0">
                <a:solidFill>
                  <a:srgbClr val="FF3300"/>
                </a:solidFill>
              </a:rPr>
              <a:t>0 points!</a:t>
            </a:r>
            <a:endParaRPr lang="de-DE" altLang="de-DE" sz="1600" b="1" dirty="0">
              <a:solidFill>
                <a:srgbClr val="FF3300"/>
              </a:solidFill>
            </a:endParaRPr>
          </a:p>
        </p:txBody>
      </p:sp>
      <p:sp>
        <p:nvSpPr>
          <p:cNvPr id="102" name="Text Box 117">
            <a:extLst>
              <a:ext uri="{FF2B5EF4-FFF2-40B4-BE49-F238E27FC236}">
                <a16:creationId xmlns:a16="http://schemas.microsoft.com/office/drawing/2014/main" id="{7496107A-76A0-48DB-8EE0-E54EFF0E2C0C}"/>
              </a:ext>
            </a:extLst>
          </p:cNvPr>
          <p:cNvSpPr txBox="1">
            <a:spLocks noChangeArrowheads="1"/>
          </p:cNvSpPr>
          <p:nvPr/>
        </p:nvSpPr>
        <p:spPr bwMode="auto">
          <a:xfrm>
            <a:off x="2012493" y="854534"/>
            <a:ext cx="31519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600" b="1" dirty="0">
                <a:solidFill>
                  <a:srgbClr val="0000FF"/>
                </a:solidFill>
              </a:rPr>
              <a:t>快滚进入</a:t>
            </a:r>
            <a:r>
              <a:rPr lang="en-US" altLang="zh-CN" sz="1600" b="1" dirty="0">
                <a:solidFill>
                  <a:srgbClr val="0000FF"/>
                </a:solidFill>
              </a:rPr>
              <a:t>=</a:t>
            </a:r>
            <a:r>
              <a:rPr lang="en-US" altLang="zh-CN" sz="1600" b="1" dirty="0">
                <a:solidFill>
                  <a:srgbClr val="FF0000"/>
                </a:solidFill>
              </a:rPr>
              <a:t>0</a:t>
            </a:r>
            <a:r>
              <a:rPr lang="zh-CN" altLang="en-US" sz="1600" b="1" dirty="0">
                <a:solidFill>
                  <a:srgbClr val="FF0000"/>
                </a:solidFill>
              </a:rPr>
              <a:t>分</a:t>
            </a:r>
            <a:r>
              <a:rPr lang="zh-CN" altLang="en-US" sz="1600" b="1" dirty="0">
                <a:solidFill>
                  <a:srgbClr val="0000FF"/>
                </a:solidFill>
              </a:rPr>
              <a:t> </a:t>
            </a:r>
            <a:r>
              <a:rPr lang="de-DE" altLang="de-DE" sz="1200" b="1" dirty="0">
                <a:solidFill>
                  <a:srgbClr val="0000FF"/>
                </a:solidFill>
              </a:rPr>
              <a:t>Snap entry -</a:t>
            </a:r>
            <a:r>
              <a:rPr lang="de-DE" altLang="de-DE" sz="1200" b="1" dirty="0">
                <a:solidFill>
                  <a:srgbClr val="02369E"/>
                </a:solidFill>
              </a:rPr>
              <a:t> </a:t>
            </a:r>
            <a:r>
              <a:rPr lang="de-DE" altLang="de-DE" sz="1200" b="1" dirty="0">
                <a:solidFill>
                  <a:srgbClr val="F76531"/>
                </a:solidFill>
              </a:rPr>
              <a:t>0 points!</a:t>
            </a:r>
            <a:endParaRPr lang="de-DE" altLang="de-DE" sz="1600" b="1" dirty="0">
              <a:solidFill>
                <a:srgbClr val="F76531"/>
              </a:solidFill>
            </a:endParaRPr>
          </a:p>
        </p:txBody>
      </p:sp>
      <p:sp>
        <p:nvSpPr>
          <p:cNvPr id="103" name="Text Box 115">
            <a:extLst>
              <a:ext uri="{FF2B5EF4-FFF2-40B4-BE49-F238E27FC236}">
                <a16:creationId xmlns:a16="http://schemas.microsoft.com/office/drawing/2014/main" id="{9BD909F3-1921-47DE-B11B-91767EA64EA5}"/>
              </a:ext>
            </a:extLst>
          </p:cNvPr>
          <p:cNvSpPr txBox="1">
            <a:spLocks noChangeArrowheads="1"/>
          </p:cNvSpPr>
          <p:nvPr/>
        </p:nvSpPr>
        <p:spPr bwMode="auto">
          <a:xfrm>
            <a:off x="4349419" y="2277867"/>
            <a:ext cx="205110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600" b="1" dirty="0">
                <a:solidFill>
                  <a:srgbClr val="0000FF"/>
                </a:solidFill>
              </a:rPr>
              <a:t>螺旋后保持一段直线</a:t>
            </a:r>
            <a:endParaRPr lang="en-US" altLang="zh-CN" sz="1600" b="1" dirty="0">
              <a:solidFill>
                <a:srgbClr val="0000FF"/>
              </a:solidFill>
            </a:endParaRPr>
          </a:p>
          <a:p>
            <a:pPr>
              <a:spcBef>
                <a:spcPct val="50000"/>
              </a:spcBef>
            </a:pPr>
            <a:r>
              <a:rPr lang="de-DE" altLang="de-DE" sz="1200" b="1" dirty="0">
                <a:solidFill>
                  <a:srgbClr val="0000FF"/>
                </a:solidFill>
              </a:rPr>
              <a:t>Line after the spins.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linds(horizontal)">
                                      <p:cBhvr>
                                        <p:cTn id="7" dur="1000"/>
                                        <p:tgtEl>
                                          <p:spTgt spid="99"/>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blinds(horizontal)">
                                      <p:cBhvr>
                                        <p:cTn id="11" dur="1000"/>
                                        <p:tgtEl>
                                          <p:spTgt spid="102"/>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blinds(horizontal)">
                                      <p:cBhvr>
                                        <p:cTn id="15" dur="1000"/>
                                        <p:tgtEl>
                                          <p:spTgt spid="101"/>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blinds(horizontal)">
                                      <p:cBhvr>
                                        <p:cTn id="19" dur="1000"/>
                                        <p:tgtEl>
                                          <p:spTgt spid="100"/>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blinds(horizontal)">
                                      <p:cBhvr>
                                        <p:cTn id="23"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P spid="102" grpId="0" autoUpdateAnimBg="0"/>
      <p:bldP spid="1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229"/>
          <p:cNvSpPr txBox="1">
            <a:spLocks noChangeArrowheads="1"/>
          </p:cNvSpPr>
          <p:nvPr/>
        </p:nvSpPr>
        <p:spPr bwMode="auto">
          <a:xfrm>
            <a:off x="8051800" y="6543675"/>
            <a:ext cx="939800" cy="274638"/>
          </a:xfrm>
          <a:prstGeom prst="rect">
            <a:avLst/>
          </a:prstGeom>
          <a:noFill/>
          <a:ln w="9525">
            <a:noFill/>
            <a:miter lim="800000"/>
            <a:headEnd/>
            <a:tailEnd/>
          </a:ln>
        </p:spPr>
        <p:txBody>
          <a:bodyPr>
            <a:spAutoFit/>
          </a:bodyPr>
          <a:lstStyle/>
          <a:p>
            <a:pPr>
              <a:spcBef>
                <a:spcPct val="50000"/>
              </a:spcBef>
            </a:pPr>
            <a:r>
              <a:rPr lang="de-DE" altLang="de-DE" sz="1200" b="1"/>
              <a:t>F-25.07.01</a:t>
            </a:r>
          </a:p>
        </p:txBody>
      </p:sp>
      <p:sp>
        <p:nvSpPr>
          <p:cNvPr id="79874" name="Text Box 544"/>
          <p:cNvSpPr txBox="1">
            <a:spLocks noChangeArrowheads="1"/>
          </p:cNvSpPr>
          <p:nvPr/>
        </p:nvSpPr>
        <p:spPr bwMode="auto">
          <a:xfrm>
            <a:off x="550863" y="5156200"/>
            <a:ext cx="7905239" cy="1514261"/>
          </a:xfrm>
          <a:prstGeom prst="rect">
            <a:avLst/>
          </a:prstGeom>
          <a:solidFill>
            <a:schemeClr val="bg1"/>
          </a:solidFill>
          <a:ln w="9525">
            <a:noFill/>
            <a:miter lim="800000"/>
            <a:headEnd/>
            <a:tailEnd/>
          </a:ln>
        </p:spPr>
        <p:txBody>
          <a:bodyPr wrap="square">
            <a:spAutoFit/>
          </a:bodyPr>
          <a:lstStyle/>
          <a:p>
            <a:pPr defTabSz="793750" eaLnBrk="0" hangingPunct="0">
              <a:lnSpc>
                <a:spcPct val="80000"/>
              </a:lnSpc>
              <a:spcBef>
                <a:spcPct val="50000"/>
              </a:spcBef>
            </a:pPr>
            <a:r>
              <a:rPr lang="zh-CN" altLang="en-US" sz="1600" b="1" dirty="0"/>
              <a:t>正飞进入，做一个水平圆，在第一段</a:t>
            </a:r>
            <a:r>
              <a:rPr lang="en-US" altLang="zh-CN" sz="1600" b="1" dirty="0"/>
              <a:t>90°</a:t>
            </a:r>
            <a:r>
              <a:rPr lang="zh-CN" altLang="en-US" sz="1600" b="1" dirty="0"/>
              <a:t>圆弧上向内做同步半滚，紧接着在第二段</a:t>
            </a:r>
            <a:r>
              <a:rPr lang="en-US" altLang="zh-CN" sz="1600" b="1" dirty="0"/>
              <a:t>180°</a:t>
            </a:r>
            <a:r>
              <a:rPr lang="zh-CN" altLang="en-US" sz="1600" b="1" dirty="0"/>
              <a:t>圆弧上向外做同步半滚，紧接着在最后</a:t>
            </a:r>
            <a:r>
              <a:rPr lang="en-US" altLang="zh-CN" sz="1600" b="1" dirty="0"/>
              <a:t>90°</a:t>
            </a:r>
            <a:r>
              <a:rPr lang="zh-CN" altLang="en-US" sz="1600" b="1" dirty="0"/>
              <a:t>圆弧上再向内做同步半滚，倒飞改出。</a:t>
            </a:r>
            <a:endParaRPr lang="en-US" altLang="zh-CN" sz="1600" b="1" dirty="0"/>
          </a:p>
          <a:p>
            <a:pPr defTabSz="793750" eaLnBrk="0" hangingPunct="0">
              <a:lnSpc>
                <a:spcPct val="80000"/>
              </a:lnSpc>
              <a:spcBef>
                <a:spcPct val="50000"/>
              </a:spcBef>
            </a:pPr>
            <a:r>
              <a:rPr lang="zh-CN" altLang="en-US" sz="1600" b="1" dirty="0"/>
              <a:t>（注：第一个同步半滚必须向内）</a:t>
            </a:r>
            <a:endParaRPr lang="en-US" altLang="zh-CN" sz="1600" b="1" dirty="0"/>
          </a:p>
          <a:p>
            <a:pPr defTabSz="793750" eaLnBrk="0" hangingPunct="0">
              <a:lnSpc>
                <a:spcPct val="80000"/>
              </a:lnSpc>
              <a:spcBef>
                <a:spcPct val="50000"/>
              </a:spcBef>
            </a:pPr>
            <a:r>
              <a:rPr lang="en-US" sz="1200" b="1" dirty="0"/>
              <a:t>From upright, perform a horizontal circle with half roll integrated in the first ninety degrees, half roll in opposite direction integrated in next one hundred eighty degrees, half roll in opposite direction integrated in the last ninety degrees, exit inverted</a:t>
            </a:r>
            <a:r>
              <a:rPr lang="en-US" sz="1400" dirty="0"/>
              <a:t>.</a:t>
            </a:r>
            <a:br>
              <a:rPr lang="en-US" sz="1400" dirty="0"/>
            </a:br>
            <a:r>
              <a:rPr lang="en-US" sz="1200" b="1" dirty="0"/>
              <a:t>Note: First half roll is to the inside. </a:t>
            </a:r>
            <a:endParaRPr lang="de-DE" altLang="de-DE" sz="1050" b="1" dirty="0"/>
          </a:p>
        </p:txBody>
      </p:sp>
      <p:sp>
        <p:nvSpPr>
          <p:cNvPr id="79875" name="Text Box 310"/>
          <p:cNvSpPr txBox="1">
            <a:spLocks noChangeArrowheads="1"/>
          </p:cNvSpPr>
          <p:nvPr/>
        </p:nvSpPr>
        <p:spPr bwMode="auto">
          <a:xfrm>
            <a:off x="2652713" y="4641850"/>
            <a:ext cx="1162050" cy="336550"/>
          </a:xfrm>
          <a:prstGeom prst="rect">
            <a:avLst/>
          </a:prstGeom>
          <a:noFill/>
          <a:ln w="9525">
            <a:noFill/>
            <a:miter lim="800000"/>
            <a:headEnd/>
            <a:tailEnd/>
          </a:ln>
        </p:spPr>
        <p:txBody>
          <a:bodyPr>
            <a:spAutoFit/>
          </a:bodyPr>
          <a:lstStyle/>
          <a:p>
            <a:pPr algn="ctr" eaLnBrk="0" hangingPunct="0">
              <a:spcBef>
                <a:spcPct val="50000"/>
              </a:spcBef>
            </a:pPr>
            <a:r>
              <a:rPr lang="de-DE" altLang="de-DE" sz="1600" b="1"/>
              <a:t>½ roll</a:t>
            </a:r>
          </a:p>
        </p:txBody>
      </p:sp>
      <p:sp>
        <p:nvSpPr>
          <p:cNvPr id="79876" name="Text Box 105"/>
          <p:cNvSpPr txBox="1">
            <a:spLocks noChangeArrowheads="1"/>
          </p:cNvSpPr>
          <p:nvPr/>
        </p:nvSpPr>
        <p:spPr bwMode="auto">
          <a:xfrm>
            <a:off x="1746250" y="158750"/>
            <a:ext cx="7245350" cy="695680"/>
          </a:xfrm>
          <a:prstGeom prst="rect">
            <a:avLst/>
          </a:prstGeom>
          <a:noFill/>
          <a:ln w="9525">
            <a:noFill/>
            <a:miter lim="800000"/>
            <a:headEnd/>
            <a:tailEnd/>
          </a:ln>
        </p:spPr>
        <p:txBody>
          <a:bodyPr lIns="79352" tIns="39676" rIns="79352" bIns="39676">
            <a:spAutoFit/>
          </a:bodyPr>
          <a:lstStyle/>
          <a:p>
            <a:pPr defTabSz="793750" eaLnBrk="0" hangingPunct="0"/>
            <a:r>
              <a:rPr lang="en-US" altLang="de-DE" sz="2000" b="1" dirty="0"/>
              <a:t>F-25.07 </a:t>
            </a:r>
            <a:r>
              <a:rPr lang="zh-CN" altLang="en-US" sz="2000" b="1" dirty="0"/>
              <a:t>水平圆周带三个半滚</a:t>
            </a:r>
            <a:endParaRPr lang="en-US" altLang="zh-CN" sz="2000" b="1" dirty="0"/>
          </a:p>
          <a:p>
            <a:pPr defTabSz="793750" eaLnBrk="0" hangingPunct="0"/>
            <a:r>
              <a:rPr lang="en-US" sz="2000" b="1" dirty="0"/>
              <a:t>             </a:t>
            </a:r>
            <a:r>
              <a:rPr lang="en-US" sz="1200" b="1" dirty="0"/>
              <a:t>Horizontal Circle with three half rolls in opposite direction integrated</a:t>
            </a:r>
            <a:endParaRPr lang="de-DE" altLang="de-DE" sz="2000" b="1" dirty="0"/>
          </a:p>
        </p:txBody>
      </p:sp>
      <p:sp>
        <p:nvSpPr>
          <p:cNvPr id="79877" name="Line 9"/>
          <p:cNvSpPr>
            <a:spLocks noChangeShapeType="1"/>
          </p:cNvSpPr>
          <p:nvPr/>
        </p:nvSpPr>
        <p:spPr bwMode="auto">
          <a:xfrm flipV="1">
            <a:off x="4714875" y="3779838"/>
            <a:ext cx="1016000" cy="9525"/>
          </a:xfrm>
          <a:prstGeom prst="line">
            <a:avLst/>
          </a:prstGeom>
          <a:noFill/>
          <a:ln w="9525">
            <a:solidFill>
              <a:schemeClr val="tx1"/>
            </a:solidFill>
            <a:round/>
            <a:headEnd/>
            <a:tailEnd/>
          </a:ln>
        </p:spPr>
        <p:txBody>
          <a:bodyPr/>
          <a:lstStyle/>
          <a:p>
            <a:endParaRPr lang="de-DE"/>
          </a:p>
        </p:txBody>
      </p:sp>
      <p:grpSp>
        <p:nvGrpSpPr>
          <p:cNvPr id="79878" name="Group 10"/>
          <p:cNvGrpSpPr>
            <a:grpSpLocks/>
          </p:cNvGrpSpPr>
          <p:nvPr/>
        </p:nvGrpSpPr>
        <p:grpSpPr bwMode="auto">
          <a:xfrm rot="-5400000" flipH="1" flipV="1">
            <a:off x="2199482" y="3547269"/>
            <a:ext cx="311150" cy="490537"/>
            <a:chOff x="2820" y="264"/>
            <a:chExt cx="420" cy="1452"/>
          </a:xfrm>
        </p:grpSpPr>
        <p:sp>
          <p:nvSpPr>
            <p:cNvPr id="79939" name="Line 11"/>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9940" name="Group 12"/>
            <p:cNvGrpSpPr>
              <a:grpSpLocks/>
            </p:cNvGrpSpPr>
            <p:nvPr/>
          </p:nvGrpSpPr>
          <p:grpSpPr bwMode="auto">
            <a:xfrm>
              <a:off x="2940" y="264"/>
              <a:ext cx="300" cy="1452"/>
              <a:chOff x="2940" y="264"/>
              <a:chExt cx="300" cy="1452"/>
            </a:xfrm>
          </p:grpSpPr>
          <p:grpSp>
            <p:nvGrpSpPr>
              <p:cNvPr id="79941" name="Group 13"/>
              <p:cNvGrpSpPr>
                <a:grpSpLocks/>
              </p:cNvGrpSpPr>
              <p:nvPr/>
            </p:nvGrpSpPr>
            <p:grpSpPr bwMode="auto">
              <a:xfrm>
                <a:off x="2940" y="264"/>
                <a:ext cx="252" cy="1368"/>
                <a:chOff x="3024" y="732"/>
                <a:chExt cx="252" cy="1368"/>
              </a:xfrm>
            </p:grpSpPr>
            <p:grpSp>
              <p:nvGrpSpPr>
                <p:cNvPr id="79944" name="Group 14"/>
                <p:cNvGrpSpPr>
                  <a:grpSpLocks/>
                </p:cNvGrpSpPr>
                <p:nvPr/>
              </p:nvGrpSpPr>
              <p:grpSpPr bwMode="auto">
                <a:xfrm>
                  <a:off x="3024" y="732"/>
                  <a:ext cx="252" cy="1368"/>
                  <a:chOff x="3168" y="1008"/>
                  <a:chExt cx="484" cy="2448"/>
                </a:xfrm>
              </p:grpSpPr>
              <p:grpSp>
                <p:nvGrpSpPr>
                  <p:cNvPr id="79946" name="Group 15"/>
                  <p:cNvGrpSpPr>
                    <a:grpSpLocks/>
                  </p:cNvGrpSpPr>
                  <p:nvPr/>
                </p:nvGrpSpPr>
                <p:grpSpPr bwMode="auto">
                  <a:xfrm>
                    <a:off x="3168" y="1008"/>
                    <a:ext cx="484" cy="2448"/>
                    <a:chOff x="2256" y="864"/>
                    <a:chExt cx="532" cy="2448"/>
                  </a:xfrm>
                </p:grpSpPr>
                <p:sp>
                  <p:nvSpPr>
                    <p:cNvPr id="79949" name="Freeform 16"/>
                    <p:cNvSpPr>
                      <a:spLocks/>
                    </p:cNvSpPr>
                    <p:nvPr/>
                  </p:nvSpPr>
                  <p:spPr bwMode="auto">
                    <a:xfrm rot="5389413">
                      <a:off x="1298" y="1822"/>
                      <a:ext cx="2448" cy="532"/>
                    </a:xfrm>
                    <a:custGeom>
                      <a:avLst/>
                      <a:gdLst>
                        <a:gd name="T0" fmla="*/ 1756955 w 1153"/>
                        <a:gd name="T1" fmla="*/ 1048384 h 204"/>
                        <a:gd name="T2" fmla="*/ 1907663 w 1153"/>
                        <a:gd name="T3" fmla="*/ 1148377 h 204"/>
                        <a:gd name="T4" fmla="*/ 2034886 w 1153"/>
                        <a:gd name="T5" fmla="*/ 1249342 h 204"/>
                        <a:gd name="T6" fmla="*/ 2121634 w 1153"/>
                        <a:gd name="T7" fmla="*/ 1366684 h 204"/>
                        <a:gd name="T8" fmla="*/ 2145900 w 1153"/>
                        <a:gd name="T9" fmla="*/ 1411694 h 204"/>
                        <a:gd name="T10" fmla="*/ 2145900 w 1153"/>
                        <a:gd name="T11" fmla="*/ 1439665 h 204"/>
                        <a:gd name="T12" fmla="*/ 2145900 w 1153"/>
                        <a:gd name="T13" fmla="*/ 1946403 h 204"/>
                        <a:gd name="T14" fmla="*/ 2144327 w 1153"/>
                        <a:gd name="T15" fmla="*/ 2008975 h 204"/>
                        <a:gd name="T16" fmla="*/ 2134806 w 1153"/>
                        <a:gd name="T17" fmla="*/ 2036731 h 204"/>
                        <a:gd name="T18" fmla="*/ 2133070 w 1153"/>
                        <a:gd name="T19" fmla="*/ 2080999 h 204"/>
                        <a:gd name="T20" fmla="*/ 2125997 w 1153"/>
                        <a:gd name="T21" fmla="*/ 2369734 h 204"/>
                        <a:gd name="T22" fmla="*/ 2106600 w 1153"/>
                        <a:gd name="T23" fmla="*/ 2689007 h 204"/>
                        <a:gd name="T24" fmla="*/ 2090101 w 1153"/>
                        <a:gd name="T25" fmla="*/ 2839055 h 204"/>
                        <a:gd name="T26" fmla="*/ 2069876 w 1153"/>
                        <a:gd name="T27" fmla="*/ 2879349 h 204"/>
                        <a:gd name="T28" fmla="*/ 1891183 w 1153"/>
                        <a:gd name="T29" fmla="*/ 2952329 h 204"/>
                        <a:gd name="T30" fmla="*/ 1732967 w 1153"/>
                        <a:gd name="T31" fmla="*/ 2967176 h 204"/>
                        <a:gd name="T32" fmla="*/ 1511297 w 1153"/>
                        <a:gd name="T33" fmla="*/ 2911198 h 204"/>
                        <a:gd name="T34" fmla="*/ 1146653 w 1153"/>
                        <a:gd name="T35" fmla="*/ 2734021 h 204"/>
                        <a:gd name="T36" fmla="*/ 333149 w 1153"/>
                        <a:gd name="T37" fmla="*/ 2533063 h 204"/>
                        <a:gd name="T38" fmla="*/ 247424 w 1153"/>
                        <a:gd name="T39" fmla="*/ 2615794 h 204"/>
                        <a:gd name="T40" fmla="*/ 28043 w 1153"/>
                        <a:gd name="T41" fmla="*/ 2633056 h 204"/>
                        <a:gd name="T42" fmla="*/ 14750 w 1153"/>
                        <a:gd name="T43" fmla="*/ 2615794 h 204"/>
                        <a:gd name="T44" fmla="*/ 6947 w 1153"/>
                        <a:gd name="T45" fmla="*/ 2543789 h 204"/>
                        <a:gd name="T46" fmla="*/ 0 w 1153"/>
                        <a:gd name="T47" fmla="*/ 2369734 h 204"/>
                        <a:gd name="T48" fmla="*/ 26501 w 1153"/>
                        <a:gd name="T49" fmla="*/ 117335 h 204"/>
                        <a:gd name="T50" fmla="*/ 33429 w 1153"/>
                        <a:gd name="T51" fmla="*/ 27985 h 204"/>
                        <a:gd name="T52" fmla="*/ 142978 w 1153"/>
                        <a:gd name="T53" fmla="*/ 27985 h 204"/>
                        <a:gd name="T54" fmla="*/ 187492 w 1153"/>
                        <a:gd name="T55" fmla="*/ 117335 h 204"/>
                        <a:gd name="T56" fmla="*/ 230475 w 1153"/>
                        <a:gd name="T57" fmla="*/ 278025 h 204"/>
                        <a:gd name="T58" fmla="*/ 404336 w 1153"/>
                        <a:gd name="T59" fmla="*/ 1104111 h 204"/>
                        <a:gd name="T60" fmla="*/ 432330 w 1153"/>
                        <a:gd name="T61" fmla="*/ 1165774 h 204"/>
                        <a:gd name="T62" fmla="*/ 476852 w 1153"/>
                        <a:gd name="T63" fmla="*/ 1221357 h 204"/>
                        <a:gd name="T64" fmla="*/ 1223155 w 1153"/>
                        <a:gd name="T65" fmla="*/ 815374 h 204"/>
                        <a:gd name="T66" fmla="*/ 1269408 w 1153"/>
                        <a:gd name="T67" fmla="*/ 1204117 h 204"/>
                        <a:gd name="T68" fmla="*/ 1521178 w 1153"/>
                        <a:gd name="T69" fmla="*/ 1411694 h 204"/>
                        <a:gd name="T70" fmla="*/ 1574514 w 1153"/>
                        <a:gd name="T71" fmla="*/ 1394440 h 204"/>
                        <a:gd name="T72" fmla="*/ 1625232 w 1153"/>
                        <a:gd name="T73" fmla="*/ 1294338 h 204"/>
                        <a:gd name="T74" fmla="*/ 1667311 w 1153"/>
                        <a:gd name="T75" fmla="*/ 1121365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9950" name="Freeform 17"/>
                    <p:cNvSpPr>
                      <a:spLocks/>
                    </p:cNvSpPr>
                    <p:nvPr/>
                  </p:nvSpPr>
                  <p:spPr bwMode="auto">
                    <a:xfrm rot="5389413">
                      <a:off x="2332" y="2426"/>
                      <a:ext cx="539" cy="173"/>
                    </a:xfrm>
                    <a:custGeom>
                      <a:avLst/>
                      <a:gdLst>
                        <a:gd name="T0" fmla="*/ 0 w 247"/>
                        <a:gd name="T1" fmla="*/ 187545 h 69"/>
                        <a:gd name="T2" fmla="*/ 37006 w 247"/>
                        <a:gd name="T3" fmla="*/ 488865 h 69"/>
                        <a:gd name="T4" fmla="*/ 132177 w 247"/>
                        <a:gd name="T5" fmla="*/ 540595 h 69"/>
                        <a:gd name="T6" fmla="*/ 362359 w 247"/>
                        <a:gd name="T7" fmla="*/ 677719 h 69"/>
                        <a:gd name="T8" fmla="*/ 590233 w 247"/>
                        <a:gd name="T9" fmla="*/ 548019 h 69"/>
                        <a:gd name="T10" fmla="*/ 604586 w 247"/>
                        <a:gd name="T11" fmla="*/ 313962 h 69"/>
                        <a:gd name="T12" fmla="*/ 555360 w 247"/>
                        <a:gd name="T13" fmla="*/ 246711 h 69"/>
                        <a:gd name="T14" fmla="*/ 504932 w 247"/>
                        <a:gd name="T15" fmla="*/ 176367 h 69"/>
                        <a:gd name="T16" fmla="*/ 453609 w 247"/>
                        <a:gd name="T17" fmla="*/ 117013 h 69"/>
                        <a:gd name="T18" fmla="*/ 404093 w 247"/>
                        <a:gd name="T19" fmla="*/ 59153 h 69"/>
                        <a:gd name="T20" fmla="*/ 362359 w 247"/>
                        <a:gd name="T21" fmla="*/ 20632 h 69"/>
                        <a:gd name="T22" fmla="*/ 320888 w 247"/>
                        <a:gd name="T23" fmla="*/ 0 h 69"/>
                        <a:gd name="T24" fmla="*/ 271455 w 247"/>
                        <a:gd name="T25" fmla="*/ 20632 h 69"/>
                        <a:gd name="T26" fmla="*/ 217483 w 247"/>
                        <a:gd name="T27" fmla="*/ 51730 h 69"/>
                        <a:gd name="T28" fmla="*/ 0 w 247"/>
                        <a:gd name="T29" fmla="*/ 1875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9947" name="Freeform 18"/>
                  <p:cNvSpPr>
                    <a:spLocks/>
                  </p:cNvSpPr>
                  <p:nvPr/>
                </p:nvSpPr>
                <p:spPr bwMode="auto">
                  <a:xfrm rot="5353401">
                    <a:off x="2952" y="2567"/>
                    <a:ext cx="720" cy="96"/>
                  </a:xfrm>
                  <a:custGeom>
                    <a:avLst/>
                    <a:gdLst>
                      <a:gd name="T0" fmla="*/ 0 w 293"/>
                      <a:gd name="T1" fmla="*/ 733379 h 33"/>
                      <a:gd name="T2" fmla="*/ 0 w 293"/>
                      <a:gd name="T3" fmla="*/ 703590 h 33"/>
                      <a:gd name="T4" fmla="*/ 843073 w 293"/>
                      <a:gd name="T5" fmla="*/ 179988 h 33"/>
                      <a:gd name="T6" fmla="*/ 1084824 w 293"/>
                      <a:gd name="T7" fmla="*/ 86659 h 33"/>
                      <a:gd name="T8" fmla="*/ 1277936 w 293"/>
                      <a:gd name="T9" fmla="*/ 86659 h 33"/>
                      <a:gd name="T10" fmla="*/ 1437142 w 293"/>
                      <a:gd name="T11" fmla="*/ 0 h 33"/>
                      <a:gd name="T12" fmla="*/ 1564838 w 293"/>
                      <a:gd name="T13" fmla="*/ 0 h 33"/>
                      <a:gd name="T14" fmla="*/ 1757950 w 293"/>
                      <a:gd name="T15" fmla="*/ 86659 h 33"/>
                      <a:gd name="T16" fmla="*/ 1916962 w 293"/>
                      <a:gd name="T17" fmla="*/ 134001 h 33"/>
                      <a:gd name="T18" fmla="*/ 2055423 w 293"/>
                      <a:gd name="T19" fmla="*/ 179988 h 33"/>
                      <a:gd name="T20" fmla="*/ 2159334 w 293"/>
                      <a:gd name="T21" fmla="*/ 298161 h 33"/>
                      <a:gd name="T22" fmla="*/ 2241706 w 293"/>
                      <a:gd name="T23" fmla="*/ 389821 h 33"/>
                      <a:gd name="T24" fmla="*/ 2302707 w 293"/>
                      <a:gd name="T25" fmla="*/ 523601 h 33"/>
                      <a:gd name="T26" fmla="*/ 2336407 w 293"/>
                      <a:gd name="T27" fmla="*/ 610260 h 33"/>
                      <a:gd name="T28" fmla="*/ 2352016 w 293"/>
                      <a:gd name="T29" fmla="*/ 733379 h 33"/>
                      <a:gd name="T30" fmla="*/ 2336407 w 293"/>
                      <a:gd name="T31" fmla="*/ 820038 h 33"/>
                      <a:gd name="T32" fmla="*/ 2302707 w 293"/>
                      <a:gd name="T33" fmla="*/ 954039 h 33"/>
                      <a:gd name="T34" fmla="*/ 2241706 w 293"/>
                      <a:gd name="T35" fmla="*/ 1045495 h 33"/>
                      <a:gd name="T36" fmla="*/ 2159334 w 293"/>
                      <a:gd name="T37" fmla="*/ 1179427 h 33"/>
                      <a:gd name="T38" fmla="*/ 2055423 w 293"/>
                      <a:gd name="T39" fmla="*/ 1251540 h 33"/>
                      <a:gd name="T40" fmla="*/ 1916962 w 293"/>
                      <a:gd name="T41" fmla="*/ 1297594 h 33"/>
                      <a:gd name="T42" fmla="*/ 1757950 w 293"/>
                      <a:gd name="T43" fmla="*/ 1389280 h 33"/>
                      <a:gd name="T44" fmla="*/ 1564838 w 293"/>
                      <a:gd name="T45" fmla="*/ 1431526 h 33"/>
                      <a:gd name="T46" fmla="*/ 1444219 w 293"/>
                      <a:gd name="T47" fmla="*/ 1431526 h 33"/>
                      <a:gd name="T48" fmla="*/ 1277936 w 293"/>
                      <a:gd name="T49" fmla="*/ 1431526 h 33"/>
                      <a:gd name="T50" fmla="*/ 1084824 w 293"/>
                      <a:gd name="T51" fmla="*/ 1389280 h 33"/>
                      <a:gd name="T52" fmla="*/ 843073 w 293"/>
                      <a:gd name="T53" fmla="*/ 1251540 h 33"/>
                      <a:gd name="T54" fmla="*/ 0 w 293"/>
                      <a:gd name="T55" fmla="*/ 733379 h 33"/>
                      <a:gd name="T56" fmla="*/ 0 w 293"/>
                      <a:gd name="T57" fmla="*/ 73337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9948" name="Freeform 19"/>
                  <p:cNvSpPr>
                    <a:spLocks/>
                  </p:cNvSpPr>
                  <p:nvPr/>
                </p:nvSpPr>
                <p:spPr bwMode="auto">
                  <a:xfrm rot="16173530" flipH="1">
                    <a:off x="3167" y="1271"/>
                    <a:ext cx="289" cy="47"/>
                  </a:xfrm>
                  <a:custGeom>
                    <a:avLst/>
                    <a:gdLst>
                      <a:gd name="T0" fmla="*/ 0 w 293"/>
                      <a:gd name="T1" fmla="*/ 570 h 33"/>
                      <a:gd name="T2" fmla="*/ 0 w 293"/>
                      <a:gd name="T3" fmla="*/ 554 h 33"/>
                      <a:gd name="T4" fmla="*/ 95 w 293"/>
                      <a:gd name="T5" fmla="*/ 157 h 33"/>
                      <a:gd name="T6" fmla="*/ 115 w 293"/>
                      <a:gd name="T7" fmla="*/ 77 h 33"/>
                      <a:gd name="T8" fmla="*/ 139 w 293"/>
                      <a:gd name="T9" fmla="*/ 77 h 33"/>
                      <a:gd name="T10" fmla="*/ 159 w 293"/>
                      <a:gd name="T11" fmla="*/ 0 h 33"/>
                      <a:gd name="T12" fmla="*/ 171 w 293"/>
                      <a:gd name="T13" fmla="*/ 0 h 33"/>
                      <a:gd name="T14" fmla="*/ 189 w 293"/>
                      <a:gd name="T15" fmla="*/ 77 h 33"/>
                      <a:gd name="T16" fmla="*/ 209 w 293"/>
                      <a:gd name="T17" fmla="*/ 110 h 33"/>
                      <a:gd name="T18" fmla="*/ 226 w 293"/>
                      <a:gd name="T19" fmla="*/ 157 h 33"/>
                      <a:gd name="T20" fmla="*/ 235 w 293"/>
                      <a:gd name="T21" fmla="*/ 234 h 33"/>
                      <a:gd name="T22" fmla="*/ 243 w 293"/>
                      <a:gd name="T23" fmla="*/ 319 h 33"/>
                      <a:gd name="T24" fmla="*/ 249 w 293"/>
                      <a:gd name="T25" fmla="*/ 400 h 33"/>
                      <a:gd name="T26" fmla="*/ 252 w 293"/>
                      <a:gd name="T27" fmla="*/ 474 h 33"/>
                      <a:gd name="T28" fmla="*/ 253 w 293"/>
                      <a:gd name="T29" fmla="*/ 570 h 33"/>
                      <a:gd name="T30" fmla="*/ 252 w 293"/>
                      <a:gd name="T31" fmla="*/ 647 h 33"/>
                      <a:gd name="T32" fmla="*/ 249 w 293"/>
                      <a:gd name="T33" fmla="*/ 749 h 33"/>
                      <a:gd name="T34" fmla="*/ 243 w 293"/>
                      <a:gd name="T35" fmla="*/ 812 h 33"/>
                      <a:gd name="T36" fmla="*/ 235 w 293"/>
                      <a:gd name="T37" fmla="*/ 921 h 33"/>
                      <a:gd name="T38" fmla="*/ 226 w 293"/>
                      <a:gd name="T39" fmla="*/ 981 h 33"/>
                      <a:gd name="T40" fmla="*/ 209 w 293"/>
                      <a:gd name="T41" fmla="*/ 1037 h 33"/>
                      <a:gd name="T42" fmla="*/ 189 w 293"/>
                      <a:gd name="T43" fmla="*/ 1118 h 33"/>
                      <a:gd name="T44" fmla="*/ 171 w 293"/>
                      <a:gd name="T45" fmla="*/ 1124 h 33"/>
                      <a:gd name="T46" fmla="*/ 160 w 293"/>
                      <a:gd name="T47" fmla="*/ 1124 h 33"/>
                      <a:gd name="T48" fmla="*/ 139 w 293"/>
                      <a:gd name="T49" fmla="*/ 1124 h 33"/>
                      <a:gd name="T50" fmla="*/ 115 w 293"/>
                      <a:gd name="T51" fmla="*/ 1118 h 33"/>
                      <a:gd name="T52" fmla="*/ 95 w 293"/>
                      <a:gd name="T53" fmla="*/ 981 h 33"/>
                      <a:gd name="T54" fmla="*/ 0 w 293"/>
                      <a:gd name="T55" fmla="*/ 570 h 33"/>
                      <a:gd name="T56" fmla="*/ 0 w 293"/>
                      <a:gd name="T57" fmla="*/ 57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9945" name="Line 20"/>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9942" name="AutoShape 21"/>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de-DE" altLang="de-DE" sz="1400" b="1"/>
              </a:p>
            </p:txBody>
          </p:sp>
          <p:sp>
            <p:nvSpPr>
              <p:cNvPr id="79943" name="Line 22"/>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79879" name="Line 36"/>
          <p:cNvSpPr>
            <a:spLocks noChangeShapeType="1"/>
          </p:cNvSpPr>
          <p:nvPr/>
        </p:nvSpPr>
        <p:spPr bwMode="auto">
          <a:xfrm>
            <a:off x="2941638" y="3786188"/>
            <a:ext cx="1509712" cy="0"/>
          </a:xfrm>
          <a:prstGeom prst="line">
            <a:avLst/>
          </a:prstGeom>
          <a:noFill/>
          <a:ln w="9525">
            <a:solidFill>
              <a:schemeClr val="tx1"/>
            </a:solidFill>
            <a:round/>
            <a:headEnd/>
            <a:tailEnd/>
          </a:ln>
        </p:spPr>
        <p:txBody>
          <a:bodyPr/>
          <a:lstStyle/>
          <a:p>
            <a:endParaRPr lang="de-DE"/>
          </a:p>
        </p:txBody>
      </p:sp>
      <p:grpSp>
        <p:nvGrpSpPr>
          <p:cNvPr id="79880" name="Group 45"/>
          <p:cNvGrpSpPr>
            <a:grpSpLocks/>
          </p:cNvGrpSpPr>
          <p:nvPr/>
        </p:nvGrpSpPr>
        <p:grpSpPr bwMode="auto">
          <a:xfrm rot="-6558086">
            <a:off x="3275013" y="3495675"/>
            <a:ext cx="619125" cy="320675"/>
            <a:chOff x="4875" y="7237"/>
            <a:chExt cx="4230" cy="1883"/>
          </a:xfrm>
        </p:grpSpPr>
        <p:sp>
          <p:nvSpPr>
            <p:cNvPr id="79937" name="Arc 4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28575">
              <a:solidFill>
                <a:schemeClr val="tx1"/>
              </a:solidFill>
              <a:round/>
              <a:headEnd/>
              <a:tailEnd/>
            </a:ln>
          </p:spPr>
          <p:txBody>
            <a:bodyPr/>
            <a:lstStyle/>
            <a:p>
              <a:endParaRPr lang="de-DE"/>
            </a:p>
          </p:txBody>
        </p:sp>
        <p:sp>
          <p:nvSpPr>
            <p:cNvPr id="79938" name="AutoShape 47"/>
            <p:cNvSpPr>
              <a:spLocks noChangeArrowheads="1"/>
            </p:cNvSpPr>
            <p:nvPr/>
          </p:nvSpPr>
          <p:spPr bwMode="auto">
            <a:xfrm rot="10800000" flipH="1">
              <a:off x="8580" y="8505"/>
              <a:ext cx="525" cy="615"/>
            </a:xfrm>
            <a:prstGeom prst="triangle">
              <a:avLst>
                <a:gd name="adj" fmla="val 50000"/>
              </a:avLst>
            </a:prstGeom>
            <a:solidFill>
              <a:srgbClr val="000000"/>
            </a:solidFill>
            <a:ln w="28575">
              <a:solidFill>
                <a:schemeClr val="tx1"/>
              </a:solidFill>
              <a:miter lim="800000"/>
              <a:headEnd/>
              <a:tailEnd/>
            </a:ln>
          </p:spPr>
          <p:txBody>
            <a:bodyPr/>
            <a:lstStyle/>
            <a:p>
              <a:pPr algn="ctr" eaLnBrk="0" hangingPunct="0">
                <a:spcBef>
                  <a:spcPct val="50000"/>
                </a:spcBef>
              </a:pPr>
              <a:endParaRPr lang="de-DE" altLang="de-DE" sz="1400" b="1"/>
            </a:p>
          </p:txBody>
        </p:sp>
      </p:grpSp>
      <p:sp>
        <p:nvSpPr>
          <p:cNvPr id="79881" name="AutoShape 48"/>
          <p:cNvSpPr>
            <a:spLocks noChangeArrowheads="1"/>
          </p:cNvSpPr>
          <p:nvPr/>
        </p:nvSpPr>
        <p:spPr bwMode="auto">
          <a:xfrm rot="10800000">
            <a:off x="5735638" y="3673475"/>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spcBef>
                <a:spcPct val="50000"/>
              </a:spcBef>
            </a:pPr>
            <a:endParaRPr lang="de-DE" altLang="de-DE" sz="1400" b="1"/>
          </a:p>
        </p:txBody>
      </p:sp>
      <p:sp>
        <p:nvSpPr>
          <p:cNvPr id="79882" name="Ellipse 4"/>
          <p:cNvSpPr>
            <a:spLocks noChangeArrowheads="1"/>
          </p:cNvSpPr>
          <p:nvPr/>
        </p:nvSpPr>
        <p:spPr bwMode="auto">
          <a:xfrm>
            <a:off x="2673350" y="2006600"/>
            <a:ext cx="3870325" cy="1781175"/>
          </a:xfrm>
          <a:prstGeom prst="ellipse">
            <a:avLst/>
          </a:prstGeom>
          <a:noFill/>
          <a:ln w="12700" algn="ctr">
            <a:solidFill>
              <a:schemeClr val="tx1"/>
            </a:solidFill>
            <a:round/>
            <a:headEnd/>
            <a:tailEnd/>
          </a:ln>
        </p:spPr>
        <p:txBody>
          <a:bodyPr/>
          <a:lstStyle/>
          <a:p>
            <a:pPr algn="ctr" defTabSz="793750" eaLnBrk="0" hangingPunct="0">
              <a:lnSpc>
                <a:spcPct val="80000"/>
              </a:lnSpc>
            </a:pPr>
            <a:endParaRPr lang="de-DE" altLang="de-DE"/>
          </a:p>
        </p:txBody>
      </p:sp>
      <p:sp>
        <p:nvSpPr>
          <p:cNvPr id="79883" name="AutoShape 4"/>
          <p:cNvSpPr>
            <a:spLocks noChangeArrowheads="1"/>
          </p:cNvSpPr>
          <p:nvPr/>
        </p:nvSpPr>
        <p:spPr bwMode="auto">
          <a:xfrm flipH="1" flipV="1">
            <a:off x="2716213" y="3695700"/>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spcBef>
                <a:spcPct val="50000"/>
              </a:spcBef>
            </a:pPr>
            <a:endParaRPr lang="de-DE" altLang="de-DE" sz="1400" b="1"/>
          </a:p>
        </p:txBody>
      </p:sp>
      <p:sp>
        <p:nvSpPr>
          <p:cNvPr id="79884" name="Line 49"/>
          <p:cNvSpPr>
            <a:spLocks noChangeShapeType="1"/>
          </p:cNvSpPr>
          <p:nvPr/>
        </p:nvSpPr>
        <p:spPr bwMode="auto">
          <a:xfrm flipH="1">
            <a:off x="4595813" y="3727450"/>
            <a:ext cx="0" cy="190500"/>
          </a:xfrm>
          <a:prstGeom prst="line">
            <a:avLst/>
          </a:prstGeom>
          <a:noFill/>
          <a:ln w="9525">
            <a:solidFill>
              <a:schemeClr val="tx1"/>
            </a:solidFill>
            <a:round/>
            <a:headEnd/>
            <a:tailEnd/>
          </a:ln>
        </p:spPr>
        <p:txBody>
          <a:bodyPr/>
          <a:lstStyle/>
          <a:p>
            <a:endParaRPr lang="de-DE"/>
          </a:p>
        </p:txBody>
      </p:sp>
      <p:sp>
        <p:nvSpPr>
          <p:cNvPr id="79885" name="AutoShape 48"/>
          <p:cNvSpPr>
            <a:spLocks noChangeArrowheads="1"/>
          </p:cNvSpPr>
          <p:nvPr/>
        </p:nvSpPr>
        <p:spPr bwMode="auto">
          <a:xfrm rot="-9683689">
            <a:off x="3525838" y="3590925"/>
            <a:ext cx="266700" cy="139700"/>
          </a:xfrm>
          <a:prstGeom prst="rightArrow">
            <a:avLst>
              <a:gd name="adj1" fmla="val 50000"/>
              <a:gd name="adj2" fmla="val 64715"/>
            </a:avLst>
          </a:prstGeom>
          <a:solidFill>
            <a:srgbClr val="FF3300"/>
          </a:solidFill>
          <a:ln w="12700">
            <a:solidFill>
              <a:schemeClr val="tx1"/>
            </a:solidFill>
            <a:miter lim="800000"/>
            <a:headEnd/>
            <a:tailEnd/>
          </a:ln>
        </p:spPr>
        <p:txBody>
          <a:bodyPr wrap="none" anchor="ctr"/>
          <a:lstStyle/>
          <a:p>
            <a:pPr algn="ctr" eaLnBrk="0" hangingPunct="0">
              <a:spcBef>
                <a:spcPct val="50000"/>
              </a:spcBef>
            </a:pPr>
            <a:endParaRPr lang="de-DE" altLang="de-DE" sz="1400" b="1"/>
          </a:p>
        </p:txBody>
      </p:sp>
      <p:grpSp>
        <p:nvGrpSpPr>
          <p:cNvPr id="79886" name="Group 45"/>
          <p:cNvGrpSpPr>
            <a:grpSpLocks/>
          </p:cNvGrpSpPr>
          <p:nvPr/>
        </p:nvGrpSpPr>
        <p:grpSpPr bwMode="auto">
          <a:xfrm rot="-471765" flipH="1" flipV="1">
            <a:off x="5835650" y="3155950"/>
            <a:ext cx="619125" cy="320675"/>
            <a:chOff x="4875" y="7237"/>
            <a:chExt cx="4230" cy="1883"/>
          </a:xfrm>
        </p:grpSpPr>
        <p:sp>
          <p:nvSpPr>
            <p:cNvPr id="79935" name="Arc 4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28575">
              <a:solidFill>
                <a:schemeClr val="tx1"/>
              </a:solidFill>
              <a:round/>
              <a:headEnd/>
              <a:tailEnd/>
            </a:ln>
          </p:spPr>
          <p:txBody>
            <a:bodyPr/>
            <a:lstStyle/>
            <a:p>
              <a:endParaRPr lang="de-DE"/>
            </a:p>
          </p:txBody>
        </p:sp>
        <p:sp>
          <p:nvSpPr>
            <p:cNvPr id="79936" name="AutoShape 47"/>
            <p:cNvSpPr>
              <a:spLocks noChangeArrowheads="1"/>
            </p:cNvSpPr>
            <p:nvPr/>
          </p:nvSpPr>
          <p:spPr bwMode="auto">
            <a:xfrm rot="10800000" flipH="1">
              <a:off x="8580" y="8505"/>
              <a:ext cx="525" cy="615"/>
            </a:xfrm>
            <a:prstGeom prst="triangle">
              <a:avLst>
                <a:gd name="adj" fmla="val 50000"/>
              </a:avLst>
            </a:prstGeom>
            <a:solidFill>
              <a:srgbClr val="000000"/>
            </a:solidFill>
            <a:ln w="28575">
              <a:solidFill>
                <a:schemeClr val="tx1"/>
              </a:solidFill>
              <a:miter lim="800000"/>
              <a:headEnd/>
              <a:tailEnd/>
            </a:ln>
          </p:spPr>
          <p:txBody>
            <a:bodyPr/>
            <a:lstStyle/>
            <a:p>
              <a:pPr algn="ctr" eaLnBrk="0" hangingPunct="0">
                <a:spcBef>
                  <a:spcPct val="50000"/>
                </a:spcBef>
              </a:pPr>
              <a:endParaRPr lang="de-DE" altLang="de-DE" sz="1400" b="1"/>
            </a:p>
          </p:txBody>
        </p:sp>
      </p:grpSp>
      <p:sp>
        <p:nvSpPr>
          <p:cNvPr id="168" name="Text Box 521"/>
          <p:cNvSpPr txBox="1">
            <a:spLocks noChangeArrowheads="1"/>
          </p:cNvSpPr>
          <p:nvPr/>
        </p:nvSpPr>
        <p:spPr bwMode="auto">
          <a:xfrm flipH="1">
            <a:off x="3908714" y="1008031"/>
            <a:ext cx="2825749" cy="615553"/>
          </a:xfrm>
          <a:prstGeom prst="rect">
            <a:avLst/>
          </a:prstGeom>
          <a:noFill/>
          <a:ln w="9525">
            <a:noFill/>
            <a:miter lim="800000"/>
            <a:headEnd/>
            <a:tailEnd/>
          </a:ln>
        </p:spPr>
        <p:txBody>
          <a:bodyPr wrap="square">
            <a:spAutoFit/>
          </a:bodyPr>
          <a:lstStyle/>
          <a:p>
            <a:pPr>
              <a:spcBef>
                <a:spcPct val="50000"/>
              </a:spcBef>
            </a:pPr>
            <a:r>
              <a:rPr lang="zh-CN" altLang="en-US" sz="1600" b="1" dirty="0"/>
              <a:t>向外同步半滚</a:t>
            </a:r>
            <a:endParaRPr lang="en-US" altLang="zh-CN" sz="1600" b="1" dirty="0"/>
          </a:p>
          <a:p>
            <a:pPr>
              <a:spcBef>
                <a:spcPct val="50000"/>
              </a:spcBef>
            </a:pPr>
            <a:r>
              <a:rPr lang="de-DE" altLang="de-DE" sz="1200" b="1" dirty="0"/>
              <a:t>½ roll integrated to the outside</a:t>
            </a:r>
          </a:p>
        </p:txBody>
      </p:sp>
      <p:sp>
        <p:nvSpPr>
          <p:cNvPr id="169" name="Text Box 521"/>
          <p:cNvSpPr txBox="1">
            <a:spLocks noChangeArrowheads="1"/>
          </p:cNvSpPr>
          <p:nvPr/>
        </p:nvSpPr>
        <p:spPr bwMode="auto">
          <a:xfrm flipH="1">
            <a:off x="6652936" y="3008710"/>
            <a:ext cx="2358955" cy="615553"/>
          </a:xfrm>
          <a:prstGeom prst="rect">
            <a:avLst/>
          </a:prstGeom>
          <a:noFill/>
          <a:ln w="9525">
            <a:noFill/>
            <a:miter lim="800000"/>
            <a:headEnd/>
            <a:tailEnd/>
          </a:ln>
        </p:spPr>
        <p:txBody>
          <a:bodyPr wrap="square">
            <a:spAutoFit/>
          </a:bodyPr>
          <a:lstStyle/>
          <a:p>
            <a:pPr>
              <a:spcBef>
                <a:spcPct val="50000"/>
              </a:spcBef>
            </a:pPr>
            <a:r>
              <a:rPr lang="zh-CN" altLang="en-US" sz="1600" b="1" dirty="0"/>
              <a:t>向内同步半滚</a:t>
            </a:r>
            <a:endParaRPr lang="en-US" altLang="zh-CN" sz="1600" b="1" dirty="0"/>
          </a:p>
          <a:p>
            <a:pPr>
              <a:spcBef>
                <a:spcPct val="50000"/>
              </a:spcBef>
            </a:pPr>
            <a:r>
              <a:rPr lang="de-DE" altLang="de-DE" sz="1200" b="1" dirty="0"/>
              <a:t>½ roll integrated to the inside</a:t>
            </a:r>
          </a:p>
        </p:txBody>
      </p:sp>
      <p:grpSp>
        <p:nvGrpSpPr>
          <p:cNvPr id="170" name="Group 23"/>
          <p:cNvGrpSpPr>
            <a:grpSpLocks/>
          </p:cNvGrpSpPr>
          <p:nvPr/>
        </p:nvGrpSpPr>
        <p:grpSpPr bwMode="auto">
          <a:xfrm rot="5400000" flipH="1">
            <a:off x="4514057" y="3547269"/>
            <a:ext cx="311150" cy="490537"/>
            <a:chOff x="2820" y="264"/>
            <a:chExt cx="420" cy="1452"/>
          </a:xfrm>
        </p:grpSpPr>
        <p:sp>
          <p:nvSpPr>
            <p:cNvPr id="79923" name="Line 24"/>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9924" name="Group 25"/>
            <p:cNvGrpSpPr>
              <a:grpSpLocks/>
            </p:cNvGrpSpPr>
            <p:nvPr/>
          </p:nvGrpSpPr>
          <p:grpSpPr bwMode="auto">
            <a:xfrm>
              <a:off x="2940" y="264"/>
              <a:ext cx="300" cy="1452"/>
              <a:chOff x="2940" y="264"/>
              <a:chExt cx="300" cy="1452"/>
            </a:xfrm>
          </p:grpSpPr>
          <p:grpSp>
            <p:nvGrpSpPr>
              <p:cNvPr id="79925" name="Group 26"/>
              <p:cNvGrpSpPr>
                <a:grpSpLocks/>
              </p:cNvGrpSpPr>
              <p:nvPr/>
            </p:nvGrpSpPr>
            <p:grpSpPr bwMode="auto">
              <a:xfrm>
                <a:off x="2940" y="264"/>
                <a:ext cx="252" cy="1368"/>
                <a:chOff x="3024" y="732"/>
                <a:chExt cx="252" cy="1368"/>
              </a:xfrm>
            </p:grpSpPr>
            <p:grpSp>
              <p:nvGrpSpPr>
                <p:cNvPr id="79928" name="Group 27"/>
                <p:cNvGrpSpPr>
                  <a:grpSpLocks/>
                </p:cNvGrpSpPr>
                <p:nvPr/>
              </p:nvGrpSpPr>
              <p:grpSpPr bwMode="auto">
                <a:xfrm>
                  <a:off x="3024" y="732"/>
                  <a:ext cx="252" cy="1368"/>
                  <a:chOff x="3168" y="1008"/>
                  <a:chExt cx="484" cy="2448"/>
                </a:xfrm>
              </p:grpSpPr>
              <p:grpSp>
                <p:nvGrpSpPr>
                  <p:cNvPr id="79930" name="Group 28"/>
                  <p:cNvGrpSpPr>
                    <a:grpSpLocks/>
                  </p:cNvGrpSpPr>
                  <p:nvPr/>
                </p:nvGrpSpPr>
                <p:grpSpPr bwMode="auto">
                  <a:xfrm>
                    <a:off x="3168" y="1008"/>
                    <a:ext cx="484" cy="2448"/>
                    <a:chOff x="2256" y="864"/>
                    <a:chExt cx="532" cy="2448"/>
                  </a:xfrm>
                </p:grpSpPr>
                <p:sp>
                  <p:nvSpPr>
                    <p:cNvPr id="79933" name="Freeform 29"/>
                    <p:cNvSpPr>
                      <a:spLocks/>
                    </p:cNvSpPr>
                    <p:nvPr/>
                  </p:nvSpPr>
                  <p:spPr bwMode="auto">
                    <a:xfrm rot="5389413">
                      <a:off x="1298" y="1822"/>
                      <a:ext cx="2448" cy="532"/>
                    </a:xfrm>
                    <a:custGeom>
                      <a:avLst/>
                      <a:gdLst>
                        <a:gd name="T0" fmla="*/ 1756955 w 1153"/>
                        <a:gd name="T1" fmla="*/ 1048384 h 204"/>
                        <a:gd name="T2" fmla="*/ 1907663 w 1153"/>
                        <a:gd name="T3" fmla="*/ 1148377 h 204"/>
                        <a:gd name="T4" fmla="*/ 2034886 w 1153"/>
                        <a:gd name="T5" fmla="*/ 1249342 h 204"/>
                        <a:gd name="T6" fmla="*/ 2121634 w 1153"/>
                        <a:gd name="T7" fmla="*/ 1366684 h 204"/>
                        <a:gd name="T8" fmla="*/ 2145900 w 1153"/>
                        <a:gd name="T9" fmla="*/ 1411694 h 204"/>
                        <a:gd name="T10" fmla="*/ 2145900 w 1153"/>
                        <a:gd name="T11" fmla="*/ 1439665 h 204"/>
                        <a:gd name="T12" fmla="*/ 2145900 w 1153"/>
                        <a:gd name="T13" fmla="*/ 1946403 h 204"/>
                        <a:gd name="T14" fmla="*/ 2144327 w 1153"/>
                        <a:gd name="T15" fmla="*/ 2008975 h 204"/>
                        <a:gd name="T16" fmla="*/ 2134806 w 1153"/>
                        <a:gd name="T17" fmla="*/ 2036731 h 204"/>
                        <a:gd name="T18" fmla="*/ 2133070 w 1153"/>
                        <a:gd name="T19" fmla="*/ 2080999 h 204"/>
                        <a:gd name="T20" fmla="*/ 2125997 w 1153"/>
                        <a:gd name="T21" fmla="*/ 2369734 h 204"/>
                        <a:gd name="T22" fmla="*/ 2106600 w 1153"/>
                        <a:gd name="T23" fmla="*/ 2689007 h 204"/>
                        <a:gd name="T24" fmla="*/ 2090101 w 1153"/>
                        <a:gd name="T25" fmla="*/ 2839055 h 204"/>
                        <a:gd name="T26" fmla="*/ 2069876 w 1153"/>
                        <a:gd name="T27" fmla="*/ 2879349 h 204"/>
                        <a:gd name="T28" fmla="*/ 1891183 w 1153"/>
                        <a:gd name="T29" fmla="*/ 2952329 h 204"/>
                        <a:gd name="T30" fmla="*/ 1732967 w 1153"/>
                        <a:gd name="T31" fmla="*/ 2967176 h 204"/>
                        <a:gd name="T32" fmla="*/ 1511297 w 1153"/>
                        <a:gd name="T33" fmla="*/ 2911198 h 204"/>
                        <a:gd name="T34" fmla="*/ 1146653 w 1153"/>
                        <a:gd name="T35" fmla="*/ 2734021 h 204"/>
                        <a:gd name="T36" fmla="*/ 333149 w 1153"/>
                        <a:gd name="T37" fmla="*/ 2533063 h 204"/>
                        <a:gd name="T38" fmla="*/ 247424 w 1153"/>
                        <a:gd name="T39" fmla="*/ 2615794 h 204"/>
                        <a:gd name="T40" fmla="*/ 28043 w 1153"/>
                        <a:gd name="T41" fmla="*/ 2633056 h 204"/>
                        <a:gd name="T42" fmla="*/ 14750 w 1153"/>
                        <a:gd name="T43" fmla="*/ 2615794 h 204"/>
                        <a:gd name="T44" fmla="*/ 6947 w 1153"/>
                        <a:gd name="T45" fmla="*/ 2543789 h 204"/>
                        <a:gd name="T46" fmla="*/ 0 w 1153"/>
                        <a:gd name="T47" fmla="*/ 2369734 h 204"/>
                        <a:gd name="T48" fmla="*/ 26501 w 1153"/>
                        <a:gd name="T49" fmla="*/ 117335 h 204"/>
                        <a:gd name="T50" fmla="*/ 33429 w 1153"/>
                        <a:gd name="T51" fmla="*/ 27985 h 204"/>
                        <a:gd name="T52" fmla="*/ 142978 w 1153"/>
                        <a:gd name="T53" fmla="*/ 27985 h 204"/>
                        <a:gd name="T54" fmla="*/ 187492 w 1153"/>
                        <a:gd name="T55" fmla="*/ 117335 h 204"/>
                        <a:gd name="T56" fmla="*/ 230475 w 1153"/>
                        <a:gd name="T57" fmla="*/ 278025 h 204"/>
                        <a:gd name="T58" fmla="*/ 404336 w 1153"/>
                        <a:gd name="T59" fmla="*/ 1104111 h 204"/>
                        <a:gd name="T60" fmla="*/ 432330 w 1153"/>
                        <a:gd name="T61" fmla="*/ 1165774 h 204"/>
                        <a:gd name="T62" fmla="*/ 476852 w 1153"/>
                        <a:gd name="T63" fmla="*/ 1221357 h 204"/>
                        <a:gd name="T64" fmla="*/ 1223155 w 1153"/>
                        <a:gd name="T65" fmla="*/ 815374 h 204"/>
                        <a:gd name="T66" fmla="*/ 1269408 w 1153"/>
                        <a:gd name="T67" fmla="*/ 1204117 h 204"/>
                        <a:gd name="T68" fmla="*/ 1521178 w 1153"/>
                        <a:gd name="T69" fmla="*/ 1411694 h 204"/>
                        <a:gd name="T70" fmla="*/ 1574514 w 1153"/>
                        <a:gd name="T71" fmla="*/ 1394440 h 204"/>
                        <a:gd name="T72" fmla="*/ 1625232 w 1153"/>
                        <a:gd name="T73" fmla="*/ 1294338 h 204"/>
                        <a:gd name="T74" fmla="*/ 1667311 w 1153"/>
                        <a:gd name="T75" fmla="*/ 1121365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9934" name="Freeform 30"/>
                    <p:cNvSpPr>
                      <a:spLocks/>
                    </p:cNvSpPr>
                    <p:nvPr/>
                  </p:nvSpPr>
                  <p:spPr bwMode="auto">
                    <a:xfrm rot="5389413">
                      <a:off x="2332" y="2426"/>
                      <a:ext cx="539" cy="173"/>
                    </a:xfrm>
                    <a:custGeom>
                      <a:avLst/>
                      <a:gdLst>
                        <a:gd name="T0" fmla="*/ 0 w 247"/>
                        <a:gd name="T1" fmla="*/ 187545 h 69"/>
                        <a:gd name="T2" fmla="*/ 37006 w 247"/>
                        <a:gd name="T3" fmla="*/ 488865 h 69"/>
                        <a:gd name="T4" fmla="*/ 132177 w 247"/>
                        <a:gd name="T5" fmla="*/ 540595 h 69"/>
                        <a:gd name="T6" fmla="*/ 362359 w 247"/>
                        <a:gd name="T7" fmla="*/ 677719 h 69"/>
                        <a:gd name="T8" fmla="*/ 590233 w 247"/>
                        <a:gd name="T9" fmla="*/ 548019 h 69"/>
                        <a:gd name="T10" fmla="*/ 604586 w 247"/>
                        <a:gd name="T11" fmla="*/ 313962 h 69"/>
                        <a:gd name="T12" fmla="*/ 555360 w 247"/>
                        <a:gd name="T13" fmla="*/ 246711 h 69"/>
                        <a:gd name="T14" fmla="*/ 504932 w 247"/>
                        <a:gd name="T15" fmla="*/ 176367 h 69"/>
                        <a:gd name="T16" fmla="*/ 453609 w 247"/>
                        <a:gd name="T17" fmla="*/ 117013 h 69"/>
                        <a:gd name="T18" fmla="*/ 404093 w 247"/>
                        <a:gd name="T19" fmla="*/ 59153 h 69"/>
                        <a:gd name="T20" fmla="*/ 362359 w 247"/>
                        <a:gd name="T21" fmla="*/ 20632 h 69"/>
                        <a:gd name="T22" fmla="*/ 320888 w 247"/>
                        <a:gd name="T23" fmla="*/ 0 h 69"/>
                        <a:gd name="T24" fmla="*/ 271455 w 247"/>
                        <a:gd name="T25" fmla="*/ 20632 h 69"/>
                        <a:gd name="T26" fmla="*/ 217483 w 247"/>
                        <a:gd name="T27" fmla="*/ 51730 h 69"/>
                        <a:gd name="T28" fmla="*/ 0 w 247"/>
                        <a:gd name="T29" fmla="*/ 1875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9931" name="Freeform 31"/>
                  <p:cNvSpPr>
                    <a:spLocks/>
                  </p:cNvSpPr>
                  <p:nvPr/>
                </p:nvSpPr>
                <p:spPr bwMode="auto">
                  <a:xfrm rot="5353401">
                    <a:off x="2952" y="2567"/>
                    <a:ext cx="720" cy="96"/>
                  </a:xfrm>
                  <a:custGeom>
                    <a:avLst/>
                    <a:gdLst>
                      <a:gd name="T0" fmla="*/ 0 w 293"/>
                      <a:gd name="T1" fmla="*/ 733379 h 33"/>
                      <a:gd name="T2" fmla="*/ 0 w 293"/>
                      <a:gd name="T3" fmla="*/ 703590 h 33"/>
                      <a:gd name="T4" fmla="*/ 843073 w 293"/>
                      <a:gd name="T5" fmla="*/ 179988 h 33"/>
                      <a:gd name="T6" fmla="*/ 1084824 w 293"/>
                      <a:gd name="T7" fmla="*/ 86659 h 33"/>
                      <a:gd name="T8" fmla="*/ 1277936 w 293"/>
                      <a:gd name="T9" fmla="*/ 86659 h 33"/>
                      <a:gd name="T10" fmla="*/ 1437142 w 293"/>
                      <a:gd name="T11" fmla="*/ 0 h 33"/>
                      <a:gd name="T12" fmla="*/ 1564838 w 293"/>
                      <a:gd name="T13" fmla="*/ 0 h 33"/>
                      <a:gd name="T14" fmla="*/ 1757950 w 293"/>
                      <a:gd name="T15" fmla="*/ 86659 h 33"/>
                      <a:gd name="T16" fmla="*/ 1916962 w 293"/>
                      <a:gd name="T17" fmla="*/ 134001 h 33"/>
                      <a:gd name="T18" fmla="*/ 2055423 w 293"/>
                      <a:gd name="T19" fmla="*/ 179988 h 33"/>
                      <a:gd name="T20" fmla="*/ 2159334 w 293"/>
                      <a:gd name="T21" fmla="*/ 298161 h 33"/>
                      <a:gd name="T22" fmla="*/ 2241706 w 293"/>
                      <a:gd name="T23" fmla="*/ 389821 h 33"/>
                      <a:gd name="T24" fmla="*/ 2302707 w 293"/>
                      <a:gd name="T25" fmla="*/ 523601 h 33"/>
                      <a:gd name="T26" fmla="*/ 2336407 w 293"/>
                      <a:gd name="T27" fmla="*/ 610260 h 33"/>
                      <a:gd name="T28" fmla="*/ 2352016 w 293"/>
                      <a:gd name="T29" fmla="*/ 733379 h 33"/>
                      <a:gd name="T30" fmla="*/ 2336407 w 293"/>
                      <a:gd name="T31" fmla="*/ 820038 h 33"/>
                      <a:gd name="T32" fmla="*/ 2302707 w 293"/>
                      <a:gd name="T33" fmla="*/ 954039 h 33"/>
                      <a:gd name="T34" fmla="*/ 2241706 w 293"/>
                      <a:gd name="T35" fmla="*/ 1045495 h 33"/>
                      <a:gd name="T36" fmla="*/ 2159334 w 293"/>
                      <a:gd name="T37" fmla="*/ 1179427 h 33"/>
                      <a:gd name="T38" fmla="*/ 2055423 w 293"/>
                      <a:gd name="T39" fmla="*/ 1251540 h 33"/>
                      <a:gd name="T40" fmla="*/ 1916962 w 293"/>
                      <a:gd name="T41" fmla="*/ 1297594 h 33"/>
                      <a:gd name="T42" fmla="*/ 1757950 w 293"/>
                      <a:gd name="T43" fmla="*/ 1389280 h 33"/>
                      <a:gd name="T44" fmla="*/ 1564838 w 293"/>
                      <a:gd name="T45" fmla="*/ 1431526 h 33"/>
                      <a:gd name="T46" fmla="*/ 1444219 w 293"/>
                      <a:gd name="T47" fmla="*/ 1431526 h 33"/>
                      <a:gd name="T48" fmla="*/ 1277936 w 293"/>
                      <a:gd name="T49" fmla="*/ 1431526 h 33"/>
                      <a:gd name="T50" fmla="*/ 1084824 w 293"/>
                      <a:gd name="T51" fmla="*/ 1389280 h 33"/>
                      <a:gd name="T52" fmla="*/ 843073 w 293"/>
                      <a:gd name="T53" fmla="*/ 1251540 h 33"/>
                      <a:gd name="T54" fmla="*/ 0 w 293"/>
                      <a:gd name="T55" fmla="*/ 733379 h 33"/>
                      <a:gd name="T56" fmla="*/ 0 w 293"/>
                      <a:gd name="T57" fmla="*/ 73337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9932" name="Freeform 32"/>
                  <p:cNvSpPr>
                    <a:spLocks/>
                  </p:cNvSpPr>
                  <p:nvPr/>
                </p:nvSpPr>
                <p:spPr bwMode="auto">
                  <a:xfrm rot="16173530" flipH="1">
                    <a:off x="3167" y="1271"/>
                    <a:ext cx="289" cy="47"/>
                  </a:xfrm>
                  <a:custGeom>
                    <a:avLst/>
                    <a:gdLst>
                      <a:gd name="T0" fmla="*/ 0 w 293"/>
                      <a:gd name="T1" fmla="*/ 570 h 33"/>
                      <a:gd name="T2" fmla="*/ 0 w 293"/>
                      <a:gd name="T3" fmla="*/ 554 h 33"/>
                      <a:gd name="T4" fmla="*/ 95 w 293"/>
                      <a:gd name="T5" fmla="*/ 157 h 33"/>
                      <a:gd name="T6" fmla="*/ 115 w 293"/>
                      <a:gd name="T7" fmla="*/ 77 h 33"/>
                      <a:gd name="T8" fmla="*/ 139 w 293"/>
                      <a:gd name="T9" fmla="*/ 77 h 33"/>
                      <a:gd name="T10" fmla="*/ 159 w 293"/>
                      <a:gd name="T11" fmla="*/ 0 h 33"/>
                      <a:gd name="T12" fmla="*/ 171 w 293"/>
                      <a:gd name="T13" fmla="*/ 0 h 33"/>
                      <a:gd name="T14" fmla="*/ 189 w 293"/>
                      <a:gd name="T15" fmla="*/ 77 h 33"/>
                      <a:gd name="T16" fmla="*/ 209 w 293"/>
                      <a:gd name="T17" fmla="*/ 110 h 33"/>
                      <a:gd name="T18" fmla="*/ 226 w 293"/>
                      <a:gd name="T19" fmla="*/ 157 h 33"/>
                      <a:gd name="T20" fmla="*/ 235 w 293"/>
                      <a:gd name="T21" fmla="*/ 234 h 33"/>
                      <a:gd name="T22" fmla="*/ 243 w 293"/>
                      <a:gd name="T23" fmla="*/ 319 h 33"/>
                      <a:gd name="T24" fmla="*/ 249 w 293"/>
                      <a:gd name="T25" fmla="*/ 400 h 33"/>
                      <a:gd name="T26" fmla="*/ 252 w 293"/>
                      <a:gd name="T27" fmla="*/ 474 h 33"/>
                      <a:gd name="T28" fmla="*/ 253 w 293"/>
                      <a:gd name="T29" fmla="*/ 570 h 33"/>
                      <a:gd name="T30" fmla="*/ 252 w 293"/>
                      <a:gd name="T31" fmla="*/ 647 h 33"/>
                      <a:gd name="T32" fmla="*/ 249 w 293"/>
                      <a:gd name="T33" fmla="*/ 749 h 33"/>
                      <a:gd name="T34" fmla="*/ 243 w 293"/>
                      <a:gd name="T35" fmla="*/ 812 h 33"/>
                      <a:gd name="T36" fmla="*/ 235 w 293"/>
                      <a:gd name="T37" fmla="*/ 921 h 33"/>
                      <a:gd name="T38" fmla="*/ 226 w 293"/>
                      <a:gd name="T39" fmla="*/ 981 h 33"/>
                      <a:gd name="T40" fmla="*/ 209 w 293"/>
                      <a:gd name="T41" fmla="*/ 1037 h 33"/>
                      <a:gd name="T42" fmla="*/ 189 w 293"/>
                      <a:gd name="T43" fmla="*/ 1118 h 33"/>
                      <a:gd name="T44" fmla="*/ 171 w 293"/>
                      <a:gd name="T45" fmla="*/ 1124 h 33"/>
                      <a:gd name="T46" fmla="*/ 160 w 293"/>
                      <a:gd name="T47" fmla="*/ 1124 h 33"/>
                      <a:gd name="T48" fmla="*/ 139 w 293"/>
                      <a:gd name="T49" fmla="*/ 1124 h 33"/>
                      <a:gd name="T50" fmla="*/ 115 w 293"/>
                      <a:gd name="T51" fmla="*/ 1118 h 33"/>
                      <a:gd name="T52" fmla="*/ 95 w 293"/>
                      <a:gd name="T53" fmla="*/ 981 h 33"/>
                      <a:gd name="T54" fmla="*/ 0 w 293"/>
                      <a:gd name="T55" fmla="*/ 570 h 33"/>
                      <a:gd name="T56" fmla="*/ 0 w 293"/>
                      <a:gd name="T57" fmla="*/ 57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9929" name="Line 33"/>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9926" name="AutoShape 34"/>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de-DE" altLang="de-DE" sz="1400" b="1"/>
              </a:p>
            </p:txBody>
          </p:sp>
          <p:sp>
            <p:nvSpPr>
              <p:cNvPr id="79927" name="Line 35"/>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79890" name="Group 23"/>
          <p:cNvGrpSpPr>
            <a:grpSpLocks/>
          </p:cNvGrpSpPr>
          <p:nvPr/>
        </p:nvGrpSpPr>
        <p:grpSpPr bwMode="auto">
          <a:xfrm rot="5400000" flipH="1">
            <a:off x="6333332" y="3517106"/>
            <a:ext cx="311150" cy="490537"/>
            <a:chOff x="2820" y="264"/>
            <a:chExt cx="420" cy="1452"/>
          </a:xfrm>
        </p:grpSpPr>
        <p:sp>
          <p:nvSpPr>
            <p:cNvPr id="79911" name="Line 24"/>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9912" name="Group 25"/>
            <p:cNvGrpSpPr>
              <a:grpSpLocks/>
            </p:cNvGrpSpPr>
            <p:nvPr/>
          </p:nvGrpSpPr>
          <p:grpSpPr bwMode="auto">
            <a:xfrm>
              <a:off x="2940" y="264"/>
              <a:ext cx="300" cy="1452"/>
              <a:chOff x="2940" y="264"/>
              <a:chExt cx="300" cy="1452"/>
            </a:xfrm>
          </p:grpSpPr>
          <p:grpSp>
            <p:nvGrpSpPr>
              <p:cNvPr id="79913" name="Group 26"/>
              <p:cNvGrpSpPr>
                <a:grpSpLocks/>
              </p:cNvGrpSpPr>
              <p:nvPr/>
            </p:nvGrpSpPr>
            <p:grpSpPr bwMode="auto">
              <a:xfrm>
                <a:off x="2940" y="264"/>
                <a:ext cx="252" cy="1368"/>
                <a:chOff x="3024" y="732"/>
                <a:chExt cx="252" cy="1368"/>
              </a:xfrm>
            </p:grpSpPr>
            <p:grpSp>
              <p:nvGrpSpPr>
                <p:cNvPr id="79916" name="Group 27"/>
                <p:cNvGrpSpPr>
                  <a:grpSpLocks/>
                </p:cNvGrpSpPr>
                <p:nvPr/>
              </p:nvGrpSpPr>
              <p:grpSpPr bwMode="auto">
                <a:xfrm>
                  <a:off x="3024" y="732"/>
                  <a:ext cx="252" cy="1368"/>
                  <a:chOff x="3168" y="1008"/>
                  <a:chExt cx="484" cy="2448"/>
                </a:xfrm>
              </p:grpSpPr>
              <p:grpSp>
                <p:nvGrpSpPr>
                  <p:cNvPr id="79918" name="Group 28"/>
                  <p:cNvGrpSpPr>
                    <a:grpSpLocks/>
                  </p:cNvGrpSpPr>
                  <p:nvPr/>
                </p:nvGrpSpPr>
                <p:grpSpPr bwMode="auto">
                  <a:xfrm>
                    <a:off x="3168" y="1008"/>
                    <a:ext cx="484" cy="2448"/>
                    <a:chOff x="2256" y="864"/>
                    <a:chExt cx="532" cy="2448"/>
                  </a:xfrm>
                </p:grpSpPr>
                <p:sp>
                  <p:nvSpPr>
                    <p:cNvPr id="79921" name="Freeform 29"/>
                    <p:cNvSpPr>
                      <a:spLocks/>
                    </p:cNvSpPr>
                    <p:nvPr/>
                  </p:nvSpPr>
                  <p:spPr bwMode="auto">
                    <a:xfrm rot="5389413">
                      <a:off x="1298" y="1822"/>
                      <a:ext cx="2448" cy="532"/>
                    </a:xfrm>
                    <a:custGeom>
                      <a:avLst/>
                      <a:gdLst>
                        <a:gd name="T0" fmla="*/ 1756955 w 1153"/>
                        <a:gd name="T1" fmla="*/ 1048384 h 204"/>
                        <a:gd name="T2" fmla="*/ 1907663 w 1153"/>
                        <a:gd name="T3" fmla="*/ 1148377 h 204"/>
                        <a:gd name="T4" fmla="*/ 2034886 w 1153"/>
                        <a:gd name="T5" fmla="*/ 1249342 h 204"/>
                        <a:gd name="T6" fmla="*/ 2121634 w 1153"/>
                        <a:gd name="T7" fmla="*/ 1366684 h 204"/>
                        <a:gd name="T8" fmla="*/ 2145900 w 1153"/>
                        <a:gd name="T9" fmla="*/ 1411694 h 204"/>
                        <a:gd name="T10" fmla="*/ 2145900 w 1153"/>
                        <a:gd name="T11" fmla="*/ 1439665 h 204"/>
                        <a:gd name="T12" fmla="*/ 2145900 w 1153"/>
                        <a:gd name="T13" fmla="*/ 1946403 h 204"/>
                        <a:gd name="T14" fmla="*/ 2144327 w 1153"/>
                        <a:gd name="T15" fmla="*/ 2008975 h 204"/>
                        <a:gd name="T16" fmla="*/ 2134806 w 1153"/>
                        <a:gd name="T17" fmla="*/ 2036731 h 204"/>
                        <a:gd name="T18" fmla="*/ 2133070 w 1153"/>
                        <a:gd name="T19" fmla="*/ 2080999 h 204"/>
                        <a:gd name="T20" fmla="*/ 2125997 w 1153"/>
                        <a:gd name="T21" fmla="*/ 2369734 h 204"/>
                        <a:gd name="T22" fmla="*/ 2106600 w 1153"/>
                        <a:gd name="T23" fmla="*/ 2689007 h 204"/>
                        <a:gd name="T24" fmla="*/ 2090101 w 1153"/>
                        <a:gd name="T25" fmla="*/ 2839055 h 204"/>
                        <a:gd name="T26" fmla="*/ 2069876 w 1153"/>
                        <a:gd name="T27" fmla="*/ 2879349 h 204"/>
                        <a:gd name="T28" fmla="*/ 1891183 w 1153"/>
                        <a:gd name="T29" fmla="*/ 2952329 h 204"/>
                        <a:gd name="T30" fmla="*/ 1732967 w 1153"/>
                        <a:gd name="T31" fmla="*/ 2967176 h 204"/>
                        <a:gd name="T32" fmla="*/ 1511297 w 1153"/>
                        <a:gd name="T33" fmla="*/ 2911198 h 204"/>
                        <a:gd name="T34" fmla="*/ 1146653 w 1153"/>
                        <a:gd name="T35" fmla="*/ 2734021 h 204"/>
                        <a:gd name="T36" fmla="*/ 333149 w 1153"/>
                        <a:gd name="T37" fmla="*/ 2533063 h 204"/>
                        <a:gd name="T38" fmla="*/ 247424 w 1153"/>
                        <a:gd name="T39" fmla="*/ 2615794 h 204"/>
                        <a:gd name="T40" fmla="*/ 28043 w 1153"/>
                        <a:gd name="T41" fmla="*/ 2633056 h 204"/>
                        <a:gd name="T42" fmla="*/ 14750 w 1153"/>
                        <a:gd name="T43" fmla="*/ 2615794 h 204"/>
                        <a:gd name="T44" fmla="*/ 6947 w 1153"/>
                        <a:gd name="T45" fmla="*/ 2543789 h 204"/>
                        <a:gd name="T46" fmla="*/ 0 w 1153"/>
                        <a:gd name="T47" fmla="*/ 2369734 h 204"/>
                        <a:gd name="T48" fmla="*/ 26501 w 1153"/>
                        <a:gd name="T49" fmla="*/ 117335 h 204"/>
                        <a:gd name="T50" fmla="*/ 33429 w 1153"/>
                        <a:gd name="T51" fmla="*/ 27985 h 204"/>
                        <a:gd name="T52" fmla="*/ 142978 w 1153"/>
                        <a:gd name="T53" fmla="*/ 27985 h 204"/>
                        <a:gd name="T54" fmla="*/ 187492 w 1153"/>
                        <a:gd name="T55" fmla="*/ 117335 h 204"/>
                        <a:gd name="T56" fmla="*/ 230475 w 1153"/>
                        <a:gd name="T57" fmla="*/ 278025 h 204"/>
                        <a:gd name="T58" fmla="*/ 404336 w 1153"/>
                        <a:gd name="T59" fmla="*/ 1104111 h 204"/>
                        <a:gd name="T60" fmla="*/ 432330 w 1153"/>
                        <a:gd name="T61" fmla="*/ 1165774 h 204"/>
                        <a:gd name="T62" fmla="*/ 476852 w 1153"/>
                        <a:gd name="T63" fmla="*/ 1221357 h 204"/>
                        <a:gd name="T64" fmla="*/ 1223155 w 1153"/>
                        <a:gd name="T65" fmla="*/ 815374 h 204"/>
                        <a:gd name="T66" fmla="*/ 1269408 w 1153"/>
                        <a:gd name="T67" fmla="*/ 1204117 h 204"/>
                        <a:gd name="T68" fmla="*/ 1521178 w 1153"/>
                        <a:gd name="T69" fmla="*/ 1411694 h 204"/>
                        <a:gd name="T70" fmla="*/ 1574514 w 1153"/>
                        <a:gd name="T71" fmla="*/ 1394440 h 204"/>
                        <a:gd name="T72" fmla="*/ 1625232 w 1153"/>
                        <a:gd name="T73" fmla="*/ 1294338 h 204"/>
                        <a:gd name="T74" fmla="*/ 1667311 w 1153"/>
                        <a:gd name="T75" fmla="*/ 1121365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9922" name="Freeform 30"/>
                    <p:cNvSpPr>
                      <a:spLocks/>
                    </p:cNvSpPr>
                    <p:nvPr/>
                  </p:nvSpPr>
                  <p:spPr bwMode="auto">
                    <a:xfrm rot="5389413">
                      <a:off x="2332" y="2426"/>
                      <a:ext cx="539" cy="173"/>
                    </a:xfrm>
                    <a:custGeom>
                      <a:avLst/>
                      <a:gdLst>
                        <a:gd name="T0" fmla="*/ 0 w 247"/>
                        <a:gd name="T1" fmla="*/ 187545 h 69"/>
                        <a:gd name="T2" fmla="*/ 37006 w 247"/>
                        <a:gd name="T3" fmla="*/ 488865 h 69"/>
                        <a:gd name="T4" fmla="*/ 132177 w 247"/>
                        <a:gd name="T5" fmla="*/ 540595 h 69"/>
                        <a:gd name="T6" fmla="*/ 362359 w 247"/>
                        <a:gd name="T7" fmla="*/ 677719 h 69"/>
                        <a:gd name="T8" fmla="*/ 590233 w 247"/>
                        <a:gd name="T9" fmla="*/ 548019 h 69"/>
                        <a:gd name="T10" fmla="*/ 604586 w 247"/>
                        <a:gd name="T11" fmla="*/ 313962 h 69"/>
                        <a:gd name="T12" fmla="*/ 555360 w 247"/>
                        <a:gd name="T13" fmla="*/ 246711 h 69"/>
                        <a:gd name="T14" fmla="*/ 504932 w 247"/>
                        <a:gd name="T15" fmla="*/ 176367 h 69"/>
                        <a:gd name="T16" fmla="*/ 453609 w 247"/>
                        <a:gd name="T17" fmla="*/ 117013 h 69"/>
                        <a:gd name="T18" fmla="*/ 404093 w 247"/>
                        <a:gd name="T19" fmla="*/ 59153 h 69"/>
                        <a:gd name="T20" fmla="*/ 362359 w 247"/>
                        <a:gd name="T21" fmla="*/ 20632 h 69"/>
                        <a:gd name="T22" fmla="*/ 320888 w 247"/>
                        <a:gd name="T23" fmla="*/ 0 h 69"/>
                        <a:gd name="T24" fmla="*/ 271455 w 247"/>
                        <a:gd name="T25" fmla="*/ 20632 h 69"/>
                        <a:gd name="T26" fmla="*/ 217483 w 247"/>
                        <a:gd name="T27" fmla="*/ 51730 h 69"/>
                        <a:gd name="T28" fmla="*/ 0 w 247"/>
                        <a:gd name="T29" fmla="*/ 1875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9919" name="Freeform 31"/>
                  <p:cNvSpPr>
                    <a:spLocks/>
                  </p:cNvSpPr>
                  <p:nvPr/>
                </p:nvSpPr>
                <p:spPr bwMode="auto">
                  <a:xfrm rot="5353401">
                    <a:off x="2952" y="2567"/>
                    <a:ext cx="720" cy="96"/>
                  </a:xfrm>
                  <a:custGeom>
                    <a:avLst/>
                    <a:gdLst>
                      <a:gd name="T0" fmla="*/ 0 w 293"/>
                      <a:gd name="T1" fmla="*/ 733379 h 33"/>
                      <a:gd name="T2" fmla="*/ 0 w 293"/>
                      <a:gd name="T3" fmla="*/ 703590 h 33"/>
                      <a:gd name="T4" fmla="*/ 843073 w 293"/>
                      <a:gd name="T5" fmla="*/ 179988 h 33"/>
                      <a:gd name="T6" fmla="*/ 1084824 w 293"/>
                      <a:gd name="T7" fmla="*/ 86659 h 33"/>
                      <a:gd name="T8" fmla="*/ 1277936 w 293"/>
                      <a:gd name="T9" fmla="*/ 86659 h 33"/>
                      <a:gd name="T10" fmla="*/ 1437142 w 293"/>
                      <a:gd name="T11" fmla="*/ 0 h 33"/>
                      <a:gd name="T12" fmla="*/ 1564838 w 293"/>
                      <a:gd name="T13" fmla="*/ 0 h 33"/>
                      <a:gd name="T14" fmla="*/ 1757950 w 293"/>
                      <a:gd name="T15" fmla="*/ 86659 h 33"/>
                      <a:gd name="T16" fmla="*/ 1916962 w 293"/>
                      <a:gd name="T17" fmla="*/ 134001 h 33"/>
                      <a:gd name="T18" fmla="*/ 2055423 w 293"/>
                      <a:gd name="T19" fmla="*/ 179988 h 33"/>
                      <a:gd name="T20" fmla="*/ 2159334 w 293"/>
                      <a:gd name="T21" fmla="*/ 298161 h 33"/>
                      <a:gd name="T22" fmla="*/ 2241706 w 293"/>
                      <a:gd name="T23" fmla="*/ 389821 h 33"/>
                      <a:gd name="T24" fmla="*/ 2302707 w 293"/>
                      <a:gd name="T25" fmla="*/ 523601 h 33"/>
                      <a:gd name="T26" fmla="*/ 2336407 w 293"/>
                      <a:gd name="T27" fmla="*/ 610260 h 33"/>
                      <a:gd name="T28" fmla="*/ 2352016 w 293"/>
                      <a:gd name="T29" fmla="*/ 733379 h 33"/>
                      <a:gd name="T30" fmla="*/ 2336407 w 293"/>
                      <a:gd name="T31" fmla="*/ 820038 h 33"/>
                      <a:gd name="T32" fmla="*/ 2302707 w 293"/>
                      <a:gd name="T33" fmla="*/ 954039 h 33"/>
                      <a:gd name="T34" fmla="*/ 2241706 w 293"/>
                      <a:gd name="T35" fmla="*/ 1045495 h 33"/>
                      <a:gd name="T36" fmla="*/ 2159334 w 293"/>
                      <a:gd name="T37" fmla="*/ 1179427 h 33"/>
                      <a:gd name="T38" fmla="*/ 2055423 w 293"/>
                      <a:gd name="T39" fmla="*/ 1251540 h 33"/>
                      <a:gd name="T40" fmla="*/ 1916962 w 293"/>
                      <a:gd name="T41" fmla="*/ 1297594 h 33"/>
                      <a:gd name="T42" fmla="*/ 1757950 w 293"/>
                      <a:gd name="T43" fmla="*/ 1389280 h 33"/>
                      <a:gd name="T44" fmla="*/ 1564838 w 293"/>
                      <a:gd name="T45" fmla="*/ 1431526 h 33"/>
                      <a:gd name="T46" fmla="*/ 1444219 w 293"/>
                      <a:gd name="T47" fmla="*/ 1431526 h 33"/>
                      <a:gd name="T48" fmla="*/ 1277936 w 293"/>
                      <a:gd name="T49" fmla="*/ 1431526 h 33"/>
                      <a:gd name="T50" fmla="*/ 1084824 w 293"/>
                      <a:gd name="T51" fmla="*/ 1389280 h 33"/>
                      <a:gd name="T52" fmla="*/ 843073 w 293"/>
                      <a:gd name="T53" fmla="*/ 1251540 h 33"/>
                      <a:gd name="T54" fmla="*/ 0 w 293"/>
                      <a:gd name="T55" fmla="*/ 733379 h 33"/>
                      <a:gd name="T56" fmla="*/ 0 w 293"/>
                      <a:gd name="T57" fmla="*/ 73337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9920" name="Freeform 32"/>
                  <p:cNvSpPr>
                    <a:spLocks/>
                  </p:cNvSpPr>
                  <p:nvPr/>
                </p:nvSpPr>
                <p:spPr bwMode="auto">
                  <a:xfrm rot="16173530" flipH="1">
                    <a:off x="3167" y="1271"/>
                    <a:ext cx="289" cy="47"/>
                  </a:xfrm>
                  <a:custGeom>
                    <a:avLst/>
                    <a:gdLst>
                      <a:gd name="T0" fmla="*/ 0 w 293"/>
                      <a:gd name="T1" fmla="*/ 570 h 33"/>
                      <a:gd name="T2" fmla="*/ 0 w 293"/>
                      <a:gd name="T3" fmla="*/ 554 h 33"/>
                      <a:gd name="T4" fmla="*/ 95 w 293"/>
                      <a:gd name="T5" fmla="*/ 157 h 33"/>
                      <a:gd name="T6" fmla="*/ 115 w 293"/>
                      <a:gd name="T7" fmla="*/ 77 h 33"/>
                      <a:gd name="T8" fmla="*/ 139 w 293"/>
                      <a:gd name="T9" fmla="*/ 77 h 33"/>
                      <a:gd name="T10" fmla="*/ 159 w 293"/>
                      <a:gd name="T11" fmla="*/ 0 h 33"/>
                      <a:gd name="T12" fmla="*/ 171 w 293"/>
                      <a:gd name="T13" fmla="*/ 0 h 33"/>
                      <a:gd name="T14" fmla="*/ 189 w 293"/>
                      <a:gd name="T15" fmla="*/ 77 h 33"/>
                      <a:gd name="T16" fmla="*/ 209 w 293"/>
                      <a:gd name="T17" fmla="*/ 110 h 33"/>
                      <a:gd name="T18" fmla="*/ 226 w 293"/>
                      <a:gd name="T19" fmla="*/ 157 h 33"/>
                      <a:gd name="T20" fmla="*/ 235 w 293"/>
                      <a:gd name="T21" fmla="*/ 234 h 33"/>
                      <a:gd name="T22" fmla="*/ 243 w 293"/>
                      <a:gd name="T23" fmla="*/ 319 h 33"/>
                      <a:gd name="T24" fmla="*/ 249 w 293"/>
                      <a:gd name="T25" fmla="*/ 400 h 33"/>
                      <a:gd name="T26" fmla="*/ 252 w 293"/>
                      <a:gd name="T27" fmla="*/ 474 h 33"/>
                      <a:gd name="T28" fmla="*/ 253 w 293"/>
                      <a:gd name="T29" fmla="*/ 570 h 33"/>
                      <a:gd name="T30" fmla="*/ 252 w 293"/>
                      <a:gd name="T31" fmla="*/ 647 h 33"/>
                      <a:gd name="T32" fmla="*/ 249 w 293"/>
                      <a:gd name="T33" fmla="*/ 749 h 33"/>
                      <a:gd name="T34" fmla="*/ 243 w 293"/>
                      <a:gd name="T35" fmla="*/ 812 h 33"/>
                      <a:gd name="T36" fmla="*/ 235 w 293"/>
                      <a:gd name="T37" fmla="*/ 921 h 33"/>
                      <a:gd name="T38" fmla="*/ 226 w 293"/>
                      <a:gd name="T39" fmla="*/ 981 h 33"/>
                      <a:gd name="T40" fmla="*/ 209 w 293"/>
                      <a:gd name="T41" fmla="*/ 1037 h 33"/>
                      <a:gd name="T42" fmla="*/ 189 w 293"/>
                      <a:gd name="T43" fmla="*/ 1118 h 33"/>
                      <a:gd name="T44" fmla="*/ 171 w 293"/>
                      <a:gd name="T45" fmla="*/ 1124 h 33"/>
                      <a:gd name="T46" fmla="*/ 160 w 293"/>
                      <a:gd name="T47" fmla="*/ 1124 h 33"/>
                      <a:gd name="T48" fmla="*/ 139 w 293"/>
                      <a:gd name="T49" fmla="*/ 1124 h 33"/>
                      <a:gd name="T50" fmla="*/ 115 w 293"/>
                      <a:gd name="T51" fmla="*/ 1118 h 33"/>
                      <a:gd name="T52" fmla="*/ 95 w 293"/>
                      <a:gd name="T53" fmla="*/ 981 h 33"/>
                      <a:gd name="T54" fmla="*/ 0 w 293"/>
                      <a:gd name="T55" fmla="*/ 570 h 33"/>
                      <a:gd name="T56" fmla="*/ 0 w 293"/>
                      <a:gd name="T57" fmla="*/ 57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9917" name="Line 33"/>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9914" name="AutoShape 34"/>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de-DE" altLang="de-DE" sz="1400" b="1"/>
              </a:p>
            </p:txBody>
          </p:sp>
          <p:sp>
            <p:nvSpPr>
              <p:cNvPr id="79915" name="Line 35"/>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cxnSp>
        <p:nvCxnSpPr>
          <p:cNvPr id="79891" name="Gerader Verbinder 2"/>
          <p:cNvCxnSpPr>
            <a:cxnSpLocks noChangeShapeType="1"/>
          </p:cNvCxnSpPr>
          <p:nvPr/>
        </p:nvCxnSpPr>
        <p:spPr bwMode="auto">
          <a:xfrm>
            <a:off x="2546350" y="2874963"/>
            <a:ext cx="298450" cy="0"/>
          </a:xfrm>
          <a:prstGeom prst="line">
            <a:avLst/>
          </a:prstGeom>
          <a:noFill/>
          <a:ln w="12700" algn="ctr">
            <a:solidFill>
              <a:schemeClr val="tx1"/>
            </a:solidFill>
            <a:round/>
            <a:headEnd/>
            <a:tailEnd/>
          </a:ln>
        </p:spPr>
      </p:cxnSp>
      <p:cxnSp>
        <p:nvCxnSpPr>
          <p:cNvPr id="79892" name="Gerader Verbinder 197"/>
          <p:cNvCxnSpPr>
            <a:cxnSpLocks noChangeShapeType="1"/>
          </p:cNvCxnSpPr>
          <p:nvPr/>
        </p:nvCxnSpPr>
        <p:spPr bwMode="auto">
          <a:xfrm>
            <a:off x="6405563" y="2897188"/>
            <a:ext cx="298450" cy="0"/>
          </a:xfrm>
          <a:prstGeom prst="line">
            <a:avLst/>
          </a:prstGeom>
          <a:noFill/>
          <a:ln w="12700" algn="ctr">
            <a:solidFill>
              <a:schemeClr val="tx1"/>
            </a:solidFill>
            <a:round/>
            <a:headEnd/>
            <a:tailEnd/>
          </a:ln>
        </p:spPr>
      </p:cxnSp>
      <p:grpSp>
        <p:nvGrpSpPr>
          <p:cNvPr id="79893" name="Group 45"/>
          <p:cNvGrpSpPr>
            <a:grpSpLocks/>
          </p:cNvGrpSpPr>
          <p:nvPr/>
        </p:nvGrpSpPr>
        <p:grpSpPr bwMode="auto">
          <a:xfrm rot="8667214" flipH="1">
            <a:off x="4175125" y="1797050"/>
            <a:ext cx="619125" cy="320675"/>
            <a:chOff x="4875" y="7237"/>
            <a:chExt cx="4230" cy="1883"/>
          </a:xfrm>
        </p:grpSpPr>
        <p:sp>
          <p:nvSpPr>
            <p:cNvPr id="79909" name="Arc 4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28575">
              <a:solidFill>
                <a:schemeClr val="tx1"/>
              </a:solidFill>
              <a:round/>
              <a:headEnd/>
              <a:tailEnd/>
            </a:ln>
          </p:spPr>
          <p:txBody>
            <a:bodyPr/>
            <a:lstStyle/>
            <a:p>
              <a:endParaRPr lang="de-DE"/>
            </a:p>
          </p:txBody>
        </p:sp>
        <p:sp>
          <p:nvSpPr>
            <p:cNvPr id="79910" name="AutoShape 47"/>
            <p:cNvSpPr>
              <a:spLocks noChangeArrowheads="1"/>
            </p:cNvSpPr>
            <p:nvPr/>
          </p:nvSpPr>
          <p:spPr bwMode="auto">
            <a:xfrm rot="10800000" flipH="1">
              <a:off x="8580" y="8505"/>
              <a:ext cx="525" cy="615"/>
            </a:xfrm>
            <a:prstGeom prst="triangle">
              <a:avLst>
                <a:gd name="adj" fmla="val 50000"/>
              </a:avLst>
            </a:prstGeom>
            <a:solidFill>
              <a:srgbClr val="000000"/>
            </a:solidFill>
            <a:ln w="28575">
              <a:solidFill>
                <a:schemeClr val="tx1"/>
              </a:solidFill>
              <a:miter lim="800000"/>
              <a:headEnd/>
              <a:tailEnd/>
            </a:ln>
          </p:spPr>
          <p:txBody>
            <a:bodyPr/>
            <a:lstStyle/>
            <a:p>
              <a:pPr algn="ctr" eaLnBrk="0" hangingPunct="0">
                <a:spcBef>
                  <a:spcPct val="50000"/>
                </a:spcBef>
              </a:pPr>
              <a:endParaRPr lang="de-DE" altLang="de-DE" sz="1400" b="1"/>
            </a:p>
          </p:txBody>
        </p:sp>
      </p:grpSp>
      <p:pic>
        <p:nvPicPr>
          <p:cNvPr id="205" name="Picture 465" descr="messerflugflieger2"/>
          <p:cNvPicPr>
            <a:picLocks noChangeAspect="1" noChangeArrowheads="1"/>
          </p:cNvPicPr>
          <p:nvPr/>
        </p:nvPicPr>
        <p:blipFill>
          <a:blip r:embed="rId2"/>
          <a:srcRect/>
          <a:stretch>
            <a:fillRect/>
          </a:stretch>
        </p:blipFill>
        <p:spPr bwMode="auto">
          <a:xfrm rot="5400000">
            <a:off x="4003675" y="1390651"/>
            <a:ext cx="1184275" cy="1447800"/>
          </a:xfrm>
          <a:prstGeom prst="rect">
            <a:avLst/>
          </a:prstGeom>
          <a:noFill/>
          <a:ln w="9525">
            <a:noFill/>
            <a:miter lim="800000"/>
            <a:headEnd/>
            <a:tailEnd/>
          </a:ln>
        </p:spPr>
      </p:pic>
      <p:grpSp>
        <p:nvGrpSpPr>
          <p:cNvPr id="206" name="Group 23"/>
          <p:cNvGrpSpPr>
            <a:grpSpLocks/>
          </p:cNvGrpSpPr>
          <p:nvPr/>
        </p:nvGrpSpPr>
        <p:grpSpPr bwMode="auto">
          <a:xfrm rot="-5400000" flipH="1" flipV="1">
            <a:off x="4512469" y="3534569"/>
            <a:ext cx="311150" cy="490538"/>
            <a:chOff x="2820" y="264"/>
            <a:chExt cx="420" cy="1452"/>
          </a:xfrm>
        </p:grpSpPr>
        <p:sp>
          <p:nvSpPr>
            <p:cNvPr id="79897" name="Line 24"/>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9898" name="Group 25"/>
            <p:cNvGrpSpPr>
              <a:grpSpLocks/>
            </p:cNvGrpSpPr>
            <p:nvPr/>
          </p:nvGrpSpPr>
          <p:grpSpPr bwMode="auto">
            <a:xfrm>
              <a:off x="2940" y="264"/>
              <a:ext cx="300" cy="1452"/>
              <a:chOff x="2940" y="264"/>
              <a:chExt cx="300" cy="1452"/>
            </a:xfrm>
          </p:grpSpPr>
          <p:grpSp>
            <p:nvGrpSpPr>
              <p:cNvPr id="79899" name="Group 26"/>
              <p:cNvGrpSpPr>
                <a:grpSpLocks/>
              </p:cNvGrpSpPr>
              <p:nvPr/>
            </p:nvGrpSpPr>
            <p:grpSpPr bwMode="auto">
              <a:xfrm>
                <a:off x="2940" y="264"/>
                <a:ext cx="252" cy="1368"/>
                <a:chOff x="3024" y="732"/>
                <a:chExt cx="252" cy="1368"/>
              </a:xfrm>
            </p:grpSpPr>
            <p:grpSp>
              <p:nvGrpSpPr>
                <p:cNvPr id="79902" name="Group 27"/>
                <p:cNvGrpSpPr>
                  <a:grpSpLocks/>
                </p:cNvGrpSpPr>
                <p:nvPr/>
              </p:nvGrpSpPr>
              <p:grpSpPr bwMode="auto">
                <a:xfrm>
                  <a:off x="3024" y="732"/>
                  <a:ext cx="252" cy="1368"/>
                  <a:chOff x="3168" y="1008"/>
                  <a:chExt cx="484" cy="2448"/>
                </a:xfrm>
              </p:grpSpPr>
              <p:grpSp>
                <p:nvGrpSpPr>
                  <p:cNvPr id="79904" name="Group 28"/>
                  <p:cNvGrpSpPr>
                    <a:grpSpLocks/>
                  </p:cNvGrpSpPr>
                  <p:nvPr/>
                </p:nvGrpSpPr>
                <p:grpSpPr bwMode="auto">
                  <a:xfrm>
                    <a:off x="3168" y="1008"/>
                    <a:ext cx="484" cy="2448"/>
                    <a:chOff x="2256" y="864"/>
                    <a:chExt cx="532" cy="2448"/>
                  </a:xfrm>
                </p:grpSpPr>
                <p:sp>
                  <p:nvSpPr>
                    <p:cNvPr id="79907" name="Freeform 29"/>
                    <p:cNvSpPr>
                      <a:spLocks/>
                    </p:cNvSpPr>
                    <p:nvPr/>
                  </p:nvSpPr>
                  <p:spPr bwMode="auto">
                    <a:xfrm rot="5389413">
                      <a:off x="1298" y="1822"/>
                      <a:ext cx="2448" cy="532"/>
                    </a:xfrm>
                    <a:custGeom>
                      <a:avLst/>
                      <a:gdLst>
                        <a:gd name="T0" fmla="*/ 1756955 w 1153"/>
                        <a:gd name="T1" fmla="*/ 1048384 h 204"/>
                        <a:gd name="T2" fmla="*/ 1907663 w 1153"/>
                        <a:gd name="T3" fmla="*/ 1148377 h 204"/>
                        <a:gd name="T4" fmla="*/ 2034886 w 1153"/>
                        <a:gd name="T5" fmla="*/ 1249342 h 204"/>
                        <a:gd name="T6" fmla="*/ 2121634 w 1153"/>
                        <a:gd name="T7" fmla="*/ 1366684 h 204"/>
                        <a:gd name="T8" fmla="*/ 2145900 w 1153"/>
                        <a:gd name="T9" fmla="*/ 1411694 h 204"/>
                        <a:gd name="T10" fmla="*/ 2145900 w 1153"/>
                        <a:gd name="T11" fmla="*/ 1439665 h 204"/>
                        <a:gd name="T12" fmla="*/ 2145900 w 1153"/>
                        <a:gd name="T13" fmla="*/ 1946403 h 204"/>
                        <a:gd name="T14" fmla="*/ 2144327 w 1153"/>
                        <a:gd name="T15" fmla="*/ 2008975 h 204"/>
                        <a:gd name="T16" fmla="*/ 2134806 w 1153"/>
                        <a:gd name="T17" fmla="*/ 2036731 h 204"/>
                        <a:gd name="T18" fmla="*/ 2133070 w 1153"/>
                        <a:gd name="T19" fmla="*/ 2080999 h 204"/>
                        <a:gd name="T20" fmla="*/ 2125997 w 1153"/>
                        <a:gd name="T21" fmla="*/ 2369734 h 204"/>
                        <a:gd name="T22" fmla="*/ 2106600 w 1153"/>
                        <a:gd name="T23" fmla="*/ 2689007 h 204"/>
                        <a:gd name="T24" fmla="*/ 2090101 w 1153"/>
                        <a:gd name="T25" fmla="*/ 2839055 h 204"/>
                        <a:gd name="T26" fmla="*/ 2069876 w 1153"/>
                        <a:gd name="T27" fmla="*/ 2879349 h 204"/>
                        <a:gd name="T28" fmla="*/ 1891183 w 1153"/>
                        <a:gd name="T29" fmla="*/ 2952329 h 204"/>
                        <a:gd name="T30" fmla="*/ 1732967 w 1153"/>
                        <a:gd name="T31" fmla="*/ 2967176 h 204"/>
                        <a:gd name="T32" fmla="*/ 1511297 w 1153"/>
                        <a:gd name="T33" fmla="*/ 2911198 h 204"/>
                        <a:gd name="T34" fmla="*/ 1146653 w 1153"/>
                        <a:gd name="T35" fmla="*/ 2734021 h 204"/>
                        <a:gd name="T36" fmla="*/ 333149 w 1153"/>
                        <a:gd name="T37" fmla="*/ 2533063 h 204"/>
                        <a:gd name="T38" fmla="*/ 247424 w 1153"/>
                        <a:gd name="T39" fmla="*/ 2615794 h 204"/>
                        <a:gd name="T40" fmla="*/ 28043 w 1153"/>
                        <a:gd name="T41" fmla="*/ 2633056 h 204"/>
                        <a:gd name="T42" fmla="*/ 14750 w 1153"/>
                        <a:gd name="T43" fmla="*/ 2615794 h 204"/>
                        <a:gd name="T44" fmla="*/ 6947 w 1153"/>
                        <a:gd name="T45" fmla="*/ 2543789 h 204"/>
                        <a:gd name="T46" fmla="*/ 0 w 1153"/>
                        <a:gd name="T47" fmla="*/ 2369734 h 204"/>
                        <a:gd name="T48" fmla="*/ 26501 w 1153"/>
                        <a:gd name="T49" fmla="*/ 117335 h 204"/>
                        <a:gd name="T50" fmla="*/ 33429 w 1153"/>
                        <a:gd name="T51" fmla="*/ 27985 h 204"/>
                        <a:gd name="T52" fmla="*/ 142978 w 1153"/>
                        <a:gd name="T53" fmla="*/ 27985 h 204"/>
                        <a:gd name="T54" fmla="*/ 187492 w 1153"/>
                        <a:gd name="T55" fmla="*/ 117335 h 204"/>
                        <a:gd name="T56" fmla="*/ 230475 w 1153"/>
                        <a:gd name="T57" fmla="*/ 278025 h 204"/>
                        <a:gd name="T58" fmla="*/ 404336 w 1153"/>
                        <a:gd name="T59" fmla="*/ 1104111 h 204"/>
                        <a:gd name="T60" fmla="*/ 432330 w 1153"/>
                        <a:gd name="T61" fmla="*/ 1165774 h 204"/>
                        <a:gd name="T62" fmla="*/ 476852 w 1153"/>
                        <a:gd name="T63" fmla="*/ 1221357 h 204"/>
                        <a:gd name="T64" fmla="*/ 1223155 w 1153"/>
                        <a:gd name="T65" fmla="*/ 815374 h 204"/>
                        <a:gd name="T66" fmla="*/ 1269408 w 1153"/>
                        <a:gd name="T67" fmla="*/ 1204117 h 204"/>
                        <a:gd name="T68" fmla="*/ 1521178 w 1153"/>
                        <a:gd name="T69" fmla="*/ 1411694 h 204"/>
                        <a:gd name="T70" fmla="*/ 1574514 w 1153"/>
                        <a:gd name="T71" fmla="*/ 1394440 h 204"/>
                        <a:gd name="T72" fmla="*/ 1625232 w 1153"/>
                        <a:gd name="T73" fmla="*/ 1294338 h 204"/>
                        <a:gd name="T74" fmla="*/ 1667311 w 1153"/>
                        <a:gd name="T75" fmla="*/ 1121365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9908" name="Freeform 30"/>
                    <p:cNvSpPr>
                      <a:spLocks/>
                    </p:cNvSpPr>
                    <p:nvPr/>
                  </p:nvSpPr>
                  <p:spPr bwMode="auto">
                    <a:xfrm rot="5389413">
                      <a:off x="2332" y="2426"/>
                      <a:ext cx="539" cy="173"/>
                    </a:xfrm>
                    <a:custGeom>
                      <a:avLst/>
                      <a:gdLst>
                        <a:gd name="T0" fmla="*/ 0 w 247"/>
                        <a:gd name="T1" fmla="*/ 187545 h 69"/>
                        <a:gd name="T2" fmla="*/ 37006 w 247"/>
                        <a:gd name="T3" fmla="*/ 488865 h 69"/>
                        <a:gd name="T4" fmla="*/ 132177 w 247"/>
                        <a:gd name="T5" fmla="*/ 540595 h 69"/>
                        <a:gd name="T6" fmla="*/ 362359 w 247"/>
                        <a:gd name="T7" fmla="*/ 677719 h 69"/>
                        <a:gd name="T8" fmla="*/ 590233 w 247"/>
                        <a:gd name="T9" fmla="*/ 548019 h 69"/>
                        <a:gd name="T10" fmla="*/ 604586 w 247"/>
                        <a:gd name="T11" fmla="*/ 313962 h 69"/>
                        <a:gd name="T12" fmla="*/ 555360 w 247"/>
                        <a:gd name="T13" fmla="*/ 246711 h 69"/>
                        <a:gd name="T14" fmla="*/ 504932 w 247"/>
                        <a:gd name="T15" fmla="*/ 176367 h 69"/>
                        <a:gd name="T16" fmla="*/ 453609 w 247"/>
                        <a:gd name="T17" fmla="*/ 117013 h 69"/>
                        <a:gd name="T18" fmla="*/ 404093 w 247"/>
                        <a:gd name="T19" fmla="*/ 59153 h 69"/>
                        <a:gd name="T20" fmla="*/ 362359 w 247"/>
                        <a:gd name="T21" fmla="*/ 20632 h 69"/>
                        <a:gd name="T22" fmla="*/ 320888 w 247"/>
                        <a:gd name="T23" fmla="*/ 0 h 69"/>
                        <a:gd name="T24" fmla="*/ 271455 w 247"/>
                        <a:gd name="T25" fmla="*/ 20632 h 69"/>
                        <a:gd name="T26" fmla="*/ 217483 w 247"/>
                        <a:gd name="T27" fmla="*/ 51730 h 69"/>
                        <a:gd name="T28" fmla="*/ 0 w 247"/>
                        <a:gd name="T29" fmla="*/ 1875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9905" name="Freeform 31"/>
                  <p:cNvSpPr>
                    <a:spLocks/>
                  </p:cNvSpPr>
                  <p:nvPr/>
                </p:nvSpPr>
                <p:spPr bwMode="auto">
                  <a:xfrm rot="5353401">
                    <a:off x="2952" y="2567"/>
                    <a:ext cx="720" cy="96"/>
                  </a:xfrm>
                  <a:custGeom>
                    <a:avLst/>
                    <a:gdLst>
                      <a:gd name="T0" fmla="*/ 0 w 293"/>
                      <a:gd name="T1" fmla="*/ 733379 h 33"/>
                      <a:gd name="T2" fmla="*/ 0 w 293"/>
                      <a:gd name="T3" fmla="*/ 703590 h 33"/>
                      <a:gd name="T4" fmla="*/ 843073 w 293"/>
                      <a:gd name="T5" fmla="*/ 179988 h 33"/>
                      <a:gd name="T6" fmla="*/ 1084824 w 293"/>
                      <a:gd name="T7" fmla="*/ 86659 h 33"/>
                      <a:gd name="T8" fmla="*/ 1277936 w 293"/>
                      <a:gd name="T9" fmla="*/ 86659 h 33"/>
                      <a:gd name="T10" fmla="*/ 1437142 w 293"/>
                      <a:gd name="T11" fmla="*/ 0 h 33"/>
                      <a:gd name="T12" fmla="*/ 1564838 w 293"/>
                      <a:gd name="T13" fmla="*/ 0 h 33"/>
                      <a:gd name="T14" fmla="*/ 1757950 w 293"/>
                      <a:gd name="T15" fmla="*/ 86659 h 33"/>
                      <a:gd name="T16" fmla="*/ 1916962 w 293"/>
                      <a:gd name="T17" fmla="*/ 134001 h 33"/>
                      <a:gd name="T18" fmla="*/ 2055423 w 293"/>
                      <a:gd name="T19" fmla="*/ 179988 h 33"/>
                      <a:gd name="T20" fmla="*/ 2159334 w 293"/>
                      <a:gd name="T21" fmla="*/ 298161 h 33"/>
                      <a:gd name="T22" fmla="*/ 2241706 w 293"/>
                      <a:gd name="T23" fmla="*/ 389821 h 33"/>
                      <a:gd name="T24" fmla="*/ 2302707 w 293"/>
                      <a:gd name="T25" fmla="*/ 523601 h 33"/>
                      <a:gd name="T26" fmla="*/ 2336407 w 293"/>
                      <a:gd name="T27" fmla="*/ 610260 h 33"/>
                      <a:gd name="T28" fmla="*/ 2352016 w 293"/>
                      <a:gd name="T29" fmla="*/ 733379 h 33"/>
                      <a:gd name="T30" fmla="*/ 2336407 w 293"/>
                      <a:gd name="T31" fmla="*/ 820038 h 33"/>
                      <a:gd name="T32" fmla="*/ 2302707 w 293"/>
                      <a:gd name="T33" fmla="*/ 954039 h 33"/>
                      <a:gd name="T34" fmla="*/ 2241706 w 293"/>
                      <a:gd name="T35" fmla="*/ 1045495 h 33"/>
                      <a:gd name="T36" fmla="*/ 2159334 w 293"/>
                      <a:gd name="T37" fmla="*/ 1179427 h 33"/>
                      <a:gd name="T38" fmla="*/ 2055423 w 293"/>
                      <a:gd name="T39" fmla="*/ 1251540 h 33"/>
                      <a:gd name="T40" fmla="*/ 1916962 w 293"/>
                      <a:gd name="T41" fmla="*/ 1297594 h 33"/>
                      <a:gd name="T42" fmla="*/ 1757950 w 293"/>
                      <a:gd name="T43" fmla="*/ 1389280 h 33"/>
                      <a:gd name="T44" fmla="*/ 1564838 w 293"/>
                      <a:gd name="T45" fmla="*/ 1431526 h 33"/>
                      <a:gd name="T46" fmla="*/ 1444219 w 293"/>
                      <a:gd name="T47" fmla="*/ 1431526 h 33"/>
                      <a:gd name="T48" fmla="*/ 1277936 w 293"/>
                      <a:gd name="T49" fmla="*/ 1431526 h 33"/>
                      <a:gd name="T50" fmla="*/ 1084824 w 293"/>
                      <a:gd name="T51" fmla="*/ 1389280 h 33"/>
                      <a:gd name="T52" fmla="*/ 843073 w 293"/>
                      <a:gd name="T53" fmla="*/ 1251540 h 33"/>
                      <a:gd name="T54" fmla="*/ 0 w 293"/>
                      <a:gd name="T55" fmla="*/ 733379 h 33"/>
                      <a:gd name="T56" fmla="*/ 0 w 293"/>
                      <a:gd name="T57" fmla="*/ 73337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9906" name="Freeform 32"/>
                  <p:cNvSpPr>
                    <a:spLocks/>
                  </p:cNvSpPr>
                  <p:nvPr/>
                </p:nvSpPr>
                <p:spPr bwMode="auto">
                  <a:xfrm rot="16173530" flipH="1">
                    <a:off x="3167" y="1271"/>
                    <a:ext cx="289" cy="47"/>
                  </a:xfrm>
                  <a:custGeom>
                    <a:avLst/>
                    <a:gdLst>
                      <a:gd name="T0" fmla="*/ 0 w 293"/>
                      <a:gd name="T1" fmla="*/ 570 h 33"/>
                      <a:gd name="T2" fmla="*/ 0 w 293"/>
                      <a:gd name="T3" fmla="*/ 554 h 33"/>
                      <a:gd name="T4" fmla="*/ 95 w 293"/>
                      <a:gd name="T5" fmla="*/ 157 h 33"/>
                      <a:gd name="T6" fmla="*/ 115 w 293"/>
                      <a:gd name="T7" fmla="*/ 77 h 33"/>
                      <a:gd name="T8" fmla="*/ 139 w 293"/>
                      <a:gd name="T9" fmla="*/ 77 h 33"/>
                      <a:gd name="T10" fmla="*/ 159 w 293"/>
                      <a:gd name="T11" fmla="*/ 0 h 33"/>
                      <a:gd name="T12" fmla="*/ 171 w 293"/>
                      <a:gd name="T13" fmla="*/ 0 h 33"/>
                      <a:gd name="T14" fmla="*/ 189 w 293"/>
                      <a:gd name="T15" fmla="*/ 77 h 33"/>
                      <a:gd name="T16" fmla="*/ 209 w 293"/>
                      <a:gd name="T17" fmla="*/ 110 h 33"/>
                      <a:gd name="T18" fmla="*/ 226 w 293"/>
                      <a:gd name="T19" fmla="*/ 157 h 33"/>
                      <a:gd name="T20" fmla="*/ 235 w 293"/>
                      <a:gd name="T21" fmla="*/ 234 h 33"/>
                      <a:gd name="T22" fmla="*/ 243 w 293"/>
                      <a:gd name="T23" fmla="*/ 319 h 33"/>
                      <a:gd name="T24" fmla="*/ 249 w 293"/>
                      <a:gd name="T25" fmla="*/ 400 h 33"/>
                      <a:gd name="T26" fmla="*/ 252 w 293"/>
                      <a:gd name="T27" fmla="*/ 474 h 33"/>
                      <a:gd name="T28" fmla="*/ 253 w 293"/>
                      <a:gd name="T29" fmla="*/ 570 h 33"/>
                      <a:gd name="T30" fmla="*/ 252 w 293"/>
                      <a:gd name="T31" fmla="*/ 647 h 33"/>
                      <a:gd name="T32" fmla="*/ 249 w 293"/>
                      <a:gd name="T33" fmla="*/ 749 h 33"/>
                      <a:gd name="T34" fmla="*/ 243 w 293"/>
                      <a:gd name="T35" fmla="*/ 812 h 33"/>
                      <a:gd name="T36" fmla="*/ 235 w 293"/>
                      <a:gd name="T37" fmla="*/ 921 h 33"/>
                      <a:gd name="T38" fmla="*/ 226 w 293"/>
                      <a:gd name="T39" fmla="*/ 981 h 33"/>
                      <a:gd name="T40" fmla="*/ 209 w 293"/>
                      <a:gd name="T41" fmla="*/ 1037 h 33"/>
                      <a:gd name="T42" fmla="*/ 189 w 293"/>
                      <a:gd name="T43" fmla="*/ 1118 h 33"/>
                      <a:gd name="T44" fmla="*/ 171 w 293"/>
                      <a:gd name="T45" fmla="*/ 1124 h 33"/>
                      <a:gd name="T46" fmla="*/ 160 w 293"/>
                      <a:gd name="T47" fmla="*/ 1124 h 33"/>
                      <a:gd name="T48" fmla="*/ 139 w 293"/>
                      <a:gd name="T49" fmla="*/ 1124 h 33"/>
                      <a:gd name="T50" fmla="*/ 115 w 293"/>
                      <a:gd name="T51" fmla="*/ 1118 h 33"/>
                      <a:gd name="T52" fmla="*/ 95 w 293"/>
                      <a:gd name="T53" fmla="*/ 981 h 33"/>
                      <a:gd name="T54" fmla="*/ 0 w 293"/>
                      <a:gd name="T55" fmla="*/ 570 h 33"/>
                      <a:gd name="T56" fmla="*/ 0 w 293"/>
                      <a:gd name="T57" fmla="*/ 57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9903" name="Line 33"/>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9900" name="AutoShape 34"/>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de-DE" altLang="de-DE" sz="1400" b="1"/>
              </a:p>
            </p:txBody>
          </p:sp>
          <p:sp>
            <p:nvSpPr>
              <p:cNvPr id="79901" name="Line 35"/>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80" name="Text Box 521">
            <a:extLst>
              <a:ext uri="{FF2B5EF4-FFF2-40B4-BE49-F238E27FC236}">
                <a16:creationId xmlns:a16="http://schemas.microsoft.com/office/drawing/2014/main" id="{D1566624-A868-4209-B9CF-9F18827AFE6A}"/>
              </a:ext>
            </a:extLst>
          </p:cNvPr>
          <p:cNvSpPr txBox="1">
            <a:spLocks noChangeArrowheads="1"/>
          </p:cNvSpPr>
          <p:nvPr/>
        </p:nvSpPr>
        <p:spPr bwMode="auto">
          <a:xfrm flipH="1">
            <a:off x="746528" y="3041452"/>
            <a:ext cx="2358955" cy="615553"/>
          </a:xfrm>
          <a:prstGeom prst="rect">
            <a:avLst/>
          </a:prstGeom>
          <a:noFill/>
          <a:ln w="9525">
            <a:noFill/>
            <a:miter lim="800000"/>
            <a:headEnd/>
            <a:tailEnd/>
          </a:ln>
        </p:spPr>
        <p:txBody>
          <a:bodyPr wrap="square">
            <a:spAutoFit/>
          </a:bodyPr>
          <a:lstStyle/>
          <a:p>
            <a:pPr>
              <a:spcBef>
                <a:spcPct val="50000"/>
              </a:spcBef>
            </a:pPr>
            <a:r>
              <a:rPr lang="zh-CN" altLang="en-US" sz="1600" b="1" dirty="0"/>
              <a:t>向内同步半滚</a:t>
            </a:r>
            <a:endParaRPr lang="en-US" altLang="zh-CN" sz="1600" b="1" dirty="0"/>
          </a:p>
          <a:p>
            <a:pPr>
              <a:spcBef>
                <a:spcPct val="50000"/>
              </a:spcBef>
            </a:pPr>
            <a:r>
              <a:rPr lang="de-DE" altLang="de-DE" sz="1200" b="1" dirty="0"/>
              <a:t>½ roll integrated to the inside</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linds(horizontal)">
                                      <p:cBhvr>
                                        <p:cTn id="7" dur="1000"/>
                                        <p:tgtEl>
                                          <p:spTgt spid="170"/>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170"/>
                                        </p:tgtEl>
                                      </p:cBhvr>
                                    </p:animEffect>
                                    <p:set>
                                      <p:cBhvr>
                                        <p:cTn id="11" dur="1" fill="hold">
                                          <p:stCondLst>
                                            <p:cond delay="999"/>
                                          </p:stCondLst>
                                        </p:cTn>
                                        <p:tgtEl>
                                          <p:spTgt spid="170"/>
                                        </p:tgtEl>
                                        <p:attrNameLst>
                                          <p:attrName>style.visibility</p:attrName>
                                        </p:attrNameLst>
                                      </p:cBhvr>
                                      <p:to>
                                        <p:strVal val="hidden"/>
                                      </p:to>
                                    </p:se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68"/>
                                        </p:tgtEl>
                                        <p:attrNameLst>
                                          <p:attrName>style.visibility</p:attrName>
                                        </p:attrNameLst>
                                      </p:cBhvr>
                                      <p:to>
                                        <p:strVal val="visible"/>
                                      </p:to>
                                    </p:set>
                                    <p:animEffect transition="in" filter="blinds(horizontal)">
                                      <p:cBhvr>
                                        <p:cTn id="15" dur="1000"/>
                                        <p:tgtEl>
                                          <p:spTgt spid="168"/>
                                        </p:tgtEl>
                                      </p:cBhvr>
                                    </p:animEffect>
                                  </p:childTnLst>
                                </p:cTn>
                              </p:par>
                              <p:par>
                                <p:cTn id="16" presetID="1" presetClass="exit" presetSubtype="0" fill="hold" nodeType="withEffect">
                                  <p:stCondLst>
                                    <p:cond delay="0"/>
                                  </p:stCondLst>
                                  <p:childTnLst>
                                    <p:set>
                                      <p:cBhvr>
                                        <p:cTn id="17" dur="1" fill="hold">
                                          <p:stCondLst>
                                            <p:cond delay="999"/>
                                          </p:stCondLst>
                                        </p:cTn>
                                        <p:tgtEl>
                                          <p:spTgt spid="205"/>
                                        </p:tgtEl>
                                        <p:attrNameLst>
                                          <p:attrName>style.visibility</p:attrName>
                                        </p:attrNameLst>
                                      </p:cBhvr>
                                      <p:to>
                                        <p:strVal val="hidden"/>
                                      </p:to>
                                    </p:set>
                                  </p:childTnLst>
                                </p:cTn>
                              </p:par>
                            </p:childTnLst>
                          </p:cTn>
                        </p:par>
                        <p:par>
                          <p:cTn id="18" fill="hold">
                            <p:stCondLst>
                              <p:cond delay="3000"/>
                            </p:stCondLst>
                            <p:childTnLst>
                              <p:par>
                                <p:cTn id="19" presetID="3" presetClass="entr" presetSubtype="10" fill="hold" nodeType="afterEffect">
                                  <p:stCondLst>
                                    <p:cond delay="0"/>
                                  </p:stCondLst>
                                  <p:childTnLst>
                                    <p:set>
                                      <p:cBhvr>
                                        <p:cTn id="20" dur="1" fill="hold">
                                          <p:stCondLst>
                                            <p:cond delay="0"/>
                                          </p:stCondLst>
                                        </p:cTn>
                                        <p:tgtEl>
                                          <p:spTgt spid="205"/>
                                        </p:tgtEl>
                                        <p:attrNameLst>
                                          <p:attrName>style.visibility</p:attrName>
                                        </p:attrNameLst>
                                      </p:cBhvr>
                                      <p:to>
                                        <p:strVal val="visible"/>
                                      </p:to>
                                    </p:set>
                                    <p:animEffect transition="in" filter="blinds(horizontal)">
                                      <p:cBhvr>
                                        <p:cTn id="21" dur="1000"/>
                                        <p:tgtEl>
                                          <p:spTgt spid="205"/>
                                        </p:tgtEl>
                                      </p:cBhvr>
                                    </p:animEffect>
                                  </p:childTnLst>
                                </p:cTn>
                              </p:par>
                            </p:childTnLst>
                          </p:cTn>
                        </p:par>
                        <p:par>
                          <p:cTn id="22" fill="hold">
                            <p:stCondLst>
                              <p:cond delay="4000"/>
                            </p:stCondLst>
                            <p:childTnLst>
                              <p:par>
                                <p:cTn id="23" presetID="3" presetClass="entr" presetSubtype="10" fill="hold" grpId="0" nodeType="afterEffect">
                                  <p:stCondLst>
                                    <p:cond delay="0"/>
                                  </p:stCondLst>
                                  <p:childTnLst>
                                    <p:set>
                                      <p:cBhvr>
                                        <p:cTn id="24" dur="1" fill="hold">
                                          <p:stCondLst>
                                            <p:cond delay="0"/>
                                          </p:stCondLst>
                                        </p:cTn>
                                        <p:tgtEl>
                                          <p:spTgt spid="169"/>
                                        </p:tgtEl>
                                        <p:attrNameLst>
                                          <p:attrName>style.visibility</p:attrName>
                                        </p:attrNameLst>
                                      </p:cBhvr>
                                      <p:to>
                                        <p:strVal val="visible"/>
                                      </p:to>
                                    </p:set>
                                    <p:animEffect transition="in" filter="blinds(horizontal)">
                                      <p:cBhvr>
                                        <p:cTn id="25" dur="1000"/>
                                        <p:tgtEl>
                                          <p:spTgt spid="169"/>
                                        </p:tgtEl>
                                      </p:cBhvr>
                                    </p:animEffect>
                                  </p:childTnLst>
                                </p:cTn>
                              </p:par>
                            </p:childTnLst>
                          </p:cTn>
                        </p:par>
                        <p:par>
                          <p:cTn id="26" fill="hold">
                            <p:stCondLst>
                              <p:cond delay="5000"/>
                            </p:stCondLst>
                            <p:childTnLst>
                              <p:par>
                                <p:cTn id="27" presetID="3" presetClass="entr" presetSubtype="10" fill="hold" nodeType="afterEffect">
                                  <p:stCondLst>
                                    <p:cond delay="0"/>
                                  </p:stCondLst>
                                  <p:childTnLst>
                                    <p:set>
                                      <p:cBhvr>
                                        <p:cTn id="28" dur="1" fill="hold">
                                          <p:stCondLst>
                                            <p:cond delay="0"/>
                                          </p:stCondLst>
                                        </p:cTn>
                                        <p:tgtEl>
                                          <p:spTgt spid="206"/>
                                        </p:tgtEl>
                                        <p:attrNameLst>
                                          <p:attrName>style.visibility</p:attrName>
                                        </p:attrNameLst>
                                      </p:cBhvr>
                                      <p:to>
                                        <p:strVal val="visible"/>
                                      </p:to>
                                    </p:set>
                                    <p:animEffect transition="in" filter="blinds(horizontal)">
                                      <p:cBhvr>
                                        <p:cTn id="29" dur="1000"/>
                                        <p:tgtEl>
                                          <p:spTgt spid="206"/>
                                        </p:tgtEl>
                                      </p:cBhvr>
                                    </p:animEffect>
                                  </p:childTnLst>
                                </p:cTn>
                              </p:par>
                            </p:childTnLst>
                          </p:cTn>
                        </p:par>
                        <p:par>
                          <p:cTn id="30" fill="hold">
                            <p:stCondLst>
                              <p:cond delay="6000"/>
                            </p:stCondLst>
                            <p:childTnLst>
                              <p:par>
                                <p:cTn id="31" presetID="10" presetClass="exit" presetSubtype="0" fill="hold" nodeType="afterEffect">
                                  <p:stCondLst>
                                    <p:cond delay="0"/>
                                  </p:stCondLst>
                                  <p:childTnLst>
                                    <p:animEffect transition="out" filter="fade">
                                      <p:cBhvr>
                                        <p:cTn id="32" dur="1000"/>
                                        <p:tgtEl>
                                          <p:spTgt spid="206"/>
                                        </p:tgtEl>
                                      </p:cBhvr>
                                    </p:animEffect>
                                    <p:set>
                                      <p:cBhvr>
                                        <p:cTn id="33" dur="1" fill="hold">
                                          <p:stCondLst>
                                            <p:cond delay="999"/>
                                          </p:stCondLst>
                                        </p:cTn>
                                        <p:tgtEl>
                                          <p:spTgt spid="206"/>
                                        </p:tgtEl>
                                        <p:attrNameLst>
                                          <p:attrName>style.visibility</p:attrName>
                                        </p:attrNameLst>
                                      </p:cBhvr>
                                      <p:to>
                                        <p:strVal val="hidden"/>
                                      </p:to>
                                    </p:set>
                                  </p:childTnLst>
                                </p:cTn>
                              </p:par>
                            </p:childTnLst>
                          </p:cTn>
                        </p:par>
                        <p:par>
                          <p:cTn id="34" fill="hold">
                            <p:stCondLst>
                              <p:cond delay="7000"/>
                            </p:stCondLst>
                            <p:childTnLst>
                              <p:par>
                                <p:cTn id="35" presetID="3" presetClass="entr" presetSubtype="10"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blinds(horizontal)">
                                      <p:cBhvr>
                                        <p:cTn id="3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169" grpId="0"/>
      <p:bldP spid="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229"/>
          <p:cNvSpPr txBox="1">
            <a:spLocks noChangeArrowheads="1"/>
          </p:cNvSpPr>
          <p:nvPr/>
        </p:nvSpPr>
        <p:spPr bwMode="auto">
          <a:xfrm>
            <a:off x="8051800" y="6543675"/>
            <a:ext cx="939800" cy="276225"/>
          </a:xfrm>
          <a:prstGeom prst="rect">
            <a:avLst/>
          </a:prstGeom>
          <a:noFill/>
          <a:ln w="9525">
            <a:noFill/>
            <a:miter lim="800000"/>
            <a:headEnd/>
            <a:tailEnd/>
          </a:ln>
        </p:spPr>
        <p:txBody>
          <a:bodyPr>
            <a:spAutoFit/>
          </a:bodyPr>
          <a:lstStyle/>
          <a:p>
            <a:pPr>
              <a:spcBef>
                <a:spcPct val="50000"/>
              </a:spcBef>
            </a:pPr>
            <a:r>
              <a:rPr lang="de-DE" altLang="de-DE" sz="1200" b="1"/>
              <a:t>F-25.07.02</a:t>
            </a:r>
          </a:p>
        </p:txBody>
      </p:sp>
      <p:sp>
        <p:nvSpPr>
          <p:cNvPr id="80898" name="Text Box 310"/>
          <p:cNvSpPr txBox="1">
            <a:spLocks noChangeArrowheads="1"/>
          </p:cNvSpPr>
          <p:nvPr/>
        </p:nvSpPr>
        <p:spPr bwMode="auto">
          <a:xfrm>
            <a:off x="2652713" y="4641850"/>
            <a:ext cx="1162050" cy="336550"/>
          </a:xfrm>
          <a:prstGeom prst="rect">
            <a:avLst/>
          </a:prstGeom>
          <a:noFill/>
          <a:ln w="9525">
            <a:noFill/>
            <a:miter lim="800000"/>
            <a:headEnd/>
            <a:tailEnd/>
          </a:ln>
        </p:spPr>
        <p:txBody>
          <a:bodyPr>
            <a:spAutoFit/>
          </a:bodyPr>
          <a:lstStyle/>
          <a:p>
            <a:pPr algn="ctr" eaLnBrk="0" hangingPunct="0">
              <a:spcBef>
                <a:spcPct val="50000"/>
              </a:spcBef>
            </a:pPr>
            <a:r>
              <a:rPr lang="de-DE" altLang="de-DE" sz="1600" b="1"/>
              <a:t>½ roll</a:t>
            </a:r>
          </a:p>
        </p:txBody>
      </p:sp>
      <p:sp>
        <p:nvSpPr>
          <p:cNvPr id="80900" name="Line 9"/>
          <p:cNvSpPr>
            <a:spLocks noChangeShapeType="1"/>
          </p:cNvSpPr>
          <p:nvPr/>
        </p:nvSpPr>
        <p:spPr bwMode="auto">
          <a:xfrm flipV="1">
            <a:off x="4714875" y="3779838"/>
            <a:ext cx="1016000" cy="9525"/>
          </a:xfrm>
          <a:prstGeom prst="line">
            <a:avLst/>
          </a:prstGeom>
          <a:noFill/>
          <a:ln w="9525">
            <a:solidFill>
              <a:schemeClr val="tx1"/>
            </a:solidFill>
            <a:round/>
            <a:headEnd/>
            <a:tailEnd/>
          </a:ln>
        </p:spPr>
        <p:txBody>
          <a:bodyPr/>
          <a:lstStyle/>
          <a:p>
            <a:endParaRPr lang="de-DE"/>
          </a:p>
        </p:txBody>
      </p:sp>
      <p:grpSp>
        <p:nvGrpSpPr>
          <p:cNvPr id="80901" name="Group 10"/>
          <p:cNvGrpSpPr>
            <a:grpSpLocks/>
          </p:cNvGrpSpPr>
          <p:nvPr/>
        </p:nvGrpSpPr>
        <p:grpSpPr bwMode="auto">
          <a:xfrm rot="-5400000" flipH="1" flipV="1">
            <a:off x="2199482" y="3547269"/>
            <a:ext cx="311150" cy="490537"/>
            <a:chOff x="2820" y="264"/>
            <a:chExt cx="420" cy="1452"/>
          </a:xfrm>
        </p:grpSpPr>
        <p:sp>
          <p:nvSpPr>
            <p:cNvPr id="80954" name="Line 11"/>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0955" name="Group 12"/>
            <p:cNvGrpSpPr>
              <a:grpSpLocks/>
            </p:cNvGrpSpPr>
            <p:nvPr/>
          </p:nvGrpSpPr>
          <p:grpSpPr bwMode="auto">
            <a:xfrm>
              <a:off x="2940" y="264"/>
              <a:ext cx="300" cy="1452"/>
              <a:chOff x="2940" y="264"/>
              <a:chExt cx="300" cy="1452"/>
            </a:xfrm>
          </p:grpSpPr>
          <p:grpSp>
            <p:nvGrpSpPr>
              <p:cNvPr id="80956" name="Group 13"/>
              <p:cNvGrpSpPr>
                <a:grpSpLocks/>
              </p:cNvGrpSpPr>
              <p:nvPr/>
            </p:nvGrpSpPr>
            <p:grpSpPr bwMode="auto">
              <a:xfrm>
                <a:off x="2940" y="264"/>
                <a:ext cx="252" cy="1368"/>
                <a:chOff x="3024" y="732"/>
                <a:chExt cx="252" cy="1368"/>
              </a:xfrm>
            </p:grpSpPr>
            <p:grpSp>
              <p:nvGrpSpPr>
                <p:cNvPr id="80959" name="Group 14"/>
                <p:cNvGrpSpPr>
                  <a:grpSpLocks/>
                </p:cNvGrpSpPr>
                <p:nvPr/>
              </p:nvGrpSpPr>
              <p:grpSpPr bwMode="auto">
                <a:xfrm>
                  <a:off x="3024" y="732"/>
                  <a:ext cx="252" cy="1368"/>
                  <a:chOff x="3168" y="1008"/>
                  <a:chExt cx="484" cy="2448"/>
                </a:xfrm>
              </p:grpSpPr>
              <p:grpSp>
                <p:nvGrpSpPr>
                  <p:cNvPr id="80961" name="Group 15"/>
                  <p:cNvGrpSpPr>
                    <a:grpSpLocks/>
                  </p:cNvGrpSpPr>
                  <p:nvPr/>
                </p:nvGrpSpPr>
                <p:grpSpPr bwMode="auto">
                  <a:xfrm>
                    <a:off x="3168" y="1008"/>
                    <a:ext cx="484" cy="2448"/>
                    <a:chOff x="2256" y="864"/>
                    <a:chExt cx="532" cy="2448"/>
                  </a:xfrm>
                </p:grpSpPr>
                <p:sp>
                  <p:nvSpPr>
                    <p:cNvPr id="80964" name="Freeform 16"/>
                    <p:cNvSpPr>
                      <a:spLocks/>
                    </p:cNvSpPr>
                    <p:nvPr/>
                  </p:nvSpPr>
                  <p:spPr bwMode="auto">
                    <a:xfrm rot="5389413">
                      <a:off x="1298" y="1822"/>
                      <a:ext cx="2448" cy="532"/>
                    </a:xfrm>
                    <a:custGeom>
                      <a:avLst/>
                      <a:gdLst>
                        <a:gd name="T0" fmla="*/ 1756955 w 1153"/>
                        <a:gd name="T1" fmla="*/ 1048384 h 204"/>
                        <a:gd name="T2" fmla="*/ 1907663 w 1153"/>
                        <a:gd name="T3" fmla="*/ 1148377 h 204"/>
                        <a:gd name="T4" fmla="*/ 2034886 w 1153"/>
                        <a:gd name="T5" fmla="*/ 1249342 h 204"/>
                        <a:gd name="T6" fmla="*/ 2121634 w 1153"/>
                        <a:gd name="T7" fmla="*/ 1366684 h 204"/>
                        <a:gd name="T8" fmla="*/ 2145900 w 1153"/>
                        <a:gd name="T9" fmla="*/ 1411694 h 204"/>
                        <a:gd name="T10" fmla="*/ 2145900 w 1153"/>
                        <a:gd name="T11" fmla="*/ 1439665 h 204"/>
                        <a:gd name="T12" fmla="*/ 2145900 w 1153"/>
                        <a:gd name="T13" fmla="*/ 1946403 h 204"/>
                        <a:gd name="T14" fmla="*/ 2144327 w 1153"/>
                        <a:gd name="T15" fmla="*/ 2008975 h 204"/>
                        <a:gd name="T16" fmla="*/ 2134806 w 1153"/>
                        <a:gd name="T17" fmla="*/ 2036731 h 204"/>
                        <a:gd name="T18" fmla="*/ 2133070 w 1153"/>
                        <a:gd name="T19" fmla="*/ 2080999 h 204"/>
                        <a:gd name="T20" fmla="*/ 2125997 w 1153"/>
                        <a:gd name="T21" fmla="*/ 2369734 h 204"/>
                        <a:gd name="T22" fmla="*/ 2106600 w 1153"/>
                        <a:gd name="T23" fmla="*/ 2689007 h 204"/>
                        <a:gd name="T24" fmla="*/ 2090101 w 1153"/>
                        <a:gd name="T25" fmla="*/ 2839055 h 204"/>
                        <a:gd name="T26" fmla="*/ 2069876 w 1153"/>
                        <a:gd name="T27" fmla="*/ 2879349 h 204"/>
                        <a:gd name="T28" fmla="*/ 1891183 w 1153"/>
                        <a:gd name="T29" fmla="*/ 2952329 h 204"/>
                        <a:gd name="T30" fmla="*/ 1732967 w 1153"/>
                        <a:gd name="T31" fmla="*/ 2967176 h 204"/>
                        <a:gd name="T32" fmla="*/ 1511297 w 1153"/>
                        <a:gd name="T33" fmla="*/ 2911198 h 204"/>
                        <a:gd name="T34" fmla="*/ 1146653 w 1153"/>
                        <a:gd name="T35" fmla="*/ 2734021 h 204"/>
                        <a:gd name="T36" fmla="*/ 333149 w 1153"/>
                        <a:gd name="T37" fmla="*/ 2533063 h 204"/>
                        <a:gd name="T38" fmla="*/ 247424 w 1153"/>
                        <a:gd name="T39" fmla="*/ 2615794 h 204"/>
                        <a:gd name="T40" fmla="*/ 28043 w 1153"/>
                        <a:gd name="T41" fmla="*/ 2633056 h 204"/>
                        <a:gd name="T42" fmla="*/ 14750 w 1153"/>
                        <a:gd name="T43" fmla="*/ 2615794 h 204"/>
                        <a:gd name="T44" fmla="*/ 6947 w 1153"/>
                        <a:gd name="T45" fmla="*/ 2543789 h 204"/>
                        <a:gd name="T46" fmla="*/ 0 w 1153"/>
                        <a:gd name="T47" fmla="*/ 2369734 h 204"/>
                        <a:gd name="T48" fmla="*/ 26501 w 1153"/>
                        <a:gd name="T49" fmla="*/ 117335 h 204"/>
                        <a:gd name="T50" fmla="*/ 33429 w 1153"/>
                        <a:gd name="T51" fmla="*/ 27985 h 204"/>
                        <a:gd name="T52" fmla="*/ 142978 w 1153"/>
                        <a:gd name="T53" fmla="*/ 27985 h 204"/>
                        <a:gd name="T54" fmla="*/ 187492 w 1153"/>
                        <a:gd name="T55" fmla="*/ 117335 h 204"/>
                        <a:gd name="T56" fmla="*/ 230475 w 1153"/>
                        <a:gd name="T57" fmla="*/ 278025 h 204"/>
                        <a:gd name="T58" fmla="*/ 404336 w 1153"/>
                        <a:gd name="T59" fmla="*/ 1104111 h 204"/>
                        <a:gd name="T60" fmla="*/ 432330 w 1153"/>
                        <a:gd name="T61" fmla="*/ 1165774 h 204"/>
                        <a:gd name="T62" fmla="*/ 476852 w 1153"/>
                        <a:gd name="T63" fmla="*/ 1221357 h 204"/>
                        <a:gd name="T64" fmla="*/ 1223155 w 1153"/>
                        <a:gd name="T65" fmla="*/ 815374 h 204"/>
                        <a:gd name="T66" fmla="*/ 1269408 w 1153"/>
                        <a:gd name="T67" fmla="*/ 1204117 h 204"/>
                        <a:gd name="T68" fmla="*/ 1521178 w 1153"/>
                        <a:gd name="T69" fmla="*/ 1411694 h 204"/>
                        <a:gd name="T70" fmla="*/ 1574514 w 1153"/>
                        <a:gd name="T71" fmla="*/ 1394440 h 204"/>
                        <a:gd name="T72" fmla="*/ 1625232 w 1153"/>
                        <a:gd name="T73" fmla="*/ 1294338 h 204"/>
                        <a:gd name="T74" fmla="*/ 1667311 w 1153"/>
                        <a:gd name="T75" fmla="*/ 1121365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0965" name="Freeform 17"/>
                    <p:cNvSpPr>
                      <a:spLocks/>
                    </p:cNvSpPr>
                    <p:nvPr/>
                  </p:nvSpPr>
                  <p:spPr bwMode="auto">
                    <a:xfrm rot="5389413">
                      <a:off x="2332" y="2426"/>
                      <a:ext cx="539" cy="173"/>
                    </a:xfrm>
                    <a:custGeom>
                      <a:avLst/>
                      <a:gdLst>
                        <a:gd name="T0" fmla="*/ 0 w 247"/>
                        <a:gd name="T1" fmla="*/ 187545 h 69"/>
                        <a:gd name="T2" fmla="*/ 37006 w 247"/>
                        <a:gd name="T3" fmla="*/ 488865 h 69"/>
                        <a:gd name="T4" fmla="*/ 132177 w 247"/>
                        <a:gd name="T5" fmla="*/ 540595 h 69"/>
                        <a:gd name="T6" fmla="*/ 362359 w 247"/>
                        <a:gd name="T7" fmla="*/ 677719 h 69"/>
                        <a:gd name="T8" fmla="*/ 590233 w 247"/>
                        <a:gd name="T9" fmla="*/ 548019 h 69"/>
                        <a:gd name="T10" fmla="*/ 604586 w 247"/>
                        <a:gd name="T11" fmla="*/ 313962 h 69"/>
                        <a:gd name="T12" fmla="*/ 555360 w 247"/>
                        <a:gd name="T13" fmla="*/ 246711 h 69"/>
                        <a:gd name="T14" fmla="*/ 504932 w 247"/>
                        <a:gd name="T15" fmla="*/ 176367 h 69"/>
                        <a:gd name="T16" fmla="*/ 453609 w 247"/>
                        <a:gd name="T17" fmla="*/ 117013 h 69"/>
                        <a:gd name="T18" fmla="*/ 404093 w 247"/>
                        <a:gd name="T19" fmla="*/ 59153 h 69"/>
                        <a:gd name="T20" fmla="*/ 362359 w 247"/>
                        <a:gd name="T21" fmla="*/ 20632 h 69"/>
                        <a:gd name="T22" fmla="*/ 320888 w 247"/>
                        <a:gd name="T23" fmla="*/ 0 h 69"/>
                        <a:gd name="T24" fmla="*/ 271455 w 247"/>
                        <a:gd name="T25" fmla="*/ 20632 h 69"/>
                        <a:gd name="T26" fmla="*/ 217483 w 247"/>
                        <a:gd name="T27" fmla="*/ 51730 h 69"/>
                        <a:gd name="T28" fmla="*/ 0 w 247"/>
                        <a:gd name="T29" fmla="*/ 1875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0962" name="Freeform 18"/>
                  <p:cNvSpPr>
                    <a:spLocks/>
                  </p:cNvSpPr>
                  <p:nvPr/>
                </p:nvSpPr>
                <p:spPr bwMode="auto">
                  <a:xfrm rot="5353401">
                    <a:off x="2952" y="2567"/>
                    <a:ext cx="720" cy="96"/>
                  </a:xfrm>
                  <a:custGeom>
                    <a:avLst/>
                    <a:gdLst>
                      <a:gd name="T0" fmla="*/ 0 w 293"/>
                      <a:gd name="T1" fmla="*/ 733379 h 33"/>
                      <a:gd name="T2" fmla="*/ 0 w 293"/>
                      <a:gd name="T3" fmla="*/ 703590 h 33"/>
                      <a:gd name="T4" fmla="*/ 843073 w 293"/>
                      <a:gd name="T5" fmla="*/ 179988 h 33"/>
                      <a:gd name="T6" fmla="*/ 1084824 w 293"/>
                      <a:gd name="T7" fmla="*/ 86659 h 33"/>
                      <a:gd name="T8" fmla="*/ 1277936 w 293"/>
                      <a:gd name="T9" fmla="*/ 86659 h 33"/>
                      <a:gd name="T10" fmla="*/ 1437142 w 293"/>
                      <a:gd name="T11" fmla="*/ 0 h 33"/>
                      <a:gd name="T12" fmla="*/ 1564838 w 293"/>
                      <a:gd name="T13" fmla="*/ 0 h 33"/>
                      <a:gd name="T14" fmla="*/ 1757950 w 293"/>
                      <a:gd name="T15" fmla="*/ 86659 h 33"/>
                      <a:gd name="T16" fmla="*/ 1916962 w 293"/>
                      <a:gd name="T17" fmla="*/ 134001 h 33"/>
                      <a:gd name="T18" fmla="*/ 2055423 w 293"/>
                      <a:gd name="T19" fmla="*/ 179988 h 33"/>
                      <a:gd name="T20" fmla="*/ 2159334 w 293"/>
                      <a:gd name="T21" fmla="*/ 298161 h 33"/>
                      <a:gd name="T22" fmla="*/ 2241706 w 293"/>
                      <a:gd name="T23" fmla="*/ 389821 h 33"/>
                      <a:gd name="T24" fmla="*/ 2302707 w 293"/>
                      <a:gd name="T25" fmla="*/ 523601 h 33"/>
                      <a:gd name="T26" fmla="*/ 2336407 w 293"/>
                      <a:gd name="T27" fmla="*/ 610260 h 33"/>
                      <a:gd name="T28" fmla="*/ 2352016 w 293"/>
                      <a:gd name="T29" fmla="*/ 733379 h 33"/>
                      <a:gd name="T30" fmla="*/ 2336407 w 293"/>
                      <a:gd name="T31" fmla="*/ 820038 h 33"/>
                      <a:gd name="T32" fmla="*/ 2302707 w 293"/>
                      <a:gd name="T33" fmla="*/ 954039 h 33"/>
                      <a:gd name="T34" fmla="*/ 2241706 w 293"/>
                      <a:gd name="T35" fmla="*/ 1045495 h 33"/>
                      <a:gd name="T36" fmla="*/ 2159334 w 293"/>
                      <a:gd name="T37" fmla="*/ 1179427 h 33"/>
                      <a:gd name="T38" fmla="*/ 2055423 w 293"/>
                      <a:gd name="T39" fmla="*/ 1251540 h 33"/>
                      <a:gd name="T40" fmla="*/ 1916962 w 293"/>
                      <a:gd name="T41" fmla="*/ 1297594 h 33"/>
                      <a:gd name="T42" fmla="*/ 1757950 w 293"/>
                      <a:gd name="T43" fmla="*/ 1389280 h 33"/>
                      <a:gd name="T44" fmla="*/ 1564838 w 293"/>
                      <a:gd name="T45" fmla="*/ 1431526 h 33"/>
                      <a:gd name="T46" fmla="*/ 1444219 w 293"/>
                      <a:gd name="T47" fmla="*/ 1431526 h 33"/>
                      <a:gd name="T48" fmla="*/ 1277936 w 293"/>
                      <a:gd name="T49" fmla="*/ 1431526 h 33"/>
                      <a:gd name="T50" fmla="*/ 1084824 w 293"/>
                      <a:gd name="T51" fmla="*/ 1389280 h 33"/>
                      <a:gd name="T52" fmla="*/ 843073 w 293"/>
                      <a:gd name="T53" fmla="*/ 1251540 h 33"/>
                      <a:gd name="T54" fmla="*/ 0 w 293"/>
                      <a:gd name="T55" fmla="*/ 733379 h 33"/>
                      <a:gd name="T56" fmla="*/ 0 w 293"/>
                      <a:gd name="T57" fmla="*/ 73337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0963" name="Freeform 19"/>
                  <p:cNvSpPr>
                    <a:spLocks/>
                  </p:cNvSpPr>
                  <p:nvPr/>
                </p:nvSpPr>
                <p:spPr bwMode="auto">
                  <a:xfrm rot="16173530" flipH="1">
                    <a:off x="3167" y="1271"/>
                    <a:ext cx="289" cy="47"/>
                  </a:xfrm>
                  <a:custGeom>
                    <a:avLst/>
                    <a:gdLst>
                      <a:gd name="T0" fmla="*/ 0 w 293"/>
                      <a:gd name="T1" fmla="*/ 570 h 33"/>
                      <a:gd name="T2" fmla="*/ 0 w 293"/>
                      <a:gd name="T3" fmla="*/ 554 h 33"/>
                      <a:gd name="T4" fmla="*/ 95 w 293"/>
                      <a:gd name="T5" fmla="*/ 157 h 33"/>
                      <a:gd name="T6" fmla="*/ 115 w 293"/>
                      <a:gd name="T7" fmla="*/ 77 h 33"/>
                      <a:gd name="T8" fmla="*/ 139 w 293"/>
                      <a:gd name="T9" fmla="*/ 77 h 33"/>
                      <a:gd name="T10" fmla="*/ 159 w 293"/>
                      <a:gd name="T11" fmla="*/ 0 h 33"/>
                      <a:gd name="T12" fmla="*/ 171 w 293"/>
                      <a:gd name="T13" fmla="*/ 0 h 33"/>
                      <a:gd name="T14" fmla="*/ 189 w 293"/>
                      <a:gd name="T15" fmla="*/ 77 h 33"/>
                      <a:gd name="T16" fmla="*/ 209 w 293"/>
                      <a:gd name="T17" fmla="*/ 110 h 33"/>
                      <a:gd name="T18" fmla="*/ 226 w 293"/>
                      <a:gd name="T19" fmla="*/ 157 h 33"/>
                      <a:gd name="T20" fmla="*/ 235 w 293"/>
                      <a:gd name="T21" fmla="*/ 234 h 33"/>
                      <a:gd name="T22" fmla="*/ 243 w 293"/>
                      <a:gd name="T23" fmla="*/ 319 h 33"/>
                      <a:gd name="T24" fmla="*/ 249 w 293"/>
                      <a:gd name="T25" fmla="*/ 400 h 33"/>
                      <a:gd name="T26" fmla="*/ 252 w 293"/>
                      <a:gd name="T27" fmla="*/ 474 h 33"/>
                      <a:gd name="T28" fmla="*/ 253 w 293"/>
                      <a:gd name="T29" fmla="*/ 570 h 33"/>
                      <a:gd name="T30" fmla="*/ 252 w 293"/>
                      <a:gd name="T31" fmla="*/ 647 h 33"/>
                      <a:gd name="T32" fmla="*/ 249 w 293"/>
                      <a:gd name="T33" fmla="*/ 749 h 33"/>
                      <a:gd name="T34" fmla="*/ 243 w 293"/>
                      <a:gd name="T35" fmla="*/ 812 h 33"/>
                      <a:gd name="T36" fmla="*/ 235 w 293"/>
                      <a:gd name="T37" fmla="*/ 921 h 33"/>
                      <a:gd name="T38" fmla="*/ 226 w 293"/>
                      <a:gd name="T39" fmla="*/ 981 h 33"/>
                      <a:gd name="T40" fmla="*/ 209 w 293"/>
                      <a:gd name="T41" fmla="*/ 1037 h 33"/>
                      <a:gd name="T42" fmla="*/ 189 w 293"/>
                      <a:gd name="T43" fmla="*/ 1118 h 33"/>
                      <a:gd name="T44" fmla="*/ 171 w 293"/>
                      <a:gd name="T45" fmla="*/ 1124 h 33"/>
                      <a:gd name="T46" fmla="*/ 160 w 293"/>
                      <a:gd name="T47" fmla="*/ 1124 h 33"/>
                      <a:gd name="T48" fmla="*/ 139 w 293"/>
                      <a:gd name="T49" fmla="*/ 1124 h 33"/>
                      <a:gd name="T50" fmla="*/ 115 w 293"/>
                      <a:gd name="T51" fmla="*/ 1118 h 33"/>
                      <a:gd name="T52" fmla="*/ 95 w 293"/>
                      <a:gd name="T53" fmla="*/ 981 h 33"/>
                      <a:gd name="T54" fmla="*/ 0 w 293"/>
                      <a:gd name="T55" fmla="*/ 570 h 33"/>
                      <a:gd name="T56" fmla="*/ 0 w 293"/>
                      <a:gd name="T57" fmla="*/ 57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0960" name="Line 20"/>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0957" name="AutoShape 21"/>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de-DE" altLang="de-DE" sz="1400" b="1"/>
              </a:p>
            </p:txBody>
          </p:sp>
          <p:sp>
            <p:nvSpPr>
              <p:cNvPr id="80958" name="Line 22"/>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80902" name="Line 36"/>
          <p:cNvSpPr>
            <a:spLocks noChangeShapeType="1"/>
          </p:cNvSpPr>
          <p:nvPr/>
        </p:nvSpPr>
        <p:spPr bwMode="auto">
          <a:xfrm>
            <a:off x="2941638" y="3786188"/>
            <a:ext cx="1509712" cy="0"/>
          </a:xfrm>
          <a:prstGeom prst="line">
            <a:avLst/>
          </a:prstGeom>
          <a:noFill/>
          <a:ln w="9525">
            <a:solidFill>
              <a:schemeClr val="tx1"/>
            </a:solidFill>
            <a:round/>
            <a:headEnd/>
            <a:tailEnd/>
          </a:ln>
        </p:spPr>
        <p:txBody>
          <a:bodyPr/>
          <a:lstStyle/>
          <a:p>
            <a:endParaRPr lang="de-DE"/>
          </a:p>
        </p:txBody>
      </p:sp>
      <p:grpSp>
        <p:nvGrpSpPr>
          <p:cNvPr id="80903" name="Group 45"/>
          <p:cNvGrpSpPr>
            <a:grpSpLocks/>
          </p:cNvGrpSpPr>
          <p:nvPr/>
        </p:nvGrpSpPr>
        <p:grpSpPr bwMode="auto">
          <a:xfrm rot="-6558086">
            <a:off x="3275013" y="3495675"/>
            <a:ext cx="619125" cy="320675"/>
            <a:chOff x="4875" y="7237"/>
            <a:chExt cx="4230" cy="1883"/>
          </a:xfrm>
        </p:grpSpPr>
        <p:sp>
          <p:nvSpPr>
            <p:cNvPr id="80952" name="Arc 4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28575">
              <a:solidFill>
                <a:schemeClr val="tx1"/>
              </a:solidFill>
              <a:round/>
              <a:headEnd/>
              <a:tailEnd/>
            </a:ln>
          </p:spPr>
          <p:txBody>
            <a:bodyPr/>
            <a:lstStyle/>
            <a:p>
              <a:endParaRPr lang="de-DE"/>
            </a:p>
          </p:txBody>
        </p:sp>
        <p:sp>
          <p:nvSpPr>
            <p:cNvPr id="80953" name="AutoShape 47"/>
            <p:cNvSpPr>
              <a:spLocks noChangeArrowheads="1"/>
            </p:cNvSpPr>
            <p:nvPr/>
          </p:nvSpPr>
          <p:spPr bwMode="auto">
            <a:xfrm rot="10800000" flipH="1">
              <a:off x="8580" y="8505"/>
              <a:ext cx="525" cy="615"/>
            </a:xfrm>
            <a:prstGeom prst="triangle">
              <a:avLst>
                <a:gd name="adj" fmla="val 50000"/>
              </a:avLst>
            </a:prstGeom>
            <a:solidFill>
              <a:srgbClr val="000000"/>
            </a:solidFill>
            <a:ln w="28575">
              <a:solidFill>
                <a:schemeClr val="tx1"/>
              </a:solidFill>
              <a:miter lim="800000"/>
              <a:headEnd/>
              <a:tailEnd/>
            </a:ln>
          </p:spPr>
          <p:txBody>
            <a:bodyPr/>
            <a:lstStyle/>
            <a:p>
              <a:pPr algn="ctr" eaLnBrk="0" hangingPunct="0">
                <a:spcBef>
                  <a:spcPct val="50000"/>
                </a:spcBef>
              </a:pPr>
              <a:endParaRPr lang="de-DE" altLang="de-DE" sz="1400" b="1"/>
            </a:p>
          </p:txBody>
        </p:sp>
      </p:grpSp>
      <p:sp>
        <p:nvSpPr>
          <p:cNvPr id="80904" name="AutoShape 48"/>
          <p:cNvSpPr>
            <a:spLocks noChangeArrowheads="1"/>
          </p:cNvSpPr>
          <p:nvPr/>
        </p:nvSpPr>
        <p:spPr bwMode="auto">
          <a:xfrm rot="10800000">
            <a:off x="5735638" y="3673475"/>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spcBef>
                <a:spcPct val="50000"/>
              </a:spcBef>
            </a:pPr>
            <a:endParaRPr lang="de-DE" altLang="de-DE" sz="1400" b="1"/>
          </a:p>
        </p:txBody>
      </p:sp>
      <p:sp>
        <p:nvSpPr>
          <p:cNvPr id="80905" name="Ellipse 4"/>
          <p:cNvSpPr>
            <a:spLocks noChangeArrowheads="1"/>
          </p:cNvSpPr>
          <p:nvPr/>
        </p:nvSpPr>
        <p:spPr bwMode="auto">
          <a:xfrm>
            <a:off x="2673350" y="2006600"/>
            <a:ext cx="3870325" cy="1781175"/>
          </a:xfrm>
          <a:prstGeom prst="ellipse">
            <a:avLst/>
          </a:prstGeom>
          <a:noFill/>
          <a:ln w="12700" algn="ctr">
            <a:solidFill>
              <a:schemeClr val="tx1"/>
            </a:solidFill>
            <a:round/>
            <a:headEnd/>
            <a:tailEnd/>
          </a:ln>
        </p:spPr>
        <p:txBody>
          <a:bodyPr/>
          <a:lstStyle/>
          <a:p>
            <a:pPr algn="ctr" defTabSz="793750" eaLnBrk="0" hangingPunct="0">
              <a:lnSpc>
                <a:spcPct val="80000"/>
              </a:lnSpc>
            </a:pPr>
            <a:endParaRPr lang="de-DE" altLang="de-DE"/>
          </a:p>
        </p:txBody>
      </p:sp>
      <p:sp>
        <p:nvSpPr>
          <p:cNvPr id="80906" name="AutoShape 4"/>
          <p:cNvSpPr>
            <a:spLocks noChangeArrowheads="1"/>
          </p:cNvSpPr>
          <p:nvPr/>
        </p:nvSpPr>
        <p:spPr bwMode="auto">
          <a:xfrm flipH="1" flipV="1">
            <a:off x="2716213" y="3695700"/>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spcBef>
                <a:spcPct val="50000"/>
              </a:spcBef>
            </a:pPr>
            <a:endParaRPr lang="de-DE" altLang="de-DE" sz="1400" b="1"/>
          </a:p>
        </p:txBody>
      </p:sp>
      <p:sp>
        <p:nvSpPr>
          <p:cNvPr id="80907" name="Line 49"/>
          <p:cNvSpPr>
            <a:spLocks noChangeShapeType="1"/>
          </p:cNvSpPr>
          <p:nvPr/>
        </p:nvSpPr>
        <p:spPr bwMode="auto">
          <a:xfrm flipH="1">
            <a:off x="4595813" y="3727450"/>
            <a:ext cx="0" cy="190500"/>
          </a:xfrm>
          <a:prstGeom prst="line">
            <a:avLst/>
          </a:prstGeom>
          <a:noFill/>
          <a:ln w="9525">
            <a:solidFill>
              <a:schemeClr val="tx1"/>
            </a:solidFill>
            <a:round/>
            <a:headEnd/>
            <a:tailEnd/>
          </a:ln>
        </p:spPr>
        <p:txBody>
          <a:bodyPr/>
          <a:lstStyle/>
          <a:p>
            <a:endParaRPr lang="de-DE"/>
          </a:p>
        </p:txBody>
      </p:sp>
      <p:sp>
        <p:nvSpPr>
          <p:cNvPr id="80908" name="AutoShape 48"/>
          <p:cNvSpPr>
            <a:spLocks noChangeArrowheads="1"/>
          </p:cNvSpPr>
          <p:nvPr/>
        </p:nvSpPr>
        <p:spPr bwMode="auto">
          <a:xfrm rot="-9683689">
            <a:off x="3525838" y="3590925"/>
            <a:ext cx="266700" cy="139700"/>
          </a:xfrm>
          <a:prstGeom prst="rightArrow">
            <a:avLst>
              <a:gd name="adj1" fmla="val 50000"/>
              <a:gd name="adj2" fmla="val 64715"/>
            </a:avLst>
          </a:prstGeom>
          <a:solidFill>
            <a:srgbClr val="FF3300"/>
          </a:solidFill>
          <a:ln w="12700">
            <a:solidFill>
              <a:schemeClr val="tx1"/>
            </a:solidFill>
            <a:miter lim="800000"/>
            <a:headEnd/>
            <a:tailEnd/>
          </a:ln>
        </p:spPr>
        <p:txBody>
          <a:bodyPr wrap="none" anchor="ctr"/>
          <a:lstStyle/>
          <a:p>
            <a:pPr algn="ctr" eaLnBrk="0" hangingPunct="0">
              <a:spcBef>
                <a:spcPct val="50000"/>
              </a:spcBef>
            </a:pPr>
            <a:endParaRPr lang="de-DE" altLang="de-DE" sz="1400" b="1"/>
          </a:p>
        </p:txBody>
      </p:sp>
      <p:grpSp>
        <p:nvGrpSpPr>
          <p:cNvPr id="80909" name="Group 45"/>
          <p:cNvGrpSpPr>
            <a:grpSpLocks/>
          </p:cNvGrpSpPr>
          <p:nvPr/>
        </p:nvGrpSpPr>
        <p:grpSpPr bwMode="auto">
          <a:xfrm rot="-471765" flipH="1" flipV="1">
            <a:off x="5835650" y="3155950"/>
            <a:ext cx="619125" cy="320675"/>
            <a:chOff x="4875" y="7237"/>
            <a:chExt cx="4230" cy="1883"/>
          </a:xfrm>
        </p:grpSpPr>
        <p:sp>
          <p:nvSpPr>
            <p:cNvPr id="80950" name="Arc 4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28575">
              <a:solidFill>
                <a:schemeClr val="tx1"/>
              </a:solidFill>
              <a:round/>
              <a:headEnd/>
              <a:tailEnd/>
            </a:ln>
          </p:spPr>
          <p:txBody>
            <a:bodyPr/>
            <a:lstStyle/>
            <a:p>
              <a:endParaRPr lang="de-DE"/>
            </a:p>
          </p:txBody>
        </p:sp>
        <p:sp>
          <p:nvSpPr>
            <p:cNvPr id="80951" name="AutoShape 47"/>
            <p:cNvSpPr>
              <a:spLocks noChangeArrowheads="1"/>
            </p:cNvSpPr>
            <p:nvPr/>
          </p:nvSpPr>
          <p:spPr bwMode="auto">
            <a:xfrm rot="10800000" flipH="1">
              <a:off x="8580" y="8505"/>
              <a:ext cx="525" cy="615"/>
            </a:xfrm>
            <a:prstGeom prst="triangle">
              <a:avLst>
                <a:gd name="adj" fmla="val 50000"/>
              </a:avLst>
            </a:prstGeom>
            <a:solidFill>
              <a:srgbClr val="000000"/>
            </a:solidFill>
            <a:ln w="28575">
              <a:solidFill>
                <a:schemeClr val="tx1"/>
              </a:solidFill>
              <a:miter lim="800000"/>
              <a:headEnd/>
              <a:tailEnd/>
            </a:ln>
          </p:spPr>
          <p:txBody>
            <a:bodyPr/>
            <a:lstStyle/>
            <a:p>
              <a:pPr algn="ctr" eaLnBrk="0" hangingPunct="0">
                <a:spcBef>
                  <a:spcPct val="50000"/>
                </a:spcBef>
              </a:pPr>
              <a:endParaRPr lang="de-DE" altLang="de-DE" sz="1400" b="1"/>
            </a:p>
          </p:txBody>
        </p:sp>
      </p:grpSp>
      <p:grpSp>
        <p:nvGrpSpPr>
          <p:cNvPr id="80910" name="Group 23"/>
          <p:cNvGrpSpPr>
            <a:grpSpLocks/>
          </p:cNvGrpSpPr>
          <p:nvPr/>
        </p:nvGrpSpPr>
        <p:grpSpPr bwMode="auto">
          <a:xfrm rot="5400000" flipH="1">
            <a:off x="6333332" y="3517106"/>
            <a:ext cx="311150" cy="490537"/>
            <a:chOff x="2820" y="264"/>
            <a:chExt cx="420" cy="1452"/>
          </a:xfrm>
        </p:grpSpPr>
        <p:sp>
          <p:nvSpPr>
            <p:cNvPr id="80938" name="Line 24"/>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0939" name="Group 25"/>
            <p:cNvGrpSpPr>
              <a:grpSpLocks/>
            </p:cNvGrpSpPr>
            <p:nvPr/>
          </p:nvGrpSpPr>
          <p:grpSpPr bwMode="auto">
            <a:xfrm>
              <a:off x="2940" y="264"/>
              <a:ext cx="300" cy="1452"/>
              <a:chOff x="2940" y="264"/>
              <a:chExt cx="300" cy="1452"/>
            </a:xfrm>
          </p:grpSpPr>
          <p:grpSp>
            <p:nvGrpSpPr>
              <p:cNvPr id="80940" name="Group 26"/>
              <p:cNvGrpSpPr>
                <a:grpSpLocks/>
              </p:cNvGrpSpPr>
              <p:nvPr/>
            </p:nvGrpSpPr>
            <p:grpSpPr bwMode="auto">
              <a:xfrm>
                <a:off x="2940" y="264"/>
                <a:ext cx="252" cy="1368"/>
                <a:chOff x="3024" y="732"/>
                <a:chExt cx="252" cy="1368"/>
              </a:xfrm>
            </p:grpSpPr>
            <p:grpSp>
              <p:nvGrpSpPr>
                <p:cNvPr id="80943" name="Group 27"/>
                <p:cNvGrpSpPr>
                  <a:grpSpLocks/>
                </p:cNvGrpSpPr>
                <p:nvPr/>
              </p:nvGrpSpPr>
              <p:grpSpPr bwMode="auto">
                <a:xfrm>
                  <a:off x="3024" y="732"/>
                  <a:ext cx="252" cy="1368"/>
                  <a:chOff x="3168" y="1008"/>
                  <a:chExt cx="484" cy="2448"/>
                </a:xfrm>
              </p:grpSpPr>
              <p:grpSp>
                <p:nvGrpSpPr>
                  <p:cNvPr id="80945" name="Group 28"/>
                  <p:cNvGrpSpPr>
                    <a:grpSpLocks/>
                  </p:cNvGrpSpPr>
                  <p:nvPr/>
                </p:nvGrpSpPr>
                <p:grpSpPr bwMode="auto">
                  <a:xfrm>
                    <a:off x="3168" y="1008"/>
                    <a:ext cx="484" cy="2448"/>
                    <a:chOff x="2256" y="864"/>
                    <a:chExt cx="532" cy="2448"/>
                  </a:xfrm>
                </p:grpSpPr>
                <p:sp>
                  <p:nvSpPr>
                    <p:cNvPr id="80948" name="Freeform 29"/>
                    <p:cNvSpPr>
                      <a:spLocks/>
                    </p:cNvSpPr>
                    <p:nvPr/>
                  </p:nvSpPr>
                  <p:spPr bwMode="auto">
                    <a:xfrm rot="5389413">
                      <a:off x="1298" y="1822"/>
                      <a:ext cx="2448" cy="532"/>
                    </a:xfrm>
                    <a:custGeom>
                      <a:avLst/>
                      <a:gdLst>
                        <a:gd name="T0" fmla="*/ 1756955 w 1153"/>
                        <a:gd name="T1" fmla="*/ 1048384 h 204"/>
                        <a:gd name="T2" fmla="*/ 1907663 w 1153"/>
                        <a:gd name="T3" fmla="*/ 1148377 h 204"/>
                        <a:gd name="T4" fmla="*/ 2034886 w 1153"/>
                        <a:gd name="T5" fmla="*/ 1249342 h 204"/>
                        <a:gd name="T6" fmla="*/ 2121634 w 1153"/>
                        <a:gd name="T7" fmla="*/ 1366684 h 204"/>
                        <a:gd name="T8" fmla="*/ 2145900 w 1153"/>
                        <a:gd name="T9" fmla="*/ 1411694 h 204"/>
                        <a:gd name="T10" fmla="*/ 2145900 w 1153"/>
                        <a:gd name="T11" fmla="*/ 1439665 h 204"/>
                        <a:gd name="T12" fmla="*/ 2145900 w 1153"/>
                        <a:gd name="T13" fmla="*/ 1946403 h 204"/>
                        <a:gd name="T14" fmla="*/ 2144327 w 1153"/>
                        <a:gd name="T15" fmla="*/ 2008975 h 204"/>
                        <a:gd name="T16" fmla="*/ 2134806 w 1153"/>
                        <a:gd name="T17" fmla="*/ 2036731 h 204"/>
                        <a:gd name="T18" fmla="*/ 2133070 w 1153"/>
                        <a:gd name="T19" fmla="*/ 2080999 h 204"/>
                        <a:gd name="T20" fmla="*/ 2125997 w 1153"/>
                        <a:gd name="T21" fmla="*/ 2369734 h 204"/>
                        <a:gd name="T22" fmla="*/ 2106600 w 1153"/>
                        <a:gd name="T23" fmla="*/ 2689007 h 204"/>
                        <a:gd name="T24" fmla="*/ 2090101 w 1153"/>
                        <a:gd name="T25" fmla="*/ 2839055 h 204"/>
                        <a:gd name="T26" fmla="*/ 2069876 w 1153"/>
                        <a:gd name="T27" fmla="*/ 2879349 h 204"/>
                        <a:gd name="T28" fmla="*/ 1891183 w 1153"/>
                        <a:gd name="T29" fmla="*/ 2952329 h 204"/>
                        <a:gd name="T30" fmla="*/ 1732967 w 1153"/>
                        <a:gd name="T31" fmla="*/ 2967176 h 204"/>
                        <a:gd name="T32" fmla="*/ 1511297 w 1153"/>
                        <a:gd name="T33" fmla="*/ 2911198 h 204"/>
                        <a:gd name="T34" fmla="*/ 1146653 w 1153"/>
                        <a:gd name="T35" fmla="*/ 2734021 h 204"/>
                        <a:gd name="T36" fmla="*/ 333149 w 1153"/>
                        <a:gd name="T37" fmla="*/ 2533063 h 204"/>
                        <a:gd name="T38" fmla="*/ 247424 w 1153"/>
                        <a:gd name="T39" fmla="*/ 2615794 h 204"/>
                        <a:gd name="T40" fmla="*/ 28043 w 1153"/>
                        <a:gd name="T41" fmla="*/ 2633056 h 204"/>
                        <a:gd name="T42" fmla="*/ 14750 w 1153"/>
                        <a:gd name="T43" fmla="*/ 2615794 h 204"/>
                        <a:gd name="T44" fmla="*/ 6947 w 1153"/>
                        <a:gd name="T45" fmla="*/ 2543789 h 204"/>
                        <a:gd name="T46" fmla="*/ 0 w 1153"/>
                        <a:gd name="T47" fmla="*/ 2369734 h 204"/>
                        <a:gd name="T48" fmla="*/ 26501 w 1153"/>
                        <a:gd name="T49" fmla="*/ 117335 h 204"/>
                        <a:gd name="T50" fmla="*/ 33429 w 1153"/>
                        <a:gd name="T51" fmla="*/ 27985 h 204"/>
                        <a:gd name="T52" fmla="*/ 142978 w 1153"/>
                        <a:gd name="T53" fmla="*/ 27985 h 204"/>
                        <a:gd name="T54" fmla="*/ 187492 w 1153"/>
                        <a:gd name="T55" fmla="*/ 117335 h 204"/>
                        <a:gd name="T56" fmla="*/ 230475 w 1153"/>
                        <a:gd name="T57" fmla="*/ 278025 h 204"/>
                        <a:gd name="T58" fmla="*/ 404336 w 1153"/>
                        <a:gd name="T59" fmla="*/ 1104111 h 204"/>
                        <a:gd name="T60" fmla="*/ 432330 w 1153"/>
                        <a:gd name="T61" fmla="*/ 1165774 h 204"/>
                        <a:gd name="T62" fmla="*/ 476852 w 1153"/>
                        <a:gd name="T63" fmla="*/ 1221357 h 204"/>
                        <a:gd name="T64" fmla="*/ 1223155 w 1153"/>
                        <a:gd name="T65" fmla="*/ 815374 h 204"/>
                        <a:gd name="T66" fmla="*/ 1269408 w 1153"/>
                        <a:gd name="T67" fmla="*/ 1204117 h 204"/>
                        <a:gd name="T68" fmla="*/ 1521178 w 1153"/>
                        <a:gd name="T69" fmla="*/ 1411694 h 204"/>
                        <a:gd name="T70" fmla="*/ 1574514 w 1153"/>
                        <a:gd name="T71" fmla="*/ 1394440 h 204"/>
                        <a:gd name="T72" fmla="*/ 1625232 w 1153"/>
                        <a:gd name="T73" fmla="*/ 1294338 h 204"/>
                        <a:gd name="T74" fmla="*/ 1667311 w 1153"/>
                        <a:gd name="T75" fmla="*/ 1121365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0949" name="Freeform 30"/>
                    <p:cNvSpPr>
                      <a:spLocks/>
                    </p:cNvSpPr>
                    <p:nvPr/>
                  </p:nvSpPr>
                  <p:spPr bwMode="auto">
                    <a:xfrm rot="5389413">
                      <a:off x="2332" y="2426"/>
                      <a:ext cx="539" cy="173"/>
                    </a:xfrm>
                    <a:custGeom>
                      <a:avLst/>
                      <a:gdLst>
                        <a:gd name="T0" fmla="*/ 0 w 247"/>
                        <a:gd name="T1" fmla="*/ 187545 h 69"/>
                        <a:gd name="T2" fmla="*/ 37006 w 247"/>
                        <a:gd name="T3" fmla="*/ 488865 h 69"/>
                        <a:gd name="T4" fmla="*/ 132177 w 247"/>
                        <a:gd name="T5" fmla="*/ 540595 h 69"/>
                        <a:gd name="T6" fmla="*/ 362359 w 247"/>
                        <a:gd name="T7" fmla="*/ 677719 h 69"/>
                        <a:gd name="T8" fmla="*/ 590233 w 247"/>
                        <a:gd name="T9" fmla="*/ 548019 h 69"/>
                        <a:gd name="T10" fmla="*/ 604586 w 247"/>
                        <a:gd name="T11" fmla="*/ 313962 h 69"/>
                        <a:gd name="T12" fmla="*/ 555360 w 247"/>
                        <a:gd name="T13" fmla="*/ 246711 h 69"/>
                        <a:gd name="T14" fmla="*/ 504932 w 247"/>
                        <a:gd name="T15" fmla="*/ 176367 h 69"/>
                        <a:gd name="T16" fmla="*/ 453609 w 247"/>
                        <a:gd name="T17" fmla="*/ 117013 h 69"/>
                        <a:gd name="T18" fmla="*/ 404093 w 247"/>
                        <a:gd name="T19" fmla="*/ 59153 h 69"/>
                        <a:gd name="T20" fmla="*/ 362359 w 247"/>
                        <a:gd name="T21" fmla="*/ 20632 h 69"/>
                        <a:gd name="T22" fmla="*/ 320888 w 247"/>
                        <a:gd name="T23" fmla="*/ 0 h 69"/>
                        <a:gd name="T24" fmla="*/ 271455 w 247"/>
                        <a:gd name="T25" fmla="*/ 20632 h 69"/>
                        <a:gd name="T26" fmla="*/ 217483 w 247"/>
                        <a:gd name="T27" fmla="*/ 51730 h 69"/>
                        <a:gd name="T28" fmla="*/ 0 w 247"/>
                        <a:gd name="T29" fmla="*/ 1875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0946" name="Freeform 31"/>
                  <p:cNvSpPr>
                    <a:spLocks/>
                  </p:cNvSpPr>
                  <p:nvPr/>
                </p:nvSpPr>
                <p:spPr bwMode="auto">
                  <a:xfrm rot="5353401">
                    <a:off x="2952" y="2567"/>
                    <a:ext cx="720" cy="96"/>
                  </a:xfrm>
                  <a:custGeom>
                    <a:avLst/>
                    <a:gdLst>
                      <a:gd name="T0" fmla="*/ 0 w 293"/>
                      <a:gd name="T1" fmla="*/ 733379 h 33"/>
                      <a:gd name="T2" fmla="*/ 0 w 293"/>
                      <a:gd name="T3" fmla="*/ 703590 h 33"/>
                      <a:gd name="T4" fmla="*/ 843073 w 293"/>
                      <a:gd name="T5" fmla="*/ 179988 h 33"/>
                      <a:gd name="T6" fmla="*/ 1084824 w 293"/>
                      <a:gd name="T7" fmla="*/ 86659 h 33"/>
                      <a:gd name="T8" fmla="*/ 1277936 w 293"/>
                      <a:gd name="T9" fmla="*/ 86659 h 33"/>
                      <a:gd name="T10" fmla="*/ 1437142 w 293"/>
                      <a:gd name="T11" fmla="*/ 0 h 33"/>
                      <a:gd name="T12" fmla="*/ 1564838 w 293"/>
                      <a:gd name="T13" fmla="*/ 0 h 33"/>
                      <a:gd name="T14" fmla="*/ 1757950 w 293"/>
                      <a:gd name="T15" fmla="*/ 86659 h 33"/>
                      <a:gd name="T16" fmla="*/ 1916962 w 293"/>
                      <a:gd name="T17" fmla="*/ 134001 h 33"/>
                      <a:gd name="T18" fmla="*/ 2055423 w 293"/>
                      <a:gd name="T19" fmla="*/ 179988 h 33"/>
                      <a:gd name="T20" fmla="*/ 2159334 w 293"/>
                      <a:gd name="T21" fmla="*/ 298161 h 33"/>
                      <a:gd name="T22" fmla="*/ 2241706 w 293"/>
                      <a:gd name="T23" fmla="*/ 389821 h 33"/>
                      <a:gd name="T24" fmla="*/ 2302707 w 293"/>
                      <a:gd name="T25" fmla="*/ 523601 h 33"/>
                      <a:gd name="T26" fmla="*/ 2336407 w 293"/>
                      <a:gd name="T27" fmla="*/ 610260 h 33"/>
                      <a:gd name="T28" fmla="*/ 2352016 w 293"/>
                      <a:gd name="T29" fmla="*/ 733379 h 33"/>
                      <a:gd name="T30" fmla="*/ 2336407 w 293"/>
                      <a:gd name="T31" fmla="*/ 820038 h 33"/>
                      <a:gd name="T32" fmla="*/ 2302707 w 293"/>
                      <a:gd name="T33" fmla="*/ 954039 h 33"/>
                      <a:gd name="T34" fmla="*/ 2241706 w 293"/>
                      <a:gd name="T35" fmla="*/ 1045495 h 33"/>
                      <a:gd name="T36" fmla="*/ 2159334 w 293"/>
                      <a:gd name="T37" fmla="*/ 1179427 h 33"/>
                      <a:gd name="T38" fmla="*/ 2055423 w 293"/>
                      <a:gd name="T39" fmla="*/ 1251540 h 33"/>
                      <a:gd name="T40" fmla="*/ 1916962 w 293"/>
                      <a:gd name="T41" fmla="*/ 1297594 h 33"/>
                      <a:gd name="T42" fmla="*/ 1757950 w 293"/>
                      <a:gd name="T43" fmla="*/ 1389280 h 33"/>
                      <a:gd name="T44" fmla="*/ 1564838 w 293"/>
                      <a:gd name="T45" fmla="*/ 1431526 h 33"/>
                      <a:gd name="T46" fmla="*/ 1444219 w 293"/>
                      <a:gd name="T47" fmla="*/ 1431526 h 33"/>
                      <a:gd name="T48" fmla="*/ 1277936 w 293"/>
                      <a:gd name="T49" fmla="*/ 1431526 h 33"/>
                      <a:gd name="T50" fmla="*/ 1084824 w 293"/>
                      <a:gd name="T51" fmla="*/ 1389280 h 33"/>
                      <a:gd name="T52" fmla="*/ 843073 w 293"/>
                      <a:gd name="T53" fmla="*/ 1251540 h 33"/>
                      <a:gd name="T54" fmla="*/ 0 w 293"/>
                      <a:gd name="T55" fmla="*/ 733379 h 33"/>
                      <a:gd name="T56" fmla="*/ 0 w 293"/>
                      <a:gd name="T57" fmla="*/ 73337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0947" name="Freeform 32"/>
                  <p:cNvSpPr>
                    <a:spLocks/>
                  </p:cNvSpPr>
                  <p:nvPr/>
                </p:nvSpPr>
                <p:spPr bwMode="auto">
                  <a:xfrm rot="16173530" flipH="1">
                    <a:off x="3167" y="1271"/>
                    <a:ext cx="289" cy="47"/>
                  </a:xfrm>
                  <a:custGeom>
                    <a:avLst/>
                    <a:gdLst>
                      <a:gd name="T0" fmla="*/ 0 w 293"/>
                      <a:gd name="T1" fmla="*/ 570 h 33"/>
                      <a:gd name="T2" fmla="*/ 0 w 293"/>
                      <a:gd name="T3" fmla="*/ 554 h 33"/>
                      <a:gd name="T4" fmla="*/ 95 w 293"/>
                      <a:gd name="T5" fmla="*/ 157 h 33"/>
                      <a:gd name="T6" fmla="*/ 115 w 293"/>
                      <a:gd name="T7" fmla="*/ 77 h 33"/>
                      <a:gd name="T8" fmla="*/ 139 w 293"/>
                      <a:gd name="T9" fmla="*/ 77 h 33"/>
                      <a:gd name="T10" fmla="*/ 159 w 293"/>
                      <a:gd name="T11" fmla="*/ 0 h 33"/>
                      <a:gd name="T12" fmla="*/ 171 w 293"/>
                      <a:gd name="T13" fmla="*/ 0 h 33"/>
                      <a:gd name="T14" fmla="*/ 189 w 293"/>
                      <a:gd name="T15" fmla="*/ 77 h 33"/>
                      <a:gd name="T16" fmla="*/ 209 w 293"/>
                      <a:gd name="T17" fmla="*/ 110 h 33"/>
                      <a:gd name="T18" fmla="*/ 226 w 293"/>
                      <a:gd name="T19" fmla="*/ 157 h 33"/>
                      <a:gd name="T20" fmla="*/ 235 w 293"/>
                      <a:gd name="T21" fmla="*/ 234 h 33"/>
                      <a:gd name="T22" fmla="*/ 243 w 293"/>
                      <a:gd name="T23" fmla="*/ 319 h 33"/>
                      <a:gd name="T24" fmla="*/ 249 w 293"/>
                      <a:gd name="T25" fmla="*/ 400 h 33"/>
                      <a:gd name="T26" fmla="*/ 252 w 293"/>
                      <a:gd name="T27" fmla="*/ 474 h 33"/>
                      <a:gd name="T28" fmla="*/ 253 w 293"/>
                      <a:gd name="T29" fmla="*/ 570 h 33"/>
                      <a:gd name="T30" fmla="*/ 252 w 293"/>
                      <a:gd name="T31" fmla="*/ 647 h 33"/>
                      <a:gd name="T32" fmla="*/ 249 w 293"/>
                      <a:gd name="T33" fmla="*/ 749 h 33"/>
                      <a:gd name="T34" fmla="*/ 243 w 293"/>
                      <a:gd name="T35" fmla="*/ 812 h 33"/>
                      <a:gd name="T36" fmla="*/ 235 w 293"/>
                      <a:gd name="T37" fmla="*/ 921 h 33"/>
                      <a:gd name="T38" fmla="*/ 226 w 293"/>
                      <a:gd name="T39" fmla="*/ 981 h 33"/>
                      <a:gd name="T40" fmla="*/ 209 w 293"/>
                      <a:gd name="T41" fmla="*/ 1037 h 33"/>
                      <a:gd name="T42" fmla="*/ 189 w 293"/>
                      <a:gd name="T43" fmla="*/ 1118 h 33"/>
                      <a:gd name="T44" fmla="*/ 171 w 293"/>
                      <a:gd name="T45" fmla="*/ 1124 h 33"/>
                      <a:gd name="T46" fmla="*/ 160 w 293"/>
                      <a:gd name="T47" fmla="*/ 1124 h 33"/>
                      <a:gd name="T48" fmla="*/ 139 w 293"/>
                      <a:gd name="T49" fmla="*/ 1124 h 33"/>
                      <a:gd name="T50" fmla="*/ 115 w 293"/>
                      <a:gd name="T51" fmla="*/ 1118 h 33"/>
                      <a:gd name="T52" fmla="*/ 95 w 293"/>
                      <a:gd name="T53" fmla="*/ 981 h 33"/>
                      <a:gd name="T54" fmla="*/ 0 w 293"/>
                      <a:gd name="T55" fmla="*/ 570 h 33"/>
                      <a:gd name="T56" fmla="*/ 0 w 293"/>
                      <a:gd name="T57" fmla="*/ 57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0944" name="Line 33"/>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0941" name="AutoShape 34"/>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de-DE" altLang="de-DE" sz="1400" b="1"/>
              </a:p>
            </p:txBody>
          </p:sp>
          <p:sp>
            <p:nvSpPr>
              <p:cNvPr id="80942" name="Line 35"/>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cxnSp>
        <p:nvCxnSpPr>
          <p:cNvPr id="80911" name="Gerader Verbinder 2"/>
          <p:cNvCxnSpPr>
            <a:cxnSpLocks noChangeShapeType="1"/>
          </p:cNvCxnSpPr>
          <p:nvPr/>
        </p:nvCxnSpPr>
        <p:spPr bwMode="auto">
          <a:xfrm>
            <a:off x="2546350" y="2874963"/>
            <a:ext cx="298450" cy="0"/>
          </a:xfrm>
          <a:prstGeom prst="line">
            <a:avLst/>
          </a:prstGeom>
          <a:noFill/>
          <a:ln w="12700" algn="ctr">
            <a:solidFill>
              <a:schemeClr val="tx1"/>
            </a:solidFill>
            <a:round/>
            <a:headEnd/>
            <a:tailEnd/>
          </a:ln>
        </p:spPr>
      </p:cxnSp>
      <p:cxnSp>
        <p:nvCxnSpPr>
          <p:cNvPr id="80912" name="Gerader Verbinder 197"/>
          <p:cNvCxnSpPr>
            <a:cxnSpLocks noChangeShapeType="1"/>
          </p:cNvCxnSpPr>
          <p:nvPr/>
        </p:nvCxnSpPr>
        <p:spPr bwMode="auto">
          <a:xfrm>
            <a:off x="6405563" y="2897188"/>
            <a:ext cx="298450" cy="0"/>
          </a:xfrm>
          <a:prstGeom prst="line">
            <a:avLst/>
          </a:prstGeom>
          <a:noFill/>
          <a:ln w="12700" algn="ctr">
            <a:solidFill>
              <a:schemeClr val="tx1"/>
            </a:solidFill>
            <a:round/>
            <a:headEnd/>
            <a:tailEnd/>
          </a:ln>
        </p:spPr>
      </p:cxnSp>
      <p:grpSp>
        <p:nvGrpSpPr>
          <p:cNvPr id="80913" name="Group 45"/>
          <p:cNvGrpSpPr>
            <a:grpSpLocks/>
          </p:cNvGrpSpPr>
          <p:nvPr/>
        </p:nvGrpSpPr>
        <p:grpSpPr bwMode="auto">
          <a:xfrm rot="8667214" flipH="1">
            <a:off x="4175125" y="1797050"/>
            <a:ext cx="619125" cy="320675"/>
            <a:chOff x="4875" y="7237"/>
            <a:chExt cx="4230" cy="1883"/>
          </a:xfrm>
        </p:grpSpPr>
        <p:sp>
          <p:nvSpPr>
            <p:cNvPr id="80936" name="Arc 4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28575">
              <a:solidFill>
                <a:schemeClr val="tx1"/>
              </a:solidFill>
              <a:round/>
              <a:headEnd/>
              <a:tailEnd/>
            </a:ln>
          </p:spPr>
          <p:txBody>
            <a:bodyPr/>
            <a:lstStyle/>
            <a:p>
              <a:endParaRPr lang="de-DE"/>
            </a:p>
          </p:txBody>
        </p:sp>
        <p:sp>
          <p:nvSpPr>
            <p:cNvPr id="80937" name="AutoShape 47"/>
            <p:cNvSpPr>
              <a:spLocks noChangeArrowheads="1"/>
            </p:cNvSpPr>
            <p:nvPr/>
          </p:nvSpPr>
          <p:spPr bwMode="auto">
            <a:xfrm rot="10800000" flipH="1">
              <a:off x="8580" y="8505"/>
              <a:ext cx="525" cy="615"/>
            </a:xfrm>
            <a:prstGeom prst="triangle">
              <a:avLst>
                <a:gd name="adj" fmla="val 50000"/>
              </a:avLst>
            </a:prstGeom>
            <a:solidFill>
              <a:srgbClr val="000000"/>
            </a:solidFill>
            <a:ln w="28575">
              <a:solidFill>
                <a:schemeClr val="tx1"/>
              </a:solidFill>
              <a:miter lim="800000"/>
              <a:headEnd/>
              <a:tailEnd/>
            </a:ln>
          </p:spPr>
          <p:txBody>
            <a:bodyPr/>
            <a:lstStyle/>
            <a:p>
              <a:pPr algn="ctr" eaLnBrk="0" hangingPunct="0">
                <a:spcBef>
                  <a:spcPct val="50000"/>
                </a:spcBef>
              </a:pPr>
              <a:endParaRPr lang="de-DE" altLang="de-DE" sz="1400" b="1"/>
            </a:p>
          </p:txBody>
        </p:sp>
      </p:grpSp>
      <p:pic>
        <p:nvPicPr>
          <p:cNvPr id="205" name="Picture 465" descr="messerflugflieger2"/>
          <p:cNvPicPr>
            <a:picLocks noChangeAspect="1" noChangeArrowheads="1"/>
          </p:cNvPicPr>
          <p:nvPr/>
        </p:nvPicPr>
        <p:blipFill>
          <a:blip r:embed="rId2"/>
          <a:srcRect/>
          <a:stretch>
            <a:fillRect/>
          </a:stretch>
        </p:blipFill>
        <p:spPr bwMode="auto">
          <a:xfrm rot="5400000">
            <a:off x="4033044" y="1720057"/>
            <a:ext cx="1184275" cy="1449387"/>
          </a:xfrm>
          <a:prstGeom prst="rect">
            <a:avLst/>
          </a:prstGeom>
          <a:noFill/>
          <a:ln w="9525">
            <a:noFill/>
            <a:miter lim="800000"/>
            <a:headEnd/>
            <a:tailEnd/>
          </a:ln>
        </p:spPr>
      </p:pic>
      <p:sp>
        <p:nvSpPr>
          <p:cNvPr id="67" name="Text Box 110"/>
          <p:cNvSpPr txBox="1">
            <a:spLocks noChangeArrowheads="1"/>
          </p:cNvSpPr>
          <p:nvPr/>
        </p:nvSpPr>
        <p:spPr bwMode="auto">
          <a:xfrm>
            <a:off x="5833148" y="1571084"/>
            <a:ext cx="2436132" cy="661720"/>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solidFill>
                  <a:srgbClr val="0000FF"/>
                </a:solidFill>
              </a:rPr>
              <a:t>滚转速率必须保持恒定。</a:t>
            </a:r>
            <a:endParaRPr lang="en-US" altLang="zh-CN" sz="1600" b="1" dirty="0">
              <a:solidFill>
                <a:srgbClr val="0000FF"/>
              </a:solidFill>
            </a:endParaRPr>
          </a:p>
          <a:p>
            <a:pPr eaLnBrk="0" hangingPunct="0">
              <a:spcBef>
                <a:spcPct val="50000"/>
              </a:spcBef>
            </a:pPr>
            <a:r>
              <a:rPr lang="de-DE" altLang="de-DE" sz="1200" b="1" dirty="0">
                <a:solidFill>
                  <a:srgbClr val="0000FF"/>
                </a:solidFill>
              </a:rPr>
              <a:t>Roll rates must be constant</a:t>
            </a:r>
            <a:r>
              <a:rPr lang="de-DE" altLang="de-DE" sz="1400" b="1" dirty="0">
                <a:solidFill>
                  <a:srgbClr val="0000FF"/>
                </a:solidFill>
              </a:rPr>
              <a:t>.</a:t>
            </a:r>
          </a:p>
        </p:txBody>
      </p:sp>
      <p:sp>
        <p:nvSpPr>
          <p:cNvPr id="68" name="Text Box 111"/>
          <p:cNvSpPr txBox="1">
            <a:spLocks noChangeArrowheads="1"/>
          </p:cNvSpPr>
          <p:nvPr/>
        </p:nvSpPr>
        <p:spPr bwMode="auto">
          <a:xfrm>
            <a:off x="177030" y="1379837"/>
            <a:ext cx="3089275" cy="1169551"/>
          </a:xfrm>
          <a:prstGeom prst="rect">
            <a:avLst/>
          </a:prstGeom>
          <a:noFill/>
          <a:ln w="9525">
            <a:noFill/>
            <a:miter lim="800000"/>
            <a:headEnd/>
            <a:tailEnd/>
          </a:ln>
        </p:spPr>
        <p:txBody>
          <a:bodyPr>
            <a:spAutoFit/>
          </a:bodyPr>
          <a:lstStyle/>
          <a:p>
            <a:pPr eaLnBrk="0" hangingPunct="0">
              <a:spcBef>
                <a:spcPct val="50000"/>
              </a:spcBef>
            </a:pPr>
            <a:r>
              <a:rPr lang="zh-CN" altLang="en-US" sz="1600" b="1" dirty="0">
                <a:solidFill>
                  <a:srgbClr val="0000FF"/>
                </a:solidFill>
              </a:rPr>
              <a:t>水平圆必须是固定的半径，</a:t>
            </a:r>
            <a:endParaRPr lang="en-US" altLang="zh-CN" sz="1600" b="1" dirty="0">
              <a:solidFill>
                <a:srgbClr val="0000FF"/>
              </a:solidFill>
            </a:endParaRPr>
          </a:p>
          <a:p>
            <a:pPr eaLnBrk="0" hangingPunct="0">
              <a:spcBef>
                <a:spcPct val="50000"/>
              </a:spcBef>
            </a:pPr>
            <a:r>
              <a:rPr lang="zh-CN" altLang="en-US" sz="1600" b="1" dirty="0">
                <a:solidFill>
                  <a:srgbClr val="0000FF"/>
                </a:solidFill>
              </a:rPr>
              <a:t>并且保持在相同的高度。</a:t>
            </a:r>
            <a:endParaRPr lang="en-US" altLang="zh-CN" sz="1600" b="1" dirty="0">
              <a:solidFill>
                <a:srgbClr val="0000FF"/>
              </a:solidFill>
            </a:endParaRPr>
          </a:p>
          <a:p>
            <a:pPr eaLnBrk="0" hangingPunct="0">
              <a:spcBef>
                <a:spcPct val="50000"/>
              </a:spcBef>
            </a:pPr>
            <a:r>
              <a:rPr lang="de-DE" altLang="de-DE" sz="1200" b="1" dirty="0">
                <a:solidFill>
                  <a:srgbClr val="0000FF"/>
                </a:solidFill>
              </a:rPr>
              <a:t>Circle must be of constant radius and must be flown at the same altitude.</a:t>
            </a:r>
          </a:p>
        </p:txBody>
      </p:sp>
      <p:sp>
        <p:nvSpPr>
          <p:cNvPr id="69" name="Text Box 112"/>
          <p:cNvSpPr txBox="1">
            <a:spLocks noChangeArrowheads="1"/>
          </p:cNvSpPr>
          <p:nvPr/>
        </p:nvSpPr>
        <p:spPr bwMode="auto">
          <a:xfrm>
            <a:off x="3254042" y="771556"/>
            <a:ext cx="3521075" cy="615553"/>
          </a:xfrm>
          <a:prstGeom prst="rect">
            <a:avLst/>
          </a:prstGeom>
          <a:noFill/>
          <a:ln w="9525">
            <a:noFill/>
            <a:miter lim="800000"/>
            <a:headEnd/>
            <a:tailEnd/>
          </a:ln>
        </p:spPr>
        <p:txBody>
          <a:bodyPr>
            <a:spAutoFit/>
          </a:bodyPr>
          <a:lstStyle/>
          <a:p>
            <a:pPr eaLnBrk="0" hangingPunct="0">
              <a:spcBef>
                <a:spcPct val="50000"/>
              </a:spcBef>
            </a:pPr>
            <a:r>
              <a:rPr lang="zh-CN" altLang="en-US" sz="1600" b="1" dirty="0">
                <a:solidFill>
                  <a:srgbClr val="0000FF"/>
                </a:solidFill>
              </a:rPr>
              <a:t>两个反向滚之间不能有停顿</a:t>
            </a:r>
            <a:endParaRPr lang="en-US" altLang="zh-CN" sz="1600" b="1" dirty="0">
              <a:solidFill>
                <a:srgbClr val="0000FF"/>
              </a:solidFill>
            </a:endParaRPr>
          </a:p>
          <a:p>
            <a:pPr eaLnBrk="0" hangingPunct="0">
              <a:spcBef>
                <a:spcPct val="50000"/>
              </a:spcBef>
            </a:pPr>
            <a:r>
              <a:rPr lang="de-DE" altLang="de-DE" sz="1200" b="1" dirty="0">
                <a:solidFill>
                  <a:srgbClr val="0000FF"/>
                </a:solidFill>
              </a:rPr>
              <a:t>Roll reversal must be immediate.</a:t>
            </a:r>
          </a:p>
        </p:txBody>
      </p:sp>
      <p:sp>
        <p:nvSpPr>
          <p:cNvPr id="70" name="Text Box 113"/>
          <p:cNvSpPr txBox="1">
            <a:spLocks noChangeArrowheads="1"/>
          </p:cNvSpPr>
          <p:nvPr/>
        </p:nvSpPr>
        <p:spPr bwMode="auto">
          <a:xfrm>
            <a:off x="5349875" y="3964527"/>
            <a:ext cx="3683373" cy="800219"/>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solidFill>
                  <a:srgbClr val="0000FF"/>
                </a:solidFill>
              </a:rPr>
              <a:t>半滚必须在水平圆的轨迹上同步完成。</a:t>
            </a:r>
            <a:endParaRPr lang="en-US" altLang="zh-CN" sz="1600" b="1" dirty="0">
              <a:solidFill>
                <a:srgbClr val="0000FF"/>
              </a:solidFill>
            </a:endParaRPr>
          </a:p>
          <a:p>
            <a:pPr eaLnBrk="0" hangingPunct="0">
              <a:spcBef>
                <a:spcPct val="50000"/>
              </a:spcBef>
            </a:pPr>
            <a:r>
              <a:rPr lang="de-DE" altLang="de-DE" sz="1200" b="1" dirty="0">
                <a:solidFill>
                  <a:srgbClr val="0000FF"/>
                </a:solidFill>
              </a:rPr>
              <a:t>The ½ rolls must be integrated on circular flightpath.</a:t>
            </a:r>
            <a:endParaRPr lang="de-DE" altLang="de-DE" sz="1600" b="1" dirty="0">
              <a:solidFill>
                <a:srgbClr val="0000FF"/>
              </a:solidFill>
            </a:endParaRPr>
          </a:p>
        </p:txBody>
      </p:sp>
      <p:sp>
        <p:nvSpPr>
          <p:cNvPr id="71" name="Text Box 112"/>
          <p:cNvSpPr txBox="1">
            <a:spLocks noChangeArrowheads="1"/>
          </p:cNvSpPr>
          <p:nvPr/>
        </p:nvSpPr>
        <p:spPr bwMode="auto">
          <a:xfrm>
            <a:off x="182563" y="3163462"/>
            <a:ext cx="2470150" cy="707886"/>
          </a:xfrm>
          <a:prstGeom prst="rect">
            <a:avLst/>
          </a:prstGeom>
          <a:noFill/>
          <a:ln w="9525">
            <a:noFill/>
            <a:miter lim="800000"/>
            <a:headEnd/>
            <a:tailEnd/>
          </a:ln>
        </p:spPr>
        <p:txBody>
          <a:bodyPr>
            <a:spAutoFit/>
          </a:bodyPr>
          <a:lstStyle/>
          <a:p>
            <a:pPr eaLnBrk="0" hangingPunct="0">
              <a:spcBef>
                <a:spcPct val="50000"/>
              </a:spcBef>
            </a:pPr>
            <a:r>
              <a:rPr lang="zh-CN" altLang="en-US" sz="1600" b="1" dirty="0">
                <a:solidFill>
                  <a:srgbClr val="0000FF"/>
                </a:solidFill>
              </a:rPr>
              <a:t>第一个同步半滚必须向内</a:t>
            </a:r>
            <a:r>
              <a:rPr lang="de-DE" altLang="de-DE" sz="1200" b="1" dirty="0">
                <a:solidFill>
                  <a:srgbClr val="0000FF"/>
                </a:solidFill>
              </a:rPr>
              <a:t>First ½ roll integrated must be inside.</a:t>
            </a:r>
            <a:endParaRPr lang="de-DE" altLang="de-DE" sz="1600" b="1" dirty="0">
              <a:solidFill>
                <a:srgbClr val="0000FF"/>
              </a:solidFill>
            </a:endParaRPr>
          </a:p>
        </p:txBody>
      </p:sp>
      <p:sp>
        <p:nvSpPr>
          <p:cNvPr id="80920" name="Oval 101"/>
          <p:cNvSpPr>
            <a:spLocks noChangeArrowheads="1"/>
          </p:cNvSpPr>
          <p:nvPr/>
        </p:nvSpPr>
        <p:spPr bwMode="auto">
          <a:xfrm>
            <a:off x="6443663" y="28003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0921" name="Oval 101"/>
          <p:cNvSpPr>
            <a:spLocks noChangeArrowheads="1"/>
          </p:cNvSpPr>
          <p:nvPr/>
        </p:nvSpPr>
        <p:spPr bwMode="auto">
          <a:xfrm>
            <a:off x="4579938" y="193040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0922" name="Oval 101"/>
          <p:cNvSpPr>
            <a:spLocks noChangeArrowheads="1"/>
          </p:cNvSpPr>
          <p:nvPr/>
        </p:nvSpPr>
        <p:spPr bwMode="auto">
          <a:xfrm>
            <a:off x="2590800" y="27622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0923" name="Oval 101"/>
          <p:cNvSpPr>
            <a:spLocks noChangeArrowheads="1"/>
          </p:cNvSpPr>
          <p:nvPr/>
        </p:nvSpPr>
        <p:spPr bwMode="auto">
          <a:xfrm>
            <a:off x="4505325" y="37004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0924" name="Textfeld 1"/>
          <p:cNvSpPr txBox="1">
            <a:spLocks noChangeArrowheads="1"/>
          </p:cNvSpPr>
          <p:nvPr/>
        </p:nvSpPr>
        <p:spPr bwMode="auto">
          <a:xfrm>
            <a:off x="908712" y="2745378"/>
            <a:ext cx="1760537" cy="307975"/>
          </a:xfrm>
          <a:prstGeom prst="rect">
            <a:avLst/>
          </a:prstGeom>
          <a:noFill/>
          <a:ln w="9525">
            <a:noFill/>
            <a:miter lim="800000"/>
            <a:headEnd/>
            <a:tailEnd/>
          </a:ln>
        </p:spPr>
        <p:txBody>
          <a:bodyPr>
            <a:spAutoFit/>
          </a:bodyPr>
          <a:lstStyle/>
          <a:p>
            <a:pPr eaLnBrk="0" hangingPunct="0"/>
            <a:r>
              <a:rPr lang="zh-CN" altLang="en-US" sz="1400" b="1" dirty="0"/>
              <a:t>飞机处于倒飞姿态</a:t>
            </a:r>
            <a:endParaRPr lang="de-DE" sz="1400" b="1" dirty="0"/>
          </a:p>
        </p:txBody>
      </p:sp>
      <p:sp>
        <p:nvSpPr>
          <p:cNvPr id="80925" name="Textfeld 77"/>
          <p:cNvSpPr txBox="1">
            <a:spLocks noChangeArrowheads="1"/>
          </p:cNvSpPr>
          <p:nvPr/>
        </p:nvSpPr>
        <p:spPr bwMode="auto">
          <a:xfrm>
            <a:off x="6713538" y="2711450"/>
            <a:ext cx="1762125" cy="307777"/>
          </a:xfrm>
          <a:prstGeom prst="rect">
            <a:avLst/>
          </a:prstGeom>
          <a:noFill/>
          <a:ln w="9525">
            <a:noFill/>
            <a:miter lim="800000"/>
            <a:headEnd/>
            <a:tailEnd/>
          </a:ln>
        </p:spPr>
        <p:txBody>
          <a:bodyPr>
            <a:spAutoFit/>
          </a:bodyPr>
          <a:lstStyle/>
          <a:p>
            <a:pPr eaLnBrk="0" hangingPunct="0"/>
            <a:r>
              <a:rPr lang="zh-CN" altLang="en-US" sz="1400" b="1" dirty="0"/>
              <a:t>飞机处于正飞姿态</a:t>
            </a:r>
            <a:endParaRPr lang="de-DE" sz="1400" b="1" dirty="0"/>
          </a:p>
        </p:txBody>
      </p:sp>
      <p:grpSp>
        <p:nvGrpSpPr>
          <p:cNvPr id="80926" name="Group 448"/>
          <p:cNvGrpSpPr>
            <a:grpSpLocks/>
          </p:cNvGrpSpPr>
          <p:nvPr/>
        </p:nvGrpSpPr>
        <p:grpSpPr bwMode="auto">
          <a:xfrm rot="-5400000">
            <a:off x="2322512" y="2543176"/>
            <a:ext cx="709613" cy="608012"/>
            <a:chOff x="4545" y="394"/>
            <a:chExt cx="392" cy="361"/>
          </a:xfrm>
        </p:grpSpPr>
        <p:sp>
          <p:nvSpPr>
            <p:cNvPr id="80929" name="AutoShape 449"/>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80930" name="Freeform 450"/>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80931" name="Freeform 451"/>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80932" name="Freeform 452"/>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0933" name="Freeform 453"/>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0934" name="Freeform 454"/>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80935" name="Line 455"/>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100" name="Picture 465" descr="messerflugflieger2"/>
          <p:cNvPicPr>
            <a:picLocks noChangeAspect="1" noChangeArrowheads="1"/>
          </p:cNvPicPr>
          <p:nvPr/>
        </p:nvPicPr>
        <p:blipFill>
          <a:blip r:embed="rId2"/>
          <a:srcRect/>
          <a:stretch>
            <a:fillRect/>
          </a:stretch>
        </p:blipFill>
        <p:spPr bwMode="auto">
          <a:xfrm rot="10800000">
            <a:off x="5907088" y="2173288"/>
            <a:ext cx="1071562" cy="1311275"/>
          </a:xfrm>
          <a:prstGeom prst="rect">
            <a:avLst/>
          </a:prstGeom>
          <a:noFill/>
          <a:ln w="9525">
            <a:noFill/>
            <a:miter lim="800000"/>
            <a:headEnd/>
            <a:tailEnd/>
          </a:ln>
        </p:spPr>
      </p:pic>
      <p:sp>
        <p:nvSpPr>
          <p:cNvPr id="80928" name="Textfeld 100"/>
          <p:cNvSpPr txBox="1">
            <a:spLocks noChangeArrowheads="1"/>
          </p:cNvSpPr>
          <p:nvPr/>
        </p:nvSpPr>
        <p:spPr bwMode="auto">
          <a:xfrm>
            <a:off x="3761581" y="1309840"/>
            <a:ext cx="1620837" cy="307975"/>
          </a:xfrm>
          <a:prstGeom prst="rect">
            <a:avLst/>
          </a:prstGeom>
          <a:noFill/>
          <a:ln w="9525">
            <a:noFill/>
            <a:miter lim="800000"/>
            <a:headEnd/>
            <a:tailEnd/>
          </a:ln>
        </p:spPr>
        <p:txBody>
          <a:bodyPr wrap="square">
            <a:spAutoFit/>
          </a:bodyPr>
          <a:lstStyle/>
          <a:p>
            <a:pPr eaLnBrk="0" hangingPunct="0"/>
            <a:r>
              <a:rPr lang="zh-CN" altLang="en-US" sz="1400" b="1" dirty="0"/>
              <a:t>飞机处于侧飞姿态</a:t>
            </a:r>
            <a:endParaRPr lang="de-DE" sz="1400" b="1" dirty="0"/>
          </a:p>
        </p:txBody>
      </p:sp>
      <p:sp>
        <p:nvSpPr>
          <p:cNvPr id="2" name="Text Box 105">
            <a:extLst>
              <a:ext uri="{FF2B5EF4-FFF2-40B4-BE49-F238E27FC236}">
                <a16:creationId xmlns:a16="http://schemas.microsoft.com/office/drawing/2014/main" id="{BE37F5CF-97DF-FD96-64CB-1EEC1E6D821B}"/>
              </a:ext>
            </a:extLst>
          </p:cNvPr>
          <p:cNvSpPr txBox="1">
            <a:spLocks noChangeArrowheads="1"/>
          </p:cNvSpPr>
          <p:nvPr/>
        </p:nvSpPr>
        <p:spPr bwMode="auto">
          <a:xfrm>
            <a:off x="1746250" y="158750"/>
            <a:ext cx="7245350" cy="664902"/>
          </a:xfrm>
          <a:prstGeom prst="rect">
            <a:avLst/>
          </a:prstGeom>
          <a:noFill/>
          <a:ln w="9525">
            <a:noFill/>
            <a:miter lim="800000"/>
            <a:headEnd/>
            <a:tailEnd/>
          </a:ln>
        </p:spPr>
        <p:txBody>
          <a:bodyPr lIns="79352" tIns="39676" rIns="79352" bIns="39676">
            <a:spAutoFit/>
          </a:bodyPr>
          <a:lstStyle/>
          <a:p>
            <a:pPr defTabSz="793750" eaLnBrk="0" hangingPunct="0"/>
            <a:r>
              <a:rPr lang="en-US" altLang="de-DE" sz="2000" b="1" dirty="0"/>
              <a:t>F-25.07 </a:t>
            </a:r>
            <a:r>
              <a:rPr lang="zh-CN" altLang="en-US" sz="2000" b="1" dirty="0"/>
              <a:t>水平圆周带三个半滚</a:t>
            </a:r>
            <a:endParaRPr lang="en-US" altLang="zh-CN" sz="2000" b="1" dirty="0"/>
          </a:p>
          <a:p>
            <a:pPr defTabSz="793750" eaLnBrk="0" hangingPunct="0"/>
            <a:r>
              <a:rPr lang="en-US" b="1" dirty="0"/>
              <a:t>               </a:t>
            </a:r>
            <a:r>
              <a:rPr lang="en-US" sz="1200" b="1" dirty="0"/>
              <a:t>Horizontal Circle with three half rolls in opposite direction integrated</a:t>
            </a:r>
            <a:endParaRPr lang="de-DE" altLang="de-DE" b="1"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999"/>
                                          </p:stCondLst>
                                        </p:cTn>
                                        <p:tgtEl>
                                          <p:spTgt spid="205"/>
                                        </p:tgtEl>
                                        <p:attrNameLst>
                                          <p:attrName>style.visibility</p:attrName>
                                        </p:attrNameLst>
                                      </p:cBhvr>
                                      <p:to>
                                        <p:strVal val="hidden"/>
                                      </p:to>
                                    </p:set>
                                  </p:childTnLst>
                                </p:cTn>
                              </p:par>
                            </p:childTnLst>
                          </p:cTn>
                        </p:par>
                        <p:par>
                          <p:cTn id="7" fill="hold">
                            <p:stCondLst>
                              <p:cond delay="1000"/>
                            </p:stCondLst>
                            <p:childTnLst>
                              <p:par>
                                <p:cTn id="8" presetID="3" presetClass="entr" presetSubtype="10" fill="hold" nodeType="afterEffect">
                                  <p:stCondLst>
                                    <p:cond delay="0"/>
                                  </p:stCondLst>
                                  <p:childTnLst>
                                    <p:set>
                                      <p:cBhvr>
                                        <p:cTn id="9" dur="1" fill="hold">
                                          <p:stCondLst>
                                            <p:cond delay="0"/>
                                          </p:stCondLst>
                                        </p:cTn>
                                        <p:tgtEl>
                                          <p:spTgt spid="205"/>
                                        </p:tgtEl>
                                        <p:attrNameLst>
                                          <p:attrName>style.visibility</p:attrName>
                                        </p:attrNameLst>
                                      </p:cBhvr>
                                      <p:to>
                                        <p:strVal val="visible"/>
                                      </p:to>
                                    </p:set>
                                    <p:animEffect transition="in" filter="blinds(horizontal)">
                                      <p:cBhvr>
                                        <p:cTn id="10" dur="1000"/>
                                        <p:tgtEl>
                                          <p:spTgt spid="205"/>
                                        </p:tgtEl>
                                      </p:cBhvr>
                                    </p:animEffect>
                                  </p:childTnLst>
                                </p:cTn>
                              </p:par>
                            </p:childTnLst>
                          </p:cTn>
                        </p:par>
                        <p:par>
                          <p:cTn id="11" fill="hold">
                            <p:stCondLst>
                              <p:cond delay="2000"/>
                            </p:stCondLst>
                            <p:childTnLst>
                              <p:par>
                                <p:cTn id="12" presetID="3" presetClass="entr" presetSubtype="10" fill="hold" grpId="0" nodeType="after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blinds(horizontal)">
                                      <p:cBhvr>
                                        <p:cTn id="14" dur="1000"/>
                                        <p:tgtEl>
                                          <p:spTgt spid="68"/>
                                        </p:tgtEl>
                                      </p:cBhvr>
                                    </p:animEffect>
                                  </p:childTnLst>
                                </p:cTn>
                              </p:par>
                            </p:childTnLst>
                          </p:cTn>
                        </p:par>
                        <p:par>
                          <p:cTn id="15" fill="hold">
                            <p:stCondLst>
                              <p:cond delay="3000"/>
                            </p:stCondLst>
                            <p:childTnLst>
                              <p:par>
                                <p:cTn id="16" presetID="3" presetClass="entr" presetSubtype="1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blinds(horizontal)">
                                      <p:cBhvr>
                                        <p:cTn id="18" dur="1000"/>
                                        <p:tgtEl>
                                          <p:spTgt spid="71"/>
                                        </p:tgtEl>
                                      </p:cBhvr>
                                    </p:animEffect>
                                  </p:childTnLst>
                                </p:cTn>
                              </p:par>
                            </p:childTnLst>
                          </p:cTn>
                        </p:par>
                        <p:par>
                          <p:cTn id="19" fill="hold">
                            <p:stCondLst>
                              <p:cond delay="4000"/>
                            </p:stCondLst>
                            <p:childTnLst>
                              <p:par>
                                <p:cTn id="20" presetID="3" presetClass="entr" presetSubtype="10" fill="hold" grpId="0"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blinds(horizontal)">
                                      <p:cBhvr>
                                        <p:cTn id="22" dur="1000"/>
                                        <p:tgtEl>
                                          <p:spTgt spid="70"/>
                                        </p:tgtEl>
                                      </p:cBhvr>
                                    </p:animEffect>
                                  </p:childTnLst>
                                </p:cTn>
                              </p:par>
                            </p:childTnLst>
                          </p:cTn>
                        </p:par>
                        <p:par>
                          <p:cTn id="23" fill="hold">
                            <p:stCondLst>
                              <p:cond delay="5000"/>
                            </p:stCondLst>
                            <p:childTnLst>
                              <p:par>
                                <p:cTn id="24" presetID="3" presetClass="entr" presetSubtype="1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blinds(horizontal)">
                                      <p:cBhvr>
                                        <p:cTn id="26" dur="1000"/>
                                        <p:tgtEl>
                                          <p:spTgt spid="69"/>
                                        </p:tgtEl>
                                      </p:cBhvr>
                                    </p:animEffect>
                                  </p:childTnLst>
                                </p:cTn>
                              </p:par>
                            </p:childTnLst>
                          </p:cTn>
                        </p:par>
                        <p:par>
                          <p:cTn id="27" fill="hold">
                            <p:stCondLst>
                              <p:cond delay="6000"/>
                            </p:stCondLst>
                            <p:childTnLst>
                              <p:par>
                                <p:cTn id="28" presetID="3" presetClass="entr" presetSubtype="1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linds(horizontal)">
                                      <p:cBhvr>
                                        <p:cTn id="30" dur="1000"/>
                                        <p:tgtEl>
                                          <p:spTgt spid="67"/>
                                        </p:tgtEl>
                                      </p:cBhvr>
                                    </p:animEffect>
                                  </p:childTnLst>
                                </p:cTn>
                              </p:par>
                              <p:par>
                                <p:cTn id="31" presetID="1" presetClass="exit" presetSubtype="0" fill="hold" nodeType="withEffect">
                                  <p:stCondLst>
                                    <p:cond delay="0"/>
                                  </p:stCondLst>
                                  <p:childTnLst>
                                    <p:set>
                                      <p:cBhvr>
                                        <p:cTn id="32" dur="1" fill="hold">
                                          <p:stCondLst>
                                            <p:cond delay="999"/>
                                          </p:stCondLst>
                                        </p:cTn>
                                        <p:tgtEl>
                                          <p:spTgt spid="100"/>
                                        </p:tgtEl>
                                        <p:attrNameLst>
                                          <p:attrName>style.visibility</p:attrName>
                                        </p:attrNameLst>
                                      </p:cBhvr>
                                      <p:to>
                                        <p:strVal val="hidden"/>
                                      </p:to>
                                    </p:set>
                                  </p:childTnLst>
                                </p:cTn>
                              </p:par>
                            </p:childTnLst>
                          </p:cTn>
                        </p:par>
                        <p:par>
                          <p:cTn id="33" fill="hold">
                            <p:stCondLst>
                              <p:cond delay="7000"/>
                            </p:stCondLst>
                            <p:childTnLst>
                              <p:par>
                                <p:cTn id="34" presetID="3" presetClass="entr" presetSubtype="10" fill="hold" nodeType="after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blinds(horizontal)">
                                      <p:cBhvr>
                                        <p:cTn id="36"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utoUpdateAnimBg="0"/>
      <p:bldP spid="68" grpId="0" autoUpdateAnimBg="0"/>
      <p:bldP spid="69" grpId="0" autoUpdateAnimBg="0"/>
      <p:bldP spid="70" grpId="0"/>
      <p:bldP spid="7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144"/>
          <p:cNvSpPr txBox="1">
            <a:spLocks noChangeArrowheads="1"/>
          </p:cNvSpPr>
          <p:nvPr/>
        </p:nvSpPr>
        <p:spPr bwMode="auto">
          <a:xfrm rot="2755911" flipH="1">
            <a:off x="3687763" y="2460625"/>
            <a:ext cx="892175" cy="396875"/>
          </a:xfrm>
          <a:prstGeom prst="rect">
            <a:avLst/>
          </a:prstGeom>
          <a:noFill/>
          <a:ln w="9525">
            <a:noFill/>
            <a:miter lim="800000"/>
            <a:headEnd/>
            <a:tailEnd/>
          </a:ln>
        </p:spPr>
        <p:txBody>
          <a:bodyPr>
            <a:spAutoFit/>
          </a:bodyPr>
          <a:lstStyle/>
          <a:p>
            <a:pPr>
              <a:spcBef>
                <a:spcPct val="50000"/>
              </a:spcBef>
            </a:pPr>
            <a:r>
              <a:rPr lang="de-DE" altLang="en-US" sz="2000"/>
              <a:t>(      )</a:t>
            </a:r>
          </a:p>
        </p:txBody>
      </p:sp>
      <p:sp>
        <p:nvSpPr>
          <p:cNvPr id="81922" name="Text Box 89"/>
          <p:cNvSpPr txBox="1">
            <a:spLocks noChangeArrowheads="1"/>
          </p:cNvSpPr>
          <p:nvPr/>
        </p:nvSpPr>
        <p:spPr bwMode="auto">
          <a:xfrm>
            <a:off x="407988" y="6488113"/>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F-25.08.01</a:t>
            </a:r>
            <a:endParaRPr lang="de-DE" altLang="de-DE"/>
          </a:p>
        </p:txBody>
      </p:sp>
      <p:sp>
        <p:nvSpPr>
          <p:cNvPr id="81923" name="Text Box 401"/>
          <p:cNvSpPr txBox="1">
            <a:spLocks noChangeArrowheads="1"/>
          </p:cNvSpPr>
          <p:nvPr/>
        </p:nvSpPr>
        <p:spPr bwMode="auto">
          <a:xfrm>
            <a:off x="1595438" y="142875"/>
            <a:ext cx="7151687" cy="695680"/>
          </a:xfrm>
          <a:prstGeom prst="rect">
            <a:avLst/>
          </a:prstGeom>
          <a:noFill/>
          <a:ln w="9525">
            <a:noFill/>
            <a:miter lim="800000"/>
            <a:headEnd/>
            <a:tailEnd/>
          </a:ln>
        </p:spPr>
        <p:txBody>
          <a:bodyPr lIns="79352" tIns="39676" rIns="79352" bIns="39676">
            <a:spAutoFit/>
          </a:bodyPr>
          <a:lstStyle/>
          <a:p>
            <a:pPr defTabSz="793750" eaLnBrk="0" hangingPunct="0"/>
            <a:r>
              <a:rPr lang="en-US" altLang="de-DE" sz="2000" b="1" dirty="0"/>
              <a:t>F-25.08 </a:t>
            </a:r>
            <a:r>
              <a:rPr lang="zh-CN" altLang="en-US" sz="2000" b="1" dirty="0"/>
              <a:t>鲨鱼鳍带一周滚</a:t>
            </a:r>
            <a:r>
              <a:rPr lang="en-US" altLang="zh-CN" sz="2000" b="1" dirty="0"/>
              <a:t>+</a:t>
            </a:r>
            <a:r>
              <a:rPr lang="zh-CN" altLang="en-US" sz="2000" b="1" dirty="0"/>
              <a:t>双向快滚</a:t>
            </a:r>
            <a:endParaRPr lang="en-US" altLang="zh-CN" sz="2000" b="1" dirty="0"/>
          </a:p>
          <a:p>
            <a:pPr defTabSz="793750" eaLnBrk="0" hangingPunct="0"/>
            <a:r>
              <a:rPr lang="en-US" sz="2000" b="1" dirty="0"/>
              <a:t>             </a:t>
            </a:r>
            <a:r>
              <a:rPr lang="en-US" sz="1400" b="1" dirty="0"/>
              <a:t>Shark Fin with roll, two snap rolls in opposite direction</a:t>
            </a:r>
            <a:endParaRPr lang="en-GB" altLang="de-DE" sz="2000" b="1" dirty="0"/>
          </a:p>
        </p:txBody>
      </p:sp>
      <p:sp>
        <p:nvSpPr>
          <p:cNvPr id="81924" name="Text Box 402"/>
          <p:cNvSpPr txBox="1">
            <a:spLocks noChangeArrowheads="1"/>
          </p:cNvSpPr>
          <p:nvPr/>
        </p:nvSpPr>
        <p:spPr bwMode="auto">
          <a:xfrm>
            <a:off x="715516" y="4924425"/>
            <a:ext cx="6153597" cy="1323439"/>
          </a:xfrm>
          <a:prstGeom prst="rect">
            <a:avLst/>
          </a:prstGeom>
          <a:solidFill>
            <a:schemeClr val="bg1"/>
          </a:solidFill>
          <a:ln w="9525">
            <a:noFill/>
            <a:miter lim="800000"/>
            <a:headEnd/>
            <a:tailEnd/>
          </a:ln>
        </p:spPr>
        <p:txBody>
          <a:bodyPr wrap="square">
            <a:spAutoFit/>
          </a:bodyPr>
          <a:lstStyle/>
          <a:p>
            <a:pPr defTabSz="793750" eaLnBrk="0" hangingPunct="0"/>
            <a:r>
              <a:rPr lang="zh-CN" altLang="en-US" sz="1600" b="1" dirty="0"/>
              <a:t>倒飞进入，推</a:t>
            </a:r>
            <a:r>
              <a:rPr lang="en-US" altLang="zh-CN" sz="1600" b="1" dirty="0"/>
              <a:t>1/4</a:t>
            </a:r>
            <a:r>
              <a:rPr lang="zh-CN" altLang="en-US" sz="1600" b="1" dirty="0"/>
              <a:t>圆弧进入垂直上升直线，做一周横滚，推</a:t>
            </a:r>
            <a:r>
              <a:rPr lang="en-US" altLang="zh-CN" sz="1600" b="1" dirty="0"/>
              <a:t>3/8</a:t>
            </a:r>
            <a:r>
              <a:rPr lang="zh-CN" altLang="en-US" sz="1600" b="1" dirty="0"/>
              <a:t>圆弧进入</a:t>
            </a:r>
            <a:r>
              <a:rPr lang="en-US" altLang="zh-CN" sz="1600" b="1" dirty="0"/>
              <a:t>45°</a:t>
            </a:r>
            <a:r>
              <a:rPr lang="zh-CN" altLang="en-US" sz="1600" b="1" dirty="0"/>
              <a:t>向下直线，做双向快滚各一周，拉</a:t>
            </a:r>
            <a:r>
              <a:rPr lang="en-US" altLang="zh-CN" sz="1600" b="1" dirty="0"/>
              <a:t>1/8</a:t>
            </a:r>
            <a:r>
              <a:rPr lang="zh-CN" altLang="en-US" sz="1600" b="1" dirty="0"/>
              <a:t>圆弧，正飞改出。</a:t>
            </a:r>
            <a:endParaRPr lang="en-US" altLang="zh-CN" sz="1600" b="1" dirty="0"/>
          </a:p>
          <a:p>
            <a:pPr defTabSz="793750" eaLnBrk="0" hangingPunct="0"/>
            <a:r>
              <a:rPr lang="en-US" sz="1200" b="1" dirty="0"/>
              <a:t>From inverted, push trough a quarter loop into a vertical upline, perform a roll, push through a three eighths loop into a forty-five degree downline, perform consecutively two snap rolls in opposite direction, pull through a one eighth loop, exit upright. </a:t>
            </a:r>
            <a:endParaRPr lang="de-DE" altLang="de-DE" sz="1200" b="1" dirty="0"/>
          </a:p>
        </p:txBody>
      </p:sp>
      <p:grpSp>
        <p:nvGrpSpPr>
          <p:cNvPr id="81925" name="Gruppieren 5"/>
          <p:cNvGrpSpPr>
            <a:grpSpLocks/>
          </p:cNvGrpSpPr>
          <p:nvPr/>
        </p:nvGrpSpPr>
        <p:grpSpPr bwMode="auto">
          <a:xfrm>
            <a:off x="1589088" y="1355725"/>
            <a:ext cx="4576762" cy="2959100"/>
            <a:chOff x="1589536" y="1738313"/>
            <a:chExt cx="4225477" cy="2576513"/>
          </a:xfrm>
        </p:grpSpPr>
        <p:sp>
          <p:nvSpPr>
            <p:cNvPr id="81972" name="Arc 417"/>
            <p:cNvSpPr>
              <a:spLocks/>
            </p:cNvSpPr>
            <p:nvPr/>
          </p:nvSpPr>
          <p:spPr bwMode="auto">
            <a:xfrm flipH="1" flipV="1">
              <a:off x="4622801" y="3821113"/>
              <a:ext cx="328613" cy="412750"/>
            </a:xfrm>
            <a:custGeom>
              <a:avLst/>
              <a:gdLst>
                <a:gd name="T0" fmla="*/ 2147483647 w 16725"/>
                <a:gd name="T1" fmla="*/ 0 h 21358"/>
                <a:gd name="T2" fmla="*/ 2147483647 w 16725"/>
                <a:gd name="T3" fmla="*/ 2147483647 h 21358"/>
                <a:gd name="T4" fmla="*/ 0 w 16725"/>
                <a:gd name="T5" fmla="*/ 2147483647 h 21358"/>
                <a:gd name="T6" fmla="*/ 0 60000 65536"/>
                <a:gd name="T7" fmla="*/ 0 60000 65536"/>
                <a:gd name="T8" fmla="*/ 0 60000 65536"/>
                <a:gd name="T9" fmla="*/ 0 w 16725"/>
                <a:gd name="T10" fmla="*/ 0 h 21358"/>
                <a:gd name="T11" fmla="*/ 16725 w 16725"/>
                <a:gd name="T12" fmla="*/ 21358 h 21358"/>
              </a:gdLst>
              <a:ahLst/>
              <a:cxnLst>
                <a:cxn ang="T6">
                  <a:pos x="T0" y="T1"/>
                </a:cxn>
                <a:cxn ang="T7">
                  <a:pos x="T2" y="T3"/>
                </a:cxn>
                <a:cxn ang="T8">
                  <a:pos x="T4" y="T5"/>
                </a:cxn>
              </a:cxnLst>
              <a:rect l="T9" t="T10" r="T11" b="T12"/>
              <a:pathLst>
                <a:path w="16725" h="21358" fill="none" extrusionOk="0">
                  <a:moveTo>
                    <a:pt x="3222" y="-1"/>
                  </a:moveTo>
                  <a:cubicBezTo>
                    <a:pt x="8521" y="799"/>
                    <a:pt x="13333" y="3539"/>
                    <a:pt x="16724" y="7689"/>
                  </a:cubicBezTo>
                </a:path>
                <a:path w="16725" h="21358" stroke="0" extrusionOk="0">
                  <a:moveTo>
                    <a:pt x="3222" y="-1"/>
                  </a:moveTo>
                  <a:cubicBezTo>
                    <a:pt x="8521" y="799"/>
                    <a:pt x="13333" y="3539"/>
                    <a:pt x="16724" y="7689"/>
                  </a:cubicBezTo>
                  <a:lnTo>
                    <a:pt x="0" y="21358"/>
                  </a:lnTo>
                  <a:lnTo>
                    <a:pt x="3222" y="-1"/>
                  </a:lnTo>
                  <a:close/>
                </a:path>
              </a:pathLst>
            </a:custGeom>
            <a:noFill/>
            <a:ln w="12700">
              <a:solidFill>
                <a:schemeClr val="tx1"/>
              </a:solidFill>
              <a:round/>
              <a:headEnd/>
              <a:tailEnd/>
            </a:ln>
          </p:spPr>
          <p:txBody>
            <a:bodyPr wrap="none" anchor="ctr"/>
            <a:lstStyle/>
            <a:p>
              <a:endParaRPr lang="de-DE"/>
            </a:p>
          </p:txBody>
        </p:sp>
        <p:sp>
          <p:nvSpPr>
            <p:cNvPr id="81973" name="Line 418"/>
            <p:cNvSpPr>
              <a:spLocks noChangeShapeType="1"/>
            </p:cNvSpPr>
            <p:nvPr/>
          </p:nvSpPr>
          <p:spPr bwMode="auto">
            <a:xfrm flipH="1" flipV="1">
              <a:off x="2317751" y="1855788"/>
              <a:ext cx="2322513" cy="2249487"/>
            </a:xfrm>
            <a:prstGeom prst="line">
              <a:avLst/>
            </a:prstGeom>
            <a:noFill/>
            <a:ln w="12700">
              <a:solidFill>
                <a:schemeClr val="tx1"/>
              </a:solidFill>
              <a:round/>
              <a:headEnd/>
              <a:tailEnd/>
            </a:ln>
          </p:spPr>
          <p:txBody>
            <a:bodyPr/>
            <a:lstStyle/>
            <a:p>
              <a:endParaRPr lang="de-DE"/>
            </a:p>
          </p:txBody>
        </p:sp>
        <p:sp>
          <p:nvSpPr>
            <p:cNvPr id="81974" name="Arc 419"/>
            <p:cNvSpPr>
              <a:spLocks/>
            </p:cNvSpPr>
            <p:nvPr/>
          </p:nvSpPr>
          <p:spPr bwMode="auto">
            <a:xfrm>
              <a:off x="1595438" y="1738313"/>
              <a:ext cx="754063" cy="417512"/>
            </a:xfrm>
            <a:custGeom>
              <a:avLst/>
              <a:gdLst>
                <a:gd name="T0" fmla="*/ 0 w 38300"/>
                <a:gd name="T1" fmla="*/ 2147483647 h 21600"/>
                <a:gd name="T2" fmla="*/ 2147483647 w 38300"/>
                <a:gd name="T3" fmla="*/ 2147483647 h 21600"/>
                <a:gd name="T4" fmla="*/ 2147483647 w 38300"/>
                <a:gd name="T5" fmla="*/ 2147483647 h 21600"/>
                <a:gd name="T6" fmla="*/ 0 60000 65536"/>
                <a:gd name="T7" fmla="*/ 0 60000 65536"/>
                <a:gd name="T8" fmla="*/ 0 60000 65536"/>
                <a:gd name="T9" fmla="*/ 0 w 38300"/>
                <a:gd name="T10" fmla="*/ 0 h 21600"/>
                <a:gd name="T11" fmla="*/ 38300 w 38300"/>
                <a:gd name="T12" fmla="*/ 21600 h 21600"/>
              </a:gdLst>
              <a:ahLst/>
              <a:cxnLst>
                <a:cxn ang="T6">
                  <a:pos x="T0" y="T1"/>
                </a:cxn>
                <a:cxn ang="T7">
                  <a:pos x="T2" y="T3"/>
                </a:cxn>
                <a:cxn ang="T8">
                  <a:pos x="T4" y="T5"/>
                </a:cxn>
              </a:cxnLst>
              <a:rect l="T9" t="T10" r="T11" b="T12"/>
              <a:pathLst>
                <a:path w="38300" h="21600" fill="none" extrusionOk="0">
                  <a:moveTo>
                    <a:pt x="0" y="20556"/>
                  </a:moveTo>
                  <a:cubicBezTo>
                    <a:pt x="557" y="9045"/>
                    <a:pt x="10051" y="0"/>
                    <a:pt x="21575" y="0"/>
                  </a:cubicBezTo>
                  <a:cubicBezTo>
                    <a:pt x="28057" y="0"/>
                    <a:pt x="34197" y="2911"/>
                    <a:pt x="38299" y="7931"/>
                  </a:cubicBezTo>
                </a:path>
                <a:path w="38300" h="21600" stroke="0" extrusionOk="0">
                  <a:moveTo>
                    <a:pt x="0" y="20556"/>
                  </a:moveTo>
                  <a:cubicBezTo>
                    <a:pt x="557" y="9045"/>
                    <a:pt x="10051" y="0"/>
                    <a:pt x="21575" y="0"/>
                  </a:cubicBezTo>
                  <a:cubicBezTo>
                    <a:pt x="28057" y="0"/>
                    <a:pt x="34197" y="2911"/>
                    <a:pt x="38299" y="7931"/>
                  </a:cubicBezTo>
                  <a:lnTo>
                    <a:pt x="21575" y="21600"/>
                  </a:lnTo>
                  <a:lnTo>
                    <a:pt x="0" y="20556"/>
                  </a:lnTo>
                  <a:close/>
                </a:path>
              </a:pathLst>
            </a:custGeom>
            <a:noFill/>
            <a:ln w="12700">
              <a:solidFill>
                <a:schemeClr val="tx1"/>
              </a:solidFill>
              <a:round/>
              <a:headEnd/>
              <a:tailEnd/>
            </a:ln>
          </p:spPr>
          <p:txBody>
            <a:bodyPr wrap="none" anchor="ctr"/>
            <a:lstStyle/>
            <a:p>
              <a:endParaRPr lang="de-DE"/>
            </a:p>
          </p:txBody>
        </p:sp>
        <p:sp>
          <p:nvSpPr>
            <p:cNvPr id="81975" name="Arc 420"/>
            <p:cNvSpPr>
              <a:spLocks/>
            </p:cNvSpPr>
            <p:nvPr/>
          </p:nvSpPr>
          <p:spPr bwMode="auto">
            <a:xfrm rot="-5775915">
              <a:off x="1585913" y="3862388"/>
              <a:ext cx="488950" cy="415925"/>
            </a:xfrm>
            <a:custGeom>
              <a:avLst/>
              <a:gdLst>
                <a:gd name="T0" fmla="*/ 0 w 23050"/>
                <a:gd name="T1" fmla="*/ 2147483647 h 21600"/>
                <a:gd name="T2" fmla="*/ 2147483647 w 23050"/>
                <a:gd name="T3" fmla="*/ 2147483647 h 21600"/>
                <a:gd name="T4" fmla="*/ 2147483647 w 23050"/>
                <a:gd name="T5" fmla="*/ 2147483647 h 21600"/>
                <a:gd name="T6" fmla="*/ 0 60000 65536"/>
                <a:gd name="T7" fmla="*/ 0 60000 65536"/>
                <a:gd name="T8" fmla="*/ 0 60000 65536"/>
                <a:gd name="T9" fmla="*/ 0 w 23050"/>
                <a:gd name="T10" fmla="*/ 0 h 21600"/>
                <a:gd name="T11" fmla="*/ 23050 w 23050"/>
                <a:gd name="T12" fmla="*/ 21600 h 21600"/>
              </a:gdLst>
              <a:ahLst/>
              <a:cxnLst>
                <a:cxn ang="T6">
                  <a:pos x="T0" y="T1"/>
                </a:cxn>
                <a:cxn ang="T7">
                  <a:pos x="T2" y="T3"/>
                </a:cxn>
                <a:cxn ang="T8">
                  <a:pos x="T4" y="T5"/>
                </a:cxn>
              </a:cxnLst>
              <a:rect l="T9" t="T10" r="T11" b="T12"/>
              <a:pathLst>
                <a:path w="23050" h="21600" fill="none" extrusionOk="0">
                  <a:moveTo>
                    <a:pt x="-1" y="17718"/>
                  </a:moveTo>
                  <a:cubicBezTo>
                    <a:pt x="1874" y="7456"/>
                    <a:pt x="10815" y="0"/>
                    <a:pt x="21248" y="0"/>
                  </a:cubicBezTo>
                  <a:cubicBezTo>
                    <a:pt x="21849" y="0"/>
                    <a:pt x="22450" y="25"/>
                    <a:pt x="23049" y="75"/>
                  </a:cubicBezTo>
                </a:path>
                <a:path w="23050" h="21600" stroke="0" extrusionOk="0">
                  <a:moveTo>
                    <a:pt x="-1" y="17718"/>
                  </a:moveTo>
                  <a:cubicBezTo>
                    <a:pt x="1874" y="7456"/>
                    <a:pt x="10815" y="0"/>
                    <a:pt x="21248" y="0"/>
                  </a:cubicBezTo>
                  <a:cubicBezTo>
                    <a:pt x="21849" y="0"/>
                    <a:pt x="22450" y="25"/>
                    <a:pt x="23049" y="75"/>
                  </a:cubicBezTo>
                  <a:lnTo>
                    <a:pt x="21248" y="21600"/>
                  </a:lnTo>
                  <a:lnTo>
                    <a:pt x="-1" y="17718"/>
                  </a:lnTo>
                  <a:close/>
                </a:path>
              </a:pathLst>
            </a:custGeom>
            <a:noFill/>
            <a:ln w="12700">
              <a:solidFill>
                <a:schemeClr val="tx1"/>
              </a:solidFill>
              <a:round/>
              <a:headEnd/>
              <a:tailEnd/>
            </a:ln>
          </p:spPr>
          <p:txBody>
            <a:bodyPr wrap="none" anchor="ctr"/>
            <a:lstStyle/>
            <a:p>
              <a:endParaRPr lang="de-DE"/>
            </a:p>
          </p:txBody>
        </p:sp>
        <p:sp>
          <p:nvSpPr>
            <p:cNvPr id="81976" name="Line 421"/>
            <p:cNvSpPr>
              <a:spLocks noChangeShapeType="1"/>
            </p:cNvSpPr>
            <p:nvPr/>
          </p:nvSpPr>
          <p:spPr bwMode="auto">
            <a:xfrm flipH="1">
              <a:off x="4891088" y="4232910"/>
              <a:ext cx="923925" cy="0"/>
            </a:xfrm>
            <a:prstGeom prst="line">
              <a:avLst/>
            </a:prstGeom>
            <a:noFill/>
            <a:ln w="12700">
              <a:solidFill>
                <a:schemeClr val="tx1"/>
              </a:solidFill>
              <a:round/>
              <a:headEnd/>
              <a:tailEnd/>
            </a:ln>
          </p:spPr>
          <p:txBody>
            <a:bodyPr/>
            <a:lstStyle/>
            <a:p>
              <a:endParaRPr lang="de-DE"/>
            </a:p>
          </p:txBody>
        </p:sp>
        <p:sp>
          <p:nvSpPr>
            <p:cNvPr id="81977" name="Line 422"/>
            <p:cNvSpPr>
              <a:spLocks noChangeShapeType="1"/>
            </p:cNvSpPr>
            <p:nvPr/>
          </p:nvSpPr>
          <p:spPr bwMode="auto">
            <a:xfrm flipH="1" flipV="1">
              <a:off x="1984058" y="4296410"/>
              <a:ext cx="2181225" cy="0"/>
            </a:xfrm>
            <a:prstGeom prst="line">
              <a:avLst/>
            </a:prstGeom>
            <a:noFill/>
            <a:ln w="12700">
              <a:solidFill>
                <a:schemeClr val="tx1"/>
              </a:solidFill>
              <a:round/>
              <a:headEnd/>
              <a:tailEnd/>
            </a:ln>
          </p:spPr>
          <p:txBody>
            <a:bodyPr/>
            <a:lstStyle/>
            <a:p>
              <a:endParaRPr lang="de-DE"/>
            </a:p>
          </p:txBody>
        </p:sp>
        <p:sp>
          <p:nvSpPr>
            <p:cNvPr id="81978" name="Line 423"/>
            <p:cNvSpPr>
              <a:spLocks noChangeShapeType="1"/>
            </p:cNvSpPr>
            <p:nvPr/>
          </p:nvSpPr>
          <p:spPr bwMode="auto">
            <a:xfrm flipH="1">
              <a:off x="1589536" y="2139950"/>
              <a:ext cx="0" cy="1703387"/>
            </a:xfrm>
            <a:prstGeom prst="line">
              <a:avLst/>
            </a:prstGeom>
            <a:noFill/>
            <a:ln w="12700">
              <a:solidFill>
                <a:schemeClr val="tx1"/>
              </a:solidFill>
              <a:round/>
              <a:headEnd/>
              <a:tailEnd/>
            </a:ln>
          </p:spPr>
          <p:txBody>
            <a:bodyPr/>
            <a:lstStyle/>
            <a:p>
              <a:endParaRPr lang="de-DE"/>
            </a:p>
          </p:txBody>
        </p:sp>
      </p:grpSp>
      <p:sp>
        <p:nvSpPr>
          <p:cNvPr id="81926" name="AutoShape 437"/>
          <p:cNvSpPr>
            <a:spLocks noChangeArrowheads="1"/>
          </p:cNvSpPr>
          <p:nvPr/>
        </p:nvSpPr>
        <p:spPr bwMode="auto">
          <a:xfrm>
            <a:off x="5538788" y="4149725"/>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eaLnBrk="0" hangingPunct="0"/>
            <a:endParaRPr lang="de-DE" altLang="de-DE"/>
          </a:p>
        </p:txBody>
      </p:sp>
      <p:sp>
        <p:nvSpPr>
          <p:cNvPr id="81927" name="AutoShape 451"/>
          <p:cNvSpPr>
            <a:spLocks noChangeArrowheads="1"/>
          </p:cNvSpPr>
          <p:nvPr/>
        </p:nvSpPr>
        <p:spPr bwMode="auto">
          <a:xfrm flipH="1" flipV="1">
            <a:off x="3802063" y="4208463"/>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eaLnBrk="0" hangingPunct="0"/>
            <a:endParaRPr lang="de-DE" altLang="de-DE"/>
          </a:p>
        </p:txBody>
      </p:sp>
      <p:grpSp>
        <p:nvGrpSpPr>
          <p:cNvPr id="81928" name="Group 403"/>
          <p:cNvGrpSpPr>
            <a:grpSpLocks/>
          </p:cNvGrpSpPr>
          <p:nvPr/>
        </p:nvGrpSpPr>
        <p:grpSpPr bwMode="auto">
          <a:xfrm rot="-5400000" flipH="1" flipV="1">
            <a:off x="4409282" y="4045744"/>
            <a:ext cx="311150" cy="490537"/>
            <a:chOff x="2820" y="264"/>
            <a:chExt cx="420" cy="1452"/>
          </a:xfrm>
        </p:grpSpPr>
        <p:sp>
          <p:nvSpPr>
            <p:cNvPr id="81960" name="Line 404"/>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1961" name="Group 405"/>
            <p:cNvGrpSpPr>
              <a:grpSpLocks/>
            </p:cNvGrpSpPr>
            <p:nvPr/>
          </p:nvGrpSpPr>
          <p:grpSpPr bwMode="auto">
            <a:xfrm>
              <a:off x="2940" y="264"/>
              <a:ext cx="300" cy="1452"/>
              <a:chOff x="2940" y="264"/>
              <a:chExt cx="300" cy="1452"/>
            </a:xfrm>
          </p:grpSpPr>
          <p:grpSp>
            <p:nvGrpSpPr>
              <p:cNvPr id="81962" name="Group 406"/>
              <p:cNvGrpSpPr>
                <a:grpSpLocks/>
              </p:cNvGrpSpPr>
              <p:nvPr/>
            </p:nvGrpSpPr>
            <p:grpSpPr bwMode="auto">
              <a:xfrm>
                <a:off x="2940" y="264"/>
                <a:ext cx="252" cy="1368"/>
                <a:chOff x="3024" y="732"/>
                <a:chExt cx="252" cy="1368"/>
              </a:xfrm>
            </p:grpSpPr>
            <p:grpSp>
              <p:nvGrpSpPr>
                <p:cNvPr id="81965" name="Group 407"/>
                <p:cNvGrpSpPr>
                  <a:grpSpLocks/>
                </p:cNvGrpSpPr>
                <p:nvPr/>
              </p:nvGrpSpPr>
              <p:grpSpPr bwMode="auto">
                <a:xfrm>
                  <a:off x="3024" y="732"/>
                  <a:ext cx="252" cy="1368"/>
                  <a:chOff x="3168" y="1008"/>
                  <a:chExt cx="484" cy="2448"/>
                </a:xfrm>
              </p:grpSpPr>
              <p:grpSp>
                <p:nvGrpSpPr>
                  <p:cNvPr id="81967" name="Group 408"/>
                  <p:cNvGrpSpPr>
                    <a:grpSpLocks/>
                  </p:cNvGrpSpPr>
                  <p:nvPr/>
                </p:nvGrpSpPr>
                <p:grpSpPr bwMode="auto">
                  <a:xfrm>
                    <a:off x="3168" y="1008"/>
                    <a:ext cx="484" cy="2448"/>
                    <a:chOff x="2256" y="864"/>
                    <a:chExt cx="532" cy="2448"/>
                  </a:xfrm>
                </p:grpSpPr>
                <p:sp>
                  <p:nvSpPr>
                    <p:cNvPr id="81970" name="Freeform 409"/>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1060663012 w 1153"/>
                        <a:gd name="T41" fmla="*/ 2147483647 h 204"/>
                        <a:gd name="T42" fmla="*/ 557889732 w 1153"/>
                        <a:gd name="T43" fmla="*/ 2147483647 h 204"/>
                        <a:gd name="T44" fmla="*/ 262764175 w 1153"/>
                        <a:gd name="T45" fmla="*/ 2147483647 h 204"/>
                        <a:gd name="T46" fmla="*/ 0 w 1153"/>
                        <a:gd name="T47" fmla="*/ 2147483647 h 204"/>
                        <a:gd name="T48" fmla="*/ 1002340832 w 1153"/>
                        <a:gd name="T49" fmla="*/ 2147483647 h 204"/>
                        <a:gd name="T50" fmla="*/ 1264366148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1971" name="Freeform 410"/>
                    <p:cNvSpPr>
                      <a:spLocks/>
                    </p:cNvSpPr>
                    <p:nvPr/>
                  </p:nvSpPr>
                  <p:spPr bwMode="auto">
                    <a:xfrm rot="5389413">
                      <a:off x="2332" y="2426"/>
                      <a:ext cx="539" cy="173"/>
                    </a:xfrm>
                    <a:custGeom>
                      <a:avLst/>
                      <a:gdLst>
                        <a:gd name="T0" fmla="*/ 0 w 247"/>
                        <a:gd name="T1" fmla="*/ 2147483647 h 69"/>
                        <a:gd name="T2" fmla="*/ 2054740465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1968" name="Freeform 411"/>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1969" name="Freeform 412"/>
                  <p:cNvSpPr>
                    <a:spLocks/>
                  </p:cNvSpPr>
                  <p:nvPr/>
                </p:nvSpPr>
                <p:spPr bwMode="auto">
                  <a:xfrm rot="16173530" flipH="1">
                    <a:off x="3167" y="1271"/>
                    <a:ext cx="289" cy="47"/>
                  </a:xfrm>
                  <a:custGeom>
                    <a:avLst/>
                    <a:gdLst>
                      <a:gd name="T0" fmla="*/ 0 w 293"/>
                      <a:gd name="T1" fmla="*/ 80491 h 33"/>
                      <a:gd name="T2" fmla="*/ 0 w 293"/>
                      <a:gd name="T3" fmla="*/ 78299 h 33"/>
                      <a:gd name="T4" fmla="*/ 81 w 293"/>
                      <a:gd name="T5" fmla="*/ 22214 h 33"/>
                      <a:gd name="T6" fmla="*/ 98 w 293"/>
                      <a:gd name="T7" fmla="*/ 10951 h 33"/>
                      <a:gd name="T8" fmla="*/ 111 w 293"/>
                      <a:gd name="T9" fmla="*/ 10951 h 33"/>
                      <a:gd name="T10" fmla="*/ 131 w 293"/>
                      <a:gd name="T11" fmla="*/ 0 h 33"/>
                      <a:gd name="T12" fmla="*/ 143 w 293"/>
                      <a:gd name="T13" fmla="*/ 0 h 33"/>
                      <a:gd name="T14" fmla="*/ 159 w 293"/>
                      <a:gd name="T15" fmla="*/ 10951 h 33"/>
                      <a:gd name="T16" fmla="*/ 172 w 293"/>
                      <a:gd name="T17" fmla="*/ 15597 h 33"/>
                      <a:gd name="T18" fmla="*/ 184 w 293"/>
                      <a:gd name="T19" fmla="*/ 22214 h 33"/>
                      <a:gd name="T20" fmla="*/ 193 w 293"/>
                      <a:gd name="T21" fmla="*/ 33014 h 33"/>
                      <a:gd name="T22" fmla="*/ 201 w 293"/>
                      <a:gd name="T23" fmla="*/ 45060 h 33"/>
                      <a:gd name="T24" fmla="*/ 207 w 293"/>
                      <a:gd name="T25" fmla="*/ 56515 h 33"/>
                      <a:gd name="T26" fmla="*/ 210 w 293"/>
                      <a:gd name="T27" fmla="*/ 66968 h 33"/>
                      <a:gd name="T28" fmla="*/ 211 w 293"/>
                      <a:gd name="T29" fmla="*/ 80491 h 33"/>
                      <a:gd name="T30" fmla="*/ 210 w 293"/>
                      <a:gd name="T31" fmla="*/ 91402 h 33"/>
                      <a:gd name="T32" fmla="*/ 207 w 293"/>
                      <a:gd name="T33" fmla="*/ 105882 h 33"/>
                      <a:gd name="T34" fmla="*/ 201 w 293"/>
                      <a:gd name="T35" fmla="*/ 114639 h 33"/>
                      <a:gd name="T36" fmla="*/ 193 w 293"/>
                      <a:gd name="T37" fmla="*/ 130179 h 33"/>
                      <a:gd name="T38" fmla="*/ 184 w 293"/>
                      <a:gd name="T39" fmla="*/ 138607 h 33"/>
                      <a:gd name="T40" fmla="*/ 172 w 293"/>
                      <a:gd name="T41" fmla="*/ 146587 h 33"/>
                      <a:gd name="T42" fmla="*/ 159 w 293"/>
                      <a:gd name="T43" fmla="*/ 157947 h 33"/>
                      <a:gd name="T44" fmla="*/ 143 w 293"/>
                      <a:gd name="T45" fmla="*/ 158827 h 33"/>
                      <a:gd name="T46" fmla="*/ 132 w 293"/>
                      <a:gd name="T47" fmla="*/ 158827 h 33"/>
                      <a:gd name="T48" fmla="*/ 111 w 293"/>
                      <a:gd name="T49" fmla="*/ 158827 h 33"/>
                      <a:gd name="T50" fmla="*/ 98 w 293"/>
                      <a:gd name="T51" fmla="*/ 157947 h 33"/>
                      <a:gd name="T52" fmla="*/ 81 w 293"/>
                      <a:gd name="T53" fmla="*/ 138607 h 33"/>
                      <a:gd name="T54" fmla="*/ 0 w 293"/>
                      <a:gd name="T55" fmla="*/ 80491 h 33"/>
                      <a:gd name="T56" fmla="*/ 0 w 293"/>
                      <a:gd name="T57" fmla="*/ 8049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1966" name="Line 413"/>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1963" name="AutoShape 414"/>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81964" name="Line 415"/>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1929" name="Group 554"/>
          <p:cNvGrpSpPr>
            <a:grpSpLocks/>
          </p:cNvGrpSpPr>
          <p:nvPr/>
        </p:nvGrpSpPr>
        <p:grpSpPr bwMode="auto">
          <a:xfrm rot="5132664" flipH="1" flipV="1">
            <a:off x="6214269" y="3980656"/>
            <a:ext cx="311150" cy="490538"/>
            <a:chOff x="2820" y="264"/>
            <a:chExt cx="420" cy="1452"/>
          </a:xfrm>
        </p:grpSpPr>
        <p:sp>
          <p:nvSpPr>
            <p:cNvPr id="81948" name="Line 555"/>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1949" name="Group 556"/>
            <p:cNvGrpSpPr>
              <a:grpSpLocks/>
            </p:cNvGrpSpPr>
            <p:nvPr/>
          </p:nvGrpSpPr>
          <p:grpSpPr bwMode="auto">
            <a:xfrm>
              <a:off x="2940" y="264"/>
              <a:ext cx="300" cy="1452"/>
              <a:chOff x="2940" y="264"/>
              <a:chExt cx="300" cy="1452"/>
            </a:xfrm>
          </p:grpSpPr>
          <p:grpSp>
            <p:nvGrpSpPr>
              <p:cNvPr id="81950" name="Group 557"/>
              <p:cNvGrpSpPr>
                <a:grpSpLocks/>
              </p:cNvGrpSpPr>
              <p:nvPr/>
            </p:nvGrpSpPr>
            <p:grpSpPr bwMode="auto">
              <a:xfrm>
                <a:off x="2940" y="264"/>
                <a:ext cx="252" cy="1368"/>
                <a:chOff x="3024" y="732"/>
                <a:chExt cx="252" cy="1368"/>
              </a:xfrm>
            </p:grpSpPr>
            <p:grpSp>
              <p:nvGrpSpPr>
                <p:cNvPr id="81953" name="Group 558"/>
                <p:cNvGrpSpPr>
                  <a:grpSpLocks/>
                </p:cNvGrpSpPr>
                <p:nvPr/>
              </p:nvGrpSpPr>
              <p:grpSpPr bwMode="auto">
                <a:xfrm>
                  <a:off x="3024" y="732"/>
                  <a:ext cx="252" cy="1368"/>
                  <a:chOff x="3168" y="1008"/>
                  <a:chExt cx="484" cy="2448"/>
                </a:xfrm>
              </p:grpSpPr>
              <p:grpSp>
                <p:nvGrpSpPr>
                  <p:cNvPr id="81955" name="Group 559"/>
                  <p:cNvGrpSpPr>
                    <a:grpSpLocks/>
                  </p:cNvGrpSpPr>
                  <p:nvPr/>
                </p:nvGrpSpPr>
                <p:grpSpPr bwMode="auto">
                  <a:xfrm>
                    <a:off x="3168" y="1008"/>
                    <a:ext cx="484" cy="2448"/>
                    <a:chOff x="2256" y="864"/>
                    <a:chExt cx="532" cy="2448"/>
                  </a:xfrm>
                </p:grpSpPr>
                <p:sp>
                  <p:nvSpPr>
                    <p:cNvPr id="81958" name="Freeform 560"/>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1060663012 w 1153"/>
                        <a:gd name="T41" fmla="*/ 2147483647 h 204"/>
                        <a:gd name="T42" fmla="*/ 557889732 w 1153"/>
                        <a:gd name="T43" fmla="*/ 2147483647 h 204"/>
                        <a:gd name="T44" fmla="*/ 262764175 w 1153"/>
                        <a:gd name="T45" fmla="*/ 2147483647 h 204"/>
                        <a:gd name="T46" fmla="*/ 0 w 1153"/>
                        <a:gd name="T47" fmla="*/ 2147483647 h 204"/>
                        <a:gd name="T48" fmla="*/ 1002340832 w 1153"/>
                        <a:gd name="T49" fmla="*/ 2147483647 h 204"/>
                        <a:gd name="T50" fmla="*/ 1264366148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1959" name="Freeform 561"/>
                    <p:cNvSpPr>
                      <a:spLocks/>
                    </p:cNvSpPr>
                    <p:nvPr/>
                  </p:nvSpPr>
                  <p:spPr bwMode="auto">
                    <a:xfrm rot="5389413">
                      <a:off x="2332" y="2426"/>
                      <a:ext cx="539" cy="173"/>
                    </a:xfrm>
                    <a:custGeom>
                      <a:avLst/>
                      <a:gdLst>
                        <a:gd name="T0" fmla="*/ 0 w 247"/>
                        <a:gd name="T1" fmla="*/ 2147483647 h 69"/>
                        <a:gd name="T2" fmla="*/ 2054740465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1956" name="Freeform 562"/>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1957" name="Freeform 563"/>
                  <p:cNvSpPr>
                    <a:spLocks/>
                  </p:cNvSpPr>
                  <p:nvPr/>
                </p:nvSpPr>
                <p:spPr bwMode="auto">
                  <a:xfrm rot="16173530" flipH="1">
                    <a:off x="3167" y="1271"/>
                    <a:ext cx="289" cy="47"/>
                  </a:xfrm>
                  <a:custGeom>
                    <a:avLst/>
                    <a:gdLst>
                      <a:gd name="T0" fmla="*/ 0 w 293"/>
                      <a:gd name="T1" fmla="*/ 80491 h 33"/>
                      <a:gd name="T2" fmla="*/ 0 w 293"/>
                      <a:gd name="T3" fmla="*/ 78299 h 33"/>
                      <a:gd name="T4" fmla="*/ 81 w 293"/>
                      <a:gd name="T5" fmla="*/ 22214 h 33"/>
                      <a:gd name="T6" fmla="*/ 98 w 293"/>
                      <a:gd name="T7" fmla="*/ 10951 h 33"/>
                      <a:gd name="T8" fmla="*/ 111 w 293"/>
                      <a:gd name="T9" fmla="*/ 10951 h 33"/>
                      <a:gd name="T10" fmla="*/ 131 w 293"/>
                      <a:gd name="T11" fmla="*/ 0 h 33"/>
                      <a:gd name="T12" fmla="*/ 143 w 293"/>
                      <a:gd name="T13" fmla="*/ 0 h 33"/>
                      <a:gd name="T14" fmla="*/ 159 w 293"/>
                      <a:gd name="T15" fmla="*/ 10951 h 33"/>
                      <a:gd name="T16" fmla="*/ 172 w 293"/>
                      <a:gd name="T17" fmla="*/ 15597 h 33"/>
                      <a:gd name="T18" fmla="*/ 184 w 293"/>
                      <a:gd name="T19" fmla="*/ 22214 h 33"/>
                      <a:gd name="T20" fmla="*/ 193 w 293"/>
                      <a:gd name="T21" fmla="*/ 33014 h 33"/>
                      <a:gd name="T22" fmla="*/ 201 w 293"/>
                      <a:gd name="T23" fmla="*/ 45060 h 33"/>
                      <a:gd name="T24" fmla="*/ 207 w 293"/>
                      <a:gd name="T25" fmla="*/ 56515 h 33"/>
                      <a:gd name="T26" fmla="*/ 210 w 293"/>
                      <a:gd name="T27" fmla="*/ 66968 h 33"/>
                      <a:gd name="T28" fmla="*/ 211 w 293"/>
                      <a:gd name="T29" fmla="*/ 80491 h 33"/>
                      <a:gd name="T30" fmla="*/ 210 w 293"/>
                      <a:gd name="T31" fmla="*/ 91402 h 33"/>
                      <a:gd name="T32" fmla="*/ 207 w 293"/>
                      <a:gd name="T33" fmla="*/ 105882 h 33"/>
                      <a:gd name="T34" fmla="*/ 201 w 293"/>
                      <a:gd name="T35" fmla="*/ 114639 h 33"/>
                      <a:gd name="T36" fmla="*/ 193 w 293"/>
                      <a:gd name="T37" fmla="*/ 130179 h 33"/>
                      <a:gd name="T38" fmla="*/ 184 w 293"/>
                      <a:gd name="T39" fmla="*/ 138607 h 33"/>
                      <a:gd name="T40" fmla="*/ 172 w 293"/>
                      <a:gd name="T41" fmla="*/ 146587 h 33"/>
                      <a:gd name="T42" fmla="*/ 159 w 293"/>
                      <a:gd name="T43" fmla="*/ 157947 h 33"/>
                      <a:gd name="T44" fmla="*/ 143 w 293"/>
                      <a:gd name="T45" fmla="*/ 158827 h 33"/>
                      <a:gd name="T46" fmla="*/ 132 w 293"/>
                      <a:gd name="T47" fmla="*/ 158827 h 33"/>
                      <a:gd name="T48" fmla="*/ 111 w 293"/>
                      <a:gd name="T49" fmla="*/ 158827 h 33"/>
                      <a:gd name="T50" fmla="*/ 98 w 293"/>
                      <a:gd name="T51" fmla="*/ 157947 h 33"/>
                      <a:gd name="T52" fmla="*/ 81 w 293"/>
                      <a:gd name="T53" fmla="*/ 138607 h 33"/>
                      <a:gd name="T54" fmla="*/ 0 w 293"/>
                      <a:gd name="T55" fmla="*/ 80491 h 33"/>
                      <a:gd name="T56" fmla="*/ 0 w 293"/>
                      <a:gd name="T57" fmla="*/ 8049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1954" name="Line 564"/>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1951" name="AutoShape 565"/>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81952" name="Line 566"/>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1930" name="Group 498"/>
          <p:cNvGrpSpPr>
            <a:grpSpLocks/>
          </p:cNvGrpSpPr>
          <p:nvPr/>
        </p:nvGrpSpPr>
        <p:grpSpPr bwMode="auto">
          <a:xfrm rot="3455331" flipH="1">
            <a:off x="1254125" y="2997200"/>
            <a:ext cx="1035050" cy="463550"/>
            <a:chOff x="4875" y="7237"/>
            <a:chExt cx="4230" cy="1883"/>
          </a:xfrm>
        </p:grpSpPr>
        <p:sp>
          <p:nvSpPr>
            <p:cNvPr id="81946" name="Arc 49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81947" name="AutoShape 500"/>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grpSp>
        <p:nvGrpSpPr>
          <p:cNvPr id="81931" name="Group 1141"/>
          <p:cNvGrpSpPr>
            <a:grpSpLocks/>
          </p:cNvGrpSpPr>
          <p:nvPr/>
        </p:nvGrpSpPr>
        <p:grpSpPr bwMode="auto">
          <a:xfrm rot="13738452" flipV="1">
            <a:off x="3458369" y="2088356"/>
            <a:ext cx="365125" cy="246063"/>
            <a:chOff x="4369" y="894"/>
            <a:chExt cx="230" cy="155"/>
          </a:xfrm>
        </p:grpSpPr>
        <p:sp>
          <p:nvSpPr>
            <p:cNvPr id="81944" name="AutoShape 1142"/>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81945" name="Line 1143"/>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grpSp>
        <p:nvGrpSpPr>
          <p:cNvPr id="81932" name="Group 1171"/>
          <p:cNvGrpSpPr>
            <a:grpSpLocks/>
          </p:cNvGrpSpPr>
          <p:nvPr/>
        </p:nvGrpSpPr>
        <p:grpSpPr bwMode="auto">
          <a:xfrm rot="2560697" flipH="1" flipV="1">
            <a:off x="3887788" y="2565400"/>
            <a:ext cx="365125" cy="246063"/>
            <a:chOff x="4369" y="894"/>
            <a:chExt cx="230" cy="155"/>
          </a:xfrm>
        </p:grpSpPr>
        <p:sp>
          <p:nvSpPr>
            <p:cNvPr id="81942" name="AutoShape 1172"/>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81943" name="Line 1173"/>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grpSp>
        <p:nvGrpSpPr>
          <p:cNvPr id="81933" name="Group 1133"/>
          <p:cNvGrpSpPr>
            <a:grpSpLocks/>
          </p:cNvGrpSpPr>
          <p:nvPr/>
        </p:nvGrpSpPr>
        <p:grpSpPr bwMode="auto">
          <a:xfrm rot="2480003" flipH="1" flipV="1">
            <a:off x="3452813" y="2687638"/>
            <a:ext cx="365125" cy="246062"/>
            <a:chOff x="4369" y="894"/>
            <a:chExt cx="230" cy="155"/>
          </a:xfrm>
        </p:grpSpPr>
        <p:sp>
          <p:nvSpPr>
            <p:cNvPr id="81940" name="AutoShape 1134"/>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81941" name="Line 1135"/>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grpSp>
        <p:nvGrpSpPr>
          <p:cNvPr id="81934" name="Group 1136"/>
          <p:cNvGrpSpPr>
            <a:grpSpLocks/>
          </p:cNvGrpSpPr>
          <p:nvPr/>
        </p:nvGrpSpPr>
        <p:grpSpPr bwMode="auto">
          <a:xfrm rot="13270776" flipV="1">
            <a:off x="3243263" y="2403475"/>
            <a:ext cx="365125" cy="246063"/>
            <a:chOff x="4369" y="894"/>
            <a:chExt cx="230" cy="155"/>
          </a:xfrm>
        </p:grpSpPr>
        <p:sp>
          <p:nvSpPr>
            <p:cNvPr id="81938" name="AutoShape 1137"/>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81939" name="Line 1138"/>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sp>
        <p:nvSpPr>
          <p:cNvPr id="81935" name="Text Box 1144"/>
          <p:cNvSpPr txBox="1">
            <a:spLocks noChangeArrowheads="1"/>
          </p:cNvSpPr>
          <p:nvPr/>
        </p:nvSpPr>
        <p:spPr bwMode="auto">
          <a:xfrm rot="2755911" flipH="1">
            <a:off x="3248819" y="2077244"/>
            <a:ext cx="893763" cy="396875"/>
          </a:xfrm>
          <a:prstGeom prst="rect">
            <a:avLst/>
          </a:prstGeom>
          <a:noFill/>
          <a:ln w="9525">
            <a:noFill/>
            <a:miter lim="800000"/>
            <a:headEnd/>
            <a:tailEnd/>
          </a:ln>
        </p:spPr>
        <p:txBody>
          <a:bodyPr>
            <a:spAutoFit/>
          </a:bodyPr>
          <a:lstStyle/>
          <a:p>
            <a:pPr>
              <a:spcBef>
                <a:spcPct val="50000"/>
              </a:spcBef>
            </a:pPr>
            <a:r>
              <a:rPr lang="de-DE" altLang="en-US" sz="2000"/>
              <a:t>(      )</a:t>
            </a:r>
          </a:p>
        </p:txBody>
      </p:sp>
      <p:sp>
        <p:nvSpPr>
          <p:cNvPr id="211" name="Text Box 1139"/>
          <p:cNvSpPr txBox="1">
            <a:spLocks noChangeArrowheads="1"/>
          </p:cNvSpPr>
          <p:nvPr/>
        </p:nvSpPr>
        <p:spPr bwMode="auto">
          <a:xfrm>
            <a:off x="266709" y="2577190"/>
            <a:ext cx="1304925" cy="615553"/>
          </a:xfrm>
          <a:prstGeom prst="rect">
            <a:avLst/>
          </a:prstGeom>
          <a:noFill/>
          <a:ln w="9525">
            <a:noFill/>
            <a:miter lim="800000"/>
            <a:headEnd/>
            <a:tailEnd/>
          </a:ln>
        </p:spPr>
        <p:txBody>
          <a:bodyPr>
            <a:spAutoFit/>
          </a:bodyPr>
          <a:lstStyle/>
          <a:p>
            <a:pPr algn="ctr" eaLnBrk="0" hangingPunct="0">
              <a:spcBef>
                <a:spcPct val="50000"/>
              </a:spcBef>
            </a:pPr>
            <a:r>
              <a:rPr lang="zh-CN" altLang="en-US" sz="1600" b="1" dirty="0"/>
              <a:t>一周滚</a:t>
            </a:r>
            <a:endParaRPr lang="en-US" altLang="zh-CN" sz="1600" b="1" dirty="0"/>
          </a:p>
          <a:p>
            <a:pPr algn="ctr" eaLnBrk="0" hangingPunct="0">
              <a:spcBef>
                <a:spcPct val="50000"/>
              </a:spcBef>
            </a:pPr>
            <a:r>
              <a:rPr lang="de-DE" altLang="en-US" sz="1200" b="1" dirty="0"/>
              <a:t>roll</a:t>
            </a:r>
          </a:p>
        </p:txBody>
      </p:sp>
      <p:sp>
        <p:nvSpPr>
          <p:cNvPr id="212" name="Text Box 1139"/>
          <p:cNvSpPr txBox="1">
            <a:spLocks noChangeArrowheads="1"/>
          </p:cNvSpPr>
          <p:nvPr/>
        </p:nvSpPr>
        <p:spPr bwMode="auto">
          <a:xfrm>
            <a:off x="4114437" y="1811509"/>
            <a:ext cx="2101356" cy="615553"/>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t>双向快滚</a:t>
            </a:r>
            <a:endParaRPr lang="en-US" altLang="zh-CN" sz="1600" b="1" dirty="0"/>
          </a:p>
          <a:p>
            <a:pPr eaLnBrk="0" hangingPunct="0">
              <a:spcBef>
                <a:spcPct val="50000"/>
              </a:spcBef>
            </a:pPr>
            <a:r>
              <a:rPr lang="de-DE" altLang="en-US" sz="1200" b="1" dirty="0"/>
              <a:t>Two snap rolls opposite</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blinds(horizontal)">
                                      <p:cBhvr>
                                        <p:cTn id="7" dur="1000"/>
                                        <p:tgtEl>
                                          <p:spTgt spid="211"/>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12"/>
                                        </p:tgtEl>
                                        <p:attrNameLst>
                                          <p:attrName>style.visibility</p:attrName>
                                        </p:attrNameLst>
                                      </p:cBhvr>
                                      <p:to>
                                        <p:strVal val="visible"/>
                                      </p:to>
                                    </p:set>
                                    <p:animEffect transition="in" filter="blinds(horizontal)">
                                      <p:cBhvr>
                                        <p:cTn id="11"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pic>
        <p:nvPicPr>
          <p:cNvPr id="60418" name="Grafik 1"/>
          <p:cNvPicPr>
            <a:picLocks noChangeAspect="1"/>
          </p:cNvPicPr>
          <p:nvPr/>
        </p:nvPicPr>
        <p:blipFill>
          <a:blip r:embed="rId3"/>
          <a:srcRect/>
          <a:stretch>
            <a:fillRect/>
          </a:stretch>
        </p:blipFill>
        <p:spPr bwMode="auto">
          <a:xfrm>
            <a:off x="322263" y="231775"/>
            <a:ext cx="4111625" cy="6394450"/>
          </a:xfrm>
          <a:prstGeom prst="rect">
            <a:avLst/>
          </a:prstGeom>
          <a:noFill/>
          <a:ln w="9525">
            <a:noFill/>
            <a:miter lim="800000"/>
            <a:headEnd/>
            <a:tailEnd/>
          </a:ln>
        </p:spPr>
      </p:pic>
      <p:pic>
        <p:nvPicPr>
          <p:cNvPr id="60419" name="Grafik 2"/>
          <p:cNvPicPr>
            <a:picLocks noChangeAspect="1"/>
          </p:cNvPicPr>
          <p:nvPr/>
        </p:nvPicPr>
        <p:blipFill>
          <a:blip r:embed="rId4"/>
          <a:srcRect/>
          <a:stretch>
            <a:fillRect/>
          </a:stretch>
        </p:blipFill>
        <p:spPr bwMode="auto">
          <a:xfrm>
            <a:off x="4710113" y="228600"/>
            <a:ext cx="4111625" cy="6421438"/>
          </a:xfrm>
          <a:prstGeom prst="rect">
            <a:avLst/>
          </a:prstGeom>
          <a:noFill/>
          <a:ln w="9525">
            <a:noFill/>
            <a:miter lim="800000"/>
            <a:headEnd/>
            <a:tailEnd/>
          </a:ln>
        </p:spPr>
      </p:pic>
    </p:spTree>
  </p:cSld>
  <p:clrMapOvr>
    <a:masterClrMapping/>
  </p:clrMapOvr>
  <p:transition>
    <p:pull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89"/>
          <p:cNvSpPr txBox="1">
            <a:spLocks noChangeArrowheads="1"/>
          </p:cNvSpPr>
          <p:nvPr/>
        </p:nvSpPr>
        <p:spPr bwMode="auto">
          <a:xfrm>
            <a:off x="407988" y="6488113"/>
            <a:ext cx="939800" cy="239712"/>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F-25.08.02</a:t>
            </a:r>
            <a:endParaRPr lang="de-DE" altLang="de-DE"/>
          </a:p>
        </p:txBody>
      </p:sp>
      <p:grpSp>
        <p:nvGrpSpPr>
          <p:cNvPr id="82947" name="Gruppieren 5"/>
          <p:cNvGrpSpPr>
            <a:grpSpLocks/>
          </p:cNvGrpSpPr>
          <p:nvPr/>
        </p:nvGrpSpPr>
        <p:grpSpPr bwMode="auto">
          <a:xfrm>
            <a:off x="1595438" y="1355725"/>
            <a:ext cx="4570412" cy="2959100"/>
            <a:chOff x="1595438" y="1738313"/>
            <a:chExt cx="4219575" cy="2576513"/>
          </a:xfrm>
        </p:grpSpPr>
        <p:sp>
          <p:nvSpPr>
            <p:cNvPr id="83014" name="Arc 417"/>
            <p:cNvSpPr>
              <a:spLocks/>
            </p:cNvSpPr>
            <p:nvPr/>
          </p:nvSpPr>
          <p:spPr bwMode="auto">
            <a:xfrm flipH="1" flipV="1">
              <a:off x="4622801" y="3821113"/>
              <a:ext cx="328613" cy="412750"/>
            </a:xfrm>
            <a:custGeom>
              <a:avLst/>
              <a:gdLst>
                <a:gd name="T0" fmla="*/ 2147483647 w 16725"/>
                <a:gd name="T1" fmla="*/ 0 h 21358"/>
                <a:gd name="T2" fmla="*/ 2147483647 w 16725"/>
                <a:gd name="T3" fmla="*/ 2147483647 h 21358"/>
                <a:gd name="T4" fmla="*/ 0 w 16725"/>
                <a:gd name="T5" fmla="*/ 2147483647 h 21358"/>
                <a:gd name="T6" fmla="*/ 0 60000 65536"/>
                <a:gd name="T7" fmla="*/ 0 60000 65536"/>
                <a:gd name="T8" fmla="*/ 0 60000 65536"/>
                <a:gd name="T9" fmla="*/ 0 w 16725"/>
                <a:gd name="T10" fmla="*/ 0 h 21358"/>
                <a:gd name="T11" fmla="*/ 16725 w 16725"/>
                <a:gd name="T12" fmla="*/ 21358 h 21358"/>
              </a:gdLst>
              <a:ahLst/>
              <a:cxnLst>
                <a:cxn ang="T6">
                  <a:pos x="T0" y="T1"/>
                </a:cxn>
                <a:cxn ang="T7">
                  <a:pos x="T2" y="T3"/>
                </a:cxn>
                <a:cxn ang="T8">
                  <a:pos x="T4" y="T5"/>
                </a:cxn>
              </a:cxnLst>
              <a:rect l="T9" t="T10" r="T11" b="T12"/>
              <a:pathLst>
                <a:path w="16725" h="21358" fill="none" extrusionOk="0">
                  <a:moveTo>
                    <a:pt x="3222" y="-1"/>
                  </a:moveTo>
                  <a:cubicBezTo>
                    <a:pt x="8521" y="799"/>
                    <a:pt x="13333" y="3539"/>
                    <a:pt x="16724" y="7689"/>
                  </a:cubicBezTo>
                </a:path>
                <a:path w="16725" h="21358" stroke="0" extrusionOk="0">
                  <a:moveTo>
                    <a:pt x="3222" y="-1"/>
                  </a:moveTo>
                  <a:cubicBezTo>
                    <a:pt x="8521" y="799"/>
                    <a:pt x="13333" y="3539"/>
                    <a:pt x="16724" y="7689"/>
                  </a:cubicBezTo>
                  <a:lnTo>
                    <a:pt x="0" y="21358"/>
                  </a:lnTo>
                  <a:lnTo>
                    <a:pt x="3222" y="-1"/>
                  </a:lnTo>
                  <a:close/>
                </a:path>
              </a:pathLst>
            </a:custGeom>
            <a:noFill/>
            <a:ln w="9525">
              <a:solidFill>
                <a:schemeClr val="tx1"/>
              </a:solidFill>
              <a:round/>
              <a:headEnd/>
              <a:tailEnd/>
            </a:ln>
          </p:spPr>
          <p:txBody>
            <a:bodyPr wrap="none" anchor="ctr"/>
            <a:lstStyle/>
            <a:p>
              <a:endParaRPr lang="de-DE"/>
            </a:p>
          </p:txBody>
        </p:sp>
        <p:sp>
          <p:nvSpPr>
            <p:cNvPr id="83015" name="Line 418"/>
            <p:cNvSpPr>
              <a:spLocks noChangeShapeType="1"/>
            </p:cNvSpPr>
            <p:nvPr/>
          </p:nvSpPr>
          <p:spPr bwMode="auto">
            <a:xfrm flipH="1" flipV="1">
              <a:off x="2317751" y="1855788"/>
              <a:ext cx="2322513" cy="2249487"/>
            </a:xfrm>
            <a:prstGeom prst="line">
              <a:avLst/>
            </a:prstGeom>
            <a:noFill/>
            <a:ln w="9525">
              <a:solidFill>
                <a:schemeClr val="tx1"/>
              </a:solidFill>
              <a:round/>
              <a:headEnd/>
              <a:tailEnd/>
            </a:ln>
          </p:spPr>
          <p:txBody>
            <a:bodyPr/>
            <a:lstStyle/>
            <a:p>
              <a:endParaRPr lang="de-DE"/>
            </a:p>
          </p:txBody>
        </p:sp>
        <p:sp>
          <p:nvSpPr>
            <p:cNvPr id="83016" name="Arc 419"/>
            <p:cNvSpPr>
              <a:spLocks/>
            </p:cNvSpPr>
            <p:nvPr/>
          </p:nvSpPr>
          <p:spPr bwMode="auto">
            <a:xfrm>
              <a:off x="1595438" y="1738313"/>
              <a:ext cx="754063" cy="417512"/>
            </a:xfrm>
            <a:custGeom>
              <a:avLst/>
              <a:gdLst>
                <a:gd name="T0" fmla="*/ 0 w 38300"/>
                <a:gd name="T1" fmla="*/ 2147483647 h 21600"/>
                <a:gd name="T2" fmla="*/ 2147483647 w 38300"/>
                <a:gd name="T3" fmla="*/ 2147483647 h 21600"/>
                <a:gd name="T4" fmla="*/ 2147483647 w 38300"/>
                <a:gd name="T5" fmla="*/ 2147483647 h 21600"/>
                <a:gd name="T6" fmla="*/ 0 60000 65536"/>
                <a:gd name="T7" fmla="*/ 0 60000 65536"/>
                <a:gd name="T8" fmla="*/ 0 60000 65536"/>
                <a:gd name="T9" fmla="*/ 0 w 38300"/>
                <a:gd name="T10" fmla="*/ 0 h 21600"/>
                <a:gd name="T11" fmla="*/ 38300 w 38300"/>
                <a:gd name="T12" fmla="*/ 21600 h 21600"/>
              </a:gdLst>
              <a:ahLst/>
              <a:cxnLst>
                <a:cxn ang="T6">
                  <a:pos x="T0" y="T1"/>
                </a:cxn>
                <a:cxn ang="T7">
                  <a:pos x="T2" y="T3"/>
                </a:cxn>
                <a:cxn ang="T8">
                  <a:pos x="T4" y="T5"/>
                </a:cxn>
              </a:cxnLst>
              <a:rect l="T9" t="T10" r="T11" b="T12"/>
              <a:pathLst>
                <a:path w="38300" h="21600" fill="none" extrusionOk="0">
                  <a:moveTo>
                    <a:pt x="0" y="20556"/>
                  </a:moveTo>
                  <a:cubicBezTo>
                    <a:pt x="557" y="9045"/>
                    <a:pt x="10051" y="0"/>
                    <a:pt x="21575" y="0"/>
                  </a:cubicBezTo>
                  <a:cubicBezTo>
                    <a:pt x="28057" y="0"/>
                    <a:pt x="34197" y="2911"/>
                    <a:pt x="38299" y="7931"/>
                  </a:cubicBezTo>
                </a:path>
                <a:path w="38300" h="21600" stroke="0" extrusionOk="0">
                  <a:moveTo>
                    <a:pt x="0" y="20556"/>
                  </a:moveTo>
                  <a:cubicBezTo>
                    <a:pt x="557" y="9045"/>
                    <a:pt x="10051" y="0"/>
                    <a:pt x="21575" y="0"/>
                  </a:cubicBezTo>
                  <a:cubicBezTo>
                    <a:pt x="28057" y="0"/>
                    <a:pt x="34197" y="2911"/>
                    <a:pt x="38299" y="7931"/>
                  </a:cubicBezTo>
                  <a:lnTo>
                    <a:pt x="21575" y="21600"/>
                  </a:lnTo>
                  <a:lnTo>
                    <a:pt x="0" y="20556"/>
                  </a:lnTo>
                  <a:close/>
                </a:path>
              </a:pathLst>
            </a:custGeom>
            <a:noFill/>
            <a:ln w="9525">
              <a:solidFill>
                <a:schemeClr val="tx1"/>
              </a:solidFill>
              <a:round/>
              <a:headEnd/>
              <a:tailEnd/>
            </a:ln>
          </p:spPr>
          <p:txBody>
            <a:bodyPr wrap="none" anchor="ctr"/>
            <a:lstStyle/>
            <a:p>
              <a:endParaRPr lang="de-DE"/>
            </a:p>
          </p:txBody>
        </p:sp>
        <p:sp>
          <p:nvSpPr>
            <p:cNvPr id="83017" name="Arc 420"/>
            <p:cNvSpPr>
              <a:spLocks/>
            </p:cNvSpPr>
            <p:nvPr/>
          </p:nvSpPr>
          <p:spPr bwMode="auto">
            <a:xfrm rot="-5775915">
              <a:off x="1585913" y="3862388"/>
              <a:ext cx="488950" cy="415925"/>
            </a:xfrm>
            <a:custGeom>
              <a:avLst/>
              <a:gdLst>
                <a:gd name="T0" fmla="*/ 0 w 23050"/>
                <a:gd name="T1" fmla="*/ 2147483647 h 21600"/>
                <a:gd name="T2" fmla="*/ 2147483647 w 23050"/>
                <a:gd name="T3" fmla="*/ 2147483647 h 21600"/>
                <a:gd name="T4" fmla="*/ 2147483647 w 23050"/>
                <a:gd name="T5" fmla="*/ 2147483647 h 21600"/>
                <a:gd name="T6" fmla="*/ 0 60000 65536"/>
                <a:gd name="T7" fmla="*/ 0 60000 65536"/>
                <a:gd name="T8" fmla="*/ 0 60000 65536"/>
                <a:gd name="T9" fmla="*/ 0 w 23050"/>
                <a:gd name="T10" fmla="*/ 0 h 21600"/>
                <a:gd name="T11" fmla="*/ 23050 w 23050"/>
                <a:gd name="T12" fmla="*/ 21600 h 21600"/>
              </a:gdLst>
              <a:ahLst/>
              <a:cxnLst>
                <a:cxn ang="T6">
                  <a:pos x="T0" y="T1"/>
                </a:cxn>
                <a:cxn ang="T7">
                  <a:pos x="T2" y="T3"/>
                </a:cxn>
                <a:cxn ang="T8">
                  <a:pos x="T4" y="T5"/>
                </a:cxn>
              </a:cxnLst>
              <a:rect l="T9" t="T10" r="T11" b="T12"/>
              <a:pathLst>
                <a:path w="23050" h="21600" fill="none" extrusionOk="0">
                  <a:moveTo>
                    <a:pt x="-1" y="17718"/>
                  </a:moveTo>
                  <a:cubicBezTo>
                    <a:pt x="1874" y="7456"/>
                    <a:pt x="10815" y="0"/>
                    <a:pt x="21248" y="0"/>
                  </a:cubicBezTo>
                  <a:cubicBezTo>
                    <a:pt x="21849" y="0"/>
                    <a:pt x="22450" y="25"/>
                    <a:pt x="23049" y="75"/>
                  </a:cubicBezTo>
                </a:path>
                <a:path w="23050" h="21600" stroke="0" extrusionOk="0">
                  <a:moveTo>
                    <a:pt x="-1" y="17718"/>
                  </a:moveTo>
                  <a:cubicBezTo>
                    <a:pt x="1874" y="7456"/>
                    <a:pt x="10815" y="0"/>
                    <a:pt x="21248" y="0"/>
                  </a:cubicBezTo>
                  <a:cubicBezTo>
                    <a:pt x="21849" y="0"/>
                    <a:pt x="22450" y="25"/>
                    <a:pt x="23049" y="75"/>
                  </a:cubicBezTo>
                  <a:lnTo>
                    <a:pt x="21248" y="21600"/>
                  </a:lnTo>
                  <a:lnTo>
                    <a:pt x="-1" y="17718"/>
                  </a:lnTo>
                  <a:close/>
                </a:path>
              </a:pathLst>
            </a:custGeom>
            <a:noFill/>
            <a:ln w="9525">
              <a:solidFill>
                <a:schemeClr val="tx1"/>
              </a:solidFill>
              <a:round/>
              <a:headEnd/>
              <a:tailEnd/>
            </a:ln>
          </p:spPr>
          <p:txBody>
            <a:bodyPr wrap="none" anchor="ctr"/>
            <a:lstStyle/>
            <a:p>
              <a:endParaRPr lang="de-DE"/>
            </a:p>
          </p:txBody>
        </p:sp>
        <p:sp>
          <p:nvSpPr>
            <p:cNvPr id="83018" name="Line 421"/>
            <p:cNvSpPr>
              <a:spLocks noChangeShapeType="1"/>
            </p:cNvSpPr>
            <p:nvPr/>
          </p:nvSpPr>
          <p:spPr bwMode="auto">
            <a:xfrm flipH="1">
              <a:off x="4891088" y="4232910"/>
              <a:ext cx="923925" cy="0"/>
            </a:xfrm>
            <a:prstGeom prst="line">
              <a:avLst/>
            </a:prstGeom>
            <a:noFill/>
            <a:ln w="9525">
              <a:solidFill>
                <a:schemeClr val="tx1"/>
              </a:solidFill>
              <a:round/>
              <a:headEnd/>
              <a:tailEnd/>
            </a:ln>
          </p:spPr>
          <p:txBody>
            <a:bodyPr/>
            <a:lstStyle/>
            <a:p>
              <a:endParaRPr lang="de-DE"/>
            </a:p>
          </p:txBody>
        </p:sp>
        <p:sp>
          <p:nvSpPr>
            <p:cNvPr id="83019" name="Line 422"/>
            <p:cNvSpPr>
              <a:spLocks noChangeShapeType="1"/>
            </p:cNvSpPr>
            <p:nvPr/>
          </p:nvSpPr>
          <p:spPr bwMode="auto">
            <a:xfrm flipH="1" flipV="1">
              <a:off x="1984058" y="4296410"/>
              <a:ext cx="2181225" cy="0"/>
            </a:xfrm>
            <a:prstGeom prst="line">
              <a:avLst/>
            </a:prstGeom>
            <a:noFill/>
            <a:ln w="9525">
              <a:solidFill>
                <a:schemeClr val="tx1"/>
              </a:solidFill>
              <a:round/>
              <a:headEnd/>
              <a:tailEnd/>
            </a:ln>
          </p:spPr>
          <p:txBody>
            <a:bodyPr/>
            <a:lstStyle/>
            <a:p>
              <a:endParaRPr lang="de-DE"/>
            </a:p>
          </p:txBody>
        </p:sp>
        <p:sp>
          <p:nvSpPr>
            <p:cNvPr id="83020" name="Line 423"/>
            <p:cNvSpPr>
              <a:spLocks noChangeShapeType="1"/>
            </p:cNvSpPr>
            <p:nvPr/>
          </p:nvSpPr>
          <p:spPr bwMode="auto">
            <a:xfrm flipH="1">
              <a:off x="1598613" y="2139950"/>
              <a:ext cx="0" cy="1703387"/>
            </a:xfrm>
            <a:prstGeom prst="line">
              <a:avLst/>
            </a:prstGeom>
            <a:noFill/>
            <a:ln w="9525">
              <a:solidFill>
                <a:schemeClr val="tx1"/>
              </a:solidFill>
              <a:round/>
              <a:headEnd/>
              <a:tailEnd/>
            </a:ln>
          </p:spPr>
          <p:txBody>
            <a:bodyPr/>
            <a:lstStyle/>
            <a:p>
              <a:endParaRPr lang="de-DE"/>
            </a:p>
          </p:txBody>
        </p:sp>
      </p:grpSp>
      <p:sp>
        <p:nvSpPr>
          <p:cNvPr id="82948" name="AutoShape 437"/>
          <p:cNvSpPr>
            <a:spLocks noChangeArrowheads="1"/>
          </p:cNvSpPr>
          <p:nvPr/>
        </p:nvSpPr>
        <p:spPr bwMode="auto">
          <a:xfrm>
            <a:off x="5538788" y="4149725"/>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eaLnBrk="0" hangingPunct="0"/>
            <a:endParaRPr lang="de-DE" altLang="de-DE"/>
          </a:p>
        </p:txBody>
      </p:sp>
      <p:sp>
        <p:nvSpPr>
          <p:cNvPr id="82949" name="AutoShape 451"/>
          <p:cNvSpPr>
            <a:spLocks noChangeArrowheads="1"/>
          </p:cNvSpPr>
          <p:nvPr/>
        </p:nvSpPr>
        <p:spPr bwMode="auto">
          <a:xfrm flipH="1" flipV="1">
            <a:off x="3802063" y="4208463"/>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eaLnBrk="0" hangingPunct="0"/>
            <a:endParaRPr lang="de-DE" altLang="de-DE"/>
          </a:p>
        </p:txBody>
      </p:sp>
      <p:grpSp>
        <p:nvGrpSpPr>
          <p:cNvPr id="82950" name="Group 403"/>
          <p:cNvGrpSpPr>
            <a:grpSpLocks/>
          </p:cNvGrpSpPr>
          <p:nvPr/>
        </p:nvGrpSpPr>
        <p:grpSpPr bwMode="auto">
          <a:xfrm rot="-5400000" flipH="1" flipV="1">
            <a:off x="4409282" y="4045744"/>
            <a:ext cx="311150" cy="490537"/>
            <a:chOff x="2820" y="264"/>
            <a:chExt cx="420" cy="1452"/>
          </a:xfrm>
        </p:grpSpPr>
        <p:sp>
          <p:nvSpPr>
            <p:cNvPr id="83002" name="Line 404"/>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3003" name="Group 405"/>
            <p:cNvGrpSpPr>
              <a:grpSpLocks/>
            </p:cNvGrpSpPr>
            <p:nvPr/>
          </p:nvGrpSpPr>
          <p:grpSpPr bwMode="auto">
            <a:xfrm>
              <a:off x="2940" y="264"/>
              <a:ext cx="300" cy="1452"/>
              <a:chOff x="2940" y="264"/>
              <a:chExt cx="300" cy="1452"/>
            </a:xfrm>
          </p:grpSpPr>
          <p:grpSp>
            <p:nvGrpSpPr>
              <p:cNvPr id="83004" name="Group 406"/>
              <p:cNvGrpSpPr>
                <a:grpSpLocks/>
              </p:cNvGrpSpPr>
              <p:nvPr/>
            </p:nvGrpSpPr>
            <p:grpSpPr bwMode="auto">
              <a:xfrm>
                <a:off x="2940" y="264"/>
                <a:ext cx="252" cy="1368"/>
                <a:chOff x="3024" y="732"/>
                <a:chExt cx="252" cy="1368"/>
              </a:xfrm>
            </p:grpSpPr>
            <p:grpSp>
              <p:nvGrpSpPr>
                <p:cNvPr id="83007" name="Group 407"/>
                <p:cNvGrpSpPr>
                  <a:grpSpLocks/>
                </p:cNvGrpSpPr>
                <p:nvPr/>
              </p:nvGrpSpPr>
              <p:grpSpPr bwMode="auto">
                <a:xfrm>
                  <a:off x="3024" y="732"/>
                  <a:ext cx="252" cy="1368"/>
                  <a:chOff x="3168" y="1008"/>
                  <a:chExt cx="484" cy="2448"/>
                </a:xfrm>
              </p:grpSpPr>
              <p:grpSp>
                <p:nvGrpSpPr>
                  <p:cNvPr id="83009" name="Group 408"/>
                  <p:cNvGrpSpPr>
                    <a:grpSpLocks/>
                  </p:cNvGrpSpPr>
                  <p:nvPr/>
                </p:nvGrpSpPr>
                <p:grpSpPr bwMode="auto">
                  <a:xfrm>
                    <a:off x="3168" y="1008"/>
                    <a:ext cx="484" cy="2448"/>
                    <a:chOff x="2256" y="864"/>
                    <a:chExt cx="532" cy="2448"/>
                  </a:xfrm>
                </p:grpSpPr>
                <p:sp>
                  <p:nvSpPr>
                    <p:cNvPr id="83012" name="Freeform 409"/>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1060663012 w 1153"/>
                        <a:gd name="T41" fmla="*/ 2147483647 h 204"/>
                        <a:gd name="T42" fmla="*/ 557889732 w 1153"/>
                        <a:gd name="T43" fmla="*/ 2147483647 h 204"/>
                        <a:gd name="T44" fmla="*/ 262764175 w 1153"/>
                        <a:gd name="T45" fmla="*/ 2147483647 h 204"/>
                        <a:gd name="T46" fmla="*/ 0 w 1153"/>
                        <a:gd name="T47" fmla="*/ 2147483647 h 204"/>
                        <a:gd name="T48" fmla="*/ 1002340832 w 1153"/>
                        <a:gd name="T49" fmla="*/ 2147483647 h 204"/>
                        <a:gd name="T50" fmla="*/ 1264366148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3013" name="Freeform 410"/>
                    <p:cNvSpPr>
                      <a:spLocks/>
                    </p:cNvSpPr>
                    <p:nvPr/>
                  </p:nvSpPr>
                  <p:spPr bwMode="auto">
                    <a:xfrm rot="5389413">
                      <a:off x="2332" y="2426"/>
                      <a:ext cx="539" cy="173"/>
                    </a:xfrm>
                    <a:custGeom>
                      <a:avLst/>
                      <a:gdLst>
                        <a:gd name="T0" fmla="*/ 0 w 247"/>
                        <a:gd name="T1" fmla="*/ 2147483647 h 69"/>
                        <a:gd name="T2" fmla="*/ 2054740465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3010" name="Freeform 411"/>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3011" name="Freeform 412"/>
                  <p:cNvSpPr>
                    <a:spLocks/>
                  </p:cNvSpPr>
                  <p:nvPr/>
                </p:nvSpPr>
                <p:spPr bwMode="auto">
                  <a:xfrm rot="16173530" flipH="1">
                    <a:off x="3167" y="1271"/>
                    <a:ext cx="289" cy="47"/>
                  </a:xfrm>
                  <a:custGeom>
                    <a:avLst/>
                    <a:gdLst>
                      <a:gd name="T0" fmla="*/ 0 w 293"/>
                      <a:gd name="T1" fmla="*/ 80491 h 33"/>
                      <a:gd name="T2" fmla="*/ 0 w 293"/>
                      <a:gd name="T3" fmla="*/ 78299 h 33"/>
                      <a:gd name="T4" fmla="*/ 81 w 293"/>
                      <a:gd name="T5" fmla="*/ 22214 h 33"/>
                      <a:gd name="T6" fmla="*/ 98 w 293"/>
                      <a:gd name="T7" fmla="*/ 10951 h 33"/>
                      <a:gd name="T8" fmla="*/ 111 w 293"/>
                      <a:gd name="T9" fmla="*/ 10951 h 33"/>
                      <a:gd name="T10" fmla="*/ 131 w 293"/>
                      <a:gd name="T11" fmla="*/ 0 h 33"/>
                      <a:gd name="T12" fmla="*/ 143 w 293"/>
                      <a:gd name="T13" fmla="*/ 0 h 33"/>
                      <a:gd name="T14" fmla="*/ 159 w 293"/>
                      <a:gd name="T15" fmla="*/ 10951 h 33"/>
                      <a:gd name="T16" fmla="*/ 172 w 293"/>
                      <a:gd name="T17" fmla="*/ 15597 h 33"/>
                      <a:gd name="T18" fmla="*/ 184 w 293"/>
                      <a:gd name="T19" fmla="*/ 22214 h 33"/>
                      <a:gd name="T20" fmla="*/ 193 w 293"/>
                      <a:gd name="T21" fmla="*/ 33014 h 33"/>
                      <a:gd name="T22" fmla="*/ 201 w 293"/>
                      <a:gd name="T23" fmla="*/ 45060 h 33"/>
                      <a:gd name="T24" fmla="*/ 207 w 293"/>
                      <a:gd name="T25" fmla="*/ 56515 h 33"/>
                      <a:gd name="T26" fmla="*/ 210 w 293"/>
                      <a:gd name="T27" fmla="*/ 66968 h 33"/>
                      <a:gd name="T28" fmla="*/ 211 w 293"/>
                      <a:gd name="T29" fmla="*/ 80491 h 33"/>
                      <a:gd name="T30" fmla="*/ 210 w 293"/>
                      <a:gd name="T31" fmla="*/ 91402 h 33"/>
                      <a:gd name="T32" fmla="*/ 207 w 293"/>
                      <a:gd name="T33" fmla="*/ 105882 h 33"/>
                      <a:gd name="T34" fmla="*/ 201 w 293"/>
                      <a:gd name="T35" fmla="*/ 114639 h 33"/>
                      <a:gd name="T36" fmla="*/ 193 w 293"/>
                      <a:gd name="T37" fmla="*/ 130179 h 33"/>
                      <a:gd name="T38" fmla="*/ 184 w 293"/>
                      <a:gd name="T39" fmla="*/ 138607 h 33"/>
                      <a:gd name="T40" fmla="*/ 172 w 293"/>
                      <a:gd name="T41" fmla="*/ 146587 h 33"/>
                      <a:gd name="T42" fmla="*/ 159 w 293"/>
                      <a:gd name="T43" fmla="*/ 157947 h 33"/>
                      <a:gd name="T44" fmla="*/ 143 w 293"/>
                      <a:gd name="T45" fmla="*/ 158827 h 33"/>
                      <a:gd name="T46" fmla="*/ 132 w 293"/>
                      <a:gd name="T47" fmla="*/ 158827 h 33"/>
                      <a:gd name="T48" fmla="*/ 111 w 293"/>
                      <a:gd name="T49" fmla="*/ 158827 h 33"/>
                      <a:gd name="T50" fmla="*/ 98 w 293"/>
                      <a:gd name="T51" fmla="*/ 157947 h 33"/>
                      <a:gd name="T52" fmla="*/ 81 w 293"/>
                      <a:gd name="T53" fmla="*/ 138607 h 33"/>
                      <a:gd name="T54" fmla="*/ 0 w 293"/>
                      <a:gd name="T55" fmla="*/ 80491 h 33"/>
                      <a:gd name="T56" fmla="*/ 0 w 293"/>
                      <a:gd name="T57" fmla="*/ 8049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3008" name="Line 413"/>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3005" name="AutoShape 414"/>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83006" name="Line 415"/>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2951" name="Group 554"/>
          <p:cNvGrpSpPr>
            <a:grpSpLocks/>
          </p:cNvGrpSpPr>
          <p:nvPr/>
        </p:nvGrpSpPr>
        <p:grpSpPr bwMode="auto">
          <a:xfrm rot="5132664" flipH="1" flipV="1">
            <a:off x="6214269" y="3980656"/>
            <a:ext cx="311150" cy="490538"/>
            <a:chOff x="2820" y="264"/>
            <a:chExt cx="420" cy="1452"/>
          </a:xfrm>
        </p:grpSpPr>
        <p:sp>
          <p:nvSpPr>
            <p:cNvPr id="82990" name="Line 555"/>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2991" name="Group 556"/>
            <p:cNvGrpSpPr>
              <a:grpSpLocks/>
            </p:cNvGrpSpPr>
            <p:nvPr/>
          </p:nvGrpSpPr>
          <p:grpSpPr bwMode="auto">
            <a:xfrm>
              <a:off x="2940" y="264"/>
              <a:ext cx="300" cy="1452"/>
              <a:chOff x="2940" y="264"/>
              <a:chExt cx="300" cy="1452"/>
            </a:xfrm>
          </p:grpSpPr>
          <p:grpSp>
            <p:nvGrpSpPr>
              <p:cNvPr id="82992" name="Group 557"/>
              <p:cNvGrpSpPr>
                <a:grpSpLocks/>
              </p:cNvGrpSpPr>
              <p:nvPr/>
            </p:nvGrpSpPr>
            <p:grpSpPr bwMode="auto">
              <a:xfrm>
                <a:off x="2940" y="264"/>
                <a:ext cx="252" cy="1368"/>
                <a:chOff x="3024" y="732"/>
                <a:chExt cx="252" cy="1368"/>
              </a:xfrm>
            </p:grpSpPr>
            <p:grpSp>
              <p:nvGrpSpPr>
                <p:cNvPr id="82995" name="Group 558"/>
                <p:cNvGrpSpPr>
                  <a:grpSpLocks/>
                </p:cNvGrpSpPr>
                <p:nvPr/>
              </p:nvGrpSpPr>
              <p:grpSpPr bwMode="auto">
                <a:xfrm>
                  <a:off x="3024" y="732"/>
                  <a:ext cx="252" cy="1368"/>
                  <a:chOff x="3168" y="1008"/>
                  <a:chExt cx="484" cy="2448"/>
                </a:xfrm>
              </p:grpSpPr>
              <p:grpSp>
                <p:nvGrpSpPr>
                  <p:cNvPr id="82997" name="Group 559"/>
                  <p:cNvGrpSpPr>
                    <a:grpSpLocks/>
                  </p:cNvGrpSpPr>
                  <p:nvPr/>
                </p:nvGrpSpPr>
                <p:grpSpPr bwMode="auto">
                  <a:xfrm>
                    <a:off x="3168" y="1008"/>
                    <a:ext cx="484" cy="2448"/>
                    <a:chOff x="2256" y="864"/>
                    <a:chExt cx="532" cy="2448"/>
                  </a:xfrm>
                </p:grpSpPr>
                <p:sp>
                  <p:nvSpPr>
                    <p:cNvPr id="83000" name="Freeform 560"/>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1060663012 w 1153"/>
                        <a:gd name="T41" fmla="*/ 2147483647 h 204"/>
                        <a:gd name="T42" fmla="*/ 557889732 w 1153"/>
                        <a:gd name="T43" fmla="*/ 2147483647 h 204"/>
                        <a:gd name="T44" fmla="*/ 262764175 w 1153"/>
                        <a:gd name="T45" fmla="*/ 2147483647 h 204"/>
                        <a:gd name="T46" fmla="*/ 0 w 1153"/>
                        <a:gd name="T47" fmla="*/ 2147483647 h 204"/>
                        <a:gd name="T48" fmla="*/ 1002340832 w 1153"/>
                        <a:gd name="T49" fmla="*/ 2147483647 h 204"/>
                        <a:gd name="T50" fmla="*/ 1264366148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3001" name="Freeform 561"/>
                    <p:cNvSpPr>
                      <a:spLocks/>
                    </p:cNvSpPr>
                    <p:nvPr/>
                  </p:nvSpPr>
                  <p:spPr bwMode="auto">
                    <a:xfrm rot="5389413">
                      <a:off x="2332" y="2426"/>
                      <a:ext cx="539" cy="173"/>
                    </a:xfrm>
                    <a:custGeom>
                      <a:avLst/>
                      <a:gdLst>
                        <a:gd name="T0" fmla="*/ 0 w 247"/>
                        <a:gd name="T1" fmla="*/ 2147483647 h 69"/>
                        <a:gd name="T2" fmla="*/ 2054740465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2998" name="Freeform 562"/>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2999" name="Freeform 563"/>
                  <p:cNvSpPr>
                    <a:spLocks/>
                  </p:cNvSpPr>
                  <p:nvPr/>
                </p:nvSpPr>
                <p:spPr bwMode="auto">
                  <a:xfrm rot="16173530" flipH="1">
                    <a:off x="3167" y="1271"/>
                    <a:ext cx="289" cy="47"/>
                  </a:xfrm>
                  <a:custGeom>
                    <a:avLst/>
                    <a:gdLst>
                      <a:gd name="T0" fmla="*/ 0 w 293"/>
                      <a:gd name="T1" fmla="*/ 80491 h 33"/>
                      <a:gd name="T2" fmla="*/ 0 w 293"/>
                      <a:gd name="T3" fmla="*/ 78299 h 33"/>
                      <a:gd name="T4" fmla="*/ 81 w 293"/>
                      <a:gd name="T5" fmla="*/ 22214 h 33"/>
                      <a:gd name="T6" fmla="*/ 98 w 293"/>
                      <a:gd name="T7" fmla="*/ 10951 h 33"/>
                      <a:gd name="T8" fmla="*/ 111 w 293"/>
                      <a:gd name="T9" fmla="*/ 10951 h 33"/>
                      <a:gd name="T10" fmla="*/ 131 w 293"/>
                      <a:gd name="T11" fmla="*/ 0 h 33"/>
                      <a:gd name="T12" fmla="*/ 143 w 293"/>
                      <a:gd name="T13" fmla="*/ 0 h 33"/>
                      <a:gd name="T14" fmla="*/ 159 w 293"/>
                      <a:gd name="T15" fmla="*/ 10951 h 33"/>
                      <a:gd name="T16" fmla="*/ 172 w 293"/>
                      <a:gd name="T17" fmla="*/ 15597 h 33"/>
                      <a:gd name="T18" fmla="*/ 184 w 293"/>
                      <a:gd name="T19" fmla="*/ 22214 h 33"/>
                      <a:gd name="T20" fmla="*/ 193 w 293"/>
                      <a:gd name="T21" fmla="*/ 33014 h 33"/>
                      <a:gd name="T22" fmla="*/ 201 w 293"/>
                      <a:gd name="T23" fmla="*/ 45060 h 33"/>
                      <a:gd name="T24" fmla="*/ 207 w 293"/>
                      <a:gd name="T25" fmla="*/ 56515 h 33"/>
                      <a:gd name="T26" fmla="*/ 210 w 293"/>
                      <a:gd name="T27" fmla="*/ 66968 h 33"/>
                      <a:gd name="T28" fmla="*/ 211 w 293"/>
                      <a:gd name="T29" fmla="*/ 80491 h 33"/>
                      <a:gd name="T30" fmla="*/ 210 w 293"/>
                      <a:gd name="T31" fmla="*/ 91402 h 33"/>
                      <a:gd name="T32" fmla="*/ 207 w 293"/>
                      <a:gd name="T33" fmla="*/ 105882 h 33"/>
                      <a:gd name="T34" fmla="*/ 201 w 293"/>
                      <a:gd name="T35" fmla="*/ 114639 h 33"/>
                      <a:gd name="T36" fmla="*/ 193 w 293"/>
                      <a:gd name="T37" fmla="*/ 130179 h 33"/>
                      <a:gd name="T38" fmla="*/ 184 w 293"/>
                      <a:gd name="T39" fmla="*/ 138607 h 33"/>
                      <a:gd name="T40" fmla="*/ 172 w 293"/>
                      <a:gd name="T41" fmla="*/ 146587 h 33"/>
                      <a:gd name="T42" fmla="*/ 159 w 293"/>
                      <a:gd name="T43" fmla="*/ 157947 h 33"/>
                      <a:gd name="T44" fmla="*/ 143 w 293"/>
                      <a:gd name="T45" fmla="*/ 158827 h 33"/>
                      <a:gd name="T46" fmla="*/ 132 w 293"/>
                      <a:gd name="T47" fmla="*/ 158827 h 33"/>
                      <a:gd name="T48" fmla="*/ 111 w 293"/>
                      <a:gd name="T49" fmla="*/ 158827 h 33"/>
                      <a:gd name="T50" fmla="*/ 98 w 293"/>
                      <a:gd name="T51" fmla="*/ 157947 h 33"/>
                      <a:gd name="T52" fmla="*/ 81 w 293"/>
                      <a:gd name="T53" fmla="*/ 138607 h 33"/>
                      <a:gd name="T54" fmla="*/ 0 w 293"/>
                      <a:gd name="T55" fmla="*/ 80491 h 33"/>
                      <a:gd name="T56" fmla="*/ 0 w 293"/>
                      <a:gd name="T57" fmla="*/ 8049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2996" name="Line 564"/>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2993" name="AutoShape 565"/>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82994" name="Line 566"/>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81" name="Oval 115"/>
          <p:cNvSpPr>
            <a:spLocks noChangeArrowheads="1"/>
          </p:cNvSpPr>
          <p:nvPr/>
        </p:nvSpPr>
        <p:spPr bwMode="auto">
          <a:xfrm flipH="1">
            <a:off x="1627188" y="3341688"/>
            <a:ext cx="931862" cy="941387"/>
          </a:xfrm>
          <a:prstGeom prst="ellipse">
            <a:avLst/>
          </a:prstGeom>
          <a:noFill/>
          <a:ln w="38100">
            <a:solidFill>
              <a:srgbClr val="FFFF00"/>
            </a:solidFill>
            <a:prstDash val="sysDot"/>
            <a:round/>
            <a:headEnd/>
            <a:tailEnd/>
          </a:ln>
        </p:spPr>
        <p:txBody>
          <a:bodyPr wrap="none" anchor="ctr"/>
          <a:lstStyle/>
          <a:p>
            <a:pPr eaLnBrk="0" hangingPunct="0"/>
            <a:endParaRPr lang="de-DE" altLang="de-DE"/>
          </a:p>
        </p:txBody>
      </p:sp>
      <p:sp>
        <p:nvSpPr>
          <p:cNvPr id="182" name="Oval 115"/>
          <p:cNvSpPr>
            <a:spLocks noChangeArrowheads="1"/>
          </p:cNvSpPr>
          <p:nvPr/>
        </p:nvSpPr>
        <p:spPr bwMode="auto">
          <a:xfrm flipH="1">
            <a:off x="1633538" y="1350963"/>
            <a:ext cx="931862" cy="939800"/>
          </a:xfrm>
          <a:prstGeom prst="ellipse">
            <a:avLst/>
          </a:prstGeom>
          <a:noFill/>
          <a:ln w="38100">
            <a:solidFill>
              <a:srgbClr val="FFFF00"/>
            </a:solidFill>
            <a:prstDash val="sysDot"/>
            <a:round/>
            <a:headEnd/>
            <a:tailEnd/>
          </a:ln>
        </p:spPr>
        <p:txBody>
          <a:bodyPr wrap="none" anchor="ctr"/>
          <a:lstStyle/>
          <a:p>
            <a:pPr eaLnBrk="0" hangingPunct="0"/>
            <a:endParaRPr lang="de-DE" altLang="de-DE"/>
          </a:p>
        </p:txBody>
      </p:sp>
      <p:sp>
        <p:nvSpPr>
          <p:cNvPr id="183" name="Oval 115"/>
          <p:cNvSpPr>
            <a:spLocks noChangeArrowheads="1"/>
          </p:cNvSpPr>
          <p:nvPr/>
        </p:nvSpPr>
        <p:spPr bwMode="auto">
          <a:xfrm flipH="1">
            <a:off x="4806950" y="3243263"/>
            <a:ext cx="931863" cy="939800"/>
          </a:xfrm>
          <a:prstGeom prst="ellipse">
            <a:avLst/>
          </a:prstGeom>
          <a:noFill/>
          <a:ln w="38100">
            <a:solidFill>
              <a:srgbClr val="FFFF00"/>
            </a:solidFill>
            <a:prstDash val="sysDot"/>
            <a:round/>
            <a:headEnd/>
            <a:tailEnd/>
          </a:ln>
        </p:spPr>
        <p:txBody>
          <a:bodyPr wrap="none" anchor="ctr"/>
          <a:lstStyle/>
          <a:p>
            <a:pPr eaLnBrk="0" hangingPunct="0"/>
            <a:endParaRPr lang="de-DE" altLang="de-DE"/>
          </a:p>
        </p:txBody>
      </p:sp>
      <p:grpSp>
        <p:nvGrpSpPr>
          <p:cNvPr id="82955" name="Gruppieren 1"/>
          <p:cNvGrpSpPr>
            <a:grpSpLocks/>
          </p:cNvGrpSpPr>
          <p:nvPr/>
        </p:nvGrpSpPr>
        <p:grpSpPr bwMode="auto">
          <a:xfrm>
            <a:off x="3460750" y="2930525"/>
            <a:ext cx="863600" cy="831850"/>
            <a:chOff x="3460750" y="2930525"/>
            <a:chExt cx="863600" cy="831850"/>
          </a:xfrm>
        </p:grpSpPr>
        <p:sp>
          <p:nvSpPr>
            <p:cNvPr id="82988" name="Line 90"/>
            <p:cNvSpPr>
              <a:spLocks noChangeShapeType="1"/>
            </p:cNvSpPr>
            <p:nvPr/>
          </p:nvSpPr>
          <p:spPr bwMode="auto">
            <a:xfrm>
              <a:off x="3460750" y="3762375"/>
              <a:ext cx="838199" cy="0"/>
            </a:xfrm>
            <a:prstGeom prst="line">
              <a:avLst/>
            </a:prstGeom>
            <a:noFill/>
            <a:ln w="38100">
              <a:solidFill>
                <a:srgbClr val="FF0000"/>
              </a:solidFill>
              <a:prstDash val="sysDot"/>
              <a:round/>
              <a:headEnd/>
              <a:tailEnd/>
            </a:ln>
          </p:spPr>
          <p:txBody>
            <a:bodyPr wrap="none" anchor="ctr"/>
            <a:lstStyle/>
            <a:p>
              <a:endParaRPr lang="de-DE"/>
            </a:p>
          </p:txBody>
        </p:sp>
        <p:sp>
          <p:nvSpPr>
            <p:cNvPr id="82989" name="Line 91"/>
            <p:cNvSpPr>
              <a:spLocks noChangeShapeType="1"/>
            </p:cNvSpPr>
            <p:nvPr/>
          </p:nvSpPr>
          <p:spPr bwMode="auto">
            <a:xfrm>
              <a:off x="3506789" y="2930525"/>
              <a:ext cx="817561" cy="831850"/>
            </a:xfrm>
            <a:prstGeom prst="line">
              <a:avLst/>
            </a:prstGeom>
            <a:noFill/>
            <a:ln w="38100">
              <a:solidFill>
                <a:srgbClr val="FF0000"/>
              </a:solidFill>
              <a:prstDash val="sysDot"/>
              <a:round/>
              <a:headEnd/>
              <a:tailEnd/>
            </a:ln>
          </p:spPr>
          <p:txBody>
            <a:bodyPr wrap="none" anchor="ctr"/>
            <a:lstStyle/>
            <a:p>
              <a:endParaRPr lang="de-DE"/>
            </a:p>
          </p:txBody>
        </p:sp>
      </p:grpSp>
      <p:sp>
        <p:nvSpPr>
          <p:cNvPr id="82956" name="Text Box 92"/>
          <p:cNvSpPr txBox="1">
            <a:spLocks noChangeArrowheads="1"/>
          </p:cNvSpPr>
          <p:nvPr/>
        </p:nvSpPr>
        <p:spPr bwMode="auto">
          <a:xfrm>
            <a:off x="3370263" y="3302000"/>
            <a:ext cx="611187" cy="396875"/>
          </a:xfrm>
          <a:prstGeom prst="rect">
            <a:avLst/>
          </a:prstGeom>
          <a:noFill/>
          <a:ln w="9525">
            <a:noFill/>
            <a:miter lim="800000"/>
            <a:headEnd/>
            <a:tailEnd/>
          </a:ln>
        </p:spPr>
        <p:txBody>
          <a:bodyPr>
            <a:spAutoFit/>
          </a:bodyPr>
          <a:lstStyle/>
          <a:p>
            <a:pPr algn="ctr" eaLnBrk="0" hangingPunct="0">
              <a:spcBef>
                <a:spcPct val="50000"/>
              </a:spcBef>
            </a:pPr>
            <a:r>
              <a:rPr lang="de-DE" altLang="de-DE" sz="2000" b="1"/>
              <a:t>45°</a:t>
            </a:r>
          </a:p>
        </p:txBody>
      </p:sp>
      <p:sp>
        <p:nvSpPr>
          <p:cNvPr id="82957" name="Oval 74"/>
          <p:cNvSpPr>
            <a:spLocks noChangeArrowheads="1"/>
          </p:cNvSpPr>
          <p:nvPr/>
        </p:nvSpPr>
        <p:spPr bwMode="auto">
          <a:xfrm>
            <a:off x="1978025" y="42084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2958" name="Oval 74"/>
          <p:cNvSpPr>
            <a:spLocks noChangeArrowheads="1"/>
          </p:cNvSpPr>
          <p:nvPr/>
        </p:nvSpPr>
        <p:spPr bwMode="auto">
          <a:xfrm>
            <a:off x="1512888" y="37703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2959" name="Oval 74"/>
          <p:cNvSpPr>
            <a:spLocks noChangeArrowheads="1"/>
          </p:cNvSpPr>
          <p:nvPr/>
        </p:nvSpPr>
        <p:spPr bwMode="auto">
          <a:xfrm>
            <a:off x="1501775" y="265430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2960" name="Oval 74"/>
          <p:cNvSpPr>
            <a:spLocks noChangeArrowheads="1"/>
          </p:cNvSpPr>
          <p:nvPr/>
        </p:nvSpPr>
        <p:spPr bwMode="auto">
          <a:xfrm>
            <a:off x="1544638" y="16875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2961" name="Oval 74"/>
          <p:cNvSpPr>
            <a:spLocks noChangeArrowheads="1"/>
          </p:cNvSpPr>
          <p:nvPr/>
        </p:nvSpPr>
        <p:spPr bwMode="auto">
          <a:xfrm>
            <a:off x="2378075" y="14954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2962" name="Oval 74"/>
          <p:cNvSpPr>
            <a:spLocks noChangeArrowheads="1"/>
          </p:cNvSpPr>
          <p:nvPr/>
        </p:nvSpPr>
        <p:spPr bwMode="auto">
          <a:xfrm>
            <a:off x="3424238" y="25542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2963" name="Oval 74"/>
          <p:cNvSpPr>
            <a:spLocks noChangeArrowheads="1"/>
          </p:cNvSpPr>
          <p:nvPr/>
        </p:nvSpPr>
        <p:spPr bwMode="auto">
          <a:xfrm>
            <a:off x="4833938" y="40163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2964" name="Oval 74"/>
          <p:cNvSpPr>
            <a:spLocks noChangeArrowheads="1"/>
          </p:cNvSpPr>
          <p:nvPr/>
        </p:nvSpPr>
        <p:spPr bwMode="auto">
          <a:xfrm>
            <a:off x="5200650" y="41163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2965" name="Oval 74"/>
          <p:cNvSpPr>
            <a:spLocks noChangeArrowheads="1"/>
          </p:cNvSpPr>
          <p:nvPr/>
        </p:nvSpPr>
        <p:spPr bwMode="auto">
          <a:xfrm>
            <a:off x="2003425" y="12842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2966" name="Text Box 1144"/>
          <p:cNvSpPr txBox="1">
            <a:spLocks noChangeArrowheads="1"/>
          </p:cNvSpPr>
          <p:nvPr/>
        </p:nvSpPr>
        <p:spPr bwMode="auto">
          <a:xfrm rot="2755911" flipH="1">
            <a:off x="3687763" y="2460625"/>
            <a:ext cx="892175" cy="396875"/>
          </a:xfrm>
          <a:prstGeom prst="rect">
            <a:avLst/>
          </a:prstGeom>
          <a:noFill/>
          <a:ln w="9525">
            <a:noFill/>
            <a:miter lim="800000"/>
            <a:headEnd/>
            <a:tailEnd/>
          </a:ln>
        </p:spPr>
        <p:txBody>
          <a:bodyPr>
            <a:spAutoFit/>
          </a:bodyPr>
          <a:lstStyle/>
          <a:p>
            <a:pPr>
              <a:spcBef>
                <a:spcPct val="50000"/>
              </a:spcBef>
            </a:pPr>
            <a:r>
              <a:rPr lang="de-DE" altLang="en-US" sz="2000"/>
              <a:t>(      )</a:t>
            </a:r>
          </a:p>
        </p:txBody>
      </p:sp>
      <p:grpSp>
        <p:nvGrpSpPr>
          <p:cNvPr id="82967" name="Group 498"/>
          <p:cNvGrpSpPr>
            <a:grpSpLocks/>
          </p:cNvGrpSpPr>
          <p:nvPr/>
        </p:nvGrpSpPr>
        <p:grpSpPr bwMode="auto">
          <a:xfrm rot="3455331" flipH="1">
            <a:off x="1254125" y="2997200"/>
            <a:ext cx="1035050" cy="463550"/>
            <a:chOff x="4875" y="7237"/>
            <a:chExt cx="4230" cy="1883"/>
          </a:xfrm>
        </p:grpSpPr>
        <p:sp>
          <p:nvSpPr>
            <p:cNvPr id="82986" name="Arc 49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82987" name="AutoShape 500"/>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grpSp>
        <p:nvGrpSpPr>
          <p:cNvPr id="82968" name="Group 1141"/>
          <p:cNvGrpSpPr>
            <a:grpSpLocks/>
          </p:cNvGrpSpPr>
          <p:nvPr/>
        </p:nvGrpSpPr>
        <p:grpSpPr bwMode="auto">
          <a:xfrm rot="13738452" flipV="1">
            <a:off x="3458369" y="2088356"/>
            <a:ext cx="365125" cy="246063"/>
            <a:chOff x="4369" y="894"/>
            <a:chExt cx="230" cy="155"/>
          </a:xfrm>
        </p:grpSpPr>
        <p:sp>
          <p:nvSpPr>
            <p:cNvPr id="82984" name="AutoShape 1142"/>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82985" name="Line 1143"/>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grpSp>
        <p:nvGrpSpPr>
          <p:cNvPr id="82969" name="Group 1171"/>
          <p:cNvGrpSpPr>
            <a:grpSpLocks/>
          </p:cNvGrpSpPr>
          <p:nvPr/>
        </p:nvGrpSpPr>
        <p:grpSpPr bwMode="auto">
          <a:xfrm rot="2560697" flipH="1" flipV="1">
            <a:off x="3887788" y="2565400"/>
            <a:ext cx="365125" cy="246063"/>
            <a:chOff x="4369" y="894"/>
            <a:chExt cx="230" cy="155"/>
          </a:xfrm>
        </p:grpSpPr>
        <p:sp>
          <p:nvSpPr>
            <p:cNvPr id="82982" name="AutoShape 1172"/>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82983" name="Line 1173"/>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grpSp>
        <p:nvGrpSpPr>
          <p:cNvPr id="82970" name="Group 1133"/>
          <p:cNvGrpSpPr>
            <a:grpSpLocks/>
          </p:cNvGrpSpPr>
          <p:nvPr/>
        </p:nvGrpSpPr>
        <p:grpSpPr bwMode="auto">
          <a:xfrm rot="2480003" flipH="1" flipV="1">
            <a:off x="3452813" y="2687638"/>
            <a:ext cx="365125" cy="246062"/>
            <a:chOff x="4369" y="894"/>
            <a:chExt cx="230" cy="155"/>
          </a:xfrm>
        </p:grpSpPr>
        <p:sp>
          <p:nvSpPr>
            <p:cNvPr id="82980" name="AutoShape 1134"/>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82981" name="Line 1135"/>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grpSp>
        <p:nvGrpSpPr>
          <p:cNvPr id="82971" name="Group 1136"/>
          <p:cNvGrpSpPr>
            <a:grpSpLocks/>
          </p:cNvGrpSpPr>
          <p:nvPr/>
        </p:nvGrpSpPr>
        <p:grpSpPr bwMode="auto">
          <a:xfrm rot="13270776" flipV="1">
            <a:off x="3243263" y="2403475"/>
            <a:ext cx="365125" cy="246063"/>
            <a:chOff x="4369" y="894"/>
            <a:chExt cx="230" cy="155"/>
          </a:xfrm>
        </p:grpSpPr>
        <p:sp>
          <p:nvSpPr>
            <p:cNvPr id="82978" name="AutoShape 1137"/>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82979" name="Line 1138"/>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sp>
        <p:nvSpPr>
          <p:cNvPr id="82972" name="Text Box 1144"/>
          <p:cNvSpPr txBox="1">
            <a:spLocks noChangeArrowheads="1"/>
          </p:cNvSpPr>
          <p:nvPr/>
        </p:nvSpPr>
        <p:spPr bwMode="auto">
          <a:xfrm rot="2755911" flipH="1">
            <a:off x="3238500" y="2070100"/>
            <a:ext cx="892175" cy="396875"/>
          </a:xfrm>
          <a:prstGeom prst="rect">
            <a:avLst/>
          </a:prstGeom>
          <a:noFill/>
          <a:ln w="9525">
            <a:noFill/>
            <a:miter lim="800000"/>
            <a:headEnd/>
            <a:tailEnd/>
          </a:ln>
        </p:spPr>
        <p:txBody>
          <a:bodyPr>
            <a:spAutoFit/>
          </a:bodyPr>
          <a:lstStyle/>
          <a:p>
            <a:pPr>
              <a:spcBef>
                <a:spcPct val="50000"/>
              </a:spcBef>
            </a:pPr>
            <a:r>
              <a:rPr lang="de-DE" altLang="en-US" sz="2000"/>
              <a:t>(      )</a:t>
            </a:r>
          </a:p>
        </p:txBody>
      </p:sp>
      <p:sp>
        <p:nvSpPr>
          <p:cNvPr id="169" name="Text Box 40"/>
          <p:cNvSpPr txBox="1">
            <a:spLocks noChangeArrowheads="1"/>
          </p:cNvSpPr>
          <p:nvPr/>
        </p:nvSpPr>
        <p:spPr bwMode="auto">
          <a:xfrm>
            <a:off x="4547613" y="1442145"/>
            <a:ext cx="3098241" cy="615553"/>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solidFill>
                  <a:srgbClr val="0000FF"/>
                </a:solidFill>
              </a:rPr>
              <a:t>快滚可以是正向或者负向</a:t>
            </a:r>
            <a:endParaRPr lang="en-US" altLang="zh-CN" sz="1600" b="1" dirty="0">
              <a:solidFill>
                <a:srgbClr val="0000FF"/>
              </a:solidFill>
            </a:endParaRPr>
          </a:p>
          <a:p>
            <a:pPr eaLnBrk="0" hangingPunct="0">
              <a:spcBef>
                <a:spcPct val="50000"/>
              </a:spcBef>
            </a:pPr>
            <a:r>
              <a:rPr lang="de-DE" altLang="de-DE" sz="1200" b="1" dirty="0">
                <a:solidFill>
                  <a:srgbClr val="0000FF"/>
                </a:solidFill>
              </a:rPr>
              <a:t>Snap rolls may be positive or negative.</a:t>
            </a:r>
          </a:p>
        </p:txBody>
      </p:sp>
      <p:sp>
        <p:nvSpPr>
          <p:cNvPr id="175" name="Text Box 41"/>
          <p:cNvSpPr txBox="1">
            <a:spLocks noChangeArrowheads="1"/>
          </p:cNvSpPr>
          <p:nvPr/>
        </p:nvSpPr>
        <p:spPr bwMode="auto">
          <a:xfrm>
            <a:off x="6174330" y="2795591"/>
            <a:ext cx="2852738" cy="1354217"/>
          </a:xfrm>
          <a:prstGeom prst="rect">
            <a:avLst/>
          </a:prstGeom>
          <a:noFill/>
          <a:ln w="9525">
            <a:noFill/>
            <a:miter lim="800000"/>
            <a:headEnd/>
            <a:tailEnd/>
          </a:ln>
        </p:spPr>
        <p:txBody>
          <a:bodyPr>
            <a:spAutoFit/>
          </a:bodyPr>
          <a:lstStyle/>
          <a:p>
            <a:pPr eaLnBrk="0" hangingPunct="0">
              <a:spcBef>
                <a:spcPct val="50000"/>
              </a:spcBef>
            </a:pPr>
            <a:r>
              <a:rPr lang="zh-CN" altLang="en-US" sz="1600" b="1" dirty="0">
                <a:solidFill>
                  <a:srgbClr val="0000FF"/>
                </a:solidFill>
              </a:rPr>
              <a:t>如果快滚</a:t>
            </a:r>
            <a:r>
              <a:rPr lang="en-US" altLang="zh-CN" sz="1600" b="1" dirty="0">
                <a:solidFill>
                  <a:srgbClr val="0000FF"/>
                </a:solidFill>
              </a:rPr>
              <a:t>=</a:t>
            </a:r>
            <a:r>
              <a:rPr lang="zh-CN" altLang="en-US" sz="1600" b="1" dirty="0">
                <a:solidFill>
                  <a:srgbClr val="0000FF"/>
                </a:solidFill>
              </a:rPr>
              <a:t>桶滚或者副翼滚</a:t>
            </a:r>
            <a:endParaRPr lang="en-US" altLang="zh-CN" sz="1600" b="1" dirty="0">
              <a:solidFill>
                <a:srgbClr val="0000FF"/>
              </a:solidFill>
            </a:endParaRPr>
          </a:p>
          <a:p>
            <a:pPr eaLnBrk="0" hangingPunct="0">
              <a:spcBef>
                <a:spcPct val="50000"/>
              </a:spcBef>
            </a:pPr>
            <a:r>
              <a:rPr lang="zh-CN" altLang="en-US" sz="1600" b="1" dirty="0">
                <a:solidFill>
                  <a:srgbClr val="FF0000"/>
                </a:solidFill>
              </a:rPr>
              <a:t>至少扣</a:t>
            </a:r>
            <a:r>
              <a:rPr lang="en-US" altLang="zh-CN" sz="1600" b="1" dirty="0">
                <a:solidFill>
                  <a:srgbClr val="FF0000"/>
                </a:solidFill>
              </a:rPr>
              <a:t>5</a:t>
            </a:r>
            <a:r>
              <a:rPr lang="zh-CN" altLang="en-US" sz="1600" b="1" dirty="0">
                <a:solidFill>
                  <a:srgbClr val="FF0000"/>
                </a:solidFill>
              </a:rPr>
              <a:t>分</a:t>
            </a:r>
            <a:endParaRPr lang="en-US" altLang="de-DE" sz="1600" b="1" dirty="0">
              <a:solidFill>
                <a:srgbClr val="FF0000"/>
              </a:solidFill>
            </a:endParaRPr>
          </a:p>
          <a:p>
            <a:pPr eaLnBrk="0" hangingPunct="0">
              <a:spcBef>
                <a:spcPct val="50000"/>
              </a:spcBef>
            </a:pPr>
            <a:r>
              <a:rPr lang="de-DE" altLang="de-DE" sz="1200" b="1" dirty="0">
                <a:solidFill>
                  <a:srgbClr val="0000FF"/>
                </a:solidFill>
              </a:rPr>
              <a:t>If snap roll = barrel roll or aileron roll:</a:t>
            </a:r>
            <a:br>
              <a:rPr lang="de-DE" altLang="de-DE" sz="1200" b="1" dirty="0">
                <a:solidFill>
                  <a:srgbClr val="0000FF"/>
                </a:solidFill>
              </a:rPr>
            </a:br>
            <a:r>
              <a:rPr lang="de-DE" altLang="de-DE" sz="1200" b="1" dirty="0">
                <a:solidFill>
                  <a:srgbClr val="FF3300"/>
                </a:solidFill>
              </a:rPr>
              <a:t>Severe downgrade &gt; 5 pts.</a:t>
            </a:r>
          </a:p>
        </p:txBody>
      </p:sp>
      <p:sp>
        <p:nvSpPr>
          <p:cNvPr id="197" name="Text Box 40"/>
          <p:cNvSpPr txBox="1">
            <a:spLocks noChangeArrowheads="1"/>
          </p:cNvSpPr>
          <p:nvPr/>
        </p:nvSpPr>
        <p:spPr bwMode="auto">
          <a:xfrm>
            <a:off x="4547614" y="800269"/>
            <a:ext cx="3204376" cy="615553"/>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solidFill>
                  <a:srgbClr val="0000FF"/>
                </a:solidFill>
              </a:rPr>
              <a:t>横滚和快滚位于直线段的中间</a:t>
            </a:r>
            <a:endParaRPr lang="en-US" altLang="zh-CN" sz="1600" b="1" dirty="0">
              <a:solidFill>
                <a:srgbClr val="0000FF"/>
              </a:solidFill>
            </a:endParaRPr>
          </a:p>
          <a:p>
            <a:pPr eaLnBrk="0" hangingPunct="0">
              <a:spcBef>
                <a:spcPct val="50000"/>
              </a:spcBef>
            </a:pPr>
            <a:r>
              <a:rPr lang="de-DE" altLang="de-DE" sz="1200" b="1" dirty="0">
                <a:solidFill>
                  <a:srgbClr val="0000FF"/>
                </a:solidFill>
              </a:rPr>
              <a:t>Roll and Snap rolls on middle of the line.</a:t>
            </a:r>
          </a:p>
        </p:txBody>
      </p:sp>
      <p:sp>
        <p:nvSpPr>
          <p:cNvPr id="198" name="Text Box 107"/>
          <p:cNvSpPr txBox="1">
            <a:spLocks noChangeArrowheads="1"/>
          </p:cNvSpPr>
          <p:nvPr/>
        </p:nvSpPr>
        <p:spPr bwMode="auto">
          <a:xfrm>
            <a:off x="4547612" y="2084021"/>
            <a:ext cx="3457469" cy="707886"/>
          </a:xfrm>
          <a:prstGeom prst="rect">
            <a:avLst/>
          </a:prstGeom>
          <a:noFill/>
          <a:ln w="9525">
            <a:noFill/>
            <a:miter lim="800000"/>
            <a:headEnd/>
            <a:tailEnd/>
          </a:ln>
        </p:spPr>
        <p:txBody>
          <a:bodyPr wrap="square">
            <a:spAutoFit/>
          </a:bodyPr>
          <a:lstStyle/>
          <a:p>
            <a:r>
              <a:rPr lang="zh-CN" altLang="en-US" sz="1600" b="1" dirty="0">
                <a:solidFill>
                  <a:srgbClr val="0000FF"/>
                </a:solidFill>
              </a:rPr>
              <a:t>两个快滚方向相反且中间没有直线段 </a:t>
            </a:r>
            <a:r>
              <a:rPr lang="en-GB" altLang="en-US" sz="1200" b="1" dirty="0">
                <a:solidFill>
                  <a:srgbClr val="0000FF"/>
                </a:solidFill>
              </a:rPr>
              <a:t>Between snap rolls in opposite direction there must be no line.</a:t>
            </a:r>
          </a:p>
        </p:txBody>
      </p:sp>
      <p:sp>
        <p:nvSpPr>
          <p:cNvPr id="2" name="Text Box 401">
            <a:extLst>
              <a:ext uri="{FF2B5EF4-FFF2-40B4-BE49-F238E27FC236}">
                <a16:creationId xmlns:a16="http://schemas.microsoft.com/office/drawing/2014/main" id="{1D95443F-2E3A-0C9E-A8BC-22F49689C4C2}"/>
              </a:ext>
            </a:extLst>
          </p:cNvPr>
          <p:cNvSpPr txBox="1">
            <a:spLocks noChangeArrowheads="1"/>
          </p:cNvSpPr>
          <p:nvPr/>
        </p:nvSpPr>
        <p:spPr bwMode="auto">
          <a:xfrm>
            <a:off x="1595438" y="142875"/>
            <a:ext cx="7151687" cy="695680"/>
          </a:xfrm>
          <a:prstGeom prst="rect">
            <a:avLst/>
          </a:prstGeom>
          <a:noFill/>
          <a:ln w="9525">
            <a:noFill/>
            <a:miter lim="800000"/>
            <a:headEnd/>
            <a:tailEnd/>
          </a:ln>
        </p:spPr>
        <p:txBody>
          <a:bodyPr lIns="79352" tIns="39676" rIns="79352" bIns="39676">
            <a:spAutoFit/>
          </a:bodyPr>
          <a:lstStyle/>
          <a:p>
            <a:pPr defTabSz="793750" eaLnBrk="0" hangingPunct="0"/>
            <a:r>
              <a:rPr lang="en-US" altLang="de-DE" sz="2000" b="1" dirty="0"/>
              <a:t>F-25.08 </a:t>
            </a:r>
            <a:r>
              <a:rPr lang="zh-CN" altLang="en-US" sz="2000" b="1" dirty="0"/>
              <a:t>鲨鱼鳍带一周滚</a:t>
            </a:r>
            <a:r>
              <a:rPr lang="en-US" altLang="zh-CN" sz="2000" b="1" dirty="0"/>
              <a:t>+</a:t>
            </a:r>
            <a:r>
              <a:rPr lang="zh-CN" altLang="en-US" sz="2000" b="1" dirty="0"/>
              <a:t>双向快滚</a:t>
            </a:r>
            <a:endParaRPr lang="en-US" altLang="zh-CN" sz="2000" b="1" dirty="0"/>
          </a:p>
          <a:p>
            <a:pPr defTabSz="793750" eaLnBrk="0" hangingPunct="0"/>
            <a:r>
              <a:rPr lang="en-US" sz="2000" b="1" dirty="0"/>
              <a:t>             </a:t>
            </a:r>
            <a:r>
              <a:rPr lang="en-US" sz="1400" b="1" dirty="0"/>
              <a:t>Shark Fin with roll, two snap rolls in opposite direction</a:t>
            </a:r>
            <a:endParaRPr lang="en-GB" altLang="de-DE" sz="2000" b="1" dirty="0"/>
          </a:p>
        </p:txBody>
      </p:sp>
      <p:sp>
        <p:nvSpPr>
          <p:cNvPr id="3" name="Text Box 88">
            <a:extLst>
              <a:ext uri="{FF2B5EF4-FFF2-40B4-BE49-F238E27FC236}">
                <a16:creationId xmlns:a16="http://schemas.microsoft.com/office/drawing/2014/main" id="{0AD65A1A-920F-EB2F-93E8-934A3EA5E9E1}"/>
              </a:ext>
            </a:extLst>
          </p:cNvPr>
          <p:cNvSpPr txBox="1">
            <a:spLocks noChangeArrowheads="1"/>
          </p:cNvSpPr>
          <p:nvPr/>
        </p:nvSpPr>
        <p:spPr bwMode="auto">
          <a:xfrm>
            <a:off x="3372527" y="4521447"/>
            <a:ext cx="2032000" cy="661720"/>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1" dirty="0">
                <a:solidFill>
                  <a:srgbClr val="0000FF"/>
                </a:solidFill>
              </a:rPr>
              <a:t>所有圆角半径相等</a:t>
            </a:r>
            <a:endParaRPr lang="en-US" altLang="zh-CN" sz="1600" b="1" dirty="0">
              <a:solidFill>
                <a:srgbClr val="0000FF"/>
              </a:solidFill>
            </a:endParaRPr>
          </a:p>
          <a:p>
            <a:pPr algn="ctr">
              <a:spcBef>
                <a:spcPct val="50000"/>
              </a:spcBef>
            </a:pPr>
            <a:r>
              <a:rPr lang="de-DE" altLang="de-DE" sz="1400" b="1" dirty="0">
                <a:solidFill>
                  <a:srgbClr val="0000FF"/>
                </a:solidFill>
              </a:rPr>
              <a:t>All radii are equal.</a:t>
            </a:r>
            <a:endParaRPr lang="de-DE" altLang="de-DE" b="1" dirty="0">
              <a:solidFill>
                <a:srgbClr val="0000FF"/>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blinds(horizontal)">
                                      <p:cBhvr>
                                        <p:cTn id="7" dur="1000"/>
                                        <p:tgtEl>
                                          <p:spTgt spid="197"/>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69"/>
                                        </p:tgtEl>
                                        <p:attrNameLst>
                                          <p:attrName>style.visibility</p:attrName>
                                        </p:attrNameLst>
                                      </p:cBhvr>
                                      <p:to>
                                        <p:strVal val="visible"/>
                                      </p:to>
                                    </p:set>
                                    <p:animEffect transition="in" filter="blinds(horizontal)">
                                      <p:cBhvr>
                                        <p:cTn id="11" dur="1000"/>
                                        <p:tgtEl>
                                          <p:spTgt spid="169"/>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98"/>
                                        </p:tgtEl>
                                        <p:attrNameLst>
                                          <p:attrName>style.visibility</p:attrName>
                                        </p:attrNameLst>
                                      </p:cBhvr>
                                      <p:to>
                                        <p:strVal val="visible"/>
                                      </p:to>
                                    </p:set>
                                    <p:animEffect transition="in" filter="blinds(horizontal)">
                                      <p:cBhvr>
                                        <p:cTn id="15" dur="1000"/>
                                        <p:tgtEl>
                                          <p:spTgt spid="198"/>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75"/>
                                        </p:tgtEl>
                                        <p:attrNameLst>
                                          <p:attrName>style.visibility</p:attrName>
                                        </p:attrNameLst>
                                      </p:cBhvr>
                                      <p:to>
                                        <p:strVal val="visible"/>
                                      </p:to>
                                    </p:set>
                                    <p:animEffect transition="in" filter="blinds(horizontal)">
                                      <p:cBhvr>
                                        <p:cTn id="19" dur="1000"/>
                                        <p:tgtEl>
                                          <p:spTgt spid="175"/>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linds(horizontal)">
                                      <p:cBhvr>
                                        <p:cTn id="23" dur="1000"/>
                                        <p:tgtEl>
                                          <p:spTgt spid="181"/>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blinds(horizontal)">
                                      <p:cBhvr>
                                        <p:cTn id="27" dur="1000"/>
                                        <p:tgtEl>
                                          <p:spTgt spid="182"/>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blinds(horizontal)">
                                      <p:cBhvr>
                                        <p:cTn id="31" dur="1000"/>
                                        <p:tgtEl>
                                          <p:spTgt spid="183"/>
                                        </p:tgtEl>
                                      </p:cBhvr>
                                    </p:animEffect>
                                  </p:child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utoUpdateAnimBg="0"/>
      <p:bldP spid="175" grpId="0"/>
      <p:bldP spid="197" grpId="0" autoUpdateAnimBg="0"/>
      <p:bldP spid="198"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1"/>
          <p:cNvSpPr txBox="1">
            <a:spLocks noChangeArrowheads="1"/>
          </p:cNvSpPr>
          <p:nvPr/>
        </p:nvSpPr>
        <p:spPr bwMode="auto">
          <a:xfrm>
            <a:off x="1552575" y="192088"/>
            <a:ext cx="7591425" cy="572569"/>
          </a:xfrm>
          <a:prstGeom prst="rect">
            <a:avLst/>
          </a:prstGeom>
          <a:noFill/>
          <a:ln w="9525">
            <a:noFill/>
            <a:miter lim="800000"/>
            <a:headEnd/>
            <a:tailEnd/>
          </a:ln>
        </p:spPr>
        <p:txBody>
          <a:bodyPr lIns="79352" tIns="39676" rIns="79352" bIns="39676">
            <a:spAutoFit/>
          </a:bodyPr>
          <a:lstStyle/>
          <a:p>
            <a:pPr defTabSz="793750" eaLnBrk="0" hangingPunct="0">
              <a:lnSpc>
                <a:spcPct val="80000"/>
              </a:lnSpc>
            </a:pPr>
            <a:r>
              <a:rPr lang="en-US" altLang="de-DE" sz="2000" b="1" dirty="0"/>
              <a:t>F-25.09 </a:t>
            </a:r>
            <a:r>
              <a:rPr lang="zh-CN" altLang="en-US" sz="2000" b="1" dirty="0"/>
              <a:t>竖方</a:t>
            </a:r>
            <a:r>
              <a:rPr lang="en-US" altLang="zh-CN" sz="2000" b="1" dirty="0"/>
              <a:t>8</a:t>
            </a:r>
            <a:r>
              <a:rPr lang="zh-CN" altLang="en-US" sz="2000" b="1" dirty="0"/>
              <a:t>字</a:t>
            </a:r>
            <a:endParaRPr lang="en-US" altLang="zh-CN" sz="2000" b="1" dirty="0"/>
          </a:p>
          <a:p>
            <a:pPr defTabSz="793750" eaLnBrk="0" hangingPunct="0">
              <a:lnSpc>
                <a:spcPct val="80000"/>
              </a:lnSpc>
            </a:pPr>
            <a:r>
              <a:rPr lang="en-US" sz="2000" b="1" dirty="0"/>
              <a:t>             </a:t>
            </a:r>
            <a:r>
              <a:rPr lang="en-US" sz="1200" b="1" dirty="0"/>
              <a:t>Square Vertical Eight with half roll, roll, quarter roll, roll, quarter roll, roll, half roll</a:t>
            </a:r>
            <a:endParaRPr lang="en-GB" altLang="de-DE" sz="2000" b="1" dirty="0"/>
          </a:p>
        </p:txBody>
      </p:sp>
      <p:sp>
        <p:nvSpPr>
          <p:cNvPr id="83970" name="Text Box 545"/>
          <p:cNvSpPr txBox="1">
            <a:spLocks noChangeArrowheads="1"/>
          </p:cNvSpPr>
          <p:nvPr/>
        </p:nvSpPr>
        <p:spPr bwMode="auto">
          <a:xfrm>
            <a:off x="8013700" y="6515100"/>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F-25.09.01</a:t>
            </a:r>
            <a:endParaRPr lang="de-DE" altLang="de-DE"/>
          </a:p>
        </p:txBody>
      </p:sp>
      <p:sp>
        <p:nvSpPr>
          <p:cNvPr id="108" name="Text Box 1178"/>
          <p:cNvSpPr txBox="1">
            <a:spLocks noChangeArrowheads="1"/>
          </p:cNvSpPr>
          <p:nvPr/>
        </p:nvSpPr>
        <p:spPr bwMode="auto">
          <a:xfrm>
            <a:off x="2532336" y="1739635"/>
            <a:ext cx="1304925" cy="336550"/>
          </a:xfrm>
          <a:prstGeom prst="rect">
            <a:avLst/>
          </a:prstGeom>
          <a:noFill/>
          <a:ln w="9525">
            <a:noFill/>
            <a:miter lim="800000"/>
            <a:headEnd/>
            <a:tailEnd/>
          </a:ln>
        </p:spPr>
        <p:txBody>
          <a:bodyPr>
            <a:spAutoFit/>
          </a:bodyPr>
          <a:lstStyle/>
          <a:p>
            <a:pPr algn="ctr" eaLnBrk="0" hangingPunct="0">
              <a:spcBef>
                <a:spcPct val="50000"/>
              </a:spcBef>
            </a:pPr>
            <a:r>
              <a:rPr lang="de-DE" altLang="en-US" sz="1600" b="1" dirty="0"/>
              <a:t>¼ </a:t>
            </a:r>
            <a:r>
              <a:rPr lang="zh-CN" altLang="en-US" sz="1600" b="1" dirty="0"/>
              <a:t>滚</a:t>
            </a:r>
            <a:endParaRPr lang="de-DE" altLang="en-US" sz="1600" b="1" dirty="0"/>
          </a:p>
        </p:txBody>
      </p:sp>
      <p:sp>
        <p:nvSpPr>
          <p:cNvPr id="109" name="Text Box 1179"/>
          <p:cNvSpPr txBox="1">
            <a:spLocks noChangeArrowheads="1"/>
          </p:cNvSpPr>
          <p:nvPr/>
        </p:nvSpPr>
        <p:spPr bwMode="auto">
          <a:xfrm>
            <a:off x="4991646" y="1919240"/>
            <a:ext cx="1304925" cy="336550"/>
          </a:xfrm>
          <a:prstGeom prst="rect">
            <a:avLst/>
          </a:prstGeom>
          <a:noFill/>
          <a:ln w="9525">
            <a:noFill/>
            <a:miter lim="800000"/>
            <a:headEnd/>
            <a:tailEnd/>
          </a:ln>
        </p:spPr>
        <p:txBody>
          <a:bodyPr>
            <a:spAutoFit/>
          </a:bodyPr>
          <a:lstStyle/>
          <a:p>
            <a:pPr algn="ctr" eaLnBrk="0" hangingPunct="0">
              <a:spcBef>
                <a:spcPct val="50000"/>
              </a:spcBef>
            </a:pPr>
            <a:r>
              <a:rPr lang="de-DE" altLang="en-US" sz="1600" b="1" dirty="0"/>
              <a:t>¼ </a:t>
            </a:r>
            <a:r>
              <a:rPr lang="zh-CN" altLang="en-US" sz="1600" b="1" dirty="0"/>
              <a:t>滚</a:t>
            </a:r>
            <a:endParaRPr lang="de-DE" altLang="en-US" sz="1600" b="1" dirty="0"/>
          </a:p>
        </p:txBody>
      </p:sp>
      <p:sp>
        <p:nvSpPr>
          <p:cNvPr id="83973" name="AutoShape 1210"/>
          <p:cNvSpPr>
            <a:spLocks noChangeArrowheads="1"/>
          </p:cNvSpPr>
          <p:nvPr/>
        </p:nvSpPr>
        <p:spPr bwMode="auto">
          <a:xfrm rot="10856835" flipH="1">
            <a:off x="5895975" y="4238625"/>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83974" name="Group 1211"/>
          <p:cNvGrpSpPr>
            <a:grpSpLocks/>
          </p:cNvGrpSpPr>
          <p:nvPr/>
        </p:nvGrpSpPr>
        <p:grpSpPr bwMode="auto">
          <a:xfrm rot="5238463" flipH="1" flipV="1">
            <a:off x="2466181" y="3982245"/>
            <a:ext cx="371475" cy="550862"/>
            <a:chOff x="2820" y="264"/>
            <a:chExt cx="420" cy="1452"/>
          </a:xfrm>
        </p:grpSpPr>
        <p:sp>
          <p:nvSpPr>
            <p:cNvPr id="84180" name="Line 121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4181" name="Group 1213"/>
            <p:cNvGrpSpPr>
              <a:grpSpLocks/>
            </p:cNvGrpSpPr>
            <p:nvPr/>
          </p:nvGrpSpPr>
          <p:grpSpPr bwMode="auto">
            <a:xfrm>
              <a:off x="2940" y="264"/>
              <a:ext cx="300" cy="1452"/>
              <a:chOff x="2940" y="264"/>
              <a:chExt cx="300" cy="1452"/>
            </a:xfrm>
          </p:grpSpPr>
          <p:grpSp>
            <p:nvGrpSpPr>
              <p:cNvPr id="84182" name="Group 1214"/>
              <p:cNvGrpSpPr>
                <a:grpSpLocks/>
              </p:cNvGrpSpPr>
              <p:nvPr/>
            </p:nvGrpSpPr>
            <p:grpSpPr bwMode="auto">
              <a:xfrm>
                <a:off x="2940" y="264"/>
                <a:ext cx="252" cy="1368"/>
                <a:chOff x="3024" y="732"/>
                <a:chExt cx="252" cy="1368"/>
              </a:xfrm>
            </p:grpSpPr>
            <p:grpSp>
              <p:nvGrpSpPr>
                <p:cNvPr id="84185" name="Group 1215"/>
                <p:cNvGrpSpPr>
                  <a:grpSpLocks/>
                </p:cNvGrpSpPr>
                <p:nvPr/>
              </p:nvGrpSpPr>
              <p:grpSpPr bwMode="auto">
                <a:xfrm>
                  <a:off x="3024" y="732"/>
                  <a:ext cx="252" cy="1368"/>
                  <a:chOff x="3168" y="1008"/>
                  <a:chExt cx="484" cy="2448"/>
                </a:xfrm>
              </p:grpSpPr>
              <p:grpSp>
                <p:nvGrpSpPr>
                  <p:cNvPr id="84187" name="Group 1216"/>
                  <p:cNvGrpSpPr>
                    <a:grpSpLocks/>
                  </p:cNvGrpSpPr>
                  <p:nvPr/>
                </p:nvGrpSpPr>
                <p:grpSpPr bwMode="auto">
                  <a:xfrm>
                    <a:off x="3168" y="1008"/>
                    <a:ext cx="484" cy="2448"/>
                    <a:chOff x="2256" y="864"/>
                    <a:chExt cx="532" cy="2448"/>
                  </a:xfrm>
                </p:grpSpPr>
                <p:sp>
                  <p:nvSpPr>
                    <p:cNvPr id="84190" name="Freeform 1217"/>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4191" name="Freeform 1218"/>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188" name="Freeform 1219"/>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4189" name="Freeform 1220"/>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186" name="Line 122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4183" name="AutoShape 122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4184" name="Line 122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83975" name="Arc 509"/>
          <p:cNvSpPr>
            <a:spLocks/>
          </p:cNvSpPr>
          <p:nvPr/>
        </p:nvSpPr>
        <p:spPr bwMode="auto">
          <a:xfrm rot="16200000" flipH="1">
            <a:off x="3632200" y="4084638"/>
            <a:ext cx="252413" cy="236537"/>
          </a:xfrm>
          <a:custGeom>
            <a:avLst/>
            <a:gdLst>
              <a:gd name="T0" fmla="*/ 0 w 21600"/>
              <a:gd name="T1" fmla="*/ 0 h 21600"/>
              <a:gd name="T2" fmla="*/ 252602 w 21600"/>
              <a:gd name="T3" fmla="*/ 237337 h 21600"/>
              <a:gd name="T4" fmla="*/ 0 w 21600"/>
              <a:gd name="T5" fmla="*/ 237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sp>
        <p:nvSpPr>
          <p:cNvPr id="83976" name="Line 510"/>
          <p:cNvSpPr>
            <a:spLocks noChangeShapeType="1"/>
          </p:cNvSpPr>
          <p:nvPr/>
        </p:nvSpPr>
        <p:spPr bwMode="auto">
          <a:xfrm flipV="1">
            <a:off x="3640138" y="3111500"/>
            <a:ext cx="19050" cy="977900"/>
          </a:xfrm>
          <a:prstGeom prst="line">
            <a:avLst/>
          </a:prstGeom>
          <a:noFill/>
          <a:ln w="9525">
            <a:solidFill>
              <a:srgbClr val="000000"/>
            </a:solidFill>
            <a:round/>
            <a:headEnd/>
            <a:tailEnd/>
          </a:ln>
        </p:spPr>
        <p:txBody>
          <a:bodyPr/>
          <a:lstStyle/>
          <a:p>
            <a:endParaRPr lang="de-DE"/>
          </a:p>
        </p:txBody>
      </p:sp>
      <p:sp>
        <p:nvSpPr>
          <p:cNvPr id="83977" name="Line 511"/>
          <p:cNvSpPr>
            <a:spLocks noChangeShapeType="1"/>
          </p:cNvSpPr>
          <p:nvPr/>
        </p:nvSpPr>
        <p:spPr bwMode="auto">
          <a:xfrm rot="16200000" flipV="1">
            <a:off x="4386263" y="2286000"/>
            <a:ext cx="0" cy="1028700"/>
          </a:xfrm>
          <a:prstGeom prst="line">
            <a:avLst/>
          </a:prstGeom>
          <a:noFill/>
          <a:ln w="9525">
            <a:solidFill>
              <a:srgbClr val="000000"/>
            </a:solidFill>
            <a:round/>
            <a:headEnd/>
            <a:tailEnd/>
          </a:ln>
        </p:spPr>
        <p:txBody>
          <a:bodyPr/>
          <a:lstStyle/>
          <a:p>
            <a:endParaRPr lang="de-DE"/>
          </a:p>
        </p:txBody>
      </p:sp>
      <p:sp>
        <p:nvSpPr>
          <p:cNvPr id="83978" name="Line 512"/>
          <p:cNvSpPr>
            <a:spLocks noChangeShapeType="1"/>
          </p:cNvSpPr>
          <p:nvPr/>
        </p:nvSpPr>
        <p:spPr bwMode="auto">
          <a:xfrm flipV="1">
            <a:off x="5184775" y="3014663"/>
            <a:ext cx="3175" cy="1014412"/>
          </a:xfrm>
          <a:prstGeom prst="line">
            <a:avLst/>
          </a:prstGeom>
          <a:noFill/>
          <a:ln w="9525">
            <a:solidFill>
              <a:srgbClr val="000000"/>
            </a:solidFill>
            <a:round/>
            <a:headEnd/>
            <a:tailEnd/>
          </a:ln>
        </p:spPr>
        <p:txBody>
          <a:bodyPr/>
          <a:lstStyle/>
          <a:p>
            <a:endParaRPr lang="de-DE"/>
          </a:p>
        </p:txBody>
      </p:sp>
      <p:sp>
        <p:nvSpPr>
          <p:cNvPr id="83979" name="Arc 513"/>
          <p:cNvSpPr>
            <a:spLocks/>
          </p:cNvSpPr>
          <p:nvPr/>
        </p:nvSpPr>
        <p:spPr bwMode="auto">
          <a:xfrm rot="5400000" flipV="1">
            <a:off x="3623470" y="2551906"/>
            <a:ext cx="252412" cy="238125"/>
          </a:xfrm>
          <a:custGeom>
            <a:avLst/>
            <a:gdLst>
              <a:gd name="T0" fmla="*/ 0 w 21600"/>
              <a:gd name="T1" fmla="*/ 0 h 21600"/>
              <a:gd name="T2" fmla="*/ 253508 w 21600"/>
              <a:gd name="T3" fmla="*/ 237337 h 21600"/>
              <a:gd name="T4" fmla="*/ 0 w 21600"/>
              <a:gd name="T5" fmla="*/ 237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sp>
        <p:nvSpPr>
          <p:cNvPr id="83980" name="Arc 514"/>
          <p:cNvSpPr>
            <a:spLocks/>
          </p:cNvSpPr>
          <p:nvPr/>
        </p:nvSpPr>
        <p:spPr bwMode="auto">
          <a:xfrm>
            <a:off x="4903788" y="2800350"/>
            <a:ext cx="277812" cy="217488"/>
          </a:xfrm>
          <a:custGeom>
            <a:avLst/>
            <a:gdLst>
              <a:gd name="T0" fmla="*/ 0 w 21600"/>
              <a:gd name="T1" fmla="*/ 0 h 21600"/>
              <a:gd name="T2" fmla="*/ 277835 w 21600"/>
              <a:gd name="T3" fmla="*/ 216388 h 21600"/>
              <a:gd name="T4" fmla="*/ 0 w 21600"/>
              <a:gd name="T5" fmla="*/ 2163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sp>
        <p:nvSpPr>
          <p:cNvPr id="83981" name="Arc 516"/>
          <p:cNvSpPr>
            <a:spLocks/>
          </p:cNvSpPr>
          <p:nvPr/>
        </p:nvSpPr>
        <p:spPr bwMode="auto">
          <a:xfrm rot="5400000">
            <a:off x="4940300" y="4014788"/>
            <a:ext cx="252413" cy="236537"/>
          </a:xfrm>
          <a:custGeom>
            <a:avLst/>
            <a:gdLst>
              <a:gd name="T0" fmla="*/ 0 w 21600"/>
              <a:gd name="T1" fmla="*/ 0 h 21600"/>
              <a:gd name="T2" fmla="*/ 252603 w 21600"/>
              <a:gd name="T3" fmla="*/ 237337 h 21600"/>
              <a:gd name="T4" fmla="*/ 0 w 21600"/>
              <a:gd name="T5" fmla="*/ 237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sp>
        <p:nvSpPr>
          <p:cNvPr id="83982" name="Line 517"/>
          <p:cNvSpPr>
            <a:spLocks noChangeShapeType="1"/>
          </p:cNvSpPr>
          <p:nvPr/>
        </p:nvSpPr>
        <p:spPr bwMode="auto">
          <a:xfrm rot="16200000" flipV="1">
            <a:off x="4671219" y="3532982"/>
            <a:ext cx="3175" cy="1595437"/>
          </a:xfrm>
          <a:prstGeom prst="line">
            <a:avLst/>
          </a:prstGeom>
          <a:noFill/>
          <a:ln w="9525">
            <a:solidFill>
              <a:srgbClr val="000000"/>
            </a:solidFill>
            <a:round/>
            <a:headEnd/>
            <a:tailEnd/>
          </a:ln>
        </p:spPr>
        <p:txBody>
          <a:bodyPr/>
          <a:lstStyle/>
          <a:p>
            <a:endParaRPr lang="de-DE"/>
          </a:p>
        </p:txBody>
      </p:sp>
      <p:grpSp>
        <p:nvGrpSpPr>
          <p:cNvPr id="83983" name="Group 549"/>
          <p:cNvGrpSpPr>
            <a:grpSpLocks/>
          </p:cNvGrpSpPr>
          <p:nvPr/>
        </p:nvGrpSpPr>
        <p:grpSpPr bwMode="auto">
          <a:xfrm rot="5624456" flipH="1">
            <a:off x="3957638" y="2659063"/>
            <a:ext cx="176212" cy="290512"/>
            <a:chOff x="2820" y="264"/>
            <a:chExt cx="420" cy="1452"/>
          </a:xfrm>
        </p:grpSpPr>
        <p:sp>
          <p:nvSpPr>
            <p:cNvPr id="84168" name="Line 550"/>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4169" name="Group 551"/>
            <p:cNvGrpSpPr>
              <a:grpSpLocks/>
            </p:cNvGrpSpPr>
            <p:nvPr/>
          </p:nvGrpSpPr>
          <p:grpSpPr bwMode="auto">
            <a:xfrm>
              <a:off x="2940" y="264"/>
              <a:ext cx="300" cy="1452"/>
              <a:chOff x="2940" y="264"/>
              <a:chExt cx="300" cy="1452"/>
            </a:xfrm>
          </p:grpSpPr>
          <p:grpSp>
            <p:nvGrpSpPr>
              <p:cNvPr id="84170" name="Group 552"/>
              <p:cNvGrpSpPr>
                <a:grpSpLocks/>
              </p:cNvGrpSpPr>
              <p:nvPr/>
            </p:nvGrpSpPr>
            <p:grpSpPr bwMode="auto">
              <a:xfrm>
                <a:off x="2940" y="264"/>
                <a:ext cx="252" cy="1368"/>
                <a:chOff x="3024" y="732"/>
                <a:chExt cx="252" cy="1368"/>
              </a:xfrm>
            </p:grpSpPr>
            <p:grpSp>
              <p:nvGrpSpPr>
                <p:cNvPr id="84173" name="Group 553"/>
                <p:cNvGrpSpPr>
                  <a:grpSpLocks/>
                </p:cNvGrpSpPr>
                <p:nvPr/>
              </p:nvGrpSpPr>
              <p:grpSpPr bwMode="auto">
                <a:xfrm>
                  <a:off x="3024" y="732"/>
                  <a:ext cx="252" cy="1368"/>
                  <a:chOff x="3168" y="1008"/>
                  <a:chExt cx="484" cy="2448"/>
                </a:xfrm>
              </p:grpSpPr>
              <p:grpSp>
                <p:nvGrpSpPr>
                  <p:cNvPr id="84175" name="Group 554"/>
                  <p:cNvGrpSpPr>
                    <a:grpSpLocks/>
                  </p:cNvGrpSpPr>
                  <p:nvPr/>
                </p:nvGrpSpPr>
                <p:grpSpPr bwMode="auto">
                  <a:xfrm>
                    <a:off x="3168" y="1008"/>
                    <a:ext cx="484" cy="2448"/>
                    <a:chOff x="2256" y="864"/>
                    <a:chExt cx="532" cy="2448"/>
                  </a:xfrm>
                </p:grpSpPr>
                <p:sp>
                  <p:nvSpPr>
                    <p:cNvPr id="84178" name="Freeform 555"/>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4179" name="Freeform 556"/>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176" name="Freeform 557"/>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4177" name="Freeform 558"/>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174" name="Line 559"/>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4171" name="AutoShape 560"/>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84172" name="Line 561"/>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3984" name="Group 562"/>
          <p:cNvGrpSpPr>
            <a:grpSpLocks/>
          </p:cNvGrpSpPr>
          <p:nvPr/>
        </p:nvGrpSpPr>
        <p:grpSpPr bwMode="auto">
          <a:xfrm rot="16200000" flipV="1">
            <a:off x="4596607" y="2650331"/>
            <a:ext cx="177800" cy="290513"/>
            <a:chOff x="2820" y="264"/>
            <a:chExt cx="420" cy="1452"/>
          </a:xfrm>
        </p:grpSpPr>
        <p:sp>
          <p:nvSpPr>
            <p:cNvPr id="84156" name="Line 563"/>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4157" name="Group 564"/>
            <p:cNvGrpSpPr>
              <a:grpSpLocks/>
            </p:cNvGrpSpPr>
            <p:nvPr/>
          </p:nvGrpSpPr>
          <p:grpSpPr bwMode="auto">
            <a:xfrm>
              <a:off x="2940" y="264"/>
              <a:ext cx="300" cy="1452"/>
              <a:chOff x="2940" y="264"/>
              <a:chExt cx="300" cy="1452"/>
            </a:xfrm>
          </p:grpSpPr>
          <p:grpSp>
            <p:nvGrpSpPr>
              <p:cNvPr id="84158" name="Group 565"/>
              <p:cNvGrpSpPr>
                <a:grpSpLocks/>
              </p:cNvGrpSpPr>
              <p:nvPr/>
            </p:nvGrpSpPr>
            <p:grpSpPr bwMode="auto">
              <a:xfrm>
                <a:off x="2940" y="264"/>
                <a:ext cx="252" cy="1368"/>
                <a:chOff x="3024" y="732"/>
                <a:chExt cx="252" cy="1368"/>
              </a:xfrm>
            </p:grpSpPr>
            <p:grpSp>
              <p:nvGrpSpPr>
                <p:cNvPr id="84161" name="Group 566"/>
                <p:cNvGrpSpPr>
                  <a:grpSpLocks/>
                </p:cNvGrpSpPr>
                <p:nvPr/>
              </p:nvGrpSpPr>
              <p:grpSpPr bwMode="auto">
                <a:xfrm>
                  <a:off x="3024" y="732"/>
                  <a:ext cx="252" cy="1368"/>
                  <a:chOff x="3168" y="1008"/>
                  <a:chExt cx="484" cy="2448"/>
                </a:xfrm>
              </p:grpSpPr>
              <p:grpSp>
                <p:nvGrpSpPr>
                  <p:cNvPr id="84163" name="Group 567"/>
                  <p:cNvGrpSpPr>
                    <a:grpSpLocks/>
                  </p:cNvGrpSpPr>
                  <p:nvPr/>
                </p:nvGrpSpPr>
                <p:grpSpPr bwMode="auto">
                  <a:xfrm>
                    <a:off x="3168" y="1008"/>
                    <a:ext cx="484" cy="2448"/>
                    <a:chOff x="2256" y="864"/>
                    <a:chExt cx="532" cy="2448"/>
                  </a:xfrm>
                </p:grpSpPr>
                <p:sp>
                  <p:nvSpPr>
                    <p:cNvPr id="84166" name="Freeform 568"/>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4167" name="Freeform 569"/>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164" name="Freeform 570"/>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4165" name="Freeform 571"/>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162" name="Line 572"/>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4159" name="AutoShape 573"/>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84160" name="Line 574"/>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3985" name="Group 588"/>
          <p:cNvGrpSpPr>
            <a:grpSpLocks/>
          </p:cNvGrpSpPr>
          <p:nvPr/>
        </p:nvGrpSpPr>
        <p:grpSpPr bwMode="auto">
          <a:xfrm rot="-3122752">
            <a:off x="4975225" y="3595688"/>
            <a:ext cx="439737" cy="173038"/>
            <a:chOff x="4875" y="7237"/>
            <a:chExt cx="4230" cy="1883"/>
          </a:xfrm>
        </p:grpSpPr>
        <p:sp>
          <p:nvSpPr>
            <p:cNvPr id="84154" name="Arc 589"/>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84155" name="AutoShape 590"/>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83986" name="Group 591"/>
          <p:cNvGrpSpPr>
            <a:grpSpLocks/>
          </p:cNvGrpSpPr>
          <p:nvPr/>
        </p:nvGrpSpPr>
        <p:grpSpPr bwMode="auto">
          <a:xfrm rot="172978" flipH="1">
            <a:off x="3557588" y="3721100"/>
            <a:ext cx="185737" cy="279400"/>
            <a:chOff x="2820" y="264"/>
            <a:chExt cx="420" cy="1452"/>
          </a:xfrm>
        </p:grpSpPr>
        <p:sp>
          <p:nvSpPr>
            <p:cNvPr id="84142" name="Line 59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4143" name="Group 593"/>
            <p:cNvGrpSpPr>
              <a:grpSpLocks/>
            </p:cNvGrpSpPr>
            <p:nvPr/>
          </p:nvGrpSpPr>
          <p:grpSpPr bwMode="auto">
            <a:xfrm>
              <a:off x="2940" y="264"/>
              <a:ext cx="300" cy="1452"/>
              <a:chOff x="2940" y="264"/>
              <a:chExt cx="300" cy="1452"/>
            </a:xfrm>
          </p:grpSpPr>
          <p:grpSp>
            <p:nvGrpSpPr>
              <p:cNvPr id="84144" name="Group 594"/>
              <p:cNvGrpSpPr>
                <a:grpSpLocks/>
              </p:cNvGrpSpPr>
              <p:nvPr/>
            </p:nvGrpSpPr>
            <p:grpSpPr bwMode="auto">
              <a:xfrm>
                <a:off x="2940" y="264"/>
                <a:ext cx="252" cy="1368"/>
                <a:chOff x="3024" y="732"/>
                <a:chExt cx="252" cy="1368"/>
              </a:xfrm>
            </p:grpSpPr>
            <p:grpSp>
              <p:nvGrpSpPr>
                <p:cNvPr id="84147" name="Group 595"/>
                <p:cNvGrpSpPr>
                  <a:grpSpLocks/>
                </p:cNvGrpSpPr>
                <p:nvPr/>
              </p:nvGrpSpPr>
              <p:grpSpPr bwMode="auto">
                <a:xfrm>
                  <a:off x="3024" y="732"/>
                  <a:ext cx="252" cy="1368"/>
                  <a:chOff x="3168" y="1008"/>
                  <a:chExt cx="484" cy="2448"/>
                </a:xfrm>
              </p:grpSpPr>
              <p:grpSp>
                <p:nvGrpSpPr>
                  <p:cNvPr id="84149" name="Group 596"/>
                  <p:cNvGrpSpPr>
                    <a:grpSpLocks/>
                  </p:cNvGrpSpPr>
                  <p:nvPr/>
                </p:nvGrpSpPr>
                <p:grpSpPr bwMode="auto">
                  <a:xfrm>
                    <a:off x="3168" y="1008"/>
                    <a:ext cx="484" cy="2448"/>
                    <a:chOff x="2256" y="864"/>
                    <a:chExt cx="532" cy="2448"/>
                  </a:xfrm>
                </p:grpSpPr>
                <p:sp>
                  <p:nvSpPr>
                    <p:cNvPr id="84152" name="Freeform 597"/>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4153" name="Freeform 598"/>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150" name="Freeform 599"/>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4151" name="Freeform 600"/>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148" name="Line 60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4145" name="AutoShape 60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84146" name="Line 60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3987" name="Group 604"/>
          <p:cNvGrpSpPr>
            <a:grpSpLocks/>
          </p:cNvGrpSpPr>
          <p:nvPr/>
        </p:nvGrpSpPr>
        <p:grpSpPr bwMode="auto">
          <a:xfrm rot="8053509">
            <a:off x="3437732" y="3371056"/>
            <a:ext cx="438150" cy="173037"/>
            <a:chOff x="4875" y="7237"/>
            <a:chExt cx="4230" cy="1883"/>
          </a:xfrm>
        </p:grpSpPr>
        <p:sp>
          <p:nvSpPr>
            <p:cNvPr id="84140" name="Arc 605"/>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84141" name="AutoShape 606"/>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83988" name="Group 607"/>
          <p:cNvGrpSpPr>
            <a:grpSpLocks/>
          </p:cNvGrpSpPr>
          <p:nvPr/>
        </p:nvGrpSpPr>
        <p:grpSpPr bwMode="auto">
          <a:xfrm rot="2208457" flipH="1" flipV="1">
            <a:off x="4303713" y="2778125"/>
            <a:ext cx="638175" cy="290513"/>
            <a:chOff x="4875" y="7237"/>
            <a:chExt cx="4230" cy="1883"/>
          </a:xfrm>
        </p:grpSpPr>
        <p:sp>
          <p:nvSpPr>
            <p:cNvPr id="84138" name="Arc 608"/>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84139" name="AutoShape 6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sp>
        <p:nvSpPr>
          <p:cNvPr id="89" name="Text Box 636"/>
          <p:cNvSpPr txBox="1">
            <a:spLocks noChangeArrowheads="1"/>
          </p:cNvSpPr>
          <p:nvPr/>
        </p:nvSpPr>
        <p:spPr bwMode="auto">
          <a:xfrm>
            <a:off x="5331368" y="3292569"/>
            <a:ext cx="863600" cy="338138"/>
          </a:xfrm>
          <a:prstGeom prst="rect">
            <a:avLst/>
          </a:prstGeom>
          <a:noFill/>
          <a:ln w="9525">
            <a:noFill/>
            <a:miter lim="800000"/>
            <a:headEnd/>
            <a:tailEnd/>
          </a:ln>
        </p:spPr>
        <p:txBody>
          <a:bodyPr>
            <a:spAutoFit/>
          </a:bodyPr>
          <a:lstStyle/>
          <a:p>
            <a:pPr eaLnBrk="0" hangingPunct="0">
              <a:spcBef>
                <a:spcPct val="50000"/>
              </a:spcBef>
            </a:pPr>
            <a:r>
              <a:rPr lang="zh-CN" altLang="en-US" sz="1600" b="1" dirty="0"/>
              <a:t>半滚</a:t>
            </a:r>
            <a:endParaRPr lang="de-DE" altLang="de-DE" sz="1600" b="1" dirty="0"/>
          </a:p>
        </p:txBody>
      </p:sp>
      <p:grpSp>
        <p:nvGrpSpPr>
          <p:cNvPr id="83990" name="Group 637"/>
          <p:cNvGrpSpPr>
            <a:grpSpLocks/>
          </p:cNvGrpSpPr>
          <p:nvPr/>
        </p:nvGrpSpPr>
        <p:grpSpPr bwMode="auto">
          <a:xfrm rot="10800000">
            <a:off x="5100638" y="3681413"/>
            <a:ext cx="184150" cy="279400"/>
            <a:chOff x="2820" y="264"/>
            <a:chExt cx="420" cy="1452"/>
          </a:xfrm>
        </p:grpSpPr>
        <p:sp>
          <p:nvSpPr>
            <p:cNvPr id="84126" name="Line 63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4127" name="Group 639"/>
            <p:cNvGrpSpPr>
              <a:grpSpLocks/>
            </p:cNvGrpSpPr>
            <p:nvPr/>
          </p:nvGrpSpPr>
          <p:grpSpPr bwMode="auto">
            <a:xfrm>
              <a:off x="2940" y="264"/>
              <a:ext cx="300" cy="1452"/>
              <a:chOff x="2940" y="264"/>
              <a:chExt cx="300" cy="1452"/>
            </a:xfrm>
          </p:grpSpPr>
          <p:grpSp>
            <p:nvGrpSpPr>
              <p:cNvPr id="84128" name="Group 640"/>
              <p:cNvGrpSpPr>
                <a:grpSpLocks/>
              </p:cNvGrpSpPr>
              <p:nvPr/>
            </p:nvGrpSpPr>
            <p:grpSpPr bwMode="auto">
              <a:xfrm>
                <a:off x="2940" y="264"/>
                <a:ext cx="252" cy="1368"/>
                <a:chOff x="3024" y="732"/>
                <a:chExt cx="252" cy="1368"/>
              </a:xfrm>
            </p:grpSpPr>
            <p:grpSp>
              <p:nvGrpSpPr>
                <p:cNvPr id="84131" name="Group 641"/>
                <p:cNvGrpSpPr>
                  <a:grpSpLocks/>
                </p:cNvGrpSpPr>
                <p:nvPr/>
              </p:nvGrpSpPr>
              <p:grpSpPr bwMode="auto">
                <a:xfrm>
                  <a:off x="3024" y="732"/>
                  <a:ext cx="252" cy="1368"/>
                  <a:chOff x="3168" y="1008"/>
                  <a:chExt cx="484" cy="2448"/>
                </a:xfrm>
              </p:grpSpPr>
              <p:grpSp>
                <p:nvGrpSpPr>
                  <p:cNvPr id="84133" name="Group 642"/>
                  <p:cNvGrpSpPr>
                    <a:grpSpLocks/>
                  </p:cNvGrpSpPr>
                  <p:nvPr/>
                </p:nvGrpSpPr>
                <p:grpSpPr bwMode="auto">
                  <a:xfrm>
                    <a:off x="3168" y="1008"/>
                    <a:ext cx="484" cy="2448"/>
                    <a:chOff x="2256" y="864"/>
                    <a:chExt cx="532" cy="2448"/>
                  </a:xfrm>
                </p:grpSpPr>
                <p:sp>
                  <p:nvSpPr>
                    <p:cNvPr id="84136" name="Freeform 643"/>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4137" name="Freeform 644"/>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134" name="Freeform 645"/>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4135" name="Freeform 646"/>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132" name="Line 64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4129" name="AutoShape 64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84130" name="Line 64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3991" name="Group 650"/>
          <p:cNvGrpSpPr>
            <a:grpSpLocks/>
          </p:cNvGrpSpPr>
          <p:nvPr/>
        </p:nvGrpSpPr>
        <p:grpSpPr bwMode="auto">
          <a:xfrm rot="10844868" flipH="1">
            <a:off x="5091113" y="3033713"/>
            <a:ext cx="184150" cy="279400"/>
            <a:chOff x="2820" y="264"/>
            <a:chExt cx="420" cy="1452"/>
          </a:xfrm>
        </p:grpSpPr>
        <p:sp>
          <p:nvSpPr>
            <p:cNvPr id="84114" name="Line 651"/>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4115" name="Group 652"/>
            <p:cNvGrpSpPr>
              <a:grpSpLocks/>
            </p:cNvGrpSpPr>
            <p:nvPr/>
          </p:nvGrpSpPr>
          <p:grpSpPr bwMode="auto">
            <a:xfrm>
              <a:off x="2940" y="264"/>
              <a:ext cx="300" cy="1452"/>
              <a:chOff x="2940" y="264"/>
              <a:chExt cx="300" cy="1452"/>
            </a:xfrm>
          </p:grpSpPr>
          <p:grpSp>
            <p:nvGrpSpPr>
              <p:cNvPr id="84116" name="Group 653"/>
              <p:cNvGrpSpPr>
                <a:grpSpLocks/>
              </p:cNvGrpSpPr>
              <p:nvPr/>
            </p:nvGrpSpPr>
            <p:grpSpPr bwMode="auto">
              <a:xfrm>
                <a:off x="2940" y="264"/>
                <a:ext cx="252" cy="1368"/>
                <a:chOff x="3024" y="732"/>
                <a:chExt cx="252" cy="1368"/>
              </a:xfrm>
            </p:grpSpPr>
            <p:grpSp>
              <p:nvGrpSpPr>
                <p:cNvPr id="84119" name="Group 654"/>
                <p:cNvGrpSpPr>
                  <a:grpSpLocks/>
                </p:cNvGrpSpPr>
                <p:nvPr/>
              </p:nvGrpSpPr>
              <p:grpSpPr bwMode="auto">
                <a:xfrm>
                  <a:off x="3024" y="732"/>
                  <a:ext cx="252" cy="1368"/>
                  <a:chOff x="3168" y="1008"/>
                  <a:chExt cx="484" cy="2448"/>
                </a:xfrm>
              </p:grpSpPr>
              <p:grpSp>
                <p:nvGrpSpPr>
                  <p:cNvPr id="84121" name="Group 655"/>
                  <p:cNvGrpSpPr>
                    <a:grpSpLocks/>
                  </p:cNvGrpSpPr>
                  <p:nvPr/>
                </p:nvGrpSpPr>
                <p:grpSpPr bwMode="auto">
                  <a:xfrm>
                    <a:off x="3168" y="1008"/>
                    <a:ext cx="484" cy="2448"/>
                    <a:chOff x="2256" y="864"/>
                    <a:chExt cx="532" cy="2448"/>
                  </a:xfrm>
                </p:grpSpPr>
                <p:sp>
                  <p:nvSpPr>
                    <p:cNvPr id="84124" name="Freeform 656"/>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4125" name="Freeform 657"/>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122" name="Freeform 658"/>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4123" name="Freeform 659"/>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120" name="Line 660"/>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4117" name="AutoShape 661"/>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84118" name="Line 662"/>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93" name="Text Box 664"/>
          <p:cNvSpPr txBox="1">
            <a:spLocks noChangeArrowheads="1"/>
          </p:cNvSpPr>
          <p:nvPr/>
        </p:nvSpPr>
        <p:spPr bwMode="auto">
          <a:xfrm>
            <a:off x="2892524" y="3498070"/>
            <a:ext cx="696876" cy="338137"/>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t>半滚</a:t>
            </a:r>
            <a:endParaRPr lang="de-DE" altLang="de-DE" sz="1600" b="1" dirty="0"/>
          </a:p>
        </p:txBody>
      </p:sp>
      <p:sp>
        <p:nvSpPr>
          <p:cNvPr id="83993" name="Line 667"/>
          <p:cNvSpPr>
            <a:spLocks noChangeShapeType="1"/>
          </p:cNvSpPr>
          <p:nvPr/>
        </p:nvSpPr>
        <p:spPr bwMode="auto">
          <a:xfrm>
            <a:off x="3124200" y="4260850"/>
            <a:ext cx="1822450" cy="0"/>
          </a:xfrm>
          <a:prstGeom prst="line">
            <a:avLst/>
          </a:prstGeom>
          <a:noFill/>
          <a:ln w="9525">
            <a:solidFill>
              <a:schemeClr val="tx1"/>
            </a:solidFill>
            <a:round/>
            <a:headEnd/>
            <a:tailEnd/>
          </a:ln>
        </p:spPr>
        <p:txBody>
          <a:bodyPr lIns="79352" tIns="39676" rIns="79352" bIns="39676">
            <a:spAutoFit/>
          </a:bodyPr>
          <a:lstStyle/>
          <a:p>
            <a:endParaRPr lang="de-DE"/>
          </a:p>
        </p:txBody>
      </p:sp>
      <p:sp>
        <p:nvSpPr>
          <p:cNvPr id="83994" name="Line 512"/>
          <p:cNvSpPr>
            <a:spLocks noChangeShapeType="1"/>
          </p:cNvSpPr>
          <p:nvPr/>
        </p:nvSpPr>
        <p:spPr bwMode="auto">
          <a:xfrm flipV="1">
            <a:off x="3627438" y="1528763"/>
            <a:ext cx="1587" cy="1014412"/>
          </a:xfrm>
          <a:prstGeom prst="line">
            <a:avLst/>
          </a:prstGeom>
          <a:noFill/>
          <a:ln w="9525">
            <a:solidFill>
              <a:srgbClr val="000000"/>
            </a:solidFill>
            <a:round/>
            <a:headEnd/>
            <a:tailEnd/>
          </a:ln>
        </p:spPr>
        <p:txBody>
          <a:bodyPr/>
          <a:lstStyle/>
          <a:p>
            <a:endParaRPr lang="de-DE"/>
          </a:p>
        </p:txBody>
      </p:sp>
      <p:sp>
        <p:nvSpPr>
          <p:cNvPr id="83995" name="Arc 513"/>
          <p:cNvSpPr>
            <a:spLocks/>
          </p:cNvSpPr>
          <p:nvPr/>
        </p:nvSpPr>
        <p:spPr bwMode="auto">
          <a:xfrm rot="10800000" flipV="1">
            <a:off x="3632200" y="1293813"/>
            <a:ext cx="254000" cy="236537"/>
          </a:xfrm>
          <a:custGeom>
            <a:avLst/>
            <a:gdLst>
              <a:gd name="T0" fmla="*/ 0 w 21600"/>
              <a:gd name="T1" fmla="*/ 0 h 21600"/>
              <a:gd name="T2" fmla="*/ 253508 w 21600"/>
              <a:gd name="T3" fmla="*/ 237337 h 21600"/>
              <a:gd name="T4" fmla="*/ 0 w 21600"/>
              <a:gd name="T5" fmla="*/ 237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sp>
        <p:nvSpPr>
          <p:cNvPr id="83996" name="Line 511"/>
          <p:cNvSpPr>
            <a:spLocks noChangeShapeType="1"/>
          </p:cNvSpPr>
          <p:nvPr/>
        </p:nvSpPr>
        <p:spPr bwMode="auto">
          <a:xfrm rot="16200000" flipV="1">
            <a:off x="4398963" y="779463"/>
            <a:ext cx="0" cy="1028700"/>
          </a:xfrm>
          <a:prstGeom prst="line">
            <a:avLst/>
          </a:prstGeom>
          <a:noFill/>
          <a:ln w="9525">
            <a:solidFill>
              <a:srgbClr val="000000"/>
            </a:solidFill>
            <a:round/>
            <a:headEnd/>
            <a:tailEnd/>
          </a:ln>
        </p:spPr>
        <p:txBody>
          <a:bodyPr/>
          <a:lstStyle/>
          <a:p>
            <a:endParaRPr lang="de-DE"/>
          </a:p>
        </p:txBody>
      </p:sp>
      <p:sp>
        <p:nvSpPr>
          <p:cNvPr id="83997" name="Line 512"/>
          <p:cNvSpPr>
            <a:spLocks noChangeShapeType="1"/>
          </p:cNvSpPr>
          <p:nvPr/>
        </p:nvSpPr>
        <p:spPr bwMode="auto">
          <a:xfrm flipH="1" flipV="1">
            <a:off x="5165725" y="1525588"/>
            <a:ext cx="1588" cy="1100137"/>
          </a:xfrm>
          <a:prstGeom prst="line">
            <a:avLst/>
          </a:prstGeom>
          <a:noFill/>
          <a:ln w="9525">
            <a:solidFill>
              <a:srgbClr val="000000"/>
            </a:solidFill>
            <a:round/>
            <a:headEnd/>
            <a:tailEnd/>
          </a:ln>
        </p:spPr>
        <p:txBody>
          <a:bodyPr/>
          <a:lstStyle/>
          <a:p>
            <a:endParaRPr lang="de-DE"/>
          </a:p>
        </p:txBody>
      </p:sp>
      <p:sp>
        <p:nvSpPr>
          <p:cNvPr id="83998" name="Arc 513"/>
          <p:cNvSpPr>
            <a:spLocks/>
          </p:cNvSpPr>
          <p:nvPr/>
        </p:nvSpPr>
        <p:spPr bwMode="auto">
          <a:xfrm rot="10800000" flipH="1" flipV="1">
            <a:off x="4913313" y="1293813"/>
            <a:ext cx="254000" cy="236537"/>
          </a:xfrm>
          <a:custGeom>
            <a:avLst/>
            <a:gdLst>
              <a:gd name="T0" fmla="*/ 0 w 21600"/>
              <a:gd name="T1" fmla="*/ 0 h 21600"/>
              <a:gd name="T2" fmla="*/ 253508 w 21600"/>
              <a:gd name="T3" fmla="*/ 237337 h 21600"/>
              <a:gd name="T4" fmla="*/ 0 w 21600"/>
              <a:gd name="T5" fmla="*/ 237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sp>
        <p:nvSpPr>
          <p:cNvPr id="83999" name="Arc 513"/>
          <p:cNvSpPr>
            <a:spLocks/>
          </p:cNvSpPr>
          <p:nvPr/>
        </p:nvSpPr>
        <p:spPr bwMode="auto">
          <a:xfrm rot="21349338" flipV="1">
            <a:off x="4922838" y="2627313"/>
            <a:ext cx="254000" cy="238125"/>
          </a:xfrm>
          <a:custGeom>
            <a:avLst/>
            <a:gdLst>
              <a:gd name="T0" fmla="*/ 0 w 21600"/>
              <a:gd name="T1" fmla="*/ 0 h 21600"/>
              <a:gd name="T2" fmla="*/ 253508 w 21600"/>
              <a:gd name="T3" fmla="*/ 237337 h 21600"/>
              <a:gd name="T4" fmla="*/ 0 w 21600"/>
              <a:gd name="T5" fmla="*/ 237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sp>
        <p:nvSpPr>
          <p:cNvPr id="84000" name="Line 511"/>
          <p:cNvSpPr>
            <a:spLocks noChangeShapeType="1"/>
          </p:cNvSpPr>
          <p:nvPr/>
        </p:nvSpPr>
        <p:spPr bwMode="auto">
          <a:xfrm rot="16200000" flipV="1">
            <a:off x="4419600" y="2359025"/>
            <a:ext cx="0" cy="1028700"/>
          </a:xfrm>
          <a:prstGeom prst="line">
            <a:avLst/>
          </a:prstGeom>
          <a:noFill/>
          <a:ln w="9525">
            <a:solidFill>
              <a:srgbClr val="000000"/>
            </a:solidFill>
            <a:round/>
            <a:headEnd/>
            <a:tailEnd/>
          </a:ln>
        </p:spPr>
        <p:txBody>
          <a:bodyPr/>
          <a:lstStyle/>
          <a:p>
            <a:endParaRPr lang="de-DE"/>
          </a:p>
        </p:txBody>
      </p:sp>
      <p:sp>
        <p:nvSpPr>
          <p:cNvPr id="84001" name="Arc 513"/>
          <p:cNvSpPr>
            <a:spLocks/>
          </p:cNvSpPr>
          <p:nvPr/>
        </p:nvSpPr>
        <p:spPr bwMode="auto">
          <a:xfrm rot="10800000" flipV="1">
            <a:off x="3660775" y="2874963"/>
            <a:ext cx="254000" cy="236537"/>
          </a:xfrm>
          <a:custGeom>
            <a:avLst/>
            <a:gdLst>
              <a:gd name="T0" fmla="*/ 0 w 21600"/>
              <a:gd name="T1" fmla="*/ 0 h 21600"/>
              <a:gd name="T2" fmla="*/ 253508 w 21600"/>
              <a:gd name="T3" fmla="*/ 237337 h 21600"/>
              <a:gd name="T4" fmla="*/ 0 w 21600"/>
              <a:gd name="T5" fmla="*/ 237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grpSp>
        <p:nvGrpSpPr>
          <p:cNvPr id="84002" name="Group 518"/>
          <p:cNvGrpSpPr>
            <a:grpSpLocks/>
          </p:cNvGrpSpPr>
          <p:nvPr/>
        </p:nvGrpSpPr>
        <p:grpSpPr bwMode="auto">
          <a:xfrm rot="11013142" flipH="1">
            <a:off x="3543300" y="2157413"/>
            <a:ext cx="185738" cy="279400"/>
            <a:chOff x="2820" y="264"/>
            <a:chExt cx="420" cy="1452"/>
          </a:xfrm>
        </p:grpSpPr>
        <p:sp>
          <p:nvSpPr>
            <p:cNvPr id="84102" name="Line 51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4103" name="Group 520"/>
            <p:cNvGrpSpPr>
              <a:grpSpLocks/>
            </p:cNvGrpSpPr>
            <p:nvPr/>
          </p:nvGrpSpPr>
          <p:grpSpPr bwMode="auto">
            <a:xfrm>
              <a:off x="2940" y="264"/>
              <a:ext cx="300" cy="1452"/>
              <a:chOff x="2940" y="264"/>
              <a:chExt cx="300" cy="1452"/>
            </a:xfrm>
          </p:grpSpPr>
          <p:grpSp>
            <p:nvGrpSpPr>
              <p:cNvPr id="84104" name="Group 521"/>
              <p:cNvGrpSpPr>
                <a:grpSpLocks/>
              </p:cNvGrpSpPr>
              <p:nvPr/>
            </p:nvGrpSpPr>
            <p:grpSpPr bwMode="auto">
              <a:xfrm>
                <a:off x="2940" y="264"/>
                <a:ext cx="252" cy="1368"/>
                <a:chOff x="3024" y="732"/>
                <a:chExt cx="252" cy="1368"/>
              </a:xfrm>
            </p:grpSpPr>
            <p:grpSp>
              <p:nvGrpSpPr>
                <p:cNvPr id="84107" name="Group 522"/>
                <p:cNvGrpSpPr>
                  <a:grpSpLocks/>
                </p:cNvGrpSpPr>
                <p:nvPr/>
              </p:nvGrpSpPr>
              <p:grpSpPr bwMode="auto">
                <a:xfrm>
                  <a:off x="3024" y="732"/>
                  <a:ext cx="252" cy="1368"/>
                  <a:chOff x="3168" y="1008"/>
                  <a:chExt cx="484" cy="2448"/>
                </a:xfrm>
              </p:grpSpPr>
              <p:grpSp>
                <p:nvGrpSpPr>
                  <p:cNvPr id="84109" name="Group 523"/>
                  <p:cNvGrpSpPr>
                    <a:grpSpLocks/>
                  </p:cNvGrpSpPr>
                  <p:nvPr/>
                </p:nvGrpSpPr>
                <p:grpSpPr bwMode="auto">
                  <a:xfrm>
                    <a:off x="3168" y="1008"/>
                    <a:ext cx="484" cy="2448"/>
                    <a:chOff x="2256" y="864"/>
                    <a:chExt cx="532" cy="2448"/>
                  </a:xfrm>
                </p:grpSpPr>
                <p:sp>
                  <p:nvSpPr>
                    <p:cNvPr id="84112" name="Freeform 524"/>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4113" name="Freeform 525"/>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110" name="Freeform 526"/>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4111" name="Freeform 527"/>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108" name="Line 52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4105" name="AutoShape 52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84106" name="Line 53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4003" name="Group 588"/>
          <p:cNvGrpSpPr>
            <a:grpSpLocks/>
          </p:cNvGrpSpPr>
          <p:nvPr/>
        </p:nvGrpSpPr>
        <p:grpSpPr bwMode="auto">
          <a:xfrm rot="3122752" flipH="1">
            <a:off x="3403601" y="2065337"/>
            <a:ext cx="438150" cy="174625"/>
            <a:chOff x="4875" y="7237"/>
            <a:chExt cx="4230" cy="1883"/>
          </a:xfrm>
        </p:grpSpPr>
        <p:sp>
          <p:nvSpPr>
            <p:cNvPr id="84100" name="Arc 589"/>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84101" name="AutoShape 590"/>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84004" name="Group 607"/>
          <p:cNvGrpSpPr>
            <a:grpSpLocks/>
          </p:cNvGrpSpPr>
          <p:nvPr/>
        </p:nvGrpSpPr>
        <p:grpSpPr bwMode="auto">
          <a:xfrm rot="19391543" flipV="1">
            <a:off x="3859213" y="1258888"/>
            <a:ext cx="638175" cy="290512"/>
            <a:chOff x="4875" y="7237"/>
            <a:chExt cx="4230" cy="1883"/>
          </a:xfrm>
        </p:grpSpPr>
        <p:sp>
          <p:nvSpPr>
            <p:cNvPr id="84098" name="Arc 608"/>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84099" name="AutoShape 6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pic>
        <p:nvPicPr>
          <p:cNvPr id="84005" name="Picture 465" descr="messerflugflieger2"/>
          <p:cNvPicPr>
            <a:picLocks noChangeAspect="1" noChangeArrowheads="1"/>
          </p:cNvPicPr>
          <p:nvPr/>
        </p:nvPicPr>
        <p:blipFill>
          <a:blip r:embed="rId2"/>
          <a:srcRect/>
          <a:stretch>
            <a:fillRect/>
          </a:stretch>
        </p:blipFill>
        <p:spPr bwMode="auto">
          <a:xfrm rot="5400000">
            <a:off x="4339432" y="846931"/>
            <a:ext cx="817562" cy="1000125"/>
          </a:xfrm>
          <a:prstGeom prst="rect">
            <a:avLst/>
          </a:prstGeom>
          <a:noFill/>
          <a:ln w="9525">
            <a:noFill/>
            <a:miter lim="800000"/>
            <a:headEnd/>
            <a:tailEnd/>
          </a:ln>
        </p:spPr>
      </p:pic>
      <p:pic>
        <p:nvPicPr>
          <p:cNvPr id="84006" name="Picture 465" descr="messerflugflieger2"/>
          <p:cNvPicPr>
            <a:picLocks noChangeAspect="1" noChangeArrowheads="1"/>
          </p:cNvPicPr>
          <p:nvPr/>
        </p:nvPicPr>
        <p:blipFill>
          <a:blip r:embed="rId2"/>
          <a:srcRect/>
          <a:stretch>
            <a:fillRect/>
          </a:stretch>
        </p:blipFill>
        <p:spPr bwMode="auto">
          <a:xfrm rot="5400000">
            <a:off x="3637757" y="846931"/>
            <a:ext cx="817562" cy="1000125"/>
          </a:xfrm>
          <a:prstGeom prst="rect">
            <a:avLst/>
          </a:prstGeom>
          <a:noFill/>
          <a:ln w="9525">
            <a:noFill/>
            <a:miter lim="800000"/>
            <a:headEnd/>
            <a:tailEnd/>
          </a:ln>
        </p:spPr>
      </p:pic>
      <p:pic>
        <p:nvPicPr>
          <p:cNvPr id="84007" name="Picture 465" descr="messerflugflieger2"/>
          <p:cNvPicPr>
            <a:picLocks noChangeAspect="1" noChangeArrowheads="1"/>
          </p:cNvPicPr>
          <p:nvPr/>
        </p:nvPicPr>
        <p:blipFill>
          <a:blip r:embed="rId2"/>
          <a:srcRect/>
          <a:stretch>
            <a:fillRect/>
          </a:stretch>
        </p:blipFill>
        <p:spPr bwMode="auto">
          <a:xfrm>
            <a:off x="3271838" y="1196975"/>
            <a:ext cx="815975" cy="1000125"/>
          </a:xfrm>
          <a:prstGeom prst="rect">
            <a:avLst/>
          </a:prstGeom>
          <a:noFill/>
          <a:ln w="9525">
            <a:noFill/>
            <a:miter lim="800000"/>
            <a:headEnd/>
            <a:tailEnd/>
          </a:ln>
        </p:spPr>
      </p:pic>
      <p:pic>
        <p:nvPicPr>
          <p:cNvPr id="84008" name="Picture 465" descr="messerflugflieger2"/>
          <p:cNvPicPr>
            <a:picLocks noChangeAspect="1" noChangeArrowheads="1"/>
          </p:cNvPicPr>
          <p:nvPr/>
        </p:nvPicPr>
        <p:blipFill>
          <a:blip r:embed="rId2"/>
          <a:srcRect/>
          <a:stretch>
            <a:fillRect/>
          </a:stretch>
        </p:blipFill>
        <p:spPr bwMode="auto">
          <a:xfrm rot="10800000">
            <a:off x="4692650" y="1182688"/>
            <a:ext cx="815975" cy="1000125"/>
          </a:xfrm>
          <a:prstGeom prst="rect">
            <a:avLst/>
          </a:prstGeom>
          <a:noFill/>
          <a:ln w="9525">
            <a:noFill/>
            <a:miter lim="800000"/>
            <a:headEnd/>
            <a:tailEnd/>
          </a:ln>
        </p:spPr>
      </p:pic>
      <p:grpSp>
        <p:nvGrpSpPr>
          <p:cNvPr id="84009" name="Group 588"/>
          <p:cNvGrpSpPr>
            <a:grpSpLocks/>
          </p:cNvGrpSpPr>
          <p:nvPr/>
        </p:nvGrpSpPr>
        <p:grpSpPr bwMode="auto">
          <a:xfrm rot="3122752" flipV="1">
            <a:off x="4962525" y="1746250"/>
            <a:ext cx="439738" cy="173038"/>
            <a:chOff x="4875" y="7237"/>
            <a:chExt cx="4230" cy="1883"/>
          </a:xfrm>
        </p:grpSpPr>
        <p:sp>
          <p:nvSpPr>
            <p:cNvPr id="84096" name="Arc 589"/>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84097" name="AutoShape 590"/>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84010" name="Group 562"/>
          <p:cNvGrpSpPr>
            <a:grpSpLocks/>
          </p:cNvGrpSpPr>
          <p:nvPr/>
        </p:nvGrpSpPr>
        <p:grpSpPr bwMode="auto">
          <a:xfrm rot="5400000">
            <a:off x="4673600" y="2736850"/>
            <a:ext cx="177800" cy="292100"/>
            <a:chOff x="2820" y="264"/>
            <a:chExt cx="420" cy="1452"/>
          </a:xfrm>
        </p:grpSpPr>
        <p:sp>
          <p:nvSpPr>
            <p:cNvPr id="84084" name="Line 563"/>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4085" name="Group 564"/>
            <p:cNvGrpSpPr>
              <a:grpSpLocks/>
            </p:cNvGrpSpPr>
            <p:nvPr/>
          </p:nvGrpSpPr>
          <p:grpSpPr bwMode="auto">
            <a:xfrm>
              <a:off x="2940" y="264"/>
              <a:ext cx="300" cy="1452"/>
              <a:chOff x="2940" y="264"/>
              <a:chExt cx="300" cy="1452"/>
            </a:xfrm>
          </p:grpSpPr>
          <p:grpSp>
            <p:nvGrpSpPr>
              <p:cNvPr id="84086" name="Group 565"/>
              <p:cNvGrpSpPr>
                <a:grpSpLocks/>
              </p:cNvGrpSpPr>
              <p:nvPr/>
            </p:nvGrpSpPr>
            <p:grpSpPr bwMode="auto">
              <a:xfrm>
                <a:off x="2940" y="264"/>
                <a:ext cx="252" cy="1368"/>
                <a:chOff x="3024" y="732"/>
                <a:chExt cx="252" cy="1368"/>
              </a:xfrm>
            </p:grpSpPr>
            <p:grpSp>
              <p:nvGrpSpPr>
                <p:cNvPr id="84089" name="Group 566"/>
                <p:cNvGrpSpPr>
                  <a:grpSpLocks/>
                </p:cNvGrpSpPr>
                <p:nvPr/>
              </p:nvGrpSpPr>
              <p:grpSpPr bwMode="auto">
                <a:xfrm>
                  <a:off x="3024" y="732"/>
                  <a:ext cx="252" cy="1368"/>
                  <a:chOff x="3168" y="1008"/>
                  <a:chExt cx="484" cy="2448"/>
                </a:xfrm>
              </p:grpSpPr>
              <p:grpSp>
                <p:nvGrpSpPr>
                  <p:cNvPr id="84091" name="Group 567"/>
                  <p:cNvGrpSpPr>
                    <a:grpSpLocks/>
                  </p:cNvGrpSpPr>
                  <p:nvPr/>
                </p:nvGrpSpPr>
                <p:grpSpPr bwMode="auto">
                  <a:xfrm>
                    <a:off x="3168" y="1008"/>
                    <a:ext cx="484" cy="2448"/>
                    <a:chOff x="2256" y="864"/>
                    <a:chExt cx="532" cy="2448"/>
                  </a:xfrm>
                </p:grpSpPr>
                <p:sp>
                  <p:nvSpPr>
                    <p:cNvPr id="84094" name="Freeform 568"/>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4095" name="Freeform 569"/>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092" name="Freeform 570"/>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4093" name="Freeform 571"/>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090" name="Line 572"/>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4087" name="AutoShape 573"/>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84088" name="Line 574"/>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4011" name="Group 607"/>
          <p:cNvGrpSpPr>
            <a:grpSpLocks/>
          </p:cNvGrpSpPr>
          <p:nvPr/>
        </p:nvGrpSpPr>
        <p:grpSpPr bwMode="auto">
          <a:xfrm rot="19391543" flipH="1">
            <a:off x="4352925" y="2673350"/>
            <a:ext cx="638175" cy="290513"/>
            <a:chOff x="4875" y="7237"/>
            <a:chExt cx="4230" cy="1883"/>
          </a:xfrm>
        </p:grpSpPr>
        <p:sp>
          <p:nvSpPr>
            <p:cNvPr id="84082" name="Arc 608"/>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84083" name="AutoShape 6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84012" name="Group 562"/>
          <p:cNvGrpSpPr>
            <a:grpSpLocks/>
          </p:cNvGrpSpPr>
          <p:nvPr/>
        </p:nvGrpSpPr>
        <p:grpSpPr bwMode="auto">
          <a:xfrm rot="5400000">
            <a:off x="3974307" y="2758281"/>
            <a:ext cx="177800" cy="290513"/>
            <a:chOff x="2820" y="264"/>
            <a:chExt cx="420" cy="1452"/>
          </a:xfrm>
        </p:grpSpPr>
        <p:sp>
          <p:nvSpPr>
            <p:cNvPr id="84070" name="Line 563"/>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4071" name="Group 564"/>
            <p:cNvGrpSpPr>
              <a:grpSpLocks/>
            </p:cNvGrpSpPr>
            <p:nvPr/>
          </p:nvGrpSpPr>
          <p:grpSpPr bwMode="auto">
            <a:xfrm>
              <a:off x="2940" y="264"/>
              <a:ext cx="300" cy="1452"/>
              <a:chOff x="2940" y="264"/>
              <a:chExt cx="300" cy="1452"/>
            </a:xfrm>
          </p:grpSpPr>
          <p:grpSp>
            <p:nvGrpSpPr>
              <p:cNvPr id="84072" name="Group 565"/>
              <p:cNvGrpSpPr>
                <a:grpSpLocks/>
              </p:cNvGrpSpPr>
              <p:nvPr/>
            </p:nvGrpSpPr>
            <p:grpSpPr bwMode="auto">
              <a:xfrm>
                <a:off x="2940" y="264"/>
                <a:ext cx="252" cy="1368"/>
                <a:chOff x="3024" y="732"/>
                <a:chExt cx="252" cy="1368"/>
              </a:xfrm>
            </p:grpSpPr>
            <p:grpSp>
              <p:nvGrpSpPr>
                <p:cNvPr id="84075" name="Group 566"/>
                <p:cNvGrpSpPr>
                  <a:grpSpLocks/>
                </p:cNvGrpSpPr>
                <p:nvPr/>
              </p:nvGrpSpPr>
              <p:grpSpPr bwMode="auto">
                <a:xfrm>
                  <a:off x="3024" y="732"/>
                  <a:ext cx="252" cy="1368"/>
                  <a:chOff x="3168" y="1008"/>
                  <a:chExt cx="484" cy="2448"/>
                </a:xfrm>
              </p:grpSpPr>
              <p:grpSp>
                <p:nvGrpSpPr>
                  <p:cNvPr id="84077" name="Group 567"/>
                  <p:cNvGrpSpPr>
                    <a:grpSpLocks/>
                  </p:cNvGrpSpPr>
                  <p:nvPr/>
                </p:nvGrpSpPr>
                <p:grpSpPr bwMode="auto">
                  <a:xfrm>
                    <a:off x="3168" y="1008"/>
                    <a:ext cx="484" cy="2448"/>
                    <a:chOff x="2256" y="864"/>
                    <a:chExt cx="532" cy="2448"/>
                  </a:xfrm>
                </p:grpSpPr>
                <p:sp>
                  <p:nvSpPr>
                    <p:cNvPr id="84080" name="Freeform 568"/>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4081" name="Freeform 569"/>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078" name="Freeform 570"/>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4079" name="Freeform 571"/>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076" name="Line 572"/>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4073" name="AutoShape 573"/>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84074" name="Line 574"/>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4013" name="Group 562"/>
          <p:cNvGrpSpPr>
            <a:grpSpLocks/>
          </p:cNvGrpSpPr>
          <p:nvPr/>
        </p:nvGrpSpPr>
        <p:grpSpPr bwMode="auto">
          <a:xfrm>
            <a:off x="3565525" y="3151188"/>
            <a:ext cx="176213" cy="290512"/>
            <a:chOff x="2820" y="264"/>
            <a:chExt cx="420" cy="1452"/>
          </a:xfrm>
        </p:grpSpPr>
        <p:sp>
          <p:nvSpPr>
            <p:cNvPr id="84058" name="Line 563"/>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4059" name="Group 564"/>
            <p:cNvGrpSpPr>
              <a:grpSpLocks/>
            </p:cNvGrpSpPr>
            <p:nvPr/>
          </p:nvGrpSpPr>
          <p:grpSpPr bwMode="auto">
            <a:xfrm>
              <a:off x="2940" y="264"/>
              <a:ext cx="300" cy="1452"/>
              <a:chOff x="2940" y="264"/>
              <a:chExt cx="300" cy="1452"/>
            </a:xfrm>
          </p:grpSpPr>
          <p:grpSp>
            <p:nvGrpSpPr>
              <p:cNvPr id="84060" name="Group 565"/>
              <p:cNvGrpSpPr>
                <a:grpSpLocks/>
              </p:cNvGrpSpPr>
              <p:nvPr/>
            </p:nvGrpSpPr>
            <p:grpSpPr bwMode="auto">
              <a:xfrm>
                <a:off x="2940" y="264"/>
                <a:ext cx="252" cy="1368"/>
                <a:chOff x="3024" y="732"/>
                <a:chExt cx="252" cy="1368"/>
              </a:xfrm>
            </p:grpSpPr>
            <p:grpSp>
              <p:nvGrpSpPr>
                <p:cNvPr id="84063" name="Group 566"/>
                <p:cNvGrpSpPr>
                  <a:grpSpLocks/>
                </p:cNvGrpSpPr>
                <p:nvPr/>
              </p:nvGrpSpPr>
              <p:grpSpPr bwMode="auto">
                <a:xfrm>
                  <a:off x="3024" y="732"/>
                  <a:ext cx="252" cy="1368"/>
                  <a:chOff x="3168" y="1008"/>
                  <a:chExt cx="484" cy="2448"/>
                </a:xfrm>
              </p:grpSpPr>
              <p:grpSp>
                <p:nvGrpSpPr>
                  <p:cNvPr id="84065" name="Group 567"/>
                  <p:cNvGrpSpPr>
                    <a:grpSpLocks/>
                  </p:cNvGrpSpPr>
                  <p:nvPr/>
                </p:nvGrpSpPr>
                <p:grpSpPr bwMode="auto">
                  <a:xfrm>
                    <a:off x="3168" y="1008"/>
                    <a:ext cx="484" cy="2448"/>
                    <a:chOff x="2256" y="864"/>
                    <a:chExt cx="532" cy="2448"/>
                  </a:xfrm>
                </p:grpSpPr>
                <p:sp>
                  <p:nvSpPr>
                    <p:cNvPr id="84068" name="Freeform 568"/>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4069" name="Freeform 569"/>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066" name="Freeform 570"/>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4067" name="Freeform 571"/>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064" name="Line 572"/>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4061" name="AutoShape 573"/>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84062" name="Line 574"/>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84014" name="AutoShape 1183"/>
          <p:cNvSpPr>
            <a:spLocks noChangeArrowheads="1"/>
          </p:cNvSpPr>
          <p:nvPr/>
        </p:nvSpPr>
        <p:spPr bwMode="auto">
          <a:xfrm rot="10800000" flipH="1" flipV="1">
            <a:off x="3055938" y="4167188"/>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84015" name="Group 1267"/>
          <p:cNvGrpSpPr>
            <a:grpSpLocks/>
          </p:cNvGrpSpPr>
          <p:nvPr/>
        </p:nvGrpSpPr>
        <p:grpSpPr bwMode="auto">
          <a:xfrm rot="16361537" flipH="1">
            <a:off x="5271294" y="4040981"/>
            <a:ext cx="371475" cy="550863"/>
            <a:chOff x="2820" y="264"/>
            <a:chExt cx="420" cy="1452"/>
          </a:xfrm>
        </p:grpSpPr>
        <p:sp>
          <p:nvSpPr>
            <p:cNvPr id="84046" name="Line 126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4047" name="Group 1269"/>
            <p:cNvGrpSpPr>
              <a:grpSpLocks/>
            </p:cNvGrpSpPr>
            <p:nvPr/>
          </p:nvGrpSpPr>
          <p:grpSpPr bwMode="auto">
            <a:xfrm>
              <a:off x="2940" y="264"/>
              <a:ext cx="300" cy="1452"/>
              <a:chOff x="2940" y="264"/>
              <a:chExt cx="300" cy="1452"/>
            </a:xfrm>
          </p:grpSpPr>
          <p:grpSp>
            <p:nvGrpSpPr>
              <p:cNvPr id="84048" name="Group 1270"/>
              <p:cNvGrpSpPr>
                <a:grpSpLocks/>
              </p:cNvGrpSpPr>
              <p:nvPr/>
            </p:nvGrpSpPr>
            <p:grpSpPr bwMode="auto">
              <a:xfrm>
                <a:off x="2940" y="264"/>
                <a:ext cx="252" cy="1368"/>
                <a:chOff x="3024" y="732"/>
                <a:chExt cx="252" cy="1368"/>
              </a:xfrm>
            </p:grpSpPr>
            <p:grpSp>
              <p:nvGrpSpPr>
                <p:cNvPr id="84051" name="Group 1271"/>
                <p:cNvGrpSpPr>
                  <a:grpSpLocks/>
                </p:cNvGrpSpPr>
                <p:nvPr/>
              </p:nvGrpSpPr>
              <p:grpSpPr bwMode="auto">
                <a:xfrm>
                  <a:off x="3024" y="732"/>
                  <a:ext cx="252" cy="1368"/>
                  <a:chOff x="3168" y="1008"/>
                  <a:chExt cx="484" cy="2448"/>
                </a:xfrm>
              </p:grpSpPr>
              <p:grpSp>
                <p:nvGrpSpPr>
                  <p:cNvPr id="84053" name="Group 1272"/>
                  <p:cNvGrpSpPr>
                    <a:grpSpLocks/>
                  </p:cNvGrpSpPr>
                  <p:nvPr/>
                </p:nvGrpSpPr>
                <p:grpSpPr bwMode="auto">
                  <a:xfrm>
                    <a:off x="3168" y="1008"/>
                    <a:ext cx="484" cy="2448"/>
                    <a:chOff x="2256" y="864"/>
                    <a:chExt cx="532" cy="2448"/>
                  </a:xfrm>
                </p:grpSpPr>
                <p:sp>
                  <p:nvSpPr>
                    <p:cNvPr id="84056" name="Freeform 1273"/>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4057" name="Freeform 1274"/>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054" name="Freeform 127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4055" name="Freeform 1276"/>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052" name="Line 127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4049" name="AutoShape 127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4050" name="Line 127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4016" name="Group 591"/>
          <p:cNvGrpSpPr>
            <a:grpSpLocks/>
          </p:cNvGrpSpPr>
          <p:nvPr/>
        </p:nvGrpSpPr>
        <p:grpSpPr bwMode="auto">
          <a:xfrm rot="16468161" flipH="1">
            <a:off x="4359275" y="4179888"/>
            <a:ext cx="185737" cy="280988"/>
            <a:chOff x="2820" y="264"/>
            <a:chExt cx="420" cy="1452"/>
          </a:xfrm>
        </p:grpSpPr>
        <p:sp>
          <p:nvSpPr>
            <p:cNvPr id="84034" name="Line 59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4035" name="Group 593"/>
            <p:cNvGrpSpPr>
              <a:grpSpLocks/>
            </p:cNvGrpSpPr>
            <p:nvPr/>
          </p:nvGrpSpPr>
          <p:grpSpPr bwMode="auto">
            <a:xfrm>
              <a:off x="2940" y="264"/>
              <a:ext cx="300" cy="1452"/>
              <a:chOff x="2940" y="264"/>
              <a:chExt cx="300" cy="1452"/>
            </a:xfrm>
          </p:grpSpPr>
          <p:grpSp>
            <p:nvGrpSpPr>
              <p:cNvPr id="84036" name="Group 594"/>
              <p:cNvGrpSpPr>
                <a:grpSpLocks/>
              </p:cNvGrpSpPr>
              <p:nvPr/>
            </p:nvGrpSpPr>
            <p:grpSpPr bwMode="auto">
              <a:xfrm>
                <a:off x="2940" y="264"/>
                <a:ext cx="252" cy="1368"/>
                <a:chOff x="3024" y="732"/>
                <a:chExt cx="252" cy="1368"/>
              </a:xfrm>
            </p:grpSpPr>
            <p:grpSp>
              <p:nvGrpSpPr>
                <p:cNvPr id="84039" name="Group 595"/>
                <p:cNvGrpSpPr>
                  <a:grpSpLocks/>
                </p:cNvGrpSpPr>
                <p:nvPr/>
              </p:nvGrpSpPr>
              <p:grpSpPr bwMode="auto">
                <a:xfrm>
                  <a:off x="3024" y="732"/>
                  <a:ext cx="252" cy="1368"/>
                  <a:chOff x="3168" y="1008"/>
                  <a:chExt cx="484" cy="2448"/>
                </a:xfrm>
              </p:grpSpPr>
              <p:grpSp>
                <p:nvGrpSpPr>
                  <p:cNvPr id="84041" name="Group 596"/>
                  <p:cNvGrpSpPr>
                    <a:grpSpLocks/>
                  </p:cNvGrpSpPr>
                  <p:nvPr/>
                </p:nvGrpSpPr>
                <p:grpSpPr bwMode="auto">
                  <a:xfrm>
                    <a:off x="3168" y="1008"/>
                    <a:ext cx="484" cy="2448"/>
                    <a:chOff x="2256" y="864"/>
                    <a:chExt cx="532" cy="2448"/>
                  </a:xfrm>
                </p:grpSpPr>
                <p:sp>
                  <p:nvSpPr>
                    <p:cNvPr id="84044" name="Freeform 597"/>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4045" name="Freeform 598"/>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042" name="Freeform 599"/>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4043" name="Freeform 600"/>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040" name="Line 60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4037" name="AutoShape 60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84038" name="Line 60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318" name="Text Box 636"/>
          <p:cNvSpPr txBox="1">
            <a:spLocks noChangeArrowheads="1"/>
          </p:cNvSpPr>
          <p:nvPr/>
        </p:nvSpPr>
        <p:spPr bwMode="auto">
          <a:xfrm>
            <a:off x="4011980" y="2289991"/>
            <a:ext cx="942195" cy="338554"/>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t>一周滚</a:t>
            </a:r>
            <a:endParaRPr lang="de-DE" altLang="de-DE" sz="1600" b="1" dirty="0"/>
          </a:p>
        </p:txBody>
      </p:sp>
      <p:sp>
        <p:nvSpPr>
          <p:cNvPr id="319" name="Text Box 636"/>
          <p:cNvSpPr txBox="1">
            <a:spLocks noChangeArrowheads="1"/>
          </p:cNvSpPr>
          <p:nvPr/>
        </p:nvSpPr>
        <p:spPr bwMode="auto">
          <a:xfrm>
            <a:off x="3917457" y="767933"/>
            <a:ext cx="812800" cy="338554"/>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t>一周滚</a:t>
            </a:r>
            <a:endParaRPr lang="de-DE" altLang="de-DE" sz="1600" b="1" dirty="0"/>
          </a:p>
        </p:txBody>
      </p:sp>
      <p:sp>
        <p:nvSpPr>
          <p:cNvPr id="84020" name="Textfeld 1"/>
          <p:cNvSpPr txBox="1">
            <a:spLocks noChangeArrowheads="1"/>
          </p:cNvSpPr>
          <p:nvPr/>
        </p:nvSpPr>
        <p:spPr bwMode="auto">
          <a:xfrm>
            <a:off x="165900" y="4846133"/>
            <a:ext cx="8801101" cy="2000548"/>
          </a:xfrm>
          <a:prstGeom prst="rect">
            <a:avLst/>
          </a:prstGeom>
          <a:solidFill>
            <a:schemeClr val="bg1"/>
          </a:solidFill>
          <a:ln w="9525">
            <a:noFill/>
            <a:miter lim="800000"/>
            <a:headEnd/>
            <a:tailEnd/>
          </a:ln>
        </p:spPr>
        <p:txBody>
          <a:bodyPr wrap="square">
            <a:spAutoFit/>
          </a:bodyPr>
          <a:lstStyle/>
          <a:p>
            <a:pPr eaLnBrk="0" hangingPunct="0"/>
            <a:r>
              <a:rPr lang="zh-CN" altLang="en-US" sz="1600" b="1" dirty="0"/>
              <a:t>正飞进入，拉</a:t>
            </a:r>
            <a:r>
              <a:rPr lang="en-US" altLang="zh-CN" sz="1600" b="1" dirty="0"/>
              <a:t>1/4</a:t>
            </a:r>
            <a:r>
              <a:rPr lang="zh-CN" altLang="en-US" sz="1600" b="1" dirty="0"/>
              <a:t>圆弧进入垂直上升直线，做半滚，推</a:t>
            </a:r>
            <a:r>
              <a:rPr lang="en-US" altLang="zh-CN" sz="1600" b="1" dirty="0"/>
              <a:t>1/4</a:t>
            </a:r>
            <a:r>
              <a:rPr lang="zh-CN" altLang="en-US" sz="1600" b="1" dirty="0"/>
              <a:t>圆弧进入水平直线，做横滚一周，拉</a:t>
            </a:r>
            <a:r>
              <a:rPr lang="en-US" altLang="zh-CN" sz="1600" b="1" dirty="0"/>
              <a:t>1/4</a:t>
            </a:r>
            <a:r>
              <a:rPr lang="zh-CN" altLang="en-US" sz="1600" b="1" dirty="0"/>
              <a:t>圆弧进入垂直上升直线，作</a:t>
            </a:r>
            <a:r>
              <a:rPr lang="en-US" altLang="zh-CN" sz="1600" b="1" dirty="0"/>
              <a:t>1/4</a:t>
            </a:r>
            <a:r>
              <a:rPr lang="zh-CN" altLang="en-US" sz="1600" b="1" dirty="0"/>
              <a:t>位滚，向中心线做</a:t>
            </a:r>
            <a:r>
              <a:rPr lang="en-US" altLang="zh-CN" sz="1600" b="1" dirty="0"/>
              <a:t>1/4</a:t>
            </a:r>
            <a:r>
              <a:rPr lang="zh-CN" altLang="en-US" sz="1600" b="1" dirty="0"/>
              <a:t>侧飞筋斗进入侧飞水平直线，做横滚一周，做</a:t>
            </a:r>
            <a:r>
              <a:rPr lang="en-US" altLang="zh-CN" sz="1600" b="1" dirty="0"/>
              <a:t>1/4</a:t>
            </a:r>
            <a:r>
              <a:rPr lang="zh-CN" altLang="en-US" sz="1600" b="1" dirty="0"/>
              <a:t>侧飞筋斗进入垂直下降直线，做</a:t>
            </a:r>
            <a:r>
              <a:rPr lang="en-US" altLang="zh-CN" sz="1600" b="1" dirty="0"/>
              <a:t>1/4</a:t>
            </a:r>
            <a:r>
              <a:rPr lang="zh-CN" altLang="en-US" sz="1600" b="1" dirty="0"/>
              <a:t>位滚，推</a:t>
            </a:r>
            <a:r>
              <a:rPr lang="en-US" altLang="zh-CN" sz="1600" b="1" dirty="0"/>
              <a:t>1/4</a:t>
            </a:r>
            <a:r>
              <a:rPr lang="zh-CN" altLang="en-US" sz="1600" b="1" dirty="0"/>
              <a:t>圆弧进入倒飞直线，做横滚一周，拉</a:t>
            </a:r>
            <a:r>
              <a:rPr lang="en-US" altLang="zh-CN" sz="1600" b="1" dirty="0"/>
              <a:t>1/4</a:t>
            </a:r>
            <a:r>
              <a:rPr lang="zh-CN" altLang="en-US" sz="1600" b="1" dirty="0"/>
              <a:t>圆弧进入垂直下降直线，做半滚，推</a:t>
            </a:r>
            <a:r>
              <a:rPr lang="en-US" altLang="zh-CN" sz="1600" b="1" dirty="0"/>
              <a:t>1/4</a:t>
            </a:r>
            <a:r>
              <a:rPr lang="zh-CN" altLang="en-US" sz="1600" b="1" dirty="0"/>
              <a:t>圆弧，倒飞改出。</a:t>
            </a:r>
            <a:endParaRPr lang="en-US" altLang="zh-CN" sz="1600" b="1" dirty="0"/>
          </a:p>
          <a:p>
            <a:pPr eaLnBrk="0" hangingPunct="0"/>
            <a:r>
              <a:rPr lang="en-US" sz="1200" b="1" dirty="0"/>
              <a:t>From upright, pull through a quarter loop into a vertical upline perform a half roll, push through a quarter loop, perform a roll, pull through a quarter loop into a vertical upline perform a quarter roll, perform a quarter knife edge loop (towards the center), perform a roll, perform a quarter knife-edge loop into a vertical downline, perform a quarter roll, push through a quarter loop, perform a roll, pull through a quarter loop into a vertical downline, perform a half roll, push through a quarter loop, exit inverted. </a:t>
            </a:r>
            <a:endParaRPr lang="de-DE" altLang="de-DE" sz="1200" b="1" dirty="0"/>
          </a:p>
        </p:txBody>
      </p:sp>
      <p:grpSp>
        <p:nvGrpSpPr>
          <p:cNvPr id="84021" name="Group 562"/>
          <p:cNvGrpSpPr>
            <a:grpSpLocks/>
          </p:cNvGrpSpPr>
          <p:nvPr/>
        </p:nvGrpSpPr>
        <p:grpSpPr bwMode="auto">
          <a:xfrm rot="-214544">
            <a:off x="5076825" y="2173288"/>
            <a:ext cx="177800" cy="290512"/>
            <a:chOff x="2820" y="264"/>
            <a:chExt cx="420" cy="1452"/>
          </a:xfrm>
        </p:grpSpPr>
        <p:sp>
          <p:nvSpPr>
            <p:cNvPr id="84022" name="Line 563"/>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4023" name="Group 564"/>
            <p:cNvGrpSpPr>
              <a:grpSpLocks/>
            </p:cNvGrpSpPr>
            <p:nvPr/>
          </p:nvGrpSpPr>
          <p:grpSpPr bwMode="auto">
            <a:xfrm>
              <a:off x="2940" y="264"/>
              <a:ext cx="300" cy="1452"/>
              <a:chOff x="2940" y="264"/>
              <a:chExt cx="300" cy="1452"/>
            </a:xfrm>
          </p:grpSpPr>
          <p:grpSp>
            <p:nvGrpSpPr>
              <p:cNvPr id="84024" name="Group 565"/>
              <p:cNvGrpSpPr>
                <a:grpSpLocks/>
              </p:cNvGrpSpPr>
              <p:nvPr/>
            </p:nvGrpSpPr>
            <p:grpSpPr bwMode="auto">
              <a:xfrm>
                <a:off x="2940" y="264"/>
                <a:ext cx="252" cy="1368"/>
                <a:chOff x="3024" y="732"/>
                <a:chExt cx="252" cy="1368"/>
              </a:xfrm>
            </p:grpSpPr>
            <p:grpSp>
              <p:nvGrpSpPr>
                <p:cNvPr id="84027" name="Group 566"/>
                <p:cNvGrpSpPr>
                  <a:grpSpLocks/>
                </p:cNvGrpSpPr>
                <p:nvPr/>
              </p:nvGrpSpPr>
              <p:grpSpPr bwMode="auto">
                <a:xfrm>
                  <a:off x="3024" y="732"/>
                  <a:ext cx="252" cy="1368"/>
                  <a:chOff x="3168" y="1008"/>
                  <a:chExt cx="484" cy="2448"/>
                </a:xfrm>
              </p:grpSpPr>
              <p:grpSp>
                <p:nvGrpSpPr>
                  <p:cNvPr id="84029" name="Group 567"/>
                  <p:cNvGrpSpPr>
                    <a:grpSpLocks/>
                  </p:cNvGrpSpPr>
                  <p:nvPr/>
                </p:nvGrpSpPr>
                <p:grpSpPr bwMode="auto">
                  <a:xfrm>
                    <a:off x="3168" y="1008"/>
                    <a:ext cx="484" cy="2448"/>
                    <a:chOff x="2256" y="864"/>
                    <a:chExt cx="532" cy="2448"/>
                  </a:xfrm>
                </p:grpSpPr>
                <p:sp>
                  <p:nvSpPr>
                    <p:cNvPr id="84032" name="Freeform 568"/>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4033" name="Freeform 569"/>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030" name="Freeform 570"/>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4031" name="Freeform 571"/>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028" name="Line 572"/>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4025" name="AutoShape 573"/>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84026" name="Line 574"/>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3" name="Text Box 636">
            <a:extLst>
              <a:ext uri="{FF2B5EF4-FFF2-40B4-BE49-F238E27FC236}">
                <a16:creationId xmlns:a16="http://schemas.microsoft.com/office/drawing/2014/main" id="{5A6F1EF7-2366-269B-1641-DC81C5E1EA12}"/>
              </a:ext>
            </a:extLst>
          </p:cNvPr>
          <p:cNvSpPr txBox="1">
            <a:spLocks noChangeArrowheads="1"/>
          </p:cNvSpPr>
          <p:nvPr/>
        </p:nvSpPr>
        <p:spPr bwMode="auto">
          <a:xfrm>
            <a:off x="4049788" y="3127385"/>
            <a:ext cx="942195" cy="338554"/>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t>一周滚</a:t>
            </a:r>
            <a:endParaRPr lang="de-DE" altLang="de-DE" sz="1600" b="1"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linds(horizontal)">
                                      <p:cBhvr>
                                        <p:cTn id="7" dur="1000"/>
                                        <p:tgtEl>
                                          <p:spTgt spid="89"/>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18"/>
                                        </p:tgtEl>
                                        <p:attrNameLst>
                                          <p:attrName>style.visibility</p:attrName>
                                        </p:attrNameLst>
                                      </p:cBhvr>
                                      <p:to>
                                        <p:strVal val="visible"/>
                                      </p:to>
                                    </p:set>
                                    <p:animEffect transition="in" filter="blinds(horizontal)">
                                      <p:cBhvr>
                                        <p:cTn id="11" dur="1000"/>
                                        <p:tgtEl>
                                          <p:spTgt spid="318"/>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blinds(horizontal)">
                                      <p:cBhvr>
                                        <p:cTn id="15" dur="1000"/>
                                        <p:tgtEl>
                                          <p:spTgt spid="108"/>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319"/>
                                        </p:tgtEl>
                                        <p:attrNameLst>
                                          <p:attrName>style.visibility</p:attrName>
                                        </p:attrNameLst>
                                      </p:cBhvr>
                                      <p:to>
                                        <p:strVal val="visible"/>
                                      </p:to>
                                    </p:set>
                                    <p:animEffect transition="in" filter="blinds(horizontal)">
                                      <p:cBhvr>
                                        <p:cTn id="19" dur="1000"/>
                                        <p:tgtEl>
                                          <p:spTgt spid="319"/>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blinds(horizontal)">
                                      <p:cBhvr>
                                        <p:cTn id="23" dur="1000"/>
                                        <p:tgtEl>
                                          <p:spTgt spid="109"/>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blinds(horizontal)">
                                      <p:cBhvr>
                                        <p:cTn id="27" dur="1000"/>
                                        <p:tgtEl>
                                          <p:spTgt spid="93"/>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89" grpId="0"/>
      <p:bldP spid="93" grpId="0"/>
      <p:bldP spid="318" grpId="0"/>
      <p:bldP spid="319"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545"/>
          <p:cNvSpPr txBox="1">
            <a:spLocks noChangeArrowheads="1"/>
          </p:cNvSpPr>
          <p:nvPr/>
        </p:nvSpPr>
        <p:spPr bwMode="auto">
          <a:xfrm>
            <a:off x="8013700" y="6515100"/>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F-25.09.02</a:t>
            </a:r>
            <a:endParaRPr lang="de-DE" altLang="de-DE"/>
          </a:p>
        </p:txBody>
      </p:sp>
      <p:sp>
        <p:nvSpPr>
          <p:cNvPr id="84995" name="AutoShape 1210"/>
          <p:cNvSpPr>
            <a:spLocks noChangeArrowheads="1"/>
          </p:cNvSpPr>
          <p:nvPr/>
        </p:nvSpPr>
        <p:spPr bwMode="auto">
          <a:xfrm rot="10856835" flipH="1">
            <a:off x="5895975" y="4238625"/>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84996" name="Group 1211"/>
          <p:cNvGrpSpPr>
            <a:grpSpLocks/>
          </p:cNvGrpSpPr>
          <p:nvPr/>
        </p:nvGrpSpPr>
        <p:grpSpPr bwMode="auto">
          <a:xfrm rot="5238463" flipH="1" flipV="1">
            <a:off x="2466181" y="3982245"/>
            <a:ext cx="371475" cy="550862"/>
            <a:chOff x="2820" y="264"/>
            <a:chExt cx="420" cy="1452"/>
          </a:xfrm>
        </p:grpSpPr>
        <p:sp>
          <p:nvSpPr>
            <p:cNvPr id="85105" name="Line 121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5106" name="Group 1213"/>
            <p:cNvGrpSpPr>
              <a:grpSpLocks/>
            </p:cNvGrpSpPr>
            <p:nvPr/>
          </p:nvGrpSpPr>
          <p:grpSpPr bwMode="auto">
            <a:xfrm>
              <a:off x="2940" y="264"/>
              <a:ext cx="300" cy="1452"/>
              <a:chOff x="2940" y="264"/>
              <a:chExt cx="300" cy="1452"/>
            </a:xfrm>
          </p:grpSpPr>
          <p:grpSp>
            <p:nvGrpSpPr>
              <p:cNvPr id="85107" name="Group 1214"/>
              <p:cNvGrpSpPr>
                <a:grpSpLocks/>
              </p:cNvGrpSpPr>
              <p:nvPr/>
            </p:nvGrpSpPr>
            <p:grpSpPr bwMode="auto">
              <a:xfrm>
                <a:off x="2940" y="264"/>
                <a:ext cx="252" cy="1368"/>
                <a:chOff x="3024" y="732"/>
                <a:chExt cx="252" cy="1368"/>
              </a:xfrm>
            </p:grpSpPr>
            <p:grpSp>
              <p:nvGrpSpPr>
                <p:cNvPr id="85110" name="Group 1215"/>
                <p:cNvGrpSpPr>
                  <a:grpSpLocks/>
                </p:cNvGrpSpPr>
                <p:nvPr/>
              </p:nvGrpSpPr>
              <p:grpSpPr bwMode="auto">
                <a:xfrm>
                  <a:off x="3024" y="732"/>
                  <a:ext cx="252" cy="1368"/>
                  <a:chOff x="3168" y="1008"/>
                  <a:chExt cx="484" cy="2448"/>
                </a:xfrm>
              </p:grpSpPr>
              <p:grpSp>
                <p:nvGrpSpPr>
                  <p:cNvPr id="85112" name="Group 1216"/>
                  <p:cNvGrpSpPr>
                    <a:grpSpLocks/>
                  </p:cNvGrpSpPr>
                  <p:nvPr/>
                </p:nvGrpSpPr>
                <p:grpSpPr bwMode="auto">
                  <a:xfrm>
                    <a:off x="3168" y="1008"/>
                    <a:ext cx="484" cy="2448"/>
                    <a:chOff x="2256" y="864"/>
                    <a:chExt cx="532" cy="2448"/>
                  </a:xfrm>
                </p:grpSpPr>
                <p:sp>
                  <p:nvSpPr>
                    <p:cNvPr id="85115" name="Freeform 1217"/>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5116" name="Freeform 1218"/>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5113" name="Freeform 1219"/>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5114" name="Freeform 1220"/>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5111" name="Line 122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5108" name="AutoShape 122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5109" name="Line 122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84997" name="Arc 509"/>
          <p:cNvSpPr>
            <a:spLocks/>
          </p:cNvSpPr>
          <p:nvPr/>
        </p:nvSpPr>
        <p:spPr bwMode="auto">
          <a:xfrm rot="16200000" flipH="1">
            <a:off x="3632200" y="4084638"/>
            <a:ext cx="252413" cy="236537"/>
          </a:xfrm>
          <a:custGeom>
            <a:avLst/>
            <a:gdLst>
              <a:gd name="T0" fmla="*/ 0 w 21600"/>
              <a:gd name="T1" fmla="*/ 0 h 21600"/>
              <a:gd name="T2" fmla="*/ 252602 w 21600"/>
              <a:gd name="T3" fmla="*/ 237337 h 21600"/>
              <a:gd name="T4" fmla="*/ 0 w 21600"/>
              <a:gd name="T5" fmla="*/ 237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sp>
        <p:nvSpPr>
          <p:cNvPr id="84998" name="Line 510"/>
          <p:cNvSpPr>
            <a:spLocks noChangeShapeType="1"/>
          </p:cNvSpPr>
          <p:nvPr/>
        </p:nvSpPr>
        <p:spPr bwMode="auto">
          <a:xfrm flipV="1">
            <a:off x="3640138" y="3111500"/>
            <a:ext cx="19050" cy="977900"/>
          </a:xfrm>
          <a:prstGeom prst="line">
            <a:avLst/>
          </a:prstGeom>
          <a:noFill/>
          <a:ln w="9525">
            <a:solidFill>
              <a:srgbClr val="000000"/>
            </a:solidFill>
            <a:round/>
            <a:headEnd/>
            <a:tailEnd/>
          </a:ln>
        </p:spPr>
        <p:txBody>
          <a:bodyPr/>
          <a:lstStyle/>
          <a:p>
            <a:endParaRPr lang="de-DE"/>
          </a:p>
        </p:txBody>
      </p:sp>
      <p:sp>
        <p:nvSpPr>
          <p:cNvPr id="84999" name="Line 511"/>
          <p:cNvSpPr>
            <a:spLocks noChangeShapeType="1"/>
          </p:cNvSpPr>
          <p:nvPr/>
        </p:nvSpPr>
        <p:spPr bwMode="auto">
          <a:xfrm rot="16200000" flipV="1">
            <a:off x="4386263" y="2286000"/>
            <a:ext cx="0" cy="1028700"/>
          </a:xfrm>
          <a:prstGeom prst="line">
            <a:avLst/>
          </a:prstGeom>
          <a:noFill/>
          <a:ln w="9525">
            <a:solidFill>
              <a:srgbClr val="000000"/>
            </a:solidFill>
            <a:round/>
            <a:headEnd/>
            <a:tailEnd/>
          </a:ln>
        </p:spPr>
        <p:txBody>
          <a:bodyPr/>
          <a:lstStyle/>
          <a:p>
            <a:endParaRPr lang="de-DE"/>
          </a:p>
        </p:txBody>
      </p:sp>
      <p:sp>
        <p:nvSpPr>
          <p:cNvPr id="85000" name="Line 512"/>
          <p:cNvSpPr>
            <a:spLocks noChangeShapeType="1"/>
          </p:cNvSpPr>
          <p:nvPr/>
        </p:nvSpPr>
        <p:spPr bwMode="auto">
          <a:xfrm flipV="1">
            <a:off x="5184775" y="3014663"/>
            <a:ext cx="3175" cy="1014412"/>
          </a:xfrm>
          <a:prstGeom prst="line">
            <a:avLst/>
          </a:prstGeom>
          <a:noFill/>
          <a:ln w="9525">
            <a:solidFill>
              <a:srgbClr val="000000"/>
            </a:solidFill>
            <a:round/>
            <a:headEnd/>
            <a:tailEnd/>
          </a:ln>
        </p:spPr>
        <p:txBody>
          <a:bodyPr/>
          <a:lstStyle/>
          <a:p>
            <a:endParaRPr lang="de-DE"/>
          </a:p>
        </p:txBody>
      </p:sp>
      <p:sp>
        <p:nvSpPr>
          <p:cNvPr id="85001" name="Arc 513"/>
          <p:cNvSpPr>
            <a:spLocks/>
          </p:cNvSpPr>
          <p:nvPr/>
        </p:nvSpPr>
        <p:spPr bwMode="auto">
          <a:xfrm rot="5400000" flipV="1">
            <a:off x="3623470" y="2551906"/>
            <a:ext cx="252412" cy="238125"/>
          </a:xfrm>
          <a:custGeom>
            <a:avLst/>
            <a:gdLst>
              <a:gd name="T0" fmla="*/ 0 w 21600"/>
              <a:gd name="T1" fmla="*/ 0 h 21600"/>
              <a:gd name="T2" fmla="*/ 253508 w 21600"/>
              <a:gd name="T3" fmla="*/ 237337 h 21600"/>
              <a:gd name="T4" fmla="*/ 0 w 21600"/>
              <a:gd name="T5" fmla="*/ 237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sp>
        <p:nvSpPr>
          <p:cNvPr id="85002" name="Arc 514"/>
          <p:cNvSpPr>
            <a:spLocks/>
          </p:cNvSpPr>
          <p:nvPr/>
        </p:nvSpPr>
        <p:spPr bwMode="auto">
          <a:xfrm>
            <a:off x="4903788" y="2800350"/>
            <a:ext cx="277812" cy="217488"/>
          </a:xfrm>
          <a:custGeom>
            <a:avLst/>
            <a:gdLst>
              <a:gd name="T0" fmla="*/ 0 w 21600"/>
              <a:gd name="T1" fmla="*/ 0 h 21600"/>
              <a:gd name="T2" fmla="*/ 277835 w 21600"/>
              <a:gd name="T3" fmla="*/ 216388 h 21600"/>
              <a:gd name="T4" fmla="*/ 0 w 21600"/>
              <a:gd name="T5" fmla="*/ 2163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sp>
        <p:nvSpPr>
          <p:cNvPr id="85003" name="Arc 516"/>
          <p:cNvSpPr>
            <a:spLocks/>
          </p:cNvSpPr>
          <p:nvPr/>
        </p:nvSpPr>
        <p:spPr bwMode="auto">
          <a:xfrm rot="5400000">
            <a:off x="4940300" y="4014788"/>
            <a:ext cx="252413" cy="236537"/>
          </a:xfrm>
          <a:custGeom>
            <a:avLst/>
            <a:gdLst>
              <a:gd name="T0" fmla="*/ 0 w 21600"/>
              <a:gd name="T1" fmla="*/ 0 h 21600"/>
              <a:gd name="T2" fmla="*/ 252603 w 21600"/>
              <a:gd name="T3" fmla="*/ 237337 h 21600"/>
              <a:gd name="T4" fmla="*/ 0 w 21600"/>
              <a:gd name="T5" fmla="*/ 237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sp>
        <p:nvSpPr>
          <p:cNvPr id="85004" name="Line 517"/>
          <p:cNvSpPr>
            <a:spLocks noChangeShapeType="1"/>
          </p:cNvSpPr>
          <p:nvPr/>
        </p:nvSpPr>
        <p:spPr bwMode="auto">
          <a:xfrm rot="16200000" flipV="1">
            <a:off x="4671219" y="3532982"/>
            <a:ext cx="3175" cy="1595437"/>
          </a:xfrm>
          <a:prstGeom prst="line">
            <a:avLst/>
          </a:prstGeom>
          <a:noFill/>
          <a:ln w="9525">
            <a:solidFill>
              <a:srgbClr val="000000"/>
            </a:solidFill>
            <a:round/>
            <a:headEnd/>
            <a:tailEnd/>
          </a:ln>
        </p:spPr>
        <p:txBody>
          <a:bodyPr/>
          <a:lstStyle/>
          <a:p>
            <a:endParaRPr lang="de-DE"/>
          </a:p>
        </p:txBody>
      </p:sp>
      <p:grpSp>
        <p:nvGrpSpPr>
          <p:cNvPr id="85005" name="Group 588"/>
          <p:cNvGrpSpPr>
            <a:grpSpLocks/>
          </p:cNvGrpSpPr>
          <p:nvPr/>
        </p:nvGrpSpPr>
        <p:grpSpPr bwMode="auto">
          <a:xfrm rot="-3122752">
            <a:off x="4975225" y="3595688"/>
            <a:ext cx="439737" cy="173038"/>
            <a:chOff x="4875" y="7237"/>
            <a:chExt cx="4230" cy="1883"/>
          </a:xfrm>
        </p:grpSpPr>
        <p:sp>
          <p:nvSpPr>
            <p:cNvPr id="85103" name="Arc 589"/>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85104" name="AutoShape 590"/>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85006" name="Group 604"/>
          <p:cNvGrpSpPr>
            <a:grpSpLocks/>
          </p:cNvGrpSpPr>
          <p:nvPr/>
        </p:nvGrpSpPr>
        <p:grpSpPr bwMode="auto">
          <a:xfrm rot="8053509">
            <a:off x="3409157" y="3371056"/>
            <a:ext cx="438150" cy="173037"/>
            <a:chOff x="4875" y="7237"/>
            <a:chExt cx="4230" cy="1883"/>
          </a:xfrm>
        </p:grpSpPr>
        <p:sp>
          <p:nvSpPr>
            <p:cNvPr id="85101" name="Arc 605"/>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85102" name="AutoShape 606"/>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85007" name="Group 607"/>
          <p:cNvGrpSpPr>
            <a:grpSpLocks/>
          </p:cNvGrpSpPr>
          <p:nvPr/>
        </p:nvGrpSpPr>
        <p:grpSpPr bwMode="auto">
          <a:xfrm rot="2208457" flipH="1" flipV="1">
            <a:off x="4303713" y="2778125"/>
            <a:ext cx="638175" cy="290513"/>
            <a:chOff x="4875" y="7237"/>
            <a:chExt cx="4230" cy="1883"/>
          </a:xfrm>
        </p:grpSpPr>
        <p:sp>
          <p:nvSpPr>
            <p:cNvPr id="85099" name="Arc 608"/>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85100" name="AutoShape 6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sp>
        <p:nvSpPr>
          <p:cNvPr id="85008" name="Line 667"/>
          <p:cNvSpPr>
            <a:spLocks noChangeShapeType="1"/>
          </p:cNvSpPr>
          <p:nvPr/>
        </p:nvSpPr>
        <p:spPr bwMode="auto">
          <a:xfrm>
            <a:off x="3124200" y="4260850"/>
            <a:ext cx="1822450" cy="0"/>
          </a:xfrm>
          <a:prstGeom prst="line">
            <a:avLst/>
          </a:prstGeom>
          <a:noFill/>
          <a:ln w="9525">
            <a:solidFill>
              <a:schemeClr val="tx1"/>
            </a:solidFill>
            <a:round/>
            <a:headEnd/>
            <a:tailEnd/>
          </a:ln>
        </p:spPr>
        <p:txBody>
          <a:bodyPr lIns="79352" tIns="39676" rIns="79352" bIns="39676">
            <a:spAutoFit/>
          </a:bodyPr>
          <a:lstStyle/>
          <a:p>
            <a:endParaRPr lang="de-DE"/>
          </a:p>
        </p:txBody>
      </p:sp>
      <p:sp>
        <p:nvSpPr>
          <p:cNvPr id="85009" name="Line 512"/>
          <p:cNvSpPr>
            <a:spLocks noChangeShapeType="1"/>
          </p:cNvSpPr>
          <p:nvPr/>
        </p:nvSpPr>
        <p:spPr bwMode="auto">
          <a:xfrm flipV="1">
            <a:off x="3627438" y="1528763"/>
            <a:ext cx="1587" cy="1014412"/>
          </a:xfrm>
          <a:prstGeom prst="line">
            <a:avLst/>
          </a:prstGeom>
          <a:noFill/>
          <a:ln w="9525">
            <a:solidFill>
              <a:srgbClr val="000000"/>
            </a:solidFill>
            <a:round/>
            <a:headEnd/>
            <a:tailEnd/>
          </a:ln>
        </p:spPr>
        <p:txBody>
          <a:bodyPr/>
          <a:lstStyle/>
          <a:p>
            <a:endParaRPr lang="de-DE"/>
          </a:p>
        </p:txBody>
      </p:sp>
      <p:sp>
        <p:nvSpPr>
          <p:cNvPr id="85010" name="Arc 513"/>
          <p:cNvSpPr>
            <a:spLocks/>
          </p:cNvSpPr>
          <p:nvPr/>
        </p:nvSpPr>
        <p:spPr bwMode="auto">
          <a:xfrm rot="10800000" flipV="1">
            <a:off x="3632200" y="1293813"/>
            <a:ext cx="254000" cy="236537"/>
          </a:xfrm>
          <a:custGeom>
            <a:avLst/>
            <a:gdLst>
              <a:gd name="T0" fmla="*/ 0 w 21600"/>
              <a:gd name="T1" fmla="*/ 0 h 21600"/>
              <a:gd name="T2" fmla="*/ 253508 w 21600"/>
              <a:gd name="T3" fmla="*/ 237337 h 21600"/>
              <a:gd name="T4" fmla="*/ 0 w 21600"/>
              <a:gd name="T5" fmla="*/ 237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sp>
        <p:nvSpPr>
          <p:cNvPr id="85011" name="Line 511"/>
          <p:cNvSpPr>
            <a:spLocks noChangeShapeType="1"/>
          </p:cNvSpPr>
          <p:nvPr/>
        </p:nvSpPr>
        <p:spPr bwMode="auto">
          <a:xfrm rot="16200000" flipV="1">
            <a:off x="4398963" y="779463"/>
            <a:ext cx="0" cy="1028700"/>
          </a:xfrm>
          <a:prstGeom prst="line">
            <a:avLst/>
          </a:prstGeom>
          <a:noFill/>
          <a:ln w="9525">
            <a:solidFill>
              <a:srgbClr val="000000"/>
            </a:solidFill>
            <a:round/>
            <a:headEnd/>
            <a:tailEnd/>
          </a:ln>
        </p:spPr>
        <p:txBody>
          <a:bodyPr/>
          <a:lstStyle/>
          <a:p>
            <a:endParaRPr lang="de-DE"/>
          </a:p>
        </p:txBody>
      </p:sp>
      <p:sp>
        <p:nvSpPr>
          <p:cNvPr id="85012" name="Line 512"/>
          <p:cNvSpPr>
            <a:spLocks noChangeShapeType="1"/>
          </p:cNvSpPr>
          <p:nvPr/>
        </p:nvSpPr>
        <p:spPr bwMode="auto">
          <a:xfrm flipH="1" flipV="1">
            <a:off x="5165725" y="1525588"/>
            <a:ext cx="1588" cy="1100137"/>
          </a:xfrm>
          <a:prstGeom prst="line">
            <a:avLst/>
          </a:prstGeom>
          <a:noFill/>
          <a:ln w="9525">
            <a:solidFill>
              <a:srgbClr val="000000"/>
            </a:solidFill>
            <a:round/>
            <a:headEnd/>
            <a:tailEnd/>
          </a:ln>
        </p:spPr>
        <p:txBody>
          <a:bodyPr/>
          <a:lstStyle/>
          <a:p>
            <a:endParaRPr lang="de-DE"/>
          </a:p>
        </p:txBody>
      </p:sp>
      <p:sp>
        <p:nvSpPr>
          <p:cNvPr id="85013" name="Arc 513"/>
          <p:cNvSpPr>
            <a:spLocks/>
          </p:cNvSpPr>
          <p:nvPr/>
        </p:nvSpPr>
        <p:spPr bwMode="auto">
          <a:xfrm rot="10800000" flipH="1" flipV="1">
            <a:off x="4913313" y="1293813"/>
            <a:ext cx="254000" cy="236537"/>
          </a:xfrm>
          <a:custGeom>
            <a:avLst/>
            <a:gdLst>
              <a:gd name="T0" fmla="*/ 0 w 21600"/>
              <a:gd name="T1" fmla="*/ 0 h 21600"/>
              <a:gd name="T2" fmla="*/ 253508 w 21600"/>
              <a:gd name="T3" fmla="*/ 237337 h 21600"/>
              <a:gd name="T4" fmla="*/ 0 w 21600"/>
              <a:gd name="T5" fmla="*/ 237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sp>
        <p:nvSpPr>
          <p:cNvPr id="85014" name="Arc 513"/>
          <p:cNvSpPr>
            <a:spLocks/>
          </p:cNvSpPr>
          <p:nvPr/>
        </p:nvSpPr>
        <p:spPr bwMode="auto">
          <a:xfrm rot="21349338" flipV="1">
            <a:off x="4922838" y="2627313"/>
            <a:ext cx="254000" cy="238125"/>
          </a:xfrm>
          <a:custGeom>
            <a:avLst/>
            <a:gdLst>
              <a:gd name="T0" fmla="*/ 0 w 21600"/>
              <a:gd name="T1" fmla="*/ 0 h 21600"/>
              <a:gd name="T2" fmla="*/ 253508 w 21600"/>
              <a:gd name="T3" fmla="*/ 237337 h 21600"/>
              <a:gd name="T4" fmla="*/ 0 w 21600"/>
              <a:gd name="T5" fmla="*/ 237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sp>
        <p:nvSpPr>
          <p:cNvPr id="85015" name="Line 511"/>
          <p:cNvSpPr>
            <a:spLocks noChangeShapeType="1"/>
          </p:cNvSpPr>
          <p:nvPr/>
        </p:nvSpPr>
        <p:spPr bwMode="auto">
          <a:xfrm rot="16200000" flipV="1">
            <a:off x="4419600" y="2359025"/>
            <a:ext cx="0" cy="1028700"/>
          </a:xfrm>
          <a:prstGeom prst="line">
            <a:avLst/>
          </a:prstGeom>
          <a:noFill/>
          <a:ln w="9525">
            <a:solidFill>
              <a:srgbClr val="000000"/>
            </a:solidFill>
            <a:round/>
            <a:headEnd/>
            <a:tailEnd/>
          </a:ln>
        </p:spPr>
        <p:txBody>
          <a:bodyPr/>
          <a:lstStyle/>
          <a:p>
            <a:endParaRPr lang="de-DE"/>
          </a:p>
        </p:txBody>
      </p:sp>
      <p:sp>
        <p:nvSpPr>
          <p:cNvPr id="85016" name="Arc 513"/>
          <p:cNvSpPr>
            <a:spLocks/>
          </p:cNvSpPr>
          <p:nvPr/>
        </p:nvSpPr>
        <p:spPr bwMode="auto">
          <a:xfrm rot="10800000" flipV="1">
            <a:off x="3660775" y="2874963"/>
            <a:ext cx="254000" cy="236537"/>
          </a:xfrm>
          <a:custGeom>
            <a:avLst/>
            <a:gdLst>
              <a:gd name="T0" fmla="*/ 0 w 21600"/>
              <a:gd name="T1" fmla="*/ 0 h 21600"/>
              <a:gd name="T2" fmla="*/ 253508 w 21600"/>
              <a:gd name="T3" fmla="*/ 237337 h 21600"/>
              <a:gd name="T4" fmla="*/ 0 w 21600"/>
              <a:gd name="T5" fmla="*/ 237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de-DE"/>
          </a:p>
        </p:txBody>
      </p:sp>
      <p:grpSp>
        <p:nvGrpSpPr>
          <p:cNvPr id="85017" name="Group 588"/>
          <p:cNvGrpSpPr>
            <a:grpSpLocks/>
          </p:cNvGrpSpPr>
          <p:nvPr/>
        </p:nvGrpSpPr>
        <p:grpSpPr bwMode="auto">
          <a:xfrm rot="3122752" flipH="1">
            <a:off x="3403601" y="2065337"/>
            <a:ext cx="438150" cy="174625"/>
            <a:chOff x="4875" y="7237"/>
            <a:chExt cx="4230" cy="1883"/>
          </a:xfrm>
        </p:grpSpPr>
        <p:sp>
          <p:nvSpPr>
            <p:cNvPr id="85097" name="Arc 589"/>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85098" name="AutoShape 590"/>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85018" name="Group 607"/>
          <p:cNvGrpSpPr>
            <a:grpSpLocks/>
          </p:cNvGrpSpPr>
          <p:nvPr/>
        </p:nvGrpSpPr>
        <p:grpSpPr bwMode="auto">
          <a:xfrm rot="19391543" flipV="1">
            <a:off x="3859213" y="1258888"/>
            <a:ext cx="638175" cy="290512"/>
            <a:chOff x="4875" y="7237"/>
            <a:chExt cx="4230" cy="1883"/>
          </a:xfrm>
        </p:grpSpPr>
        <p:sp>
          <p:nvSpPr>
            <p:cNvPr id="85095" name="Arc 608"/>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85096" name="AutoShape 6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pic>
        <p:nvPicPr>
          <p:cNvPr id="85019" name="Picture 465" descr="messerflugflieger2"/>
          <p:cNvPicPr>
            <a:picLocks noChangeAspect="1" noChangeArrowheads="1"/>
          </p:cNvPicPr>
          <p:nvPr/>
        </p:nvPicPr>
        <p:blipFill>
          <a:blip r:embed="rId2"/>
          <a:srcRect/>
          <a:stretch>
            <a:fillRect/>
          </a:stretch>
        </p:blipFill>
        <p:spPr bwMode="auto">
          <a:xfrm rot="5400000">
            <a:off x="3933032" y="486793"/>
            <a:ext cx="817562" cy="1000125"/>
          </a:xfrm>
          <a:prstGeom prst="rect">
            <a:avLst/>
          </a:prstGeom>
          <a:noFill/>
          <a:ln w="9525">
            <a:noFill/>
            <a:miter lim="800000"/>
            <a:headEnd/>
            <a:tailEnd/>
          </a:ln>
        </p:spPr>
      </p:pic>
      <p:grpSp>
        <p:nvGrpSpPr>
          <p:cNvPr id="85020" name="Group 588"/>
          <p:cNvGrpSpPr>
            <a:grpSpLocks/>
          </p:cNvGrpSpPr>
          <p:nvPr/>
        </p:nvGrpSpPr>
        <p:grpSpPr bwMode="auto">
          <a:xfrm rot="3122752" flipV="1">
            <a:off x="4962525" y="1789113"/>
            <a:ext cx="439737" cy="173038"/>
            <a:chOff x="4875" y="7237"/>
            <a:chExt cx="4230" cy="1883"/>
          </a:xfrm>
        </p:grpSpPr>
        <p:sp>
          <p:nvSpPr>
            <p:cNvPr id="85093" name="Arc 589"/>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85094" name="AutoShape 590"/>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85021" name="Group 607"/>
          <p:cNvGrpSpPr>
            <a:grpSpLocks/>
          </p:cNvGrpSpPr>
          <p:nvPr/>
        </p:nvGrpSpPr>
        <p:grpSpPr bwMode="auto">
          <a:xfrm rot="19391543" flipH="1">
            <a:off x="4352925" y="2673350"/>
            <a:ext cx="638175" cy="290513"/>
            <a:chOff x="4875" y="7237"/>
            <a:chExt cx="4230" cy="1883"/>
          </a:xfrm>
        </p:grpSpPr>
        <p:sp>
          <p:nvSpPr>
            <p:cNvPr id="85091" name="Arc 608"/>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85092" name="AutoShape 6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sp>
        <p:nvSpPr>
          <p:cNvPr id="85022" name="AutoShape 1183"/>
          <p:cNvSpPr>
            <a:spLocks noChangeArrowheads="1"/>
          </p:cNvSpPr>
          <p:nvPr/>
        </p:nvSpPr>
        <p:spPr bwMode="auto">
          <a:xfrm rot="10800000" flipH="1" flipV="1">
            <a:off x="3055938" y="4167188"/>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85023" name="Group 1267"/>
          <p:cNvGrpSpPr>
            <a:grpSpLocks/>
          </p:cNvGrpSpPr>
          <p:nvPr/>
        </p:nvGrpSpPr>
        <p:grpSpPr bwMode="auto">
          <a:xfrm rot="16361537" flipH="1">
            <a:off x="5271294" y="4040981"/>
            <a:ext cx="371475" cy="550863"/>
            <a:chOff x="2820" y="264"/>
            <a:chExt cx="420" cy="1452"/>
          </a:xfrm>
        </p:grpSpPr>
        <p:sp>
          <p:nvSpPr>
            <p:cNvPr id="85079" name="Line 126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5080" name="Group 1269"/>
            <p:cNvGrpSpPr>
              <a:grpSpLocks/>
            </p:cNvGrpSpPr>
            <p:nvPr/>
          </p:nvGrpSpPr>
          <p:grpSpPr bwMode="auto">
            <a:xfrm>
              <a:off x="2940" y="264"/>
              <a:ext cx="300" cy="1452"/>
              <a:chOff x="2940" y="264"/>
              <a:chExt cx="300" cy="1452"/>
            </a:xfrm>
          </p:grpSpPr>
          <p:grpSp>
            <p:nvGrpSpPr>
              <p:cNvPr id="85081" name="Group 1270"/>
              <p:cNvGrpSpPr>
                <a:grpSpLocks/>
              </p:cNvGrpSpPr>
              <p:nvPr/>
            </p:nvGrpSpPr>
            <p:grpSpPr bwMode="auto">
              <a:xfrm>
                <a:off x="2940" y="264"/>
                <a:ext cx="252" cy="1368"/>
                <a:chOff x="3024" y="732"/>
                <a:chExt cx="252" cy="1368"/>
              </a:xfrm>
            </p:grpSpPr>
            <p:grpSp>
              <p:nvGrpSpPr>
                <p:cNvPr id="85084" name="Group 1271"/>
                <p:cNvGrpSpPr>
                  <a:grpSpLocks/>
                </p:cNvGrpSpPr>
                <p:nvPr/>
              </p:nvGrpSpPr>
              <p:grpSpPr bwMode="auto">
                <a:xfrm>
                  <a:off x="3024" y="732"/>
                  <a:ext cx="252" cy="1368"/>
                  <a:chOff x="3168" y="1008"/>
                  <a:chExt cx="484" cy="2448"/>
                </a:xfrm>
              </p:grpSpPr>
              <p:grpSp>
                <p:nvGrpSpPr>
                  <p:cNvPr id="85086" name="Group 1272"/>
                  <p:cNvGrpSpPr>
                    <a:grpSpLocks/>
                  </p:cNvGrpSpPr>
                  <p:nvPr/>
                </p:nvGrpSpPr>
                <p:grpSpPr bwMode="auto">
                  <a:xfrm>
                    <a:off x="3168" y="1008"/>
                    <a:ext cx="484" cy="2448"/>
                    <a:chOff x="2256" y="864"/>
                    <a:chExt cx="532" cy="2448"/>
                  </a:xfrm>
                </p:grpSpPr>
                <p:sp>
                  <p:nvSpPr>
                    <p:cNvPr id="85089" name="Freeform 1273"/>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5090" name="Freeform 1274"/>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5087" name="Freeform 127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5088" name="Freeform 1276"/>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5085" name="Line 127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5082" name="AutoShape 127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5083" name="Line 127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5024" name="Group 591"/>
          <p:cNvGrpSpPr>
            <a:grpSpLocks/>
          </p:cNvGrpSpPr>
          <p:nvPr/>
        </p:nvGrpSpPr>
        <p:grpSpPr bwMode="auto">
          <a:xfrm rot="16468161" flipH="1">
            <a:off x="4359275" y="4179888"/>
            <a:ext cx="185737" cy="280988"/>
            <a:chOff x="2820" y="264"/>
            <a:chExt cx="420" cy="1452"/>
          </a:xfrm>
        </p:grpSpPr>
        <p:sp>
          <p:nvSpPr>
            <p:cNvPr id="85067" name="Line 59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5068" name="Group 593"/>
            <p:cNvGrpSpPr>
              <a:grpSpLocks/>
            </p:cNvGrpSpPr>
            <p:nvPr/>
          </p:nvGrpSpPr>
          <p:grpSpPr bwMode="auto">
            <a:xfrm>
              <a:off x="2940" y="264"/>
              <a:ext cx="300" cy="1452"/>
              <a:chOff x="2940" y="264"/>
              <a:chExt cx="300" cy="1452"/>
            </a:xfrm>
          </p:grpSpPr>
          <p:grpSp>
            <p:nvGrpSpPr>
              <p:cNvPr id="85069" name="Group 594"/>
              <p:cNvGrpSpPr>
                <a:grpSpLocks/>
              </p:cNvGrpSpPr>
              <p:nvPr/>
            </p:nvGrpSpPr>
            <p:grpSpPr bwMode="auto">
              <a:xfrm>
                <a:off x="2940" y="264"/>
                <a:ext cx="252" cy="1368"/>
                <a:chOff x="3024" y="732"/>
                <a:chExt cx="252" cy="1368"/>
              </a:xfrm>
            </p:grpSpPr>
            <p:grpSp>
              <p:nvGrpSpPr>
                <p:cNvPr id="85072" name="Group 595"/>
                <p:cNvGrpSpPr>
                  <a:grpSpLocks/>
                </p:cNvGrpSpPr>
                <p:nvPr/>
              </p:nvGrpSpPr>
              <p:grpSpPr bwMode="auto">
                <a:xfrm>
                  <a:off x="3024" y="732"/>
                  <a:ext cx="252" cy="1368"/>
                  <a:chOff x="3168" y="1008"/>
                  <a:chExt cx="484" cy="2448"/>
                </a:xfrm>
              </p:grpSpPr>
              <p:grpSp>
                <p:nvGrpSpPr>
                  <p:cNvPr id="85074" name="Group 596"/>
                  <p:cNvGrpSpPr>
                    <a:grpSpLocks/>
                  </p:cNvGrpSpPr>
                  <p:nvPr/>
                </p:nvGrpSpPr>
                <p:grpSpPr bwMode="auto">
                  <a:xfrm>
                    <a:off x="3168" y="1008"/>
                    <a:ext cx="484" cy="2448"/>
                    <a:chOff x="2256" y="864"/>
                    <a:chExt cx="532" cy="2448"/>
                  </a:xfrm>
                </p:grpSpPr>
                <p:sp>
                  <p:nvSpPr>
                    <p:cNvPr id="85077" name="Freeform 597"/>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5078" name="Freeform 598"/>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5075" name="Freeform 599"/>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5076" name="Freeform 600"/>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5073" name="Line 60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5070" name="AutoShape 60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85071" name="Line 60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5025" name="Group 448"/>
          <p:cNvGrpSpPr>
            <a:grpSpLocks/>
          </p:cNvGrpSpPr>
          <p:nvPr/>
        </p:nvGrpSpPr>
        <p:grpSpPr bwMode="auto">
          <a:xfrm>
            <a:off x="4049713" y="1400175"/>
            <a:ext cx="709612" cy="608013"/>
            <a:chOff x="4545" y="394"/>
            <a:chExt cx="392" cy="361"/>
          </a:xfrm>
        </p:grpSpPr>
        <p:sp>
          <p:nvSpPr>
            <p:cNvPr id="85060" name="AutoShape 449"/>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85061" name="Freeform 450"/>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85062" name="Freeform 451"/>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85063" name="Freeform 452"/>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5064" name="Freeform 453"/>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5065" name="Freeform 454"/>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85066" name="Line 455"/>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sp>
        <p:nvSpPr>
          <p:cNvPr id="85026" name="Text Box 1179"/>
          <p:cNvSpPr txBox="1">
            <a:spLocks noChangeArrowheads="1"/>
          </p:cNvSpPr>
          <p:nvPr/>
        </p:nvSpPr>
        <p:spPr bwMode="auto">
          <a:xfrm>
            <a:off x="5343525" y="1790700"/>
            <a:ext cx="401638" cy="336550"/>
          </a:xfrm>
          <a:prstGeom prst="rect">
            <a:avLst/>
          </a:prstGeom>
          <a:noFill/>
          <a:ln w="9525">
            <a:noFill/>
            <a:miter lim="800000"/>
            <a:headEnd/>
            <a:tailEnd/>
          </a:ln>
        </p:spPr>
        <p:txBody>
          <a:bodyPr>
            <a:spAutoFit/>
          </a:bodyPr>
          <a:lstStyle/>
          <a:p>
            <a:pPr algn="ctr" eaLnBrk="0" hangingPunct="0">
              <a:spcBef>
                <a:spcPct val="50000"/>
              </a:spcBef>
            </a:pPr>
            <a:r>
              <a:rPr lang="de-DE" altLang="en-US" sz="1600" b="1"/>
              <a:t>¼</a:t>
            </a:r>
          </a:p>
        </p:txBody>
      </p:sp>
      <p:sp>
        <p:nvSpPr>
          <p:cNvPr id="85027" name="Text Box 1179"/>
          <p:cNvSpPr txBox="1">
            <a:spLocks noChangeArrowheads="1"/>
          </p:cNvSpPr>
          <p:nvPr/>
        </p:nvSpPr>
        <p:spPr bwMode="auto">
          <a:xfrm>
            <a:off x="3078163" y="1868488"/>
            <a:ext cx="401637" cy="336550"/>
          </a:xfrm>
          <a:prstGeom prst="rect">
            <a:avLst/>
          </a:prstGeom>
          <a:noFill/>
          <a:ln w="9525">
            <a:noFill/>
            <a:miter lim="800000"/>
            <a:headEnd/>
            <a:tailEnd/>
          </a:ln>
        </p:spPr>
        <p:txBody>
          <a:bodyPr>
            <a:spAutoFit/>
          </a:bodyPr>
          <a:lstStyle/>
          <a:p>
            <a:pPr algn="ctr" eaLnBrk="0" hangingPunct="0">
              <a:spcBef>
                <a:spcPct val="50000"/>
              </a:spcBef>
            </a:pPr>
            <a:r>
              <a:rPr lang="de-DE" altLang="en-US" sz="1600" b="1" dirty="0"/>
              <a:t>¼</a:t>
            </a:r>
          </a:p>
        </p:txBody>
      </p:sp>
      <p:sp>
        <p:nvSpPr>
          <p:cNvPr id="227" name="Oval 173"/>
          <p:cNvSpPr>
            <a:spLocks noChangeArrowheads="1"/>
          </p:cNvSpPr>
          <p:nvPr/>
        </p:nvSpPr>
        <p:spPr bwMode="auto">
          <a:xfrm>
            <a:off x="3627438" y="1327150"/>
            <a:ext cx="536575" cy="492125"/>
          </a:xfrm>
          <a:prstGeom prst="ellipse">
            <a:avLst/>
          </a:prstGeom>
          <a:noFill/>
          <a:ln w="38100" cap="rnd">
            <a:solidFill>
              <a:srgbClr val="FFFF00"/>
            </a:solidFill>
            <a:prstDash val="sysDot"/>
            <a:round/>
            <a:headEnd/>
            <a:tailEnd/>
          </a:ln>
        </p:spPr>
        <p:txBody>
          <a:bodyPr wrap="none" anchor="ctr"/>
          <a:lstStyle/>
          <a:p>
            <a:pPr eaLnBrk="0" hangingPunct="0"/>
            <a:endParaRPr lang="de-DE"/>
          </a:p>
        </p:txBody>
      </p:sp>
      <p:sp>
        <p:nvSpPr>
          <p:cNvPr id="317" name="Text Box 177"/>
          <p:cNvSpPr txBox="1">
            <a:spLocks noChangeArrowheads="1"/>
          </p:cNvSpPr>
          <p:nvPr/>
        </p:nvSpPr>
        <p:spPr bwMode="auto">
          <a:xfrm>
            <a:off x="598488" y="2367070"/>
            <a:ext cx="2984500" cy="615553"/>
          </a:xfrm>
          <a:prstGeom prst="rect">
            <a:avLst/>
          </a:prstGeom>
          <a:noFill/>
          <a:ln w="9525">
            <a:noFill/>
            <a:miter lim="800000"/>
            <a:headEnd/>
            <a:tailEnd/>
          </a:ln>
        </p:spPr>
        <p:txBody>
          <a:bodyPr>
            <a:spAutoFit/>
          </a:bodyPr>
          <a:lstStyle/>
          <a:p>
            <a:pPr eaLnBrk="0" hangingPunct="0">
              <a:spcBef>
                <a:spcPct val="50000"/>
              </a:spcBef>
            </a:pPr>
            <a:r>
              <a:rPr lang="zh-CN" altLang="en-US" sz="1600" b="1" dirty="0">
                <a:solidFill>
                  <a:srgbClr val="0000FF"/>
                </a:solidFill>
              </a:rPr>
              <a:t>所有滚转位于直线段的中间</a:t>
            </a:r>
            <a:endParaRPr lang="en-US" altLang="zh-CN" sz="1600" b="1" dirty="0">
              <a:solidFill>
                <a:srgbClr val="0000FF"/>
              </a:solidFill>
            </a:endParaRPr>
          </a:p>
          <a:p>
            <a:pPr eaLnBrk="0" hangingPunct="0">
              <a:spcBef>
                <a:spcPct val="50000"/>
              </a:spcBef>
            </a:pPr>
            <a:r>
              <a:rPr lang="de-DE" altLang="de-DE" sz="1200" b="1" dirty="0">
                <a:solidFill>
                  <a:srgbClr val="0000FF"/>
                </a:solidFill>
              </a:rPr>
              <a:t>All rolls on middle of the lines.</a:t>
            </a:r>
          </a:p>
        </p:txBody>
      </p:sp>
      <p:sp>
        <p:nvSpPr>
          <p:cNvPr id="319" name="Oval 173"/>
          <p:cNvSpPr>
            <a:spLocks noChangeArrowheads="1"/>
          </p:cNvSpPr>
          <p:nvPr/>
        </p:nvSpPr>
        <p:spPr bwMode="auto">
          <a:xfrm>
            <a:off x="4656138" y="2805113"/>
            <a:ext cx="538162" cy="492125"/>
          </a:xfrm>
          <a:prstGeom prst="ellipse">
            <a:avLst/>
          </a:prstGeom>
          <a:noFill/>
          <a:ln w="38100" cap="rnd">
            <a:solidFill>
              <a:srgbClr val="FFFF00"/>
            </a:solidFill>
            <a:prstDash val="sysDot"/>
            <a:round/>
            <a:headEnd/>
            <a:tailEnd/>
          </a:ln>
        </p:spPr>
        <p:txBody>
          <a:bodyPr wrap="none" anchor="ctr"/>
          <a:lstStyle/>
          <a:p>
            <a:pPr eaLnBrk="0" hangingPunct="0"/>
            <a:endParaRPr lang="de-DE"/>
          </a:p>
        </p:txBody>
      </p:sp>
      <p:sp>
        <p:nvSpPr>
          <p:cNvPr id="320" name="Oval 173"/>
          <p:cNvSpPr>
            <a:spLocks noChangeArrowheads="1"/>
          </p:cNvSpPr>
          <p:nvPr/>
        </p:nvSpPr>
        <p:spPr bwMode="auto">
          <a:xfrm>
            <a:off x="3646488" y="2306638"/>
            <a:ext cx="538162" cy="492125"/>
          </a:xfrm>
          <a:prstGeom prst="ellipse">
            <a:avLst/>
          </a:prstGeom>
          <a:noFill/>
          <a:ln w="38100" cap="rnd">
            <a:solidFill>
              <a:srgbClr val="FFFF00"/>
            </a:solidFill>
            <a:prstDash val="sysDot"/>
            <a:round/>
            <a:headEnd/>
            <a:tailEnd/>
          </a:ln>
        </p:spPr>
        <p:txBody>
          <a:bodyPr wrap="none" anchor="ctr"/>
          <a:lstStyle/>
          <a:p>
            <a:pPr eaLnBrk="0" hangingPunct="0"/>
            <a:endParaRPr lang="de-DE"/>
          </a:p>
        </p:txBody>
      </p:sp>
      <p:sp>
        <p:nvSpPr>
          <p:cNvPr id="321" name="Oval 173"/>
          <p:cNvSpPr>
            <a:spLocks noChangeArrowheads="1"/>
          </p:cNvSpPr>
          <p:nvPr/>
        </p:nvSpPr>
        <p:spPr bwMode="auto">
          <a:xfrm>
            <a:off x="4638675" y="1327150"/>
            <a:ext cx="536575" cy="492125"/>
          </a:xfrm>
          <a:prstGeom prst="ellipse">
            <a:avLst/>
          </a:prstGeom>
          <a:noFill/>
          <a:ln w="38100" cap="rnd">
            <a:solidFill>
              <a:srgbClr val="FFFF00"/>
            </a:solidFill>
            <a:prstDash val="sysDot"/>
            <a:round/>
            <a:headEnd/>
            <a:tailEnd/>
          </a:ln>
        </p:spPr>
        <p:txBody>
          <a:bodyPr wrap="none" anchor="ctr"/>
          <a:lstStyle/>
          <a:p>
            <a:pPr eaLnBrk="0" hangingPunct="0"/>
            <a:endParaRPr lang="de-DE"/>
          </a:p>
        </p:txBody>
      </p:sp>
      <p:sp>
        <p:nvSpPr>
          <p:cNvPr id="322" name="Oval 173"/>
          <p:cNvSpPr>
            <a:spLocks noChangeArrowheads="1"/>
          </p:cNvSpPr>
          <p:nvPr/>
        </p:nvSpPr>
        <p:spPr bwMode="auto">
          <a:xfrm>
            <a:off x="4633913" y="3756025"/>
            <a:ext cx="536575" cy="492125"/>
          </a:xfrm>
          <a:prstGeom prst="ellipse">
            <a:avLst/>
          </a:prstGeom>
          <a:noFill/>
          <a:ln w="38100" cap="rnd">
            <a:solidFill>
              <a:srgbClr val="FFFF00"/>
            </a:solidFill>
            <a:prstDash val="sysDot"/>
            <a:round/>
            <a:headEnd/>
            <a:tailEnd/>
          </a:ln>
        </p:spPr>
        <p:txBody>
          <a:bodyPr wrap="none" anchor="ctr"/>
          <a:lstStyle/>
          <a:p>
            <a:pPr eaLnBrk="0" hangingPunct="0"/>
            <a:endParaRPr lang="de-DE"/>
          </a:p>
        </p:txBody>
      </p:sp>
      <p:sp>
        <p:nvSpPr>
          <p:cNvPr id="323" name="Oval 173"/>
          <p:cNvSpPr>
            <a:spLocks noChangeArrowheads="1"/>
          </p:cNvSpPr>
          <p:nvPr/>
        </p:nvSpPr>
        <p:spPr bwMode="auto">
          <a:xfrm>
            <a:off x="4645025" y="2363788"/>
            <a:ext cx="538163" cy="492125"/>
          </a:xfrm>
          <a:prstGeom prst="ellipse">
            <a:avLst/>
          </a:prstGeom>
          <a:noFill/>
          <a:ln w="38100" cap="rnd">
            <a:solidFill>
              <a:srgbClr val="FFFF00"/>
            </a:solidFill>
            <a:prstDash val="sysDot"/>
            <a:round/>
            <a:headEnd/>
            <a:tailEnd/>
          </a:ln>
        </p:spPr>
        <p:txBody>
          <a:bodyPr wrap="none" anchor="ctr"/>
          <a:lstStyle/>
          <a:p>
            <a:pPr eaLnBrk="0" hangingPunct="0"/>
            <a:endParaRPr lang="de-DE"/>
          </a:p>
        </p:txBody>
      </p:sp>
      <p:sp>
        <p:nvSpPr>
          <p:cNvPr id="324" name="Oval 173"/>
          <p:cNvSpPr>
            <a:spLocks noChangeArrowheads="1"/>
          </p:cNvSpPr>
          <p:nvPr/>
        </p:nvSpPr>
        <p:spPr bwMode="auto">
          <a:xfrm>
            <a:off x="3675063" y="2908300"/>
            <a:ext cx="536575" cy="492125"/>
          </a:xfrm>
          <a:prstGeom prst="ellipse">
            <a:avLst/>
          </a:prstGeom>
          <a:noFill/>
          <a:ln w="38100" cap="rnd">
            <a:solidFill>
              <a:srgbClr val="FFFF00"/>
            </a:solidFill>
            <a:prstDash val="sysDot"/>
            <a:round/>
            <a:headEnd/>
            <a:tailEnd/>
          </a:ln>
        </p:spPr>
        <p:txBody>
          <a:bodyPr wrap="none" anchor="ctr"/>
          <a:lstStyle/>
          <a:p>
            <a:pPr eaLnBrk="0" hangingPunct="0"/>
            <a:endParaRPr lang="de-DE"/>
          </a:p>
        </p:txBody>
      </p:sp>
      <p:sp>
        <p:nvSpPr>
          <p:cNvPr id="325" name="Oval 173"/>
          <p:cNvSpPr>
            <a:spLocks noChangeArrowheads="1"/>
          </p:cNvSpPr>
          <p:nvPr/>
        </p:nvSpPr>
        <p:spPr bwMode="auto">
          <a:xfrm>
            <a:off x="3675063" y="3803650"/>
            <a:ext cx="536575" cy="492125"/>
          </a:xfrm>
          <a:prstGeom prst="ellipse">
            <a:avLst/>
          </a:prstGeom>
          <a:noFill/>
          <a:ln w="38100" cap="rnd">
            <a:solidFill>
              <a:srgbClr val="FFFF00"/>
            </a:solidFill>
            <a:prstDash val="sysDot"/>
            <a:round/>
            <a:headEnd/>
            <a:tailEnd/>
          </a:ln>
        </p:spPr>
        <p:txBody>
          <a:bodyPr wrap="none" anchor="ctr"/>
          <a:lstStyle/>
          <a:p>
            <a:pPr eaLnBrk="0" hangingPunct="0"/>
            <a:endParaRPr lang="de-DE"/>
          </a:p>
        </p:txBody>
      </p:sp>
      <p:sp>
        <p:nvSpPr>
          <p:cNvPr id="85039" name="Oval 106"/>
          <p:cNvSpPr>
            <a:spLocks noChangeArrowheads="1"/>
          </p:cNvSpPr>
          <p:nvPr/>
        </p:nvSpPr>
        <p:spPr bwMode="auto">
          <a:xfrm>
            <a:off x="3813175" y="12017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40" name="Oval 106"/>
          <p:cNvSpPr>
            <a:spLocks noChangeArrowheads="1"/>
          </p:cNvSpPr>
          <p:nvPr/>
        </p:nvSpPr>
        <p:spPr bwMode="auto">
          <a:xfrm>
            <a:off x="4843463" y="12096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41" name="Oval 106"/>
          <p:cNvSpPr>
            <a:spLocks noChangeArrowheads="1"/>
          </p:cNvSpPr>
          <p:nvPr/>
        </p:nvSpPr>
        <p:spPr bwMode="auto">
          <a:xfrm>
            <a:off x="3543300" y="14303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42" name="Oval 106"/>
          <p:cNvSpPr>
            <a:spLocks noChangeArrowheads="1"/>
          </p:cNvSpPr>
          <p:nvPr/>
        </p:nvSpPr>
        <p:spPr bwMode="auto">
          <a:xfrm>
            <a:off x="3548063" y="24542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43" name="Oval 106"/>
          <p:cNvSpPr>
            <a:spLocks noChangeArrowheads="1"/>
          </p:cNvSpPr>
          <p:nvPr/>
        </p:nvSpPr>
        <p:spPr bwMode="auto">
          <a:xfrm>
            <a:off x="3860800" y="26812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44" name="Oval 106"/>
          <p:cNvSpPr>
            <a:spLocks noChangeArrowheads="1"/>
          </p:cNvSpPr>
          <p:nvPr/>
        </p:nvSpPr>
        <p:spPr bwMode="auto">
          <a:xfrm>
            <a:off x="4786313" y="27066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45" name="Oval 106"/>
          <p:cNvSpPr>
            <a:spLocks noChangeArrowheads="1"/>
          </p:cNvSpPr>
          <p:nvPr/>
        </p:nvSpPr>
        <p:spPr bwMode="auto">
          <a:xfrm>
            <a:off x="5089525" y="29860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46" name="Oval 106"/>
          <p:cNvSpPr>
            <a:spLocks noChangeArrowheads="1"/>
          </p:cNvSpPr>
          <p:nvPr/>
        </p:nvSpPr>
        <p:spPr bwMode="auto">
          <a:xfrm>
            <a:off x="5097463" y="38846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47" name="Oval 106"/>
          <p:cNvSpPr>
            <a:spLocks noChangeArrowheads="1"/>
          </p:cNvSpPr>
          <p:nvPr/>
        </p:nvSpPr>
        <p:spPr bwMode="auto">
          <a:xfrm>
            <a:off x="4862513" y="41370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48" name="Oval 106"/>
          <p:cNvSpPr>
            <a:spLocks noChangeArrowheads="1"/>
          </p:cNvSpPr>
          <p:nvPr/>
        </p:nvSpPr>
        <p:spPr bwMode="auto">
          <a:xfrm>
            <a:off x="4337050" y="26908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49" name="Oval 106"/>
          <p:cNvSpPr>
            <a:spLocks noChangeArrowheads="1"/>
          </p:cNvSpPr>
          <p:nvPr/>
        </p:nvSpPr>
        <p:spPr bwMode="auto">
          <a:xfrm>
            <a:off x="5089525" y="14716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50" name="Oval 106"/>
          <p:cNvSpPr>
            <a:spLocks noChangeArrowheads="1"/>
          </p:cNvSpPr>
          <p:nvPr/>
        </p:nvSpPr>
        <p:spPr bwMode="auto">
          <a:xfrm>
            <a:off x="4387850" y="28082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51" name="Oval 106"/>
          <p:cNvSpPr>
            <a:spLocks noChangeArrowheads="1"/>
          </p:cNvSpPr>
          <p:nvPr/>
        </p:nvSpPr>
        <p:spPr bwMode="auto">
          <a:xfrm>
            <a:off x="5124450" y="34623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52" name="Oval 106"/>
          <p:cNvSpPr>
            <a:spLocks noChangeArrowheads="1"/>
          </p:cNvSpPr>
          <p:nvPr/>
        </p:nvSpPr>
        <p:spPr bwMode="auto">
          <a:xfrm>
            <a:off x="4303713" y="12096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53" name="Oval 106"/>
          <p:cNvSpPr>
            <a:spLocks noChangeArrowheads="1"/>
          </p:cNvSpPr>
          <p:nvPr/>
        </p:nvSpPr>
        <p:spPr bwMode="auto">
          <a:xfrm>
            <a:off x="3879850" y="27828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54" name="Oval 106"/>
          <p:cNvSpPr>
            <a:spLocks noChangeArrowheads="1"/>
          </p:cNvSpPr>
          <p:nvPr/>
        </p:nvSpPr>
        <p:spPr bwMode="auto">
          <a:xfrm>
            <a:off x="3573463" y="30543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55" name="Oval 106"/>
          <p:cNvSpPr>
            <a:spLocks noChangeArrowheads="1"/>
          </p:cNvSpPr>
          <p:nvPr/>
        </p:nvSpPr>
        <p:spPr bwMode="auto">
          <a:xfrm>
            <a:off x="3567113" y="19113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56" name="Oval 106"/>
          <p:cNvSpPr>
            <a:spLocks noChangeArrowheads="1"/>
          </p:cNvSpPr>
          <p:nvPr/>
        </p:nvSpPr>
        <p:spPr bwMode="auto">
          <a:xfrm>
            <a:off x="5041900" y="19113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57" name="Oval 106"/>
          <p:cNvSpPr>
            <a:spLocks noChangeArrowheads="1"/>
          </p:cNvSpPr>
          <p:nvPr/>
        </p:nvSpPr>
        <p:spPr bwMode="auto">
          <a:xfrm>
            <a:off x="3557588" y="39798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58" name="Oval 106"/>
          <p:cNvSpPr>
            <a:spLocks noChangeArrowheads="1"/>
          </p:cNvSpPr>
          <p:nvPr/>
        </p:nvSpPr>
        <p:spPr bwMode="auto">
          <a:xfrm>
            <a:off x="3854450" y="42402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5059" name="Oval 106"/>
          <p:cNvSpPr>
            <a:spLocks noChangeArrowheads="1"/>
          </p:cNvSpPr>
          <p:nvPr/>
        </p:nvSpPr>
        <p:spPr bwMode="auto">
          <a:xfrm>
            <a:off x="3600450" y="35131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3" name="Text Box 88">
            <a:extLst>
              <a:ext uri="{FF2B5EF4-FFF2-40B4-BE49-F238E27FC236}">
                <a16:creationId xmlns:a16="http://schemas.microsoft.com/office/drawing/2014/main" id="{08D80C34-0497-E3AB-74B2-566ABD7AD2C6}"/>
              </a:ext>
            </a:extLst>
          </p:cNvPr>
          <p:cNvSpPr txBox="1">
            <a:spLocks noChangeArrowheads="1"/>
          </p:cNvSpPr>
          <p:nvPr/>
        </p:nvSpPr>
        <p:spPr bwMode="auto">
          <a:xfrm>
            <a:off x="6062663" y="2123415"/>
            <a:ext cx="2032000" cy="661720"/>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1" dirty="0">
                <a:solidFill>
                  <a:srgbClr val="0000FF"/>
                </a:solidFill>
              </a:rPr>
              <a:t>所有圆角半径相等</a:t>
            </a:r>
            <a:endParaRPr lang="en-US" altLang="zh-CN" sz="1600" b="1" dirty="0">
              <a:solidFill>
                <a:srgbClr val="0000FF"/>
              </a:solidFill>
            </a:endParaRPr>
          </a:p>
          <a:p>
            <a:pPr algn="ctr">
              <a:spcBef>
                <a:spcPct val="50000"/>
              </a:spcBef>
            </a:pPr>
            <a:r>
              <a:rPr lang="de-DE" altLang="de-DE" sz="1400" b="1" dirty="0">
                <a:solidFill>
                  <a:srgbClr val="0000FF"/>
                </a:solidFill>
              </a:rPr>
              <a:t>All radii are equal.</a:t>
            </a:r>
            <a:endParaRPr lang="de-DE" altLang="de-DE" b="1" dirty="0">
              <a:solidFill>
                <a:srgbClr val="0000FF"/>
              </a:solidFill>
            </a:endParaRPr>
          </a:p>
        </p:txBody>
      </p:sp>
      <p:sp>
        <p:nvSpPr>
          <p:cNvPr id="126" name="Text Box 11">
            <a:extLst>
              <a:ext uri="{FF2B5EF4-FFF2-40B4-BE49-F238E27FC236}">
                <a16:creationId xmlns:a16="http://schemas.microsoft.com/office/drawing/2014/main" id="{1D5AF54E-B851-47D3-AECF-6613174AF76E}"/>
              </a:ext>
            </a:extLst>
          </p:cNvPr>
          <p:cNvSpPr txBox="1">
            <a:spLocks noChangeArrowheads="1"/>
          </p:cNvSpPr>
          <p:nvPr/>
        </p:nvSpPr>
        <p:spPr bwMode="auto">
          <a:xfrm>
            <a:off x="1552575" y="192088"/>
            <a:ext cx="7591425" cy="572569"/>
          </a:xfrm>
          <a:prstGeom prst="rect">
            <a:avLst/>
          </a:prstGeom>
          <a:noFill/>
          <a:ln w="9525">
            <a:noFill/>
            <a:miter lim="800000"/>
            <a:headEnd/>
            <a:tailEnd/>
          </a:ln>
        </p:spPr>
        <p:txBody>
          <a:bodyPr lIns="79352" tIns="39676" rIns="79352" bIns="39676">
            <a:spAutoFit/>
          </a:bodyPr>
          <a:lstStyle/>
          <a:p>
            <a:pPr defTabSz="793750" eaLnBrk="0" hangingPunct="0">
              <a:lnSpc>
                <a:spcPct val="80000"/>
              </a:lnSpc>
            </a:pPr>
            <a:r>
              <a:rPr lang="en-US" altLang="de-DE" sz="2000" b="1" dirty="0"/>
              <a:t>F-25.09 </a:t>
            </a:r>
            <a:r>
              <a:rPr lang="zh-CN" altLang="en-US" sz="2000" b="1" dirty="0"/>
              <a:t>竖方</a:t>
            </a:r>
            <a:r>
              <a:rPr lang="en-US" altLang="zh-CN" sz="2000" b="1" dirty="0"/>
              <a:t>8</a:t>
            </a:r>
            <a:r>
              <a:rPr lang="zh-CN" altLang="en-US" sz="2000" b="1" dirty="0"/>
              <a:t>字</a:t>
            </a:r>
            <a:endParaRPr lang="en-US" altLang="zh-CN" sz="2000" b="1" dirty="0"/>
          </a:p>
          <a:p>
            <a:pPr defTabSz="793750" eaLnBrk="0" hangingPunct="0">
              <a:lnSpc>
                <a:spcPct val="80000"/>
              </a:lnSpc>
            </a:pPr>
            <a:r>
              <a:rPr lang="en-US" sz="2000" b="1" dirty="0"/>
              <a:t>             </a:t>
            </a:r>
            <a:r>
              <a:rPr lang="en-US" sz="1200" b="1" dirty="0"/>
              <a:t>Square Vertical Eight with half roll, roll, quarter roll, roll, quarter roll, roll, half roll</a:t>
            </a:r>
            <a:endParaRPr lang="en-GB" altLang="de-DE" sz="2000" b="1" dirty="0"/>
          </a:p>
        </p:txBody>
      </p:sp>
      <p:sp>
        <p:nvSpPr>
          <p:cNvPr id="127" name="Rectangle 81">
            <a:extLst>
              <a:ext uri="{FF2B5EF4-FFF2-40B4-BE49-F238E27FC236}">
                <a16:creationId xmlns:a16="http://schemas.microsoft.com/office/drawing/2014/main" id="{077AD8B6-7B21-4024-A1F7-D1FC37FE2455}"/>
              </a:ext>
            </a:extLst>
          </p:cNvPr>
          <p:cNvSpPr>
            <a:spLocks noChangeArrowheads="1"/>
          </p:cNvSpPr>
          <p:nvPr/>
        </p:nvSpPr>
        <p:spPr bwMode="auto">
          <a:xfrm>
            <a:off x="5687053" y="3538709"/>
            <a:ext cx="3352800" cy="646331"/>
          </a:xfrm>
          <a:prstGeom prst="rect">
            <a:avLst/>
          </a:prstGeom>
          <a:noFill/>
          <a:ln w="9525">
            <a:noFill/>
            <a:miter lim="800000"/>
            <a:headEnd/>
            <a:tailEnd/>
          </a:ln>
          <a:effectLst/>
        </p:spPr>
        <p:txBody>
          <a:bodyPr wrap="square">
            <a:spAutoFit/>
          </a:bodyPr>
          <a:lstStyle/>
          <a:p>
            <a:pPr eaLnBrk="0" hangingPunct="0">
              <a:spcBef>
                <a:spcPct val="50000"/>
              </a:spcBef>
            </a:pPr>
            <a:r>
              <a:rPr lang="zh-CN" altLang="en-US" b="1" dirty="0">
                <a:solidFill>
                  <a:srgbClr val="0000FF"/>
                </a:solidFill>
              </a:rPr>
              <a:t>进入和改出必须在相同高度</a:t>
            </a:r>
            <a:endParaRPr lang="en-US" altLang="zh-CN" b="1" dirty="0">
              <a:solidFill>
                <a:srgbClr val="0000FF"/>
              </a:solidFill>
            </a:endParaRPr>
          </a:p>
          <a:p>
            <a:pPr eaLnBrk="0" hangingPunct="0">
              <a:spcBef>
                <a:spcPct val="50000"/>
              </a:spcBef>
            </a:pPr>
            <a:r>
              <a:rPr lang="de-DE" altLang="de-DE" sz="1200" b="1" dirty="0">
                <a:solidFill>
                  <a:srgbClr val="0000FF"/>
                </a:solidFill>
              </a:rPr>
              <a:t>Entry and exit must be at the same altitude.</a:t>
            </a:r>
          </a:p>
        </p:txBody>
      </p:sp>
      <p:sp>
        <p:nvSpPr>
          <p:cNvPr id="128" name="Text Box 1179">
            <a:extLst>
              <a:ext uri="{FF2B5EF4-FFF2-40B4-BE49-F238E27FC236}">
                <a16:creationId xmlns:a16="http://schemas.microsoft.com/office/drawing/2014/main" id="{FE4B9C36-627A-491A-A589-EECCFD5E5BF5}"/>
              </a:ext>
            </a:extLst>
          </p:cNvPr>
          <p:cNvSpPr txBox="1">
            <a:spLocks noChangeArrowheads="1"/>
          </p:cNvSpPr>
          <p:nvPr/>
        </p:nvSpPr>
        <p:spPr bwMode="auto">
          <a:xfrm>
            <a:off x="2953198" y="3528556"/>
            <a:ext cx="557292" cy="276999"/>
          </a:xfrm>
          <a:prstGeom prst="rect">
            <a:avLst/>
          </a:prstGeom>
          <a:noFill/>
          <a:ln w="9525">
            <a:noFill/>
            <a:miter lim="800000"/>
            <a:headEnd/>
            <a:tailEnd/>
          </a:ln>
        </p:spPr>
        <p:txBody>
          <a:bodyPr wrap="square">
            <a:spAutoFit/>
          </a:bodyPr>
          <a:lstStyle/>
          <a:p>
            <a:pPr algn="ctr" eaLnBrk="0" hangingPunct="0">
              <a:spcBef>
                <a:spcPct val="50000"/>
              </a:spcBef>
            </a:pPr>
            <a:r>
              <a:rPr lang="zh-CN" altLang="en-US" sz="1200" b="1" dirty="0"/>
              <a:t>半滚</a:t>
            </a:r>
            <a:endParaRPr lang="de-DE" altLang="en-US" sz="1200" b="1" dirty="0"/>
          </a:p>
        </p:txBody>
      </p:sp>
      <p:sp>
        <p:nvSpPr>
          <p:cNvPr id="129" name="Text Box 1179">
            <a:extLst>
              <a:ext uri="{FF2B5EF4-FFF2-40B4-BE49-F238E27FC236}">
                <a16:creationId xmlns:a16="http://schemas.microsoft.com/office/drawing/2014/main" id="{9209E3FA-4450-4218-B8EB-E0A05E71DCE5}"/>
              </a:ext>
            </a:extLst>
          </p:cNvPr>
          <p:cNvSpPr txBox="1">
            <a:spLocks noChangeArrowheads="1"/>
          </p:cNvSpPr>
          <p:nvPr/>
        </p:nvSpPr>
        <p:spPr bwMode="auto">
          <a:xfrm>
            <a:off x="5258550" y="3311546"/>
            <a:ext cx="557292" cy="276999"/>
          </a:xfrm>
          <a:prstGeom prst="rect">
            <a:avLst/>
          </a:prstGeom>
          <a:noFill/>
          <a:ln w="9525">
            <a:noFill/>
            <a:miter lim="800000"/>
            <a:headEnd/>
            <a:tailEnd/>
          </a:ln>
        </p:spPr>
        <p:txBody>
          <a:bodyPr wrap="square">
            <a:spAutoFit/>
          </a:bodyPr>
          <a:lstStyle/>
          <a:p>
            <a:pPr algn="ctr" eaLnBrk="0" hangingPunct="0">
              <a:spcBef>
                <a:spcPct val="50000"/>
              </a:spcBef>
            </a:pPr>
            <a:r>
              <a:rPr lang="zh-CN" altLang="en-US" sz="1200" b="1" dirty="0"/>
              <a:t>半滚</a:t>
            </a:r>
            <a:endParaRPr lang="de-DE" altLang="en-US" sz="1200" b="1" dirty="0"/>
          </a:p>
        </p:txBody>
      </p:sp>
      <p:sp>
        <p:nvSpPr>
          <p:cNvPr id="130" name="Text Box 1179">
            <a:extLst>
              <a:ext uri="{FF2B5EF4-FFF2-40B4-BE49-F238E27FC236}">
                <a16:creationId xmlns:a16="http://schemas.microsoft.com/office/drawing/2014/main" id="{51103A53-C7AD-4E61-ADEE-79EBFA85A0BE}"/>
              </a:ext>
            </a:extLst>
          </p:cNvPr>
          <p:cNvSpPr txBox="1">
            <a:spLocks noChangeArrowheads="1"/>
          </p:cNvSpPr>
          <p:nvPr/>
        </p:nvSpPr>
        <p:spPr bwMode="auto">
          <a:xfrm>
            <a:off x="2404167" y="871171"/>
            <a:ext cx="1838630" cy="276999"/>
          </a:xfrm>
          <a:prstGeom prst="rect">
            <a:avLst/>
          </a:prstGeom>
          <a:noFill/>
          <a:ln w="9525">
            <a:noFill/>
            <a:miter lim="800000"/>
            <a:headEnd/>
            <a:tailEnd/>
          </a:ln>
        </p:spPr>
        <p:txBody>
          <a:bodyPr wrap="square">
            <a:spAutoFit/>
          </a:bodyPr>
          <a:lstStyle/>
          <a:p>
            <a:pPr algn="ctr" eaLnBrk="0" hangingPunct="0">
              <a:spcBef>
                <a:spcPct val="50000"/>
              </a:spcBef>
            </a:pPr>
            <a:r>
              <a:rPr lang="zh-CN" altLang="en-US" sz="1200" b="1" dirty="0"/>
              <a:t>侧飞直线，中间一周滚</a:t>
            </a:r>
            <a:endParaRPr lang="de-DE" altLang="en-US" sz="1200" b="1" dirty="0"/>
          </a:p>
        </p:txBody>
      </p:sp>
      <p:sp>
        <p:nvSpPr>
          <p:cNvPr id="131" name="Text Box 1179">
            <a:extLst>
              <a:ext uri="{FF2B5EF4-FFF2-40B4-BE49-F238E27FC236}">
                <a16:creationId xmlns:a16="http://schemas.microsoft.com/office/drawing/2014/main" id="{66EC7C3F-39EF-4055-97F5-5E3E1FDA40A9}"/>
              </a:ext>
            </a:extLst>
          </p:cNvPr>
          <p:cNvSpPr txBox="1">
            <a:spLocks noChangeArrowheads="1"/>
          </p:cNvSpPr>
          <p:nvPr/>
        </p:nvSpPr>
        <p:spPr bwMode="auto">
          <a:xfrm>
            <a:off x="4062686" y="3056384"/>
            <a:ext cx="971652" cy="461665"/>
          </a:xfrm>
          <a:prstGeom prst="rect">
            <a:avLst/>
          </a:prstGeom>
          <a:noFill/>
          <a:ln w="9525">
            <a:noFill/>
            <a:miter lim="800000"/>
            <a:headEnd/>
            <a:tailEnd/>
          </a:ln>
        </p:spPr>
        <p:txBody>
          <a:bodyPr wrap="square">
            <a:spAutoFit/>
          </a:bodyPr>
          <a:lstStyle/>
          <a:p>
            <a:pPr algn="ctr" eaLnBrk="0" hangingPunct="0">
              <a:spcBef>
                <a:spcPct val="50000"/>
              </a:spcBef>
            </a:pPr>
            <a:r>
              <a:rPr lang="zh-CN" altLang="en-US" sz="1200" b="1" dirty="0"/>
              <a:t>水平直线，中间一周滚</a:t>
            </a:r>
            <a:endParaRPr lang="de-DE" altLang="en-US" sz="1200" b="1"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blinds(horizontal)">
                                      <p:cBhvr>
                                        <p:cTn id="7" dur="1000"/>
                                        <p:tgtEl>
                                          <p:spTgt spid="317"/>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22"/>
                                        </p:tgtEl>
                                        <p:attrNameLst>
                                          <p:attrName>style.visibility</p:attrName>
                                        </p:attrNameLst>
                                      </p:cBhvr>
                                      <p:to>
                                        <p:strVal val="visible"/>
                                      </p:to>
                                    </p:set>
                                    <p:animEffect transition="in" filter="blinds(horizontal)">
                                      <p:cBhvr>
                                        <p:cTn id="11" dur="1000"/>
                                        <p:tgtEl>
                                          <p:spTgt spid="322"/>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blinds(horizontal)">
                                      <p:cBhvr>
                                        <p:cTn id="15" dur="1000"/>
                                        <p:tgtEl>
                                          <p:spTgt spid="319"/>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320"/>
                                        </p:tgtEl>
                                        <p:attrNameLst>
                                          <p:attrName>style.visibility</p:attrName>
                                        </p:attrNameLst>
                                      </p:cBhvr>
                                      <p:to>
                                        <p:strVal val="visible"/>
                                      </p:to>
                                    </p:set>
                                    <p:animEffect transition="in" filter="blinds(horizontal)">
                                      <p:cBhvr>
                                        <p:cTn id="19" dur="1000"/>
                                        <p:tgtEl>
                                          <p:spTgt spid="320"/>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227"/>
                                        </p:tgtEl>
                                        <p:attrNameLst>
                                          <p:attrName>style.visibility</p:attrName>
                                        </p:attrNameLst>
                                      </p:cBhvr>
                                      <p:to>
                                        <p:strVal val="visible"/>
                                      </p:to>
                                    </p:set>
                                    <p:animEffect transition="in" filter="blinds(horizontal)">
                                      <p:cBhvr>
                                        <p:cTn id="23" dur="1000"/>
                                        <p:tgtEl>
                                          <p:spTgt spid="227"/>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321"/>
                                        </p:tgtEl>
                                        <p:attrNameLst>
                                          <p:attrName>style.visibility</p:attrName>
                                        </p:attrNameLst>
                                      </p:cBhvr>
                                      <p:to>
                                        <p:strVal val="visible"/>
                                      </p:to>
                                    </p:set>
                                    <p:animEffect transition="in" filter="blinds(horizontal)">
                                      <p:cBhvr>
                                        <p:cTn id="27" dur="1000"/>
                                        <p:tgtEl>
                                          <p:spTgt spid="321"/>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 fill="hold">
                                          <p:stCondLst>
                                            <p:cond delay="0"/>
                                          </p:stCondLst>
                                        </p:cTn>
                                        <p:tgtEl>
                                          <p:spTgt spid="323"/>
                                        </p:tgtEl>
                                        <p:attrNameLst>
                                          <p:attrName>style.visibility</p:attrName>
                                        </p:attrNameLst>
                                      </p:cBhvr>
                                      <p:to>
                                        <p:strVal val="visible"/>
                                      </p:to>
                                    </p:set>
                                    <p:animEffect transition="in" filter="blinds(horizontal)">
                                      <p:cBhvr>
                                        <p:cTn id="31" dur="1000"/>
                                        <p:tgtEl>
                                          <p:spTgt spid="323"/>
                                        </p:tgtEl>
                                      </p:cBhvr>
                                    </p:animEffect>
                                  </p:childTnLst>
                                </p:cTn>
                              </p:par>
                            </p:childTnLst>
                          </p:cTn>
                        </p:par>
                        <p:par>
                          <p:cTn id="32" fill="hold">
                            <p:stCondLst>
                              <p:cond delay="7000"/>
                            </p:stCondLst>
                            <p:childTnLst>
                              <p:par>
                                <p:cTn id="33" presetID="3" presetClass="entr" presetSubtype="10" fill="hold" nodeType="afterEffect">
                                  <p:stCondLst>
                                    <p:cond delay="0"/>
                                  </p:stCondLst>
                                  <p:childTnLst>
                                    <p:set>
                                      <p:cBhvr>
                                        <p:cTn id="34" dur="1" fill="hold">
                                          <p:stCondLst>
                                            <p:cond delay="0"/>
                                          </p:stCondLst>
                                        </p:cTn>
                                        <p:tgtEl>
                                          <p:spTgt spid="324"/>
                                        </p:tgtEl>
                                        <p:attrNameLst>
                                          <p:attrName>style.visibility</p:attrName>
                                        </p:attrNameLst>
                                      </p:cBhvr>
                                      <p:to>
                                        <p:strVal val="visible"/>
                                      </p:to>
                                    </p:set>
                                    <p:animEffect transition="in" filter="blinds(horizontal)">
                                      <p:cBhvr>
                                        <p:cTn id="35" dur="1000"/>
                                        <p:tgtEl>
                                          <p:spTgt spid="324"/>
                                        </p:tgtEl>
                                      </p:cBhvr>
                                    </p:animEffect>
                                  </p:childTnLst>
                                </p:cTn>
                              </p:par>
                            </p:childTnLst>
                          </p:cTn>
                        </p:par>
                        <p:par>
                          <p:cTn id="36" fill="hold">
                            <p:stCondLst>
                              <p:cond delay="8000"/>
                            </p:stCondLst>
                            <p:childTnLst>
                              <p:par>
                                <p:cTn id="37" presetID="3" presetClass="entr" presetSubtype="10" fill="hold" nodeType="afterEffect">
                                  <p:stCondLst>
                                    <p:cond delay="0"/>
                                  </p:stCondLst>
                                  <p:childTnLst>
                                    <p:set>
                                      <p:cBhvr>
                                        <p:cTn id="38" dur="1" fill="hold">
                                          <p:stCondLst>
                                            <p:cond delay="0"/>
                                          </p:stCondLst>
                                        </p:cTn>
                                        <p:tgtEl>
                                          <p:spTgt spid="325"/>
                                        </p:tgtEl>
                                        <p:attrNameLst>
                                          <p:attrName>style.visibility</p:attrName>
                                        </p:attrNameLst>
                                      </p:cBhvr>
                                      <p:to>
                                        <p:strVal val="visible"/>
                                      </p:to>
                                    </p:set>
                                    <p:animEffect transition="in" filter="blinds(horizontal)">
                                      <p:cBhvr>
                                        <p:cTn id="39" dur="1000"/>
                                        <p:tgtEl>
                                          <p:spTgt spid="325"/>
                                        </p:tgtEl>
                                      </p:cBhvr>
                                    </p:animEffect>
                                  </p:childTnLst>
                                </p:cTn>
                              </p:par>
                            </p:childTnLst>
                          </p:cTn>
                        </p:par>
                        <p:par>
                          <p:cTn id="40" fill="hold">
                            <p:stCondLst>
                              <p:cond delay="9000"/>
                            </p:stCondLst>
                            <p:childTnLst>
                              <p:par>
                                <p:cTn id="41" presetID="3" presetClass="entr" presetSubtype="1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linds(horizontal)">
                                      <p:cBhvr>
                                        <p:cTn id="43" dur="1000"/>
                                        <p:tgtEl>
                                          <p:spTgt spid="3"/>
                                        </p:tgtEl>
                                      </p:cBhvr>
                                    </p:animEffect>
                                  </p:childTnLst>
                                </p:cTn>
                              </p:par>
                            </p:childTnLst>
                          </p:cTn>
                        </p:par>
                        <p:par>
                          <p:cTn id="44" fill="hold">
                            <p:stCondLst>
                              <p:cond delay="10000"/>
                            </p:stCondLst>
                            <p:childTnLst>
                              <p:par>
                                <p:cTn id="45" presetID="3" presetClass="entr" presetSubtype="10" fill="hold" grpId="0" nodeType="afterEffect">
                                  <p:stCondLst>
                                    <p:cond delay="0"/>
                                  </p:stCondLst>
                                  <p:childTnLst>
                                    <p:set>
                                      <p:cBhvr>
                                        <p:cTn id="46" dur="1" fill="hold">
                                          <p:stCondLst>
                                            <p:cond delay="0"/>
                                          </p:stCondLst>
                                        </p:cTn>
                                        <p:tgtEl>
                                          <p:spTgt spid="127"/>
                                        </p:tgtEl>
                                        <p:attrNameLst>
                                          <p:attrName>style.visibility</p:attrName>
                                        </p:attrNameLst>
                                      </p:cBhvr>
                                      <p:to>
                                        <p:strVal val="visible"/>
                                      </p:to>
                                    </p:set>
                                    <p:animEffect transition="in" filter="blinds(horizontal)">
                                      <p:cBhvr>
                                        <p:cTn id="4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p:bldP spid="3" grpId="0" animBg="1"/>
      <p:bldP spid="1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8"/>
          <p:cNvSpPr txBox="1">
            <a:spLocks noChangeArrowheads="1"/>
          </p:cNvSpPr>
          <p:nvPr/>
        </p:nvSpPr>
        <p:spPr bwMode="auto">
          <a:xfrm>
            <a:off x="2044868" y="134931"/>
            <a:ext cx="5625973" cy="572569"/>
          </a:xfrm>
          <a:prstGeom prst="rect">
            <a:avLst/>
          </a:prstGeom>
          <a:noFill/>
          <a:ln w="9525">
            <a:noFill/>
            <a:miter lim="800000"/>
            <a:headEnd/>
            <a:tailEnd/>
          </a:ln>
        </p:spPr>
        <p:txBody>
          <a:bodyPr wrap="square" lIns="79352" tIns="39676" rIns="79352" bIns="39676">
            <a:spAutoFit/>
          </a:bodyPr>
          <a:lstStyle/>
          <a:p>
            <a:pPr defTabSz="793750" eaLnBrk="0" hangingPunct="0"/>
            <a:r>
              <a:rPr lang="en-US" altLang="de-DE" sz="2000" b="1" dirty="0"/>
              <a:t>F-25.10 </a:t>
            </a:r>
            <a:r>
              <a:rPr lang="zh-CN" altLang="en-US" sz="2000" b="1" dirty="0"/>
              <a:t>推推拉驼峰</a:t>
            </a:r>
            <a:endParaRPr lang="en-US" altLang="zh-CN" sz="2000" b="1" dirty="0"/>
          </a:p>
          <a:p>
            <a:pPr defTabSz="793750" eaLnBrk="0" hangingPunct="0"/>
            <a:r>
              <a:rPr lang="en-US" sz="1200" b="1" dirty="0"/>
              <a:t>                    Push </a:t>
            </a:r>
            <a:r>
              <a:rPr lang="en-US" sz="1200" b="1" dirty="0" err="1"/>
              <a:t>Push</a:t>
            </a:r>
            <a:r>
              <a:rPr lang="en-US" sz="1200" b="1" dirty="0"/>
              <a:t> Pull </a:t>
            </a:r>
            <a:r>
              <a:rPr lang="en-US" sz="1200" b="1" dirty="0" err="1"/>
              <a:t>Humpty</a:t>
            </a:r>
            <a:r>
              <a:rPr lang="en-US" sz="1200" b="1" dirty="0"/>
              <a:t> Bump with half roll, one and a half roll.</a:t>
            </a:r>
            <a:endParaRPr lang="de-DE" altLang="de-DE" sz="1200" dirty="0"/>
          </a:p>
        </p:txBody>
      </p:sp>
      <p:sp>
        <p:nvSpPr>
          <p:cNvPr id="86018" name="Text Box 340"/>
          <p:cNvSpPr txBox="1">
            <a:spLocks noChangeArrowheads="1"/>
          </p:cNvSpPr>
          <p:nvPr/>
        </p:nvSpPr>
        <p:spPr bwMode="auto">
          <a:xfrm>
            <a:off x="8013700" y="6515100"/>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F-25.10.01</a:t>
            </a:r>
            <a:endParaRPr lang="de-DE" altLang="de-DE"/>
          </a:p>
        </p:txBody>
      </p:sp>
      <p:sp>
        <p:nvSpPr>
          <p:cNvPr id="86019" name="Text Box 546"/>
          <p:cNvSpPr txBox="1">
            <a:spLocks noChangeArrowheads="1"/>
          </p:cNvSpPr>
          <p:nvPr/>
        </p:nvSpPr>
        <p:spPr bwMode="auto">
          <a:xfrm>
            <a:off x="2442257" y="5326806"/>
            <a:ext cx="6041343" cy="1138773"/>
          </a:xfrm>
          <a:prstGeom prst="rect">
            <a:avLst/>
          </a:prstGeom>
          <a:solidFill>
            <a:schemeClr val="bg1"/>
          </a:solidFill>
          <a:ln w="9525">
            <a:noFill/>
            <a:miter lim="800000"/>
            <a:headEnd/>
            <a:tailEnd/>
          </a:ln>
        </p:spPr>
        <p:txBody>
          <a:bodyPr wrap="square">
            <a:spAutoFit/>
          </a:bodyPr>
          <a:lstStyle/>
          <a:p>
            <a:pPr defTabSz="793750" eaLnBrk="0" hangingPunct="0"/>
            <a:r>
              <a:rPr lang="zh-CN" altLang="en-US" sz="1600" b="1" dirty="0"/>
              <a:t>倒飞进入，推</a:t>
            </a:r>
            <a:r>
              <a:rPr lang="en-US" altLang="zh-CN" sz="1600" b="1" dirty="0"/>
              <a:t>1/4</a:t>
            </a:r>
            <a:r>
              <a:rPr lang="zh-CN" altLang="en-US" sz="1600" b="1" dirty="0"/>
              <a:t>圆弧进入垂直上升直线，做半滚，推</a:t>
            </a:r>
            <a:r>
              <a:rPr lang="en-US" altLang="zh-CN" sz="1600" b="1" dirty="0"/>
              <a:t>1/2</a:t>
            </a:r>
            <a:r>
              <a:rPr lang="zh-CN" altLang="en-US" sz="1600" b="1" dirty="0"/>
              <a:t>圆弧进入垂直下降直线，做连续</a:t>
            </a:r>
            <a:r>
              <a:rPr lang="en-US" altLang="zh-CN" sz="1600" b="1" dirty="0"/>
              <a:t>1-1/2</a:t>
            </a:r>
            <a:r>
              <a:rPr lang="zh-CN" altLang="en-US" sz="1600" b="1" dirty="0"/>
              <a:t>横滚，拉</a:t>
            </a:r>
            <a:r>
              <a:rPr lang="en-US" altLang="zh-CN" sz="1600" b="1" dirty="0"/>
              <a:t>1/4</a:t>
            </a:r>
            <a:r>
              <a:rPr lang="zh-CN" altLang="en-US" sz="1600" b="1" dirty="0"/>
              <a:t>圆弧，正飞改出。</a:t>
            </a:r>
            <a:endParaRPr lang="en-US" altLang="zh-CN" sz="1600" b="1" dirty="0"/>
          </a:p>
          <a:p>
            <a:pPr defTabSz="793750" eaLnBrk="0" hangingPunct="0"/>
            <a:r>
              <a:rPr lang="en-US" sz="1200" b="1" dirty="0"/>
              <a:t>From inverted, push through quarter loop into a vertical upline, perform a half roll, push through a half loop into a vertical downline, perform one and a half continuous rolls, pull through quarter loop, exit upright. </a:t>
            </a:r>
            <a:endParaRPr lang="de-DE" altLang="de-DE" sz="1200" b="1" dirty="0"/>
          </a:p>
        </p:txBody>
      </p:sp>
      <p:sp>
        <p:nvSpPr>
          <p:cNvPr id="86020" name="Line 551"/>
          <p:cNvSpPr>
            <a:spLocks noChangeShapeType="1"/>
          </p:cNvSpPr>
          <p:nvPr/>
        </p:nvSpPr>
        <p:spPr bwMode="auto">
          <a:xfrm>
            <a:off x="5283200" y="3979863"/>
            <a:ext cx="376238" cy="1587"/>
          </a:xfrm>
          <a:prstGeom prst="line">
            <a:avLst/>
          </a:prstGeom>
          <a:noFill/>
          <a:ln w="12700">
            <a:solidFill>
              <a:schemeClr val="tx1"/>
            </a:solidFill>
            <a:round/>
            <a:headEnd/>
            <a:tailEnd/>
          </a:ln>
        </p:spPr>
        <p:txBody>
          <a:bodyPr/>
          <a:lstStyle/>
          <a:p>
            <a:endParaRPr lang="de-DE"/>
          </a:p>
        </p:txBody>
      </p:sp>
      <p:sp>
        <p:nvSpPr>
          <p:cNvPr id="86021" name="Line 552"/>
          <p:cNvSpPr>
            <a:spLocks noChangeShapeType="1"/>
          </p:cNvSpPr>
          <p:nvPr/>
        </p:nvSpPr>
        <p:spPr bwMode="auto">
          <a:xfrm>
            <a:off x="6442075" y="1958975"/>
            <a:ext cx="4763" cy="1484313"/>
          </a:xfrm>
          <a:prstGeom prst="line">
            <a:avLst/>
          </a:prstGeom>
          <a:noFill/>
          <a:ln w="12700">
            <a:solidFill>
              <a:schemeClr val="tx1"/>
            </a:solidFill>
            <a:round/>
            <a:headEnd/>
            <a:tailEnd/>
          </a:ln>
        </p:spPr>
        <p:txBody>
          <a:bodyPr/>
          <a:lstStyle/>
          <a:p>
            <a:endParaRPr lang="de-DE"/>
          </a:p>
        </p:txBody>
      </p:sp>
      <p:sp>
        <p:nvSpPr>
          <p:cNvPr id="86022" name="Line 553"/>
          <p:cNvSpPr>
            <a:spLocks noChangeShapeType="1"/>
          </p:cNvSpPr>
          <p:nvPr/>
        </p:nvSpPr>
        <p:spPr bwMode="auto">
          <a:xfrm>
            <a:off x="7637463" y="1973263"/>
            <a:ext cx="1587" cy="1717675"/>
          </a:xfrm>
          <a:prstGeom prst="line">
            <a:avLst/>
          </a:prstGeom>
          <a:noFill/>
          <a:ln w="12700">
            <a:solidFill>
              <a:schemeClr val="tx1"/>
            </a:solidFill>
            <a:round/>
            <a:headEnd/>
            <a:tailEnd/>
          </a:ln>
        </p:spPr>
        <p:txBody>
          <a:bodyPr/>
          <a:lstStyle/>
          <a:p>
            <a:endParaRPr lang="de-DE"/>
          </a:p>
        </p:txBody>
      </p:sp>
      <p:sp>
        <p:nvSpPr>
          <p:cNvPr id="86023" name="Arc 554"/>
          <p:cNvSpPr>
            <a:spLocks/>
          </p:cNvSpPr>
          <p:nvPr/>
        </p:nvSpPr>
        <p:spPr bwMode="auto">
          <a:xfrm rot="10880455" flipV="1">
            <a:off x="6451600" y="1447800"/>
            <a:ext cx="1189038" cy="555625"/>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1" y="19913"/>
                </a:moveTo>
                <a:cubicBezTo>
                  <a:pt x="880" y="8672"/>
                  <a:pt x="10258" y="0"/>
                  <a:pt x="21534" y="0"/>
                </a:cubicBezTo>
                <a:cubicBezTo>
                  <a:pt x="33463" y="0"/>
                  <a:pt x="43134" y="9670"/>
                  <a:pt x="43134" y="21600"/>
                </a:cubicBezTo>
              </a:path>
              <a:path w="43134" h="21600" stroke="0" extrusionOk="0">
                <a:moveTo>
                  <a:pt x="-1" y="19913"/>
                </a:moveTo>
                <a:cubicBezTo>
                  <a:pt x="880" y="8672"/>
                  <a:pt x="10258" y="0"/>
                  <a:pt x="21534" y="0"/>
                </a:cubicBezTo>
                <a:cubicBezTo>
                  <a:pt x="33463" y="0"/>
                  <a:pt x="43134" y="9670"/>
                  <a:pt x="43134" y="21600"/>
                </a:cubicBezTo>
                <a:lnTo>
                  <a:pt x="21534" y="21600"/>
                </a:lnTo>
                <a:lnTo>
                  <a:pt x="-1" y="19913"/>
                </a:lnTo>
                <a:close/>
              </a:path>
            </a:pathLst>
          </a:custGeom>
          <a:noFill/>
          <a:ln w="12700">
            <a:solidFill>
              <a:schemeClr val="tx1"/>
            </a:solidFill>
            <a:round/>
            <a:headEnd/>
            <a:tailEnd/>
          </a:ln>
        </p:spPr>
        <p:txBody>
          <a:bodyPr/>
          <a:lstStyle/>
          <a:p>
            <a:endParaRPr lang="de-DE"/>
          </a:p>
        </p:txBody>
      </p:sp>
      <p:sp>
        <p:nvSpPr>
          <p:cNvPr id="86024" name="Line 555"/>
          <p:cNvSpPr>
            <a:spLocks noChangeShapeType="1"/>
          </p:cNvSpPr>
          <p:nvPr/>
        </p:nvSpPr>
        <p:spPr bwMode="auto">
          <a:xfrm>
            <a:off x="5133975" y="4238625"/>
            <a:ext cx="1731963" cy="0"/>
          </a:xfrm>
          <a:prstGeom prst="line">
            <a:avLst/>
          </a:prstGeom>
          <a:noFill/>
          <a:ln w="12700">
            <a:solidFill>
              <a:schemeClr val="tx1"/>
            </a:solidFill>
            <a:round/>
            <a:headEnd/>
            <a:tailEnd/>
          </a:ln>
        </p:spPr>
        <p:txBody>
          <a:bodyPr/>
          <a:lstStyle/>
          <a:p>
            <a:endParaRPr lang="de-DE"/>
          </a:p>
        </p:txBody>
      </p:sp>
      <p:sp>
        <p:nvSpPr>
          <p:cNvPr id="86025" name="Arc 556"/>
          <p:cNvSpPr>
            <a:spLocks/>
          </p:cNvSpPr>
          <p:nvPr/>
        </p:nvSpPr>
        <p:spPr bwMode="auto">
          <a:xfrm flipV="1">
            <a:off x="5653088" y="3438525"/>
            <a:ext cx="803275" cy="546100"/>
          </a:xfrm>
          <a:custGeom>
            <a:avLst/>
            <a:gdLst>
              <a:gd name="T0" fmla="*/ 0 w 21600"/>
              <a:gd name="T1" fmla="*/ 0 h 23713"/>
              <a:gd name="T2" fmla="*/ 0 w 21600"/>
              <a:gd name="T3" fmla="*/ 0 h 23713"/>
              <a:gd name="T4" fmla="*/ 0 w 21600"/>
              <a:gd name="T5" fmla="*/ 0 h 23713"/>
              <a:gd name="T6" fmla="*/ 0 60000 65536"/>
              <a:gd name="T7" fmla="*/ 0 60000 65536"/>
              <a:gd name="T8" fmla="*/ 0 60000 65536"/>
              <a:gd name="T9" fmla="*/ 0 w 21600"/>
              <a:gd name="T10" fmla="*/ 0 h 23713"/>
              <a:gd name="T11" fmla="*/ 21600 w 21600"/>
              <a:gd name="T12" fmla="*/ 23713 h 23713"/>
            </a:gdLst>
            <a:ahLst/>
            <a:cxnLst>
              <a:cxn ang="T6">
                <a:pos x="T0" y="T1"/>
              </a:cxn>
              <a:cxn ang="T7">
                <a:pos x="T2" y="T3"/>
              </a:cxn>
              <a:cxn ang="T8">
                <a:pos x="T4" y="T5"/>
              </a:cxn>
            </a:cxnLst>
            <a:rect l="T9" t="T10" r="T11" b="T12"/>
            <a:pathLst>
              <a:path w="21600" h="23713" fill="none" extrusionOk="0">
                <a:moveTo>
                  <a:pt x="0" y="0"/>
                </a:moveTo>
                <a:cubicBezTo>
                  <a:pt x="11929" y="0"/>
                  <a:pt x="21600" y="9670"/>
                  <a:pt x="21600" y="21600"/>
                </a:cubicBezTo>
                <a:cubicBezTo>
                  <a:pt x="21600" y="22305"/>
                  <a:pt x="21565" y="23010"/>
                  <a:pt x="21496" y="23713"/>
                </a:cubicBezTo>
              </a:path>
              <a:path w="21600" h="23713" stroke="0" extrusionOk="0">
                <a:moveTo>
                  <a:pt x="0" y="0"/>
                </a:moveTo>
                <a:cubicBezTo>
                  <a:pt x="11929" y="0"/>
                  <a:pt x="21600" y="9670"/>
                  <a:pt x="21600" y="21600"/>
                </a:cubicBezTo>
                <a:cubicBezTo>
                  <a:pt x="21600" y="22305"/>
                  <a:pt x="21565" y="23010"/>
                  <a:pt x="21496" y="23713"/>
                </a:cubicBezTo>
                <a:lnTo>
                  <a:pt x="0" y="21600"/>
                </a:lnTo>
                <a:lnTo>
                  <a:pt x="0" y="0"/>
                </a:lnTo>
                <a:close/>
              </a:path>
            </a:pathLst>
          </a:custGeom>
          <a:noFill/>
          <a:ln w="12700">
            <a:solidFill>
              <a:schemeClr val="tx1"/>
            </a:solidFill>
            <a:round/>
            <a:headEnd/>
            <a:tailEnd/>
          </a:ln>
        </p:spPr>
        <p:txBody>
          <a:bodyPr/>
          <a:lstStyle/>
          <a:p>
            <a:endParaRPr lang="de-DE"/>
          </a:p>
        </p:txBody>
      </p:sp>
      <p:sp>
        <p:nvSpPr>
          <p:cNvPr id="86026" name="Arc 557"/>
          <p:cNvSpPr>
            <a:spLocks/>
          </p:cNvSpPr>
          <p:nvPr/>
        </p:nvSpPr>
        <p:spPr bwMode="auto">
          <a:xfrm flipV="1">
            <a:off x="6850063" y="3690938"/>
            <a:ext cx="796925" cy="549275"/>
          </a:xfrm>
          <a:custGeom>
            <a:avLst/>
            <a:gdLst>
              <a:gd name="T0" fmla="*/ 0 w 21600"/>
              <a:gd name="T1" fmla="*/ 0 h 23840"/>
              <a:gd name="T2" fmla="*/ 0 w 21600"/>
              <a:gd name="T3" fmla="*/ 0 h 23840"/>
              <a:gd name="T4" fmla="*/ 0 w 21600"/>
              <a:gd name="T5" fmla="*/ 0 h 23840"/>
              <a:gd name="T6" fmla="*/ 0 60000 65536"/>
              <a:gd name="T7" fmla="*/ 0 60000 65536"/>
              <a:gd name="T8" fmla="*/ 0 60000 65536"/>
              <a:gd name="T9" fmla="*/ 0 w 21600"/>
              <a:gd name="T10" fmla="*/ 0 h 23840"/>
              <a:gd name="T11" fmla="*/ 21600 w 21600"/>
              <a:gd name="T12" fmla="*/ 23840 h 23840"/>
            </a:gdLst>
            <a:ahLst/>
            <a:cxnLst>
              <a:cxn ang="T6">
                <a:pos x="T0" y="T1"/>
              </a:cxn>
              <a:cxn ang="T7">
                <a:pos x="T2" y="T3"/>
              </a:cxn>
              <a:cxn ang="T8">
                <a:pos x="T4" y="T5"/>
              </a:cxn>
            </a:cxnLst>
            <a:rect l="T9" t="T10" r="T11" b="T12"/>
            <a:pathLst>
              <a:path w="21600" h="23840" fill="none" extrusionOk="0">
                <a:moveTo>
                  <a:pt x="0" y="0"/>
                </a:moveTo>
                <a:cubicBezTo>
                  <a:pt x="11929" y="0"/>
                  <a:pt x="21600" y="9670"/>
                  <a:pt x="21600" y="21600"/>
                </a:cubicBezTo>
                <a:cubicBezTo>
                  <a:pt x="21600" y="22348"/>
                  <a:pt x="21561" y="23095"/>
                  <a:pt x="21483" y="23839"/>
                </a:cubicBezTo>
              </a:path>
              <a:path w="21600" h="23840" stroke="0" extrusionOk="0">
                <a:moveTo>
                  <a:pt x="0" y="0"/>
                </a:moveTo>
                <a:cubicBezTo>
                  <a:pt x="11929" y="0"/>
                  <a:pt x="21600" y="9670"/>
                  <a:pt x="21600" y="21600"/>
                </a:cubicBezTo>
                <a:cubicBezTo>
                  <a:pt x="21600" y="22348"/>
                  <a:pt x="21561" y="23095"/>
                  <a:pt x="21483" y="23839"/>
                </a:cubicBezTo>
                <a:lnTo>
                  <a:pt x="0" y="21600"/>
                </a:lnTo>
                <a:lnTo>
                  <a:pt x="0" y="0"/>
                </a:lnTo>
                <a:close/>
              </a:path>
            </a:pathLst>
          </a:custGeom>
          <a:noFill/>
          <a:ln w="12700">
            <a:solidFill>
              <a:schemeClr val="tx1"/>
            </a:solidFill>
            <a:round/>
            <a:headEnd/>
            <a:tailEnd/>
          </a:ln>
        </p:spPr>
        <p:txBody>
          <a:bodyPr/>
          <a:lstStyle/>
          <a:p>
            <a:endParaRPr lang="de-DE"/>
          </a:p>
        </p:txBody>
      </p:sp>
      <p:sp>
        <p:nvSpPr>
          <p:cNvPr id="86027" name="AutoShape 561"/>
          <p:cNvSpPr>
            <a:spLocks noChangeArrowheads="1"/>
          </p:cNvSpPr>
          <p:nvPr/>
        </p:nvSpPr>
        <p:spPr bwMode="auto">
          <a:xfrm>
            <a:off x="5072063" y="3878263"/>
            <a:ext cx="466725" cy="180975"/>
          </a:xfrm>
          <a:prstGeom prst="rightArrow">
            <a:avLst>
              <a:gd name="adj1" fmla="val 50000"/>
              <a:gd name="adj2" fmla="val 64462"/>
            </a:avLst>
          </a:prstGeom>
          <a:solidFill>
            <a:srgbClr val="FF3300"/>
          </a:solidFill>
          <a:ln w="12700">
            <a:solidFill>
              <a:schemeClr val="tx1"/>
            </a:solidFill>
            <a:miter lim="800000"/>
            <a:headEnd/>
            <a:tailEnd/>
          </a:ln>
        </p:spPr>
        <p:txBody>
          <a:bodyPr wrap="none" anchor="ctr"/>
          <a:lstStyle/>
          <a:p>
            <a:pPr algn="ctr" eaLnBrk="0" hangingPunct="0"/>
            <a:endParaRPr lang="de-DE" altLang="de-DE" sz="2400">
              <a:solidFill>
                <a:srgbClr val="FF3300"/>
              </a:solidFill>
              <a:latin typeface="Times New Roman" pitchFamily="18" charset="0"/>
            </a:endParaRPr>
          </a:p>
        </p:txBody>
      </p:sp>
      <p:grpSp>
        <p:nvGrpSpPr>
          <p:cNvPr id="86028" name="Group 628"/>
          <p:cNvGrpSpPr>
            <a:grpSpLocks/>
          </p:cNvGrpSpPr>
          <p:nvPr/>
        </p:nvGrpSpPr>
        <p:grpSpPr bwMode="auto">
          <a:xfrm rot="14002766" flipV="1">
            <a:off x="6062663" y="2794000"/>
            <a:ext cx="733425" cy="263525"/>
            <a:chOff x="4875" y="7237"/>
            <a:chExt cx="4230" cy="1883"/>
          </a:xfrm>
        </p:grpSpPr>
        <p:sp>
          <p:nvSpPr>
            <p:cNvPr id="86118" name="Arc 62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86119" name="AutoShape 630"/>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sp>
        <p:nvSpPr>
          <p:cNvPr id="86029" name="AutoShape 633"/>
          <p:cNvSpPr>
            <a:spLocks noChangeArrowheads="1"/>
          </p:cNvSpPr>
          <p:nvPr/>
        </p:nvSpPr>
        <p:spPr bwMode="auto">
          <a:xfrm flipH="1">
            <a:off x="5106988" y="4146550"/>
            <a:ext cx="466725" cy="180975"/>
          </a:xfrm>
          <a:prstGeom prst="rightArrow">
            <a:avLst>
              <a:gd name="adj1" fmla="val 50000"/>
              <a:gd name="adj2" fmla="val 64462"/>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86030" name="Group 1267"/>
          <p:cNvGrpSpPr>
            <a:grpSpLocks/>
          </p:cNvGrpSpPr>
          <p:nvPr/>
        </p:nvGrpSpPr>
        <p:grpSpPr bwMode="auto">
          <a:xfrm rot="16361537" flipH="1">
            <a:off x="4507706" y="3683795"/>
            <a:ext cx="371475" cy="550862"/>
            <a:chOff x="2820" y="264"/>
            <a:chExt cx="420" cy="1452"/>
          </a:xfrm>
        </p:grpSpPr>
        <p:sp>
          <p:nvSpPr>
            <p:cNvPr id="86106" name="Line 126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6107" name="Group 1269"/>
            <p:cNvGrpSpPr>
              <a:grpSpLocks/>
            </p:cNvGrpSpPr>
            <p:nvPr/>
          </p:nvGrpSpPr>
          <p:grpSpPr bwMode="auto">
            <a:xfrm>
              <a:off x="2940" y="264"/>
              <a:ext cx="300" cy="1452"/>
              <a:chOff x="2940" y="264"/>
              <a:chExt cx="300" cy="1452"/>
            </a:xfrm>
          </p:grpSpPr>
          <p:grpSp>
            <p:nvGrpSpPr>
              <p:cNvPr id="86108" name="Group 1270"/>
              <p:cNvGrpSpPr>
                <a:grpSpLocks/>
              </p:cNvGrpSpPr>
              <p:nvPr/>
            </p:nvGrpSpPr>
            <p:grpSpPr bwMode="auto">
              <a:xfrm>
                <a:off x="2940" y="264"/>
                <a:ext cx="252" cy="1368"/>
                <a:chOff x="3024" y="732"/>
                <a:chExt cx="252" cy="1368"/>
              </a:xfrm>
            </p:grpSpPr>
            <p:grpSp>
              <p:nvGrpSpPr>
                <p:cNvPr id="86111" name="Group 1271"/>
                <p:cNvGrpSpPr>
                  <a:grpSpLocks/>
                </p:cNvGrpSpPr>
                <p:nvPr/>
              </p:nvGrpSpPr>
              <p:grpSpPr bwMode="auto">
                <a:xfrm>
                  <a:off x="3024" y="732"/>
                  <a:ext cx="252" cy="1368"/>
                  <a:chOff x="3168" y="1008"/>
                  <a:chExt cx="484" cy="2448"/>
                </a:xfrm>
              </p:grpSpPr>
              <p:grpSp>
                <p:nvGrpSpPr>
                  <p:cNvPr id="86113" name="Group 1272"/>
                  <p:cNvGrpSpPr>
                    <a:grpSpLocks/>
                  </p:cNvGrpSpPr>
                  <p:nvPr/>
                </p:nvGrpSpPr>
                <p:grpSpPr bwMode="auto">
                  <a:xfrm>
                    <a:off x="3168" y="1008"/>
                    <a:ext cx="484" cy="2448"/>
                    <a:chOff x="2256" y="864"/>
                    <a:chExt cx="532" cy="2448"/>
                  </a:xfrm>
                </p:grpSpPr>
                <p:sp>
                  <p:nvSpPr>
                    <p:cNvPr id="86116" name="Freeform 1273"/>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6117" name="Freeform 1274"/>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6114" name="Freeform 127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6115" name="Freeform 1276"/>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6112" name="Line 127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6109" name="AutoShape 127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6110" name="Line 127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6031" name="Group 1267"/>
          <p:cNvGrpSpPr>
            <a:grpSpLocks/>
          </p:cNvGrpSpPr>
          <p:nvPr/>
        </p:nvGrpSpPr>
        <p:grpSpPr bwMode="auto">
          <a:xfrm rot="16361537" flipV="1">
            <a:off x="5999956" y="3956845"/>
            <a:ext cx="371475" cy="550862"/>
            <a:chOff x="2820" y="264"/>
            <a:chExt cx="420" cy="1452"/>
          </a:xfrm>
        </p:grpSpPr>
        <p:sp>
          <p:nvSpPr>
            <p:cNvPr id="86094" name="Line 126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6095" name="Group 1269"/>
            <p:cNvGrpSpPr>
              <a:grpSpLocks/>
            </p:cNvGrpSpPr>
            <p:nvPr/>
          </p:nvGrpSpPr>
          <p:grpSpPr bwMode="auto">
            <a:xfrm>
              <a:off x="2940" y="264"/>
              <a:ext cx="300" cy="1452"/>
              <a:chOff x="2940" y="264"/>
              <a:chExt cx="300" cy="1452"/>
            </a:xfrm>
          </p:grpSpPr>
          <p:grpSp>
            <p:nvGrpSpPr>
              <p:cNvPr id="86096" name="Group 1270"/>
              <p:cNvGrpSpPr>
                <a:grpSpLocks/>
              </p:cNvGrpSpPr>
              <p:nvPr/>
            </p:nvGrpSpPr>
            <p:grpSpPr bwMode="auto">
              <a:xfrm>
                <a:off x="2940" y="264"/>
                <a:ext cx="252" cy="1368"/>
                <a:chOff x="3024" y="732"/>
                <a:chExt cx="252" cy="1368"/>
              </a:xfrm>
            </p:grpSpPr>
            <p:grpSp>
              <p:nvGrpSpPr>
                <p:cNvPr id="86099" name="Group 1271"/>
                <p:cNvGrpSpPr>
                  <a:grpSpLocks/>
                </p:cNvGrpSpPr>
                <p:nvPr/>
              </p:nvGrpSpPr>
              <p:grpSpPr bwMode="auto">
                <a:xfrm>
                  <a:off x="3024" y="732"/>
                  <a:ext cx="252" cy="1368"/>
                  <a:chOff x="3168" y="1008"/>
                  <a:chExt cx="484" cy="2448"/>
                </a:xfrm>
              </p:grpSpPr>
              <p:grpSp>
                <p:nvGrpSpPr>
                  <p:cNvPr id="86101" name="Group 1272"/>
                  <p:cNvGrpSpPr>
                    <a:grpSpLocks/>
                  </p:cNvGrpSpPr>
                  <p:nvPr/>
                </p:nvGrpSpPr>
                <p:grpSpPr bwMode="auto">
                  <a:xfrm>
                    <a:off x="3168" y="1008"/>
                    <a:ext cx="484" cy="2448"/>
                    <a:chOff x="2256" y="864"/>
                    <a:chExt cx="532" cy="2448"/>
                  </a:xfrm>
                </p:grpSpPr>
                <p:sp>
                  <p:nvSpPr>
                    <p:cNvPr id="86104" name="Freeform 1273"/>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6105" name="Freeform 1274"/>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6102" name="Freeform 127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6103" name="Freeform 1276"/>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6100" name="Line 127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6097" name="AutoShape 127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6098" name="Line 127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6032" name="Group 575"/>
          <p:cNvGrpSpPr>
            <a:grpSpLocks/>
          </p:cNvGrpSpPr>
          <p:nvPr/>
        </p:nvGrpSpPr>
        <p:grpSpPr bwMode="auto">
          <a:xfrm rot="10800000">
            <a:off x="6299200" y="1974850"/>
            <a:ext cx="311150" cy="490538"/>
            <a:chOff x="2820" y="264"/>
            <a:chExt cx="420" cy="1452"/>
          </a:xfrm>
        </p:grpSpPr>
        <p:sp>
          <p:nvSpPr>
            <p:cNvPr id="86082" name="Line 57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6083" name="Group 577"/>
            <p:cNvGrpSpPr>
              <a:grpSpLocks/>
            </p:cNvGrpSpPr>
            <p:nvPr/>
          </p:nvGrpSpPr>
          <p:grpSpPr bwMode="auto">
            <a:xfrm>
              <a:off x="2940" y="264"/>
              <a:ext cx="300" cy="1452"/>
              <a:chOff x="2940" y="264"/>
              <a:chExt cx="300" cy="1452"/>
            </a:xfrm>
          </p:grpSpPr>
          <p:grpSp>
            <p:nvGrpSpPr>
              <p:cNvPr id="86084" name="Group 578"/>
              <p:cNvGrpSpPr>
                <a:grpSpLocks/>
              </p:cNvGrpSpPr>
              <p:nvPr/>
            </p:nvGrpSpPr>
            <p:grpSpPr bwMode="auto">
              <a:xfrm>
                <a:off x="2940" y="264"/>
                <a:ext cx="252" cy="1368"/>
                <a:chOff x="3024" y="732"/>
                <a:chExt cx="252" cy="1368"/>
              </a:xfrm>
            </p:grpSpPr>
            <p:grpSp>
              <p:nvGrpSpPr>
                <p:cNvPr id="86087" name="Group 579"/>
                <p:cNvGrpSpPr>
                  <a:grpSpLocks/>
                </p:cNvGrpSpPr>
                <p:nvPr/>
              </p:nvGrpSpPr>
              <p:grpSpPr bwMode="auto">
                <a:xfrm>
                  <a:off x="3024" y="732"/>
                  <a:ext cx="252" cy="1368"/>
                  <a:chOff x="3168" y="1008"/>
                  <a:chExt cx="484" cy="2448"/>
                </a:xfrm>
              </p:grpSpPr>
              <p:grpSp>
                <p:nvGrpSpPr>
                  <p:cNvPr id="86089" name="Group 580"/>
                  <p:cNvGrpSpPr>
                    <a:grpSpLocks/>
                  </p:cNvGrpSpPr>
                  <p:nvPr/>
                </p:nvGrpSpPr>
                <p:grpSpPr bwMode="auto">
                  <a:xfrm>
                    <a:off x="3168" y="1008"/>
                    <a:ext cx="484" cy="2448"/>
                    <a:chOff x="2256" y="864"/>
                    <a:chExt cx="532" cy="2448"/>
                  </a:xfrm>
                </p:grpSpPr>
                <p:sp>
                  <p:nvSpPr>
                    <p:cNvPr id="86092" name="Freeform 58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6093" name="Freeform 58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6090" name="Freeform 58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6091" name="Freeform 584"/>
                  <p:cNvSpPr>
                    <a:spLocks/>
                  </p:cNvSpPr>
                  <p:nvPr/>
                </p:nvSpPr>
                <p:spPr bwMode="auto">
                  <a:xfrm rot="16173530" flipH="1">
                    <a:off x="3167" y="1271"/>
                    <a:ext cx="289" cy="47"/>
                  </a:xfrm>
                  <a:custGeom>
                    <a:avLst/>
                    <a:gdLst>
                      <a:gd name="T0" fmla="*/ 0 w 293"/>
                      <a:gd name="T1" fmla="*/ 1362762 h 33"/>
                      <a:gd name="T2" fmla="*/ 0 w 293"/>
                      <a:gd name="T3" fmla="*/ 1325645 h 33"/>
                      <a:gd name="T4" fmla="*/ 73 w 293"/>
                      <a:gd name="T5" fmla="*/ 376090 h 33"/>
                      <a:gd name="T6" fmla="*/ 90 w 293"/>
                      <a:gd name="T7" fmla="*/ 185406 h 33"/>
                      <a:gd name="T8" fmla="*/ 102 w 293"/>
                      <a:gd name="T9" fmla="*/ 185406 h 33"/>
                      <a:gd name="T10" fmla="*/ 115 w 293"/>
                      <a:gd name="T11" fmla="*/ 0 h 33"/>
                      <a:gd name="T12" fmla="*/ 127 w 293"/>
                      <a:gd name="T13" fmla="*/ 0 h 33"/>
                      <a:gd name="T14" fmla="*/ 143 w 293"/>
                      <a:gd name="T15" fmla="*/ 185406 h 33"/>
                      <a:gd name="T16" fmla="*/ 156 w 293"/>
                      <a:gd name="T17" fmla="*/ 264063 h 33"/>
                      <a:gd name="T18" fmla="*/ 167 w 293"/>
                      <a:gd name="T19" fmla="*/ 376090 h 33"/>
                      <a:gd name="T20" fmla="*/ 173 w 293"/>
                      <a:gd name="T21" fmla="*/ 558948 h 33"/>
                      <a:gd name="T22" fmla="*/ 179 w 293"/>
                      <a:gd name="T23" fmla="*/ 762885 h 33"/>
                      <a:gd name="T24" fmla="*/ 183 w 293"/>
                      <a:gd name="T25" fmla="*/ 956833 h 33"/>
                      <a:gd name="T26" fmla="*/ 186 w 293"/>
                      <a:gd name="T27" fmla="*/ 1133806 h 33"/>
                      <a:gd name="T28" fmla="*/ 187 w 293"/>
                      <a:gd name="T29" fmla="*/ 1362762 h 33"/>
                      <a:gd name="T30" fmla="*/ 186 w 293"/>
                      <a:gd name="T31" fmla="*/ 1547486 h 33"/>
                      <a:gd name="T32" fmla="*/ 183 w 293"/>
                      <a:gd name="T33" fmla="*/ 1792645 h 33"/>
                      <a:gd name="T34" fmla="*/ 179 w 293"/>
                      <a:gd name="T35" fmla="*/ 1940903 h 33"/>
                      <a:gd name="T36" fmla="*/ 173 w 293"/>
                      <a:gd name="T37" fmla="*/ 2203995 h 33"/>
                      <a:gd name="T38" fmla="*/ 167 w 293"/>
                      <a:gd name="T39" fmla="*/ 2346700 h 33"/>
                      <a:gd name="T40" fmla="*/ 156 w 293"/>
                      <a:gd name="T41" fmla="*/ 2481796 h 33"/>
                      <a:gd name="T42" fmla="*/ 143 w 293"/>
                      <a:gd name="T43" fmla="*/ 2674127 h 33"/>
                      <a:gd name="T44" fmla="*/ 127 w 293"/>
                      <a:gd name="T45" fmla="*/ 2689026 h 33"/>
                      <a:gd name="T46" fmla="*/ 116 w 293"/>
                      <a:gd name="T47" fmla="*/ 2689026 h 33"/>
                      <a:gd name="T48" fmla="*/ 102 w 293"/>
                      <a:gd name="T49" fmla="*/ 2689026 h 33"/>
                      <a:gd name="T50" fmla="*/ 90 w 293"/>
                      <a:gd name="T51" fmla="*/ 2674127 h 33"/>
                      <a:gd name="T52" fmla="*/ 73 w 293"/>
                      <a:gd name="T53" fmla="*/ 2346700 h 33"/>
                      <a:gd name="T54" fmla="*/ 0 w 293"/>
                      <a:gd name="T55" fmla="*/ 1362762 h 33"/>
                      <a:gd name="T56" fmla="*/ 0 w 293"/>
                      <a:gd name="T57" fmla="*/ 13627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6088" name="Line 58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6085" name="AutoShape 58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86086" name="Line 58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6033" name="Group 575"/>
          <p:cNvGrpSpPr>
            <a:grpSpLocks/>
          </p:cNvGrpSpPr>
          <p:nvPr/>
        </p:nvGrpSpPr>
        <p:grpSpPr bwMode="auto">
          <a:xfrm rot="11067463" flipH="1">
            <a:off x="6275388" y="2998788"/>
            <a:ext cx="311150" cy="490537"/>
            <a:chOff x="2820" y="264"/>
            <a:chExt cx="420" cy="1452"/>
          </a:xfrm>
        </p:grpSpPr>
        <p:sp>
          <p:nvSpPr>
            <p:cNvPr id="86070" name="Line 57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6071" name="Group 577"/>
            <p:cNvGrpSpPr>
              <a:grpSpLocks/>
            </p:cNvGrpSpPr>
            <p:nvPr/>
          </p:nvGrpSpPr>
          <p:grpSpPr bwMode="auto">
            <a:xfrm>
              <a:off x="2940" y="264"/>
              <a:ext cx="300" cy="1452"/>
              <a:chOff x="2940" y="264"/>
              <a:chExt cx="300" cy="1452"/>
            </a:xfrm>
          </p:grpSpPr>
          <p:grpSp>
            <p:nvGrpSpPr>
              <p:cNvPr id="86072" name="Group 578"/>
              <p:cNvGrpSpPr>
                <a:grpSpLocks/>
              </p:cNvGrpSpPr>
              <p:nvPr/>
            </p:nvGrpSpPr>
            <p:grpSpPr bwMode="auto">
              <a:xfrm>
                <a:off x="2940" y="264"/>
                <a:ext cx="252" cy="1368"/>
                <a:chOff x="3024" y="732"/>
                <a:chExt cx="252" cy="1368"/>
              </a:xfrm>
            </p:grpSpPr>
            <p:grpSp>
              <p:nvGrpSpPr>
                <p:cNvPr id="86075" name="Group 579"/>
                <p:cNvGrpSpPr>
                  <a:grpSpLocks/>
                </p:cNvGrpSpPr>
                <p:nvPr/>
              </p:nvGrpSpPr>
              <p:grpSpPr bwMode="auto">
                <a:xfrm>
                  <a:off x="3024" y="732"/>
                  <a:ext cx="252" cy="1368"/>
                  <a:chOff x="3168" y="1008"/>
                  <a:chExt cx="484" cy="2448"/>
                </a:xfrm>
              </p:grpSpPr>
              <p:grpSp>
                <p:nvGrpSpPr>
                  <p:cNvPr id="86077" name="Group 580"/>
                  <p:cNvGrpSpPr>
                    <a:grpSpLocks/>
                  </p:cNvGrpSpPr>
                  <p:nvPr/>
                </p:nvGrpSpPr>
                <p:grpSpPr bwMode="auto">
                  <a:xfrm>
                    <a:off x="3168" y="1008"/>
                    <a:ext cx="484" cy="2448"/>
                    <a:chOff x="2256" y="864"/>
                    <a:chExt cx="532" cy="2448"/>
                  </a:xfrm>
                </p:grpSpPr>
                <p:sp>
                  <p:nvSpPr>
                    <p:cNvPr id="86080" name="Freeform 58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6081" name="Freeform 58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6078" name="Freeform 58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6079" name="Freeform 584"/>
                  <p:cNvSpPr>
                    <a:spLocks/>
                  </p:cNvSpPr>
                  <p:nvPr/>
                </p:nvSpPr>
                <p:spPr bwMode="auto">
                  <a:xfrm rot="16173530" flipH="1">
                    <a:off x="3167" y="1271"/>
                    <a:ext cx="289" cy="47"/>
                  </a:xfrm>
                  <a:custGeom>
                    <a:avLst/>
                    <a:gdLst>
                      <a:gd name="T0" fmla="*/ 0 w 293"/>
                      <a:gd name="T1" fmla="*/ 1362762 h 33"/>
                      <a:gd name="T2" fmla="*/ 0 w 293"/>
                      <a:gd name="T3" fmla="*/ 1325645 h 33"/>
                      <a:gd name="T4" fmla="*/ 73 w 293"/>
                      <a:gd name="T5" fmla="*/ 376090 h 33"/>
                      <a:gd name="T6" fmla="*/ 90 w 293"/>
                      <a:gd name="T7" fmla="*/ 185406 h 33"/>
                      <a:gd name="T8" fmla="*/ 102 w 293"/>
                      <a:gd name="T9" fmla="*/ 185406 h 33"/>
                      <a:gd name="T10" fmla="*/ 115 w 293"/>
                      <a:gd name="T11" fmla="*/ 0 h 33"/>
                      <a:gd name="T12" fmla="*/ 127 w 293"/>
                      <a:gd name="T13" fmla="*/ 0 h 33"/>
                      <a:gd name="T14" fmla="*/ 143 w 293"/>
                      <a:gd name="T15" fmla="*/ 185406 h 33"/>
                      <a:gd name="T16" fmla="*/ 156 w 293"/>
                      <a:gd name="T17" fmla="*/ 264063 h 33"/>
                      <a:gd name="T18" fmla="*/ 167 w 293"/>
                      <a:gd name="T19" fmla="*/ 376090 h 33"/>
                      <a:gd name="T20" fmla="*/ 173 w 293"/>
                      <a:gd name="T21" fmla="*/ 558948 h 33"/>
                      <a:gd name="T22" fmla="*/ 179 w 293"/>
                      <a:gd name="T23" fmla="*/ 762885 h 33"/>
                      <a:gd name="T24" fmla="*/ 183 w 293"/>
                      <a:gd name="T25" fmla="*/ 956833 h 33"/>
                      <a:gd name="T26" fmla="*/ 186 w 293"/>
                      <a:gd name="T27" fmla="*/ 1133806 h 33"/>
                      <a:gd name="T28" fmla="*/ 187 w 293"/>
                      <a:gd name="T29" fmla="*/ 1362762 h 33"/>
                      <a:gd name="T30" fmla="*/ 186 w 293"/>
                      <a:gd name="T31" fmla="*/ 1547486 h 33"/>
                      <a:gd name="T32" fmla="*/ 183 w 293"/>
                      <a:gd name="T33" fmla="*/ 1792645 h 33"/>
                      <a:gd name="T34" fmla="*/ 179 w 293"/>
                      <a:gd name="T35" fmla="*/ 1940903 h 33"/>
                      <a:gd name="T36" fmla="*/ 173 w 293"/>
                      <a:gd name="T37" fmla="*/ 2203995 h 33"/>
                      <a:gd name="T38" fmla="*/ 167 w 293"/>
                      <a:gd name="T39" fmla="*/ 2346700 h 33"/>
                      <a:gd name="T40" fmla="*/ 156 w 293"/>
                      <a:gd name="T41" fmla="*/ 2481796 h 33"/>
                      <a:gd name="T42" fmla="*/ 143 w 293"/>
                      <a:gd name="T43" fmla="*/ 2674127 h 33"/>
                      <a:gd name="T44" fmla="*/ 127 w 293"/>
                      <a:gd name="T45" fmla="*/ 2689026 h 33"/>
                      <a:gd name="T46" fmla="*/ 116 w 293"/>
                      <a:gd name="T47" fmla="*/ 2689026 h 33"/>
                      <a:gd name="T48" fmla="*/ 102 w 293"/>
                      <a:gd name="T49" fmla="*/ 2689026 h 33"/>
                      <a:gd name="T50" fmla="*/ 90 w 293"/>
                      <a:gd name="T51" fmla="*/ 2674127 h 33"/>
                      <a:gd name="T52" fmla="*/ 73 w 293"/>
                      <a:gd name="T53" fmla="*/ 2346700 h 33"/>
                      <a:gd name="T54" fmla="*/ 0 w 293"/>
                      <a:gd name="T55" fmla="*/ 1362762 h 33"/>
                      <a:gd name="T56" fmla="*/ 0 w 293"/>
                      <a:gd name="T57" fmla="*/ 13627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6076" name="Line 58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6073" name="AutoShape 58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86074" name="Line 58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6034" name="Group 575"/>
          <p:cNvGrpSpPr>
            <a:grpSpLocks/>
          </p:cNvGrpSpPr>
          <p:nvPr/>
        </p:nvGrpSpPr>
        <p:grpSpPr bwMode="auto">
          <a:xfrm rot="-224185">
            <a:off x="7491413" y="1997075"/>
            <a:ext cx="311150" cy="490538"/>
            <a:chOff x="2820" y="264"/>
            <a:chExt cx="420" cy="1452"/>
          </a:xfrm>
        </p:grpSpPr>
        <p:sp>
          <p:nvSpPr>
            <p:cNvPr id="86058" name="Line 57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6059" name="Group 577"/>
            <p:cNvGrpSpPr>
              <a:grpSpLocks/>
            </p:cNvGrpSpPr>
            <p:nvPr/>
          </p:nvGrpSpPr>
          <p:grpSpPr bwMode="auto">
            <a:xfrm>
              <a:off x="2940" y="264"/>
              <a:ext cx="300" cy="1452"/>
              <a:chOff x="2940" y="264"/>
              <a:chExt cx="300" cy="1452"/>
            </a:xfrm>
          </p:grpSpPr>
          <p:grpSp>
            <p:nvGrpSpPr>
              <p:cNvPr id="86060" name="Group 578"/>
              <p:cNvGrpSpPr>
                <a:grpSpLocks/>
              </p:cNvGrpSpPr>
              <p:nvPr/>
            </p:nvGrpSpPr>
            <p:grpSpPr bwMode="auto">
              <a:xfrm>
                <a:off x="2940" y="264"/>
                <a:ext cx="252" cy="1368"/>
                <a:chOff x="3024" y="732"/>
                <a:chExt cx="252" cy="1368"/>
              </a:xfrm>
            </p:grpSpPr>
            <p:grpSp>
              <p:nvGrpSpPr>
                <p:cNvPr id="86063" name="Group 579"/>
                <p:cNvGrpSpPr>
                  <a:grpSpLocks/>
                </p:cNvGrpSpPr>
                <p:nvPr/>
              </p:nvGrpSpPr>
              <p:grpSpPr bwMode="auto">
                <a:xfrm>
                  <a:off x="3024" y="732"/>
                  <a:ext cx="252" cy="1368"/>
                  <a:chOff x="3168" y="1008"/>
                  <a:chExt cx="484" cy="2448"/>
                </a:xfrm>
              </p:grpSpPr>
              <p:grpSp>
                <p:nvGrpSpPr>
                  <p:cNvPr id="86065" name="Group 580"/>
                  <p:cNvGrpSpPr>
                    <a:grpSpLocks/>
                  </p:cNvGrpSpPr>
                  <p:nvPr/>
                </p:nvGrpSpPr>
                <p:grpSpPr bwMode="auto">
                  <a:xfrm>
                    <a:off x="3168" y="1008"/>
                    <a:ext cx="484" cy="2448"/>
                    <a:chOff x="2256" y="864"/>
                    <a:chExt cx="532" cy="2448"/>
                  </a:xfrm>
                </p:grpSpPr>
                <p:sp>
                  <p:nvSpPr>
                    <p:cNvPr id="86068" name="Freeform 58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6069" name="Freeform 58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6066" name="Freeform 58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6067" name="Freeform 584"/>
                  <p:cNvSpPr>
                    <a:spLocks/>
                  </p:cNvSpPr>
                  <p:nvPr/>
                </p:nvSpPr>
                <p:spPr bwMode="auto">
                  <a:xfrm rot="16173530" flipH="1">
                    <a:off x="3167" y="1271"/>
                    <a:ext cx="289" cy="47"/>
                  </a:xfrm>
                  <a:custGeom>
                    <a:avLst/>
                    <a:gdLst>
                      <a:gd name="T0" fmla="*/ 0 w 293"/>
                      <a:gd name="T1" fmla="*/ 1362762 h 33"/>
                      <a:gd name="T2" fmla="*/ 0 w 293"/>
                      <a:gd name="T3" fmla="*/ 1325645 h 33"/>
                      <a:gd name="T4" fmla="*/ 73 w 293"/>
                      <a:gd name="T5" fmla="*/ 376090 h 33"/>
                      <a:gd name="T6" fmla="*/ 90 w 293"/>
                      <a:gd name="T7" fmla="*/ 185406 h 33"/>
                      <a:gd name="T8" fmla="*/ 102 w 293"/>
                      <a:gd name="T9" fmla="*/ 185406 h 33"/>
                      <a:gd name="T10" fmla="*/ 115 w 293"/>
                      <a:gd name="T11" fmla="*/ 0 h 33"/>
                      <a:gd name="T12" fmla="*/ 127 w 293"/>
                      <a:gd name="T13" fmla="*/ 0 h 33"/>
                      <a:gd name="T14" fmla="*/ 143 w 293"/>
                      <a:gd name="T15" fmla="*/ 185406 h 33"/>
                      <a:gd name="T16" fmla="*/ 156 w 293"/>
                      <a:gd name="T17" fmla="*/ 264063 h 33"/>
                      <a:gd name="T18" fmla="*/ 167 w 293"/>
                      <a:gd name="T19" fmla="*/ 376090 h 33"/>
                      <a:gd name="T20" fmla="*/ 173 w 293"/>
                      <a:gd name="T21" fmla="*/ 558948 h 33"/>
                      <a:gd name="T22" fmla="*/ 179 w 293"/>
                      <a:gd name="T23" fmla="*/ 762885 h 33"/>
                      <a:gd name="T24" fmla="*/ 183 w 293"/>
                      <a:gd name="T25" fmla="*/ 956833 h 33"/>
                      <a:gd name="T26" fmla="*/ 186 w 293"/>
                      <a:gd name="T27" fmla="*/ 1133806 h 33"/>
                      <a:gd name="T28" fmla="*/ 187 w 293"/>
                      <a:gd name="T29" fmla="*/ 1362762 h 33"/>
                      <a:gd name="T30" fmla="*/ 186 w 293"/>
                      <a:gd name="T31" fmla="*/ 1547486 h 33"/>
                      <a:gd name="T32" fmla="*/ 183 w 293"/>
                      <a:gd name="T33" fmla="*/ 1792645 h 33"/>
                      <a:gd name="T34" fmla="*/ 179 w 293"/>
                      <a:gd name="T35" fmla="*/ 1940903 h 33"/>
                      <a:gd name="T36" fmla="*/ 173 w 293"/>
                      <a:gd name="T37" fmla="*/ 2203995 h 33"/>
                      <a:gd name="T38" fmla="*/ 167 w 293"/>
                      <a:gd name="T39" fmla="*/ 2346700 h 33"/>
                      <a:gd name="T40" fmla="*/ 156 w 293"/>
                      <a:gd name="T41" fmla="*/ 2481796 h 33"/>
                      <a:gd name="T42" fmla="*/ 143 w 293"/>
                      <a:gd name="T43" fmla="*/ 2674127 h 33"/>
                      <a:gd name="T44" fmla="*/ 127 w 293"/>
                      <a:gd name="T45" fmla="*/ 2689026 h 33"/>
                      <a:gd name="T46" fmla="*/ 116 w 293"/>
                      <a:gd name="T47" fmla="*/ 2689026 h 33"/>
                      <a:gd name="T48" fmla="*/ 102 w 293"/>
                      <a:gd name="T49" fmla="*/ 2689026 h 33"/>
                      <a:gd name="T50" fmla="*/ 90 w 293"/>
                      <a:gd name="T51" fmla="*/ 2674127 h 33"/>
                      <a:gd name="T52" fmla="*/ 73 w 293"/>
                      <a:gd name="T53" fmla="*/ 2346700 h 33"/>
                      <a:gd name="T54" fmla="*/ 0 w 293"/>
                      <a:gd name="T55" fmla="*/ 1362762 h 33"/>
                      <a:gd name="T56" fmla="*/ 0 w 293"/>
                      <a:gd name="T57" fmla="*/ 13627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6064" name="Line 58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6061" name="AutoShape 58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86062" name="Line 58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6035" name="Gruppieren 5"/>
          <p:cNvGrpSpPr>
            <a:grpSpLocks/>
          </p:cNvGrpSpPr>
          <p:nvPr/>
        </p:nvGrpSpPr>
        <p:grpSpPr bwMode="auto">
          <a:xfrm>
            <a:off x="7246938" y="1993900"/>
            <a:ext cx="766762" cy="1019175"/>
            <a:chOff x="7247212" y="1994147"/>
            <a:chExt cx="766488" cy="1018431"/>
          </a:xfrm>
        </p:grpSpPr>
        <p:grpSp>
          <p:nvGrpSpPr>
            <p:cNvPr id="86051" name="Group 628"/>
            <p:cNvGrpSpPr>
              <a:grpSpLocks/>
            </p:cNvGrpSpPr>
            <p:nvPr/>
          </p:nvGrpSpPr>
          <p:grpSpPr bwMode="auto">
            <a:xfrm rot="14172173" flipH="1">
              <a:off x="7053271" y="2265537"/>
              <a:ext cx="954008" cy="411228"/>
              <a:chOff x="4875" y="7237"/>
              <a:chExt cx="4230" cy="1883"/>
            </a:xfrm>
          </p:grpSpPr>
          <p:sp>
            <p:nvSpPr>
              <p:cNvPr id="86056" name="Arc 62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86057" name="AutoShape 630"/>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grpSp>
          <p:nvGrpSpPr>
            <p:cNvPr id="86052" name="Group 628"/>
            <p:cNvGrpSpPr>
              <a:grpSpLocks/>
            </p:cNvGrpSpPr>
            <p:nvPr/>
          </p:nvGrpSpPr>
          <p:grpSpPr bwMode="auto">
            <a:xfrm rot="2487120" flipV="1">
              <a:off x="7247212" y="2666091"/>
              <a:ext cx="733623" cy="262927"/>
              <a:chOff x="4875" y="7237"/>
              <a:chExt cx="4230" cy="1883"/>
            </a:xfrm>
          </p:grpSpPr>
          <p:sp>
            <p:nvSpPr>
              <p:cNvPr id="86054" name="Arc 62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86055" name="AutoShape 630"/>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cxnSp>
          <p:nvCxnSpPr>
            <p:cNvPr id="86053" name="Gerader Verbinder 3"/>
            <p:cNvCxnSpPr>
              <a:cxnSpLocks noChangeShapeType="1"/>
            </p:cNvCxnSpPr>
            <p:nvPr/>
          </p:nvCxnSpPr>
          <p:spPr bwMode="auto">
            <a:xfrm>
              <a:off x="8013700" y="2678946"/>
              <a:ext cx="0" cy="333632"/>
            </a:xfrm>
            <a:prstGeom prst="line">
              <a:avLst/>
            </a:prstGeom>
            <a:noFill/>
            <a:ln w="12700" algn="ctr">
              <a:solidFill>
                <a:schemeClr val="tx1"/>
              </a:solidFill>
              <a:round/>
              <a:headEnd/>
              <a:tailEnd/>
            </a:ln>
          </p:spPr>
        </p:cxnSp>
      </p:grpSp>
      <p:grpSp>
        <p:nvGrpSpPr>
          <p:cNvPr id="86036" name="Group 575"/>
          <p:cNvGrpSpPr>
            <a:grpSpLocks/>
          </p:cNvGrpSpPr>
          <p:nvPr/>
        </p:nvGrpSpPr>
        <p:grpSpPr bwMode="auto">
          <a:xfrm rot="185600" flipH="1">
            <a:off x="7507288" y="3140075"/>
            <a:ext cx="311150" cy="490538"/>
            <a:chOff x="2820" y="264"/>
            <a:chExt cx="420" cy="1452"/>
          </a:xfrm>
        </p:grpSpPr>
        <p:sp>
          <p:nvSpPr>
            <p:cNvPr id="86039" name="Line 57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6040" name="Group 577"/>
            <p:cNvGrpSpPr>
              <a:grpSpLocks/>
            </p:cNvGrpSpPr>
            <p:nvPr/>
          </p:nvGrpSpPr>
          <p:grpSpPr bwMode="auto">
            <a:xfrm>
              <a:off x="2940" y="264"/>
              <a:ext cx="300" cy="1452"/>
              <a:chOff x="2940" y="264"/>
              <a:chExt cx="300" cy="1452"/>
            </a:xfrm>
          </p:grpSpPr>
          <p:grpSp>
            <p:nvGrpSpPr>
              <p:cNvPr id="86041" name="Group 578"/>
              <p:cNvGrpSpPr>
                <a:grpSpLocks/>
              </p:cNvGrpSpPr>
              <p:nvPr/>
            </p:nvGrpSpPr>
            <p:grpSpPr bwMode="auto">
              <a:xfrm>
                <a:off x="2940" y="264"/>
                <a:ext cx="252" cy="1368"/>
                <a:chOff x="3024" y="732"/>
                <a:chExt cx="252" cy="1368"/>
              </a:xfrm>
            </p:grpSpPr>
            <p:grpSp>
              <p:nvGrpSpPr>
                <p:cNvPr id="86044" name="Group 579"/>
                <p:cNvGrpSpPr>
                  <a:grpSpLocks/>
                </p:cNvGrpSpPr>
                <p:nvPr/>
              </p:nvGrpSpPr>
              <p:grpSpPr bwMode="auto">
                <a:xfrm>
                  <a:off x="3024" y="732"/>
                  <a:ext cx="252" cy="1368"/>
                  <a:chOff x="3168" y="1008"/>
                  <a:chExt cx="484" cy="2448"/>
                </a:xfrm>
              </p:grpSpPr>
              <p:grpSp>
                <p:nvGrpSpPr>
                  <p:cNvPr id="86046" name="Group 580"/>
                  <p:cNvGrpSpPr>
                    <a:grpSpLocks/>
                  </p:cNvGrpSpPr>
                  <p:nvPr/>
                </p:nvGrpSpPr>
                <p:grpSpPr bwMode="auto">
                  <a:xfrm>
                    <a:off x="3168" y="1008"/>
                    <a:ext cx="484" cy="2448"/>
                    <a:chOff x="2256" y="864"/>
                    <a:chExt cx="532" cy="2448"/>
                  </a:xfrm>
                </p:grpSpPr>
                <p:sp>
                  <p:nvSpPr>
                    <p:cNvPr id="86049" name="Freeform 58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6050" name="Freeform 58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6047" name="Freeform 58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6048" name="Freeform 584"/>
                  <p:cNvSpPr>
                    <a:spLocks/>
                  </p:cNvSpPr>
                  <p:nvPr/>
                </p:nvSpPr>
                <p:spPr bwMode="auto">
                  <a:xfrm rot="16173530" flipH="1">
                    <a:off x="3167" y="1271"/>
                    <a:ext cx="289" cy="47"/>
                  </a:xfrm>
                  <a:custGeom>
                    <a:avLst/>
                    <a:gdLst>
                      <a:gd name="T0" fmla="*/ 0 w 293"/>
                      <a:gd name="T1" fmla="*/ 1362762 h 33"/>
                      <a:gd name="T2" fmla="*/ 0 w 293"/>
                      <a:gd name="T3" fmla="*/ 1325645 h 33"/>
                      <a:gd name="T4" fmla="*/ 73 w 293"/>
                      <a:gd name="T5" fmla="*/ 376090 h 33"/>
                      <a:gd name="T6" fmla="*/ 90 w 293"/>
                      <a:gd name="T7" fmla="*/ 185406 h 33"/>
                      <a:gd name="T8" fmla="*/ 102 w 293"/>
                      <a:gd name="T9" fmla="*/ 185406 h 33"/>
                      <a:gd name="T10" fmla="*/ 115 w 293"/>
                      <a:gd name="T11" fmla="*/ 0 h 33"/>
                      <a:gd name="T12" fmla="*/ 127 w 293"/>
                      <a:gd name="T13" fmla="*/ 0 h 33"/>
                      <a:gd name="T14" fmla="*/ 143 w 293"/>
                      <a:gd name="T15" fmla="*/ 185406 h 33"/>
                      <a:gd name="T16" fmla="*/ 156 w 293"/>
                      <a:gd name="T17" fmla="*/ 264063 h 33"/>
                      <a:gd name="T18" fmla="*/ 167 w 293"/>
                      <a:gd name="T19" fmla="*/ 376090 h 33"/>
                      <a:gd name="T20" fmla="*/ 173 w 293"/>
                      <a:gd name="T21" fmla="*/ 558948 h 33"/>
                      <a:gd name="T22" fmla="*/ 179 w 293"/>
                      <a:gd name="T23" fmla="*/ 762885 h 33"/>
                      <a:gd name="T24" fmla="*/ 183 w 293"/>
                      <a:gd name="T25" fmla="*/ 956833 h 33"/>
                      <a:gd name="T26" fmla="*/ 186 w 293"/>
                      <a:gd name="T27" fmla="*/ 1133806 h 33"/>
                      <a:gd name="T28" fmla="*/ 187 w 293"/>
                      <a:gd name="T29" fmla="*/ 1362762 h 33"/>
                      <a:gd name="T30" fmla="*/ 186 w 293"/>
                      <a:gd name="T31" fmla="*/ 1547486 h 33"/>
                      <a:gd name="T32" fmla="*/ 183 w 293"/>
                      <a:gd name="T33" fmla="*/ 1792645 h 33"/>
                      <a:gd name="T34" fmla="*/ 179 w 293"/>
                      <a:gd name="T35" fmla="*/ 1940903 h 33"/>
                      <a:gd name="T36" fmla="*/ 173 w 293"/>
                      <a:gd name="T37" fmla="*/ 2203995 h 33"/>
                      <a:gd name="T38" fmla="*/ 167 w 293"/>
                      <a:gd name="T39" fmla="*/ 2346700 h 33"/>
                      <a:gd name="T40" fmla="*/ 156 w 293"/>
                      <a:gd name="T41" fmla="*/ 2481796 h 33"/>
                      <a:gd name="T42" fmla="*/ 143 w 293"/>
                      <a:gd name="T43" fmla="*/ 2674127 h 33"/>
                      <a:gd name="T44" fmla="*/ 127 w 293"/>
                      <a:gd name="T45" fmla="*/ 2689026 h 33"/>
                      <a:gd name="T46" fmla="*/ 116 w 293"/>
                      <a:gd name="T47" fmla="*/ 2689026 h 33"/>
                      <a:gd name="T48" fmla="*/ 102 w 293"/>
                      <a:gd name="T49" fmla="*/ 2689026 h 33"/>
                      <a:gd name="T50" fmla="*/ 90 w 293"/>
                      <a:gd name="T51" fmla="*/ 2674127 h 33"/>
                      <a:gd name="T52" fmla="*/ 73 w 293"/>
                      <a:gd name="T53" fmla="*/ 2346700 h 33"/>
                      <a:gd name="T54" fmla="*/ 0 w 293"/>
                      <a:gd name="T55" fmla="*/ 1362762 h 33"/>
                      <a:gd name="T56" fmla="*/ 0 w 293"/>
                      <a:gd name="T57" fmla="*/ 13627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6045" name="Line 58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6042" name="AutoShape 58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86043" name="Line 58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270" name="Text Box 1034"/>
          <p:cNvSpPr txBox="1">
            <a:spLocks noChangeArrowheads="1"/>
          </p:cNvSpPr>
          <p:nvPr/>
        </p:nvSpPr>
        <p:spPr bwMode="auto">
          <a:xfrm>
            <a:off x="5129213" y="2600325"/>
            <a:ext cx="1095375" cy="336550"/>
          </a:xfrm>
          <a:prstGeom prst="rect">
            <a:avLst/>
          </a:prstGeom>
          <a:noFill/>
          <a:ln w="9525">
            <a:noFill/>
            <a:miter lim="800000"/>
            <a:headEnd/>
            <a:tailEnd/>
          </a:ln>
        </p:spPr>
        <p:txBody>
          <a:bodyPr>
            <a:spAutoFit/>
          </a:bodyPr>
          <a:lstStyle/>
          <a:p>
            <a:pPr algn="ctr" eaLnBrk="0" hangingPunct="0">
              <a:spcBef>
                <a:spcPct val="50000"/>
              </a:spcBef>
            </a:pPr>
            <a:r>
              <a:rPr lang="de-DE" altLang="de-DE" sz="1600" b="1"/>
              <a:t>½ roll</a:t>
            </a:r>
          </a:p>
        </p:txBody>
      </p:sp>
      <p:sp>
        <p:nvSpPr>
          <p:cNvPr id="271" name="Text Box 1034"/>
          <p:cNvSpPr txBox="1">
            <a:spLocks noChangeArrowheads="1"/>
          </p:cNvSpPr>
          <p:nvPr/>
        </p:nvSpPr>
        <p:spPr bwMode="auto">
          <a:xfrm>
            <a:off x="7891463" y="2643188"/>
            <a:ext cx="1095375" cy="336550"/>
          </a:xfrm>
          <a:prstGeom prst="rect">
            <a:avLst/>
          </a:prstGeom>
          <a:noFill/>
          <a:ln w="9525">
            <a:noFill/>
            <a:miter lim="800000"/>
            <a:headEnd/>
            <a:tailEnd/>
          </a:ln>
        </p:spPr>
        <p:txBody>
          <a:bodyPr>
            <a:spAutoFit/>
          </a:bodyPr>
          <a:lstStyle/>
          <a:p>
            <a:pPr algn="ctr" eaLnBrk="0" hangingPunct="0">
              <a:spcBef>
                <a:spcPct val="50000"/>
              </a:spcBef>
            </a:pPr>
            <a:r>
              <a:rPr lang="de-DE" altLang="de-DE" sz="1600" b="1"/>
              <a:t>1 ½ roll</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blinds(horizontal)">
                                      <p:cBhvr>
                                        <p:cTn id="7" dur="1000"/>
                                        <p:tgtEl>
                                          <p:spTgt spid="270"/>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71"/>
                                        </p:tgtEl>
                                        <p:attrNameLst>
                                          <p:attrName>style.visibility</p:attrName>
                                        </p:attrNameLst>
                                      </p:cBhvr>
                                      <p:to>
                                        <p:strVal val="visible"/>
                                      </p:to>
                                    </p:set>
                                    <p:animEffect transition="in" filter="blinds(horizontal)">
                                      <p:cBhvr>
                                        <p:cTn id="11"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P spid="2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340"/>
          <p:cNvSpPr txBox="1">
            <a:spLocks noChangeArrowheads="1"/>
          </p:cNvSpPr>
          <p:nvPr/>
        </p:nvSpPr>
        <p:spPr bwMode="auto">
          <a:xfrm>
            <a:off x="8013700" y="6515100"/>
            <a:ext cx="939800" cy="239713"/>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F-25.10.02</a:t>
            </a:r>
            <a:endParaRPr lang="de-DE" altLang="de-DE"/>
          </a:p>
        </p:txBody>
      </p:sp>
      <p:sp>
        <p:nvSpPr>
          <p:cNvPr id="87043" name="Line 551"/>
          <p:cNvSpPr>
            <a:spLocks noChangeShapeType="1"/>
          </p:cNvSpPr>
          <p:nvPr/>
        </p:nvSpPr>
        <p:spPr bwMode="auto">
          <a:xfrm>
            <a:off x="5283200" y="3979863"/>
            <a:ext cx="376238" cy="1587"/>
          </a:xfrm>
          <a:prstGeom prst="line">
            <a:avLst/>
          </a:prstGeom>
          <a:noFill/>
          <a:ln w="12700">
            <a:solidFill>
              <a:schemeClr val="tx1"/>
            </a:solidFill>
            <a:round/>
            <a:headEnd/>
            <a:tailEnd/>
          </a:ln>
        </p:spPr>
        <p:txBody>
          <a:bodyPr/>
          <a:lstStyle/>
          <a:p>
            <a:endParaRPr lang="de-DE"/>
          </a:p>
        </p:txBody>
      </p:sp>
      <p:sp>
        <p:nvSpPr>
          <p:cNvPr id="87044" name="Line 552"/>
          <p:cNvSpPr>
            <a:spLocks noChangeShapeType="1"/>
          </p:cNvSpPr>
          <p:nvPr/>
        </p:nvSpPr>
        <p:spPr bwMode="auto">
          <a:xfrm>
            <a:off x="6442075" y="1958975"/>
            <a:ext cx="4763" cy="1484313"/>
          </a:xfrm>
          <a:prstGeom prst="line">
            <a:avLst/>
          </a:prstGeom>
          <a:noFill/>
          <a:ln w="12700">
            <a:solidFill>
              <a:schemeClr val="tx1"/>
            </a:solidFill>
            <a:round/>
            <a:headEnd/>
            <a:tailEnd/>
          </a:ln>
        </p:spPr>
        <p:txBody>
          <a:bodyPr/>
          <a:lstStyle/>
          <a:p>
            <a:endParaRPr lang="de-DE"/>
          </a:p>
        </p:txBody>
      </p:sp>
      <p:sp>
        <p:nvSpPr>
          <p:cNvPr id="87045" name="Line 553"/>
          <p:cNvSpPr>
            <a:spLocks noChangeShapeType="1"/>
          </p:cNvSpPr>
          <p:nvPr/>
        </p:nvSpPr>
        <p:spPr bwMode="auto">
          <a:xfrm>
            <a:off x="7637463" y="1973263"/>
            <a:ext cx="1587" cy="1717675"/>
          </a:xfrm>
          <a:prstGeom prst="line">
            <a:avLst/>
          </a:prstGeom>
          <a:noFill/>
          <a:ln w="12700">
            <a:solidFill>
              <a:schemeClr val="tx1"/>
            </a:solidFill>
            <a:round/>
            <a:headEnd/>
            <a:tailEnd/>
          </a:ln>
        </p:spPr>
        <p:txBody>
          <a:bodyPr/>
          <a:lstStyle/>
          <a:p>
            <a:endParaRPr lang="de-DE"/>
          </a:p>
        </p:txBody>
      </p:sp>
      <p:sp>
        <p:nvSpPr>
          <p:cNvPr id="87046" name="Arc 554"/>
          <p:cNvSpPr>
            <a:spLocks/>
          </p:cNvSpPr>
          <p:nvPr/>
        </p:nvSpPr>
        <p:spPr bwMode="auto">
          <a:xfrm rot="10880455" flipV="1">
            <a:off x="6451600" y="1447800"/>
            <a:ext cx="1189038" cy="555625"/>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1" y="19913"/>
                </a:moveTo>
                <a:cubicBezTo>
                  <a:pt x="880" y="8672"/>
                  <a:pt x="10258" y="0"/>
                  <a:pt x="21534" y="0"/>
                </a:cubicBezTo>
                <a:cubicBezTo>
                  <a:pt x="33463" y="0"/>
                  <a:pt x="43134" y="9670"/>
                  <a:pt x="43134" y="21600"/>
                </a:cubicBezTo>
              </a:path>
              <a:path w="43134" h="21600" stroke="0" extrusionOk="0">
                <a:moveTo>
                  <a:pt x="-1" y="19913"/>
                </a:moveTo>
                <a:cubicBezTo>
                  <a:pt x="880" y="8672"/>
                  <a:pt x="10258" y="0"/>
                  <a:pt x="21534" y="0"/>
                </a:cubicBezTo>
                <a:cubicBezTo>
                  <a:pt x="33463" y="0"/>
                  <a:pt x="43134" y="9670"/>
                  <a:pt x="43134" y="21600"/>
                </a:cubicBezTo>
                <a:lnTo>
                  <a:pt x="21534" y="21600"/>
                </a:lnTo>
                <a:lnTo>
                  <a:pt x="-1" y="19913"/>
                </a:lnTo>
                <a:close/>
              </a:path>
            </a:pathLst>
          </a:custGeom>
          <a:noFill/>
          <a:ln w="12700">
            <a:solidFill>
              <a:schemeClr val="tx1"/>
            </a:solidFill>
            <a:round/>
            <a:headEnd/>
            <a:tailEnd/>
          </a:ln>
        </p:spPr>
        <p:txBody>
          <a:bodyPr/>
          <a:lstStyle/>
          <a:p>
            <a:endParaRPr lang="de-DE"/>
          </a:p>
        </p:txBody>
      </p:sp>
      <p:sp>
        <p:nvSpPr>
          <p:cNvPr id="87047" name="Line 555"/>
          <p:cNvSpPr>
            <a:spLocks noChangeShapeType="1"/>
          </p:cNvSpPr>
          <p:nvPr/>
        </p:nvSpPr>
        <p:spPr bwMode="auto">
          <a:xfrm>
            <a:off x="5133975" y="4238625"/>
            <a:ext cx="1731963" cy="0"/>
          </a:xfrm>
          <a:prstGeom prst="line">
            <a:avLst/>
          </a:prstGeom>
          <a:noFill/>
          <a:ln w="12700">
            <a:solidFill>
              <a:schemeClr val="tx1"/>
            </a:solidFill>
            <a:round/>
            <a:headEnd/>
            <a:tailEnd/>
          </a:ln>
        </p:spPr>
        <p:txBody>
          <a:bodyPr/>
          <a:lstStyle/>
          <a:p>
            <a:endParaRPr lang="de-DE"/>
          </a:p>
        </p:txBody>
      </p:sp>
      <p:sp>
        <p:nvSpPr>
          <p:cNvPr id="87048" name="Arc 556"/>
          <p:cNvSpPr>
            <a:spLocks/>
          </p:cNvSpPr>
          <p:nvPr/>
        </p:nvSpPr>
        <p:spPr bwMode="auto">
          <a:xfrm flipV="1">
            <a:off x="5653088" y="3438525"/>
            <a:ext cx="803275" cy="546100"/>
          </a:xfrm>
          <a:custGeom>
            <a:avLst/>
            <a:gdLst>
              <a:gd name="T0" fmla="*/ 0 w 21600"/>
              <a:gd name="T1" fmla="*/ 0 h 23713"/>
              <a:gd name="T2" fmla="*/ 0 w 21600"/>
              <a:gd name="T3" fmla="*/ 0 h 23713"/>
              <a:gd name="T4" fmla="*/ 0 w 21600"/>
              <a:gd name="T5" fmla="*/ 0 h 23713"/>
              <a:gd name="T6" fmla="*/ 0 60000 65536"/>
              <a:gd name="T7" fmla="*/ 0 60000 65536"/>
              <a:gd name="T8" fmla="*/ 0 60000 65536"/>
              <a:gd name="T9" fmla="*/ 0 w 21600"/>
              <a:gd name="T10" fmla="*/ 0 h 23713"/>
              <a:gd name="T11" fmla="*/ 21600 w 21600"/>
              <a:gd name="T12" fmla="*/ 23713 h 23713"/>
            </a:gdLst>
            <a:ahLst/>
            <a:cxnLst>
              <a:cxn ang="T6">
                <a:pos x="T0" y="T1"/>
              </a:cxn>
              <a:cxn ang="T7">
                <a:pos x="T2" y="T3"/>
              </a:cxn>
              <a:cxn ang="T8">
                <a:pos x="T4" y="T5"/>
              </a:cxn>
            </a:cxnLst>
            <a:rect l="T9" t="T10" r="T11" b="T12"/>
            <a:pathLst>
              <a:path w="21600" h="23713" fill="none" extrusionOk="0">
                <a:moveTo>
                  <a:pt x="0" y="0"/>
                </a:moveTo>
                <a:cubicBezTo>
                  <a:pt x="11929" y="0"/>
                  <a:pt x="21600" y="9670"/>
                  <a:pt x="21600" y="21600"/>
                </a:cubicBezTo>
                <a:cubicBezTo>
                  <a:pt x="21600" y="22305"/>
                  <a:pt x="21565" y="23010"/>
                  <a:pt x="21496" y="23713"/>
                </a:cubicBezTo>
              </a:path>
              <a:path w="21600" h="23713" stroke="0" extrusionOk="0">
                <a:moveTo>
                  <a:pt x="0" y="0"/>
                </a:moveTo>
                <a:cubicBezTo>
                  <a:pt x="11929" y="0"/>
                  <a:pt x="21600" y="9670"/>
                  <a:pt x="21600" y="21600"/>
                </a:cubicBezTo>
                <a:cubicBezTo>
                  <a:pt x="21600" y="22305"/>
                  <a:pt x="21565" y="23010"/>
                  <a:pt x="21496" y="23713"/>
                </a:cubicBezTo>
                <a:lnTo>
                  <a:pt x="0" y="21600"/>
                </a:lnTo>
                <a:lnTo>
                  <a:pt x="0" y="0"/>
                </a:lnTo>
                <a:close/>
              </a:path>
            </a:pathLst>
          </a:custGeom>
          <a:noFill/>
          <a:ln w="12700">
            <a:solidFill>
              <a:schemeClr val="tx1"/>
            </a:solidFill>
            <a:round/>
            <a:headEnd/>
            <a:tailEnd/>
          </a:ln>
        </p:spPr>
        <p:txBody>
          <a:bodyPr/>
          <a:lstStyle/>
          <a:p>
            <a:endParaRPr lang="de-DE"/>
          </a:p>
        </p:txBody>
      </p:sp>
      <p:sp>
        <p:nvSpPr>
          <p:cNvPr id="87049" name="Arc 557"/>
          <p:cNvSpPr>
            <a:spLocks/>
          </p:cNvSpPr>
          <p:nvPr/>
        </p:nvSpPr>
        <p:spPr bwMode="auto">
          <a:xfrm flipV="1">
            <a:off x="6850063" y="3690938"/>
            <a:ext cx="796925" cy="549275"/>
          </a:xfrm>
          <a:custGeom>
            <a:avLst/>
            <a:gdLst>
              <a:gd name="T0" fmla="*/ 0 w 21600"/>
              <a:gd name="T1" fmla="*/ 0 h 23840"/>
              <a:gd name="T2" fmla="*/ 0 w 21600"/>
              <a:gd name="T3" fmla="*/ 0 h 23840"/>
              <a:gd name="T4" fmla="*/ 0 w 21600"/>
              <a:gd name="T5" fmla="*/ 0 h 23840"/>
              <a:gd name="T6" fmla="*/ 0 60000 65536"/>
              <a:gd name="T7" fmla="*/ 0 60000 65536"/>
              <a:gd name="T8" fmla="*/ 0 60000 65536"/>
              <a:gd name="T9" fmla="*/ 0 w 21600"/>
              <a:gd name="T10" fmla="*/ 0 h 23840"/>
              <a:gd name="T11" fmla="*/ 21600 w 21600"/>
              <a:gd name="T12" fmla="*/ 23840 h 23840"/>
            </a:gdLst>
            <a:ahLst/>
            <a:cxnLst>
              <a:cxn ang="T6">
                <a:pos x="T0" y="T1"/>
              </a:cxn>
              <a:cxn ang="T7">
                <a:pos x="T2" y="T3"/>
              </a:cxn>
              <a:cxn ang="T8">
                <a:pos x="T4" y="T5"/>
              </a:cxn>
            </a:cxnLst>
            <a:rect l="T9" t="T10" r="T11" b="T12"/>
            <a:pathLst>
              <a:path w="21600" h="23840" fill="none" extrusionOk="0">
                <a:moveTo>
                  <a:pt x="0" y="0"/>
                </a:moveTo>
                <a:cubicBezTo>
                  <a:pt x="11929" y="0"/>
                  <a:pt x="21600" y="9670"/>
                  <a:pt x="21600" y="21600"/>
                </a:cubicBezTo>
                <a:cubicBezTo>
                  <a:pt x="21600" y="22348"/>
                  <a:pt x="21561" y="23095"/>
                  <a:pt x="21483" y="23839"/>
                </a:cubicBezTo>
              </a:path>
              <a:path w="21600" h="23840" stroke="0" extrusionOk="0">
                <a:moveTo>
                  <a:pt x="0" y="0"/>
                </a:moveTo>
                <a:cubicBezTo>
                  <a:pt x="11929" y="0"/>
                  <a:pt x="21600" y="9670"/>
                  <a:pt x="21600" y="21600"/>
                </a:cubicBezTo>
                <a:cubicBezTo>
                  <a:pt x="21600" y="22348"/>
                  <a:pt x="21561" y="23095"/>
                  <a:pt x="21483" y="23839"/>
                </a:cubicBezTo>
                <a:lnTo>
                  <a:pt x="0" y="21600"/>
                </a:lnTo>
                <a:lnTo>
                  <a:pt x="0" y="0"/>
                </a:lnTo>
                <a:close/>
              </a:path>
            </a:pathLst>
          </a:custGeom>
          <a:noFill/>
          <a:ln w="12700">
            <a:solidFill>
              <a:schemeClr val="tx1"/>
            </a:solidFill>
            <a:round/>
            <a:headEnd/>
            <a:tailEnd/>
          </a:ln>
        </p:spPr>
        <p:txBody>
          <a:bodyPr/>
          <a:lstStyle/>
          <a:p>
            <a:endParaRPr lang="de-DE"/>
          </a:p>
        </p:txBody>
      </p:sp>
      <p:sp>
        <p:nvSpPr>
          <p:cNvPr id="87050" name="AutoShape 561"/>
          <p:cNvSpPr>
            <a:spLocks noChangeArrowheads="1"/>
          </p:cNvSpPr>
          <p:nvPr/>
        </p:nvSpPr>
        <p:spPr bwMode="auto">
          <a:xfrm>
            <a:off x="5072063" y="3878263"/>
            <a:ext cx="466725" cy="180975"/>
          </a:xfrm>
          <a:prstGeom prst="rightArrow">
            <a:avLst>
              <a:gd name="adj1" fmla="val 50000"/>
              <a:gd name="adj2" fmla="val 64462"/>
            </a:avLst>
          </a:prstGeom>
          <a:solidFill>
            <a:srgbClr val="FF3300"/>
          </a:solidFill>
          <a:ln w="12700">
            <a:solidFill>
              <a:schemeClr val="tx1"/>
            </a:solidFill>
            <a:miter lim="800000"/>
            <a:headEnd/>
            <a:tailEnd/>
          </a:ln>
        </p:spPr>
        <p:txBody>
          <a:bodyPr wrap="none" anchor="ctr"/>
          <a:lstStyle/>
          <a:p>
            <a:pPr algn="ctr" eaLnBrk="0" hangingPunct="0"/>
            <a:endParaRPr lang="de-DE" altLang="de-DE" sz="2400">
              <a:solidFill>
                <a:srgbClr val="FF3300"/>
              </a:solidFill>
              <a:latin typeface="Times New Roman" pitchFamily="18" charset="0"/>
            </a:endParaRPr>
          </a:p>
        </p:txBody>
      </p:sp>
      <p:grpSp>
        <p:nvGrpSpPr>
          <p:cNvPr id="87051" name="Group 628"/>
          <p:cNvGrpSpPr>
            <a:grpSpLocks/>
          </p:cNvGrpSpPr>
          <p:nvPr/>
        </p:nvGrpSpPr>
        <p:grpSpPr bwMode="auto">
          <a:xfrm rot="14002766" flipV="1">
            <a:off x="6062663" y="2794000"/>
            <a:ext cx="733425" cy="263525"/>
            <a:chOff x="4875" y="7237"/>
            <a:chExt cx="4230" cy="1883"/>
          </a:xfrm>
        </p:grpSpPr>
        <p:sp>
          <p:nvSpPr>
            <p:cNvPr id="87100" name="Arc 62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87101" name="AutoShape 630"/>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sp>
        <p:nvSpPr>
          <p:cNvPr id="87052" name="AutoShape 633"/>
          <p:cNvSpPr>
            <a:spLocks noChangeArrowheads="1"/>
          </p:cNvSpPr>
          <p:nvPr/>
        </p:nvSpPr>
        <p:spPr bwMode="auto">
          <a:xfrm flipH="1">
            <a:off x="5106988" y="4146550"/>
            <a:ext cx="466725" cy="180975"/>
          </a:xfrm>
          <a:prstGeom prst="rightArrow">
            <a:avLst>
              <a:gd name="adj1" fmla="val 50000"/>
              <a:gd name="adj2" fmla="val 64462"/>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87053" name="Group 1267"/>
          <p:cNvGrpSpPr>
            <a:grpSpLocks/>
          </p:cNvGrpSpPr>
          <p:nvPr/>
        </p:nvGrpSpPr>
        <p:grpSpPr bwMode="auto">
          <a:xfrm rot="16361537" flipH="1">
            <a:off x="4507706" y="3683795"/>
            <a:ext cx="371475" cy="550862"/>
            <a:chOff x="2820" y="264"/>
            <a:chExt cx="420" cy="1452"/>
          </a:xfrm>
        </p:grpSpPr>
        <p:sp>
          <p:nvSpPr>
            <p:cNvPr id="87088" name="Line 126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7089" name="Group 1269"/>
            <p:cNvGrpSpPr>
              <a:grpSpLocks/>
            </p:cNvGrpSpPr>
            <p:nvPr/>
          </p:nvGrpSpPr>
          <p:grpSpPr bwMode="auto">
            <a:xfrm>
              <a:off x="2940" y="264"/>
              <a:ext cx="300" cy="1452"/>
              <a:chOff x="2940" y="264"/>
              <a:chExt cx="300" cy="1452"/>
            </a:xfrm>
          </p:grpSpPr>
          <p:grpSp>
            <p:nvGrpSpPr>
              <p:cNvPr id="87090" name="Group 1270"/>
              <p:cNvGrpSpPr>
                <a:grpSpLocks/>
              </p:cNvGrpSpPr>
              <p:nvPr/>
            </p:nvGrpSpPr>
            <p:grpSpPr bwMode="auto">
              <a:xfrm>
                <a:off x="2940" y="264"/>
                <a:ext cx="252" cy="1368"/>
                <a:chOff x="3024" y="732"/>
                <a:chExt cx="252" cy="1368"/>
              </a:xfrm>
            </p:grpSpPr>
            <p:grpSp>
              <p:nvGrpSpPr>
                <p:cNvPr id="87093" name="Group 1271"/>
                <p:cNvGrpSpPr>
                  <a:grpSpLocks/>
                </p:cNvGrpSpPr>
                <p:nvPr/>
              </p:nvGrpSpPr>
              <p:grpSpPr bwMode="auto">
                <a:xfrm>
                  <a:off x="3024" y="732"/>
                  <a:ext cx="252" cy="1368"/>
                  <a:chOff x="3168" y="1008"/>
                  <a:chExt cx="484" cy="2448"/>
                </a:xfrm>
              </p:grpSpPr>
              <p:grpSp>
                <p:nvGrpSpPr>
                  <p:cNvPr id="87095" name="Group 1272"/>
                  <p:cNvGrpSpPr>
                    <a:grpSpLocks/>
                  </p:cNvGrpSpPr>
                  <p:nvPr/>
                </p:nvGrpSpPr>
                <p:grpSpPr bwMode="auto">
                  <a:xfrm>
                    <a:off x="3168" y="1008"/>
                    <a:ext cx="484" cy="2448"/>
                    <a:chOff x="2256" y="864"/>
                    <a:chExt cx="532" cy="2448"/>
                  </a:xfrm>
                </p:grpSpPr>
                <p:sp>
                  <p:nvSpPr>
                    <p:cNvPr id="87098" name="Freeform 1273"/>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7099" name="Freeform 1274"/>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7096" name="Freeform 127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7097" name="Freeform 1276"/>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7094" name="Line 127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7091" name="AutoShape 127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7092" name="Line 127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7054" name="Group 1267"/>
          <p:cNvGrpSpPr>
            <a:grpSpLocks/>
          </p:cNvGrpSpPr>
          <p:nvPr/>
        </p:nvGrpSpPr>
        <p:grpSpPr bwMode="auto">
          <a:xfrm rot="16361537" flipV="1">
            <a:off x="5999956" y="3956845"/>
            <a:ext cx="371475" cy="550862"/>
            <a:chOff x="2820" y="264"/>
            <a:chExt cx="420" cy="1452"/>
          </a:xfrm>
        </p:grpSpPr>
        <p:sp>
          <p:nvSpPr>
            <p:cNvPr id="87076" name="Line 126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7077" name="Group 1269"/>
            <p:cNvGrpSpPr>
              <a:grpSpLocks/>
            </p:cNvGrpSpPr>
            <p:nvPr/>
          </p:nvGrpSpPr>
          <p:grpSpPr bwMode="auto">
            <a:xfrm>
              <a:off x="2940" y="264"/>
              <a:ext cx="300" cy="1452"/>
              <a:chOff x="2940" y="264"/>
              <a:chExt cx="300" cy="1452"/>
            </a:xfrm>
          </p:grpSpPr>
          <p:grpSp>
            <p:nvGrpSpPr>
              <p:cNvPr id="87078" name="Group 1270"/>
              <p:cNvGrpSpPr>
                <a:grpSpLocks/>
              </p:cNvGrpSpPr>
              <p:nvPr/>
            </p:nvGrpSpPr>
            <p:grpSpPr bwMode="auto">
              <a:xfrm>
                <a:off x="2940" y="264"/>
                <a:ext cx="252" cy="1368"/>
                <a:chOff x="3024" y="732"/>
                <a:chExt cx="252" cy="1368"/>
              </a:xfrm>
            </p:grpSpPr>
            <p:grpSp>
              <p:nvGrpSpPr>
                <p:cNvPr id="87081" name="Group 1271"/>
                <p:cNvGrpSpPr>
                  <a:grpSpLocks/>
                </p:cNvGrpSpPr>
                <p:nvPr/>
              </p:nvGrpSpPr>
              <p:grpSpPr bwMode="auto">
                <a:xfrm>
                  <a:off x="3024" y="732"/>
                  <a:ext cx="252" cy="1368"/>
                  <a:chOff x="3168" y="1008"/>
                  <a:chExt cx="484" cy="2448"/>
                </a:xfrm>
              </p:grpSpPr>
              <p:grpSp>
                <p:nvGrpSpPr>
                  <p:cNvPr id="87083" name="Group 1272"/>
                  <p:cNvGrpSpPr>
                    <a:grpSpLocks/>
                  </p:cNvGrpSpPr>
                  <p:nvPr/>
                </p:nvGrpSpPr>
                <p:grpSpPr bwMode="auto">
                  <a:xfrm>
                    <a:off x="3168" y="1008"/>
                    <a:ext cx="484" cy="2448"/>
                    <a:chOff x="2256" y="864"/>
                    <a:chExt cx="532" cy="2448"/>
                  </a:xfrm>
                </p:grpSpPr>
                <p:sp>
                  <p:nvSpPr>
                    <p:cNvPr id="87086" name="Freeform 1273"/>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7087" name="Freeform 1274"/>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7084" name="Freeform 127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7085" name="Freeform 1276"/>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7082" name="Line 127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7079" name="AutoShape 127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7080" name="Line 127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7055" name="Gruppieren 5"/>
          <p:cNvGrpSpPr>
            <a:grpSpLocks/>
          </p:cNvGrpSpPr>
          <p:nvPr/>
        </p:nvGrpSpPr>
        <p:grpSpPr bwMode="auto">
          <a:xfrm>
            <a:off x="7246938" y="1993900"/>
            <a:ext cx="766762" cy="1019175"/>
            <a:chOff x="7247212" y="1994147"/>
            <a:chExt cx="766488" cy="1018431"/>
          </a:xfrm>
        </p:grpSpPr>
        <p:grpSp>
          <p:nvGrpSpPr>
            <p:cNvPr id="87069" name="Group 628"/>
            <p:cNvGrpSpPr>
              <a:grpSpLocks/>
            </p:cNvGrpSpPr>
            <p:nvPr/>
          </p:nvGrpSpPr>
          <p:grpSpPr bwMode="auto">
            <a:xfrm rot="14172173" flipH="1">
              <a:off x="7053271" y="2265537"/>
              <a:ext cx="954008" cy="411228"/>
              <a:chOff x="4875" y="7237"/>
              <a:chExt cx="4230" cy="1883"/>
            </a:xfrm>
          </p:grpSpPr>
          <p:sp>
            <p:nvSpPr>
              <p:cNvPr id="87074" name="Arc 62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87075" name="AutoShape 630"/>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grpSp>
          <p:nvGrpSpPr>
            <p:cNvPr id="87070" name="Group 628"/>
            <p:cNvGrpSpPr>
              <a:grpSpLocks/>
            </p:cNvGrpSpPr>
            <p:nvPr/>
          </p:nvGrpSpPr>
          <p:grpSpPr bwMode="auto">
            <a:xfrm rot="2487120" flipV="1">
              <a:off x="7247212" y="2666091"/>
              <a:ext cx="733623" cy="262927"/>
              <a:chOff x="4875" y="7237"/>
              <a:chExt cx="4230" cy="1883"/>
            </a:xfrm>
          </p:grpSpPr>
          <p:sp>
            <p:nvSpPr>
              <p:cNvPr id="87072" name="Arc 62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87073" name="AutoShape 630"/>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cxnSp>
          <p:nvCxnSpPr>
            <p:cNvPr id="87071" name="Gerader Verbinder 3"/>
            <p:cNvCxnSpPr>
              <a:cxnSpLocks noChangeShapeType="1"/>
            </p:cNvCxnSpPr>
            <p:nvPr/>
          </p:nvCxnSpPr>
          <p:spPr bwMode="auto">
            <a:xfrm>
              <a:off x="8013700" y="2678946"/>
              <a:ext cx="0" cy="333632"/>
            </a:xfrm>
            <a:prstGeom prst="line">
              <a:avLst/>
            </a:prstGeom>
            <a:noFill/>
            <a:ln w="12700" algn="ctr">
              <a:solidFill>
                <a:schemeClr val="tx1"/>
              </a:solidFill>
              <a:round/>
              <a:headEnd/>
              <a:tailEnd/>
            </a:ln>
          </p:spPr>
        </p:cxnSp>
      </p:grpSp>
      <p:sp>
        <p:nvSpPr>
          <p:cNvPr id="105" name="Oval 100"/>
          <p:cNvSpPr>
            <a:spLocks noChangeArrowheads="1"/>
          </p:cNvSpPr>
          <p:nvPr/>
        </p:nvSpPr>
        <p:spPr bwMode="auto">
          <a:xfrm flipH="1">
            <a:off x="5270500" y="2800350"/>
            <a:ext cx="1168400" cy="1130300"/>
          </a:xfrm>
          <a:prstGeom prst="ellipse">
            <a:avLst/>
          </a:prstGeom>
          <a:noFill/>
          <a:ln w="38100">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106" name="Oval 100"/>
          <p:cNvSpPr>
            <a:spLocks noChangeArrowheads="1"/>
          </p:cNvSpPr>
          <p:nvPr/>
        </p:nvSpPr>
        <p:spPr bwMode="auto">
          <a:xfrm flipH="1">
            <a:off x="6445250" y="1471613"/>
            <a:ext cx="1168400" cy="1130300"/>
          </a:xfrm>
          <a:prstGeom prst="ellipse">
            <a:avLst/>
          </a:prstGeom>
          <a:noFill/>
          <a:ln w="38100">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107" name="Oval 100"/>
          <p:cNvSpPr>
            <a:spLocks noChangeArrowheads="1"/>
          </p:cNvSpPr>
          <p:nvPr/>
        </p:nvSpPr>
        <p:spPr bwMode="auto">
          <a:xfrm flipH="1">
            <a:off x="6462713" y="3036888"/>
            <a:ext cx="1168400" cy="1130300"/>
          </a:xfrm>
          <a:prstGeom prst="ellipse">
            <a:avLst/>
          </a:prstGeom>
          <a:noFill/>
          <a:ln w="38100">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87061" name="Oval 106"/>
          <p:cNvSpPr>
            <a:spLocks noChangeArrowheads="1"/>
          </p:cNvSpPr>
          <p:nvPr/>
        </p:nvSpPr>
        <p:spPr bwMode="auto">
          <a:xfrm>
            <a:off x="6973888" y="41179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7062" name="Oval 106"/>
          <p:cNvSpPr>
            <a:spLocks noChangeArrowheads="1"/>
          </p:cNvSpPr>
          <p:nvPr/>
        </p:nvSpPr>
        <p:spPr bwMode="auto">
          <a:xfrm>
            <a:off x="7540625" y="35607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7063" name="Oval 106"/>
          <p:cNvSpPr>
            <a:spLocks noChangeArrowheads="1"/>
          </p:cNvSpPr>
          <p:nvPr/>
        </p:nvSpPr>
        <p:spPr bwMode="auto">
          <a:xfrm>
            <a:off x="7539038" y="18843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7064" name="Oval 106"/>
          <p:cNvSpPr>
            <a:spLocks noChangeArrowheads="1"/>
          </p:cNvSpPr>
          <p:nvPr/>
        </p:nvSpPr>
        <p:spPr bwMode="auto">
          <a:xfrm>
            <a:off x="6354763" y="19002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7065" name="Oval 106"/>
          <p:cNvSpPr>
            <a:spLocks noChangeArrowheads="1"/>
          </p:cNvSpPr>
          <p:nvPr/>
        </p:nvSpPr>
        <p:spPr bwMode="auto">
          <a:xfrm>
            <a:off x="6356350" y="33750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7066" name="Oval 106"/>
          <p:cNvSpPr>
            <a:spLocks noChangeArrowheads="1"/>
          </p:cNvSpPr>
          <p:nvPr/>
        </p:nvSpPr>
        <p:spPr bwMode="auto">
          <a:xfrm>
            <a:off x="5854700" y="384810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7067" name="Oval 106"/>
          <p:cNvSpPr>
            <a:spLocks noChangeArrowheads="1"/>
          </p:cNvSpPr>
          <p:nvPr/>
        </p:nvSpPr>
        <p:spPr bwMode="auto">
          <a:xfrm>
            <a:off x="6335713" y="26209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7068" name="Oval 106"/>
          <p:cNvSpPr>
            <a:spLocks noChangeArrowheads="1"/>
          </p:cNvSpPr>
          <p:nvPr/>
        </p:nvSpPr>
        <p:spPr bwMode="auto">
          <a:xfrm>
            <a:off x="7556500" y="28035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 name="Text Box 88">
            <a:extLst>
              <a:ext uri="{FF2B5EF4-FFF2-40B4-BE49-F238E27FC236}">
                <a16:creationId xmlns:a16="http://schemas.microsoft.com/office/drawing/2014/main" id="{B328585D-6DEA-E1B3-9A24-CA2E46B95EAC}"/>
              </a:ext>
            </a:extLst>
          </p:cNvPr>
          <p:cNvSpPr txBox="1">
            <a:spLocks noChangeArrowheads="1"/>
          </p:cNvSpPr>
          <p:nvPr/>
        </p:nvSpPr>
        <p:spPr bwMode="auto">
          <a:xfrm>
            <a:off x="2220913" y="2944259"/>
            <a:ext cx="2032000" cy="661720"/>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1" dirty="0">
                <a:solidFill>
                  <a:srgbClr val="0000FF"/>
                </a:solidFill>
              </a:rPr>
              <a:t>所有圆角半径相等</a:t>
            </a:r>
            <a:endParaRPr lang="en-US" altLang="zh-CN" sz="1600" b="1" dirty="0">
              <a:solidFill>
                <a:srgbClr val="0000FF"/>
              </a:solidFill>
            </a:endParaRPr>
          </a:p>
          <a:p>
            <a:pPr algn="ctr">
              <a:spcBef>
                <a:spcPct val="50000"/>
              </a:spcBef>
            </a:pPr>
            <a:r>
              <a:rPr lang="de-DE" altLang="de-DE" sz="1400" b="1" dirty="0">
                <a:solidFill>
                  <a:srgbClr val="0000FF"/>
                </a:solidFill>
              </a:rPr>
              <a:t>All radii are equal.</a:t>
            </a:r>
            <a:endParaRPr lang="de-DE" altLang="de-DE" b="1" dirty="0">
              <a:solidFill>
                <a:srgbClr val="0000FF"/>
              </a:solidFill>
            </a:endParaRPr>
          </a:p>
        </p:txBody>
      </p:sp>
      <p:sp>
        <p:nvSpPr>
          <p:cNvPr id="63" name="Text Box 8">
            <a:extLst>
              <a:ext uri="{FF2B5EF4-FFF2-40B4-BE49-F238E27FC236}">
                <a16:creationId xmlns:a16="http://schemas.microsoft.com/office/drawing/2014/main" id="{2BCD3A7C-BAA5-4ECC-B895-207277EBA346}"/>
              </a:ext>
            </a:extLst>
          </p:cNvPr>
          <p:cNvSpPr txBox="1">
            <a:spLocks noChangeArrowheads="1"/>
          </p:cNvSpPr>
          <p:nvPr/>
        </p:nvSpPr>
        <p:spPr bwMode="auto">
          <a:xfrm>
            <a:off x="2044868" y="134931"/>
            <a:ext cx="5625973" cy="572569"/>
          </a:xfrm>
          <a:prstGeom prst="rect">
            <a:avLst/>
          </a:prstGeom>
          <a:noFill/>
          <a:ln w="9525">
            <a:noFill/>
            <a:miter lim="800000"/>
            <a:headEnd/>
            <a:tailEnd/>
          </a:ln>
        </p:spPr>
        <p:txBody>
          <a:bodyPr wrap="square" lIns="79352" tIns="39676" rIns="79352" bIns="39676">
            <a:spAutoFit/>
          </a:bodyPr>
          <a:lstStyle/>
          <a:p>
            <a:pPr defTabSz="793750" eaLnBrk="0" hangingPunct="0"/>
            <a:r>
              <a:rPr lang="en-US" altLang="de-DE" sz="2000" b="1" dirty="0"/>
              <a:t>F-25.10 </a:t>
            </a:r>
            <a:r>
              <a:rPr lang="zh-CN" altLang="en-US" sz="2000" b="1" dirty="0"/>
              <a:t>推推拉驼峰</a:t>
            </a:r>
            <a:endParaRPr lang="en-US" altLang="zh-CN" sz="2000" b="1" dirty="0"/>
          </a:p>
          <a:p>
            <a:pPr defTabSz="793750" eaLnBrk="0" hangingPunct="0"/>
            <a:r>
              <a:rPr lang="en-US" sz="1200" b="1" dirty="0"/>
              <a:t>                    Push </a:t>
            </a:r>
            <a:r>
              <a:rPr lang="en-US" sz="1200" b="1" dirty="0" err="1"/>
              <a:t>Push</a:t>
            </a:r>
            <a:r>
              <a:rPr lang="en-US" sz="1200" b="1" dirty="0"/>
              <a:t> Pull </a:t>
            </a:r>
            <a:r>
              <a:rPr lang="en-US" sz="1200" b="1" dirty="0" err="1"/>
              <a:t>Humpty</a:t>
            </a:r>
            <a:r>
              <a:rPr lang="en-US" sz="1200" b="1" dirty="0"/>
              <a:t> Bump with half roll, one and a half roll.</a:t>
            </a:r>
            <a:endParaRPr lang="de-DE" altLang="de-DE" sz="1200" dirty="0"/>
          </a:p>
        </p:txBody>
      </p:sp>
      <p:sp>
        <p:nvSpPr>
          <p:cNvPr id="64" name="Text Box 177">
            <a:extLst>
              <a:ext uri="{FF2B5EF4-FFF2-40B4-BE49-F238E27FC236}">
                <a16:creationId xmlns:a16="http://schemas.microsoft.com/office/drawing/2014/main" id="{574AC1CF-37F9-45C2-ABAA-5444BB12B319}"/>
              </a:ext>
            </a:extLst>
          </p:cNvPr>
          <p:cNvSpPr txBox="1">
            <a:spLocks noChangeArrowheads="1"/>
          </p:cNvSpPr>
          <p:nvPr/>
        </p:nvSpPr>
        <p:spPr bwMode="auto">
          <a:xfrm>
            <a:off x="3218606" y="1968928"/>
            <a:ext cx="2984500" cy="615553"/>
          </a:xfrm>
          <a:prstGeom prst="rect">
            <a:avLst/>
          </a:prstGeom>
          <a:noFill/>
          <a:ln w="9525">
            <a:noFill/>
            <a:miter lim="800000"/>
            <a:headEnd/>
            <a:tailEnd/>
          </a:ln>
        </p:spPr>
        <p:txBody>
          <a:bodyPr>
            <a:spAutoFit/>
          </a:bodyPr>
          <a:lstStyle/>
          <a:p>
            <a:pPr eaLnBrk="0" hangingPunct="0">
              <a:spcBef>
                <a:spcPct val="50000"/>
              </a:spcBef>
            </a:pPr>
            <a:r>
              <a:rPr lang="zh-CN" altLang="en-US" sz="1600" b="1" dirty="0">
                <a:solidFill>
                  <a:srgbClr val="0000FF"/>
                </a:solidFill>
              </a:rPr>
              <a:t>所有滚转位于直线段的中间</a:t>
            </a:r>
            <a:endParaRPr lang="en-US" altLang="zh-CN" sz="1600" b="1" dirty="0">
              <a:solidFill>
                <a:srgbClr val="0000FF"/>
              </a:solidFill>
            </a:endParaRPr>
          </a:p>
          <a:p>
            <a:pPr eaLnBrk="0" hangingPunct="0">
              <a:spcBef>
                <a:spcPct val="50000"/>
              </a:spcBef>
            </a:pPr>
            <a:r>
              <a:rPr lang="de-DE" altLang="de-DE" sz="1200" b="1" dirty="0">
                <a:solidFill>
                  <a:srgbClr val="0000FF"/>
                </a:solidFill>
              </a:rPr>
              <a:t>All rolls on middle of the lines.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linds(horizontal)">
                                      <p:cBhvr>
                                        <p:cTn id="7" dur="1000"/>
                                        <p:tgtEl>
                                          <p:spTgt spid="105"/>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blinds(horizontal)">
                                      <p:cBhvr>
                                        <p:cTn id="11" dur="1000"/>
                                        <p:tgtEl>
                                          <p:spTgt spid="106"/>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blinds(horizontal)">
                                      <p:cBhvr>
                                        <p:cTn id="15" dur="1000"/>
                                        <p:tgtEl>
                                          <p:spTgt spid="107"/>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1000"/>
                                        <p:tgtEl>
                                          <p:spTgt spid="2"/>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linds(horizontal)">
                                      <p:cBhvr>
                                        <p:cTn id="23"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114"/>
          <p:cNvSpPr txBox="1">
            <a:spLocks noChangeArrowheads="1"/>
          </p:cNvSpPr>
          <p:nvPr/>
        </p:nvSpPr>
        <p:spPr bwMode="auto">
          <a:xfrm>
            <a:off x="1990265" y="34942"/>
            <a:ext cx="4484881" cy="757235"/>
          </a:xfrm>
          <a:prstGeom prst="rect">
            <a:avLst/>
          </a:prstGeom>
          <a:noFill/>
          <a:ln w="9525">
            <a:noFill/>
            <a:miter lim="800000"/>
            <a:headEnd/>
            <a:tailEnd/>
          </a:ln>
        </p:spPr>
        <p:txBody>
          <a:bodyPr wrap="square" lIns="79352" tIns="39676" rIns="79352" bIns="39676">
            <a:spAutoFit/>
          </a:bodyPr>
          <a:lstStyle/>
          <a:p>
            <a:pPr defTabSz="793750" eaLnBrk="0" hangingPunct="0"/>
            <a:r>
              <a:rPr lang="en-US" altLang="de-DE" sz="2000" b="1" dirty="0"/>
              <a:t>F-25.11 </a:t>
            </a:r>
            <a:r>
              <a:rPr lang="zh-CN" altLang="en-US" sz="2000" b="1" dirty="0"/>
              <a:t>侧飞三角筋斗</a:t>
            </a:r>
            <a:endParaRPr lang="en-US" altLang="zh-CN" sz="2000" b="1" dirty="0"/>
          </a:p>
          <a:p>
            <a:pPr defTabSz="793750" eaLnBrk="0" hangingPunct="0"/>
            <a:r>
              <a:rPr lang="en-US" sz="1200" b="1" dirty="0"/>
              <a:t>Knife-Edge Triangle with quarter roll integrated, half roll, half roll integrated, half roll, quarter roll integrated</a:t>
            </a:r>
            <a:endParaRPr lang="en-GB" altLang="de-DE" b="1" dirty="0"/>
          </a:p>
        </p:txBody>
      </p:sp>
      <p:sp>
        <p:nvSpPr>
          <p:cNvPr id="88066" name="Text Box 130"/>
          <p:cNvSpPr txBox="1">
            <a:spLocks noChangeArrowheads="1"/>
          </p:cNvSpPr>
          <p:nvPr/>
        </p:nvSpPr>
        <p:spPr bwMode="auto">
          <a:xfrm>
            <a:off x="7886700" y="6546850"/>
            <a:ext cx="1066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F-25.11.01</a:t>
            </a:r>
            <a:endParaRPr lang="de-DE" altLang="de-DE"/>
          </a:p>
        </p:txBody>
      </p:sp>
      <p:sp>
        <p:nvSpPr>
          <p:cNvPr id="88067" name="Text Box 305"/>
          <p:cNvSpPr txBox="1">
            <a:spLocks noChangeArrowheads="1"/>
          </p:cNvSpPr>
          <p:nvPr/>
        </p:nvSpPr>
        <p:spPr bwMode="auto">
          <a:xfrm>
            <a:off x="210684" y="5146636"/>
            <a:ext cx="8722632" cy="1323439"/>
          </a:xfrm>
          <a:prstGeom prst="rect">
            <a:avLst/>
          </a:prstGeom>
          <a:solidFill>
            <a:schemeClr val="bg1"/>
          </a:solidFill>
          <a:ln w="9525">
            <a:noFill/>
            <a:miter lim="800000"/>
            <a:headEnd/>
            <a:tailEnd/>
          </a:ln>
        </p:spPr>
        <p:txBody>
          <a:bodyPr wrap="square">
            <a:spAutoFit/>
          </a:bodyPr>
          <a:lstStyle/>
          <a:p>
            <a:pPr defTabSz="793750" eaLnBrk="0" hangingPunct="0"/>
            <a:r>
              <a:rPr lang="zh-CN" altLang="en-US" sz="1600" b="1" dirty="0"/>
              <a:t>正飞进入，飞过中线后拉</a:t>
            </a:r>
            <a:r>
              <a:rPr lang="en-US" altLang="zh-CN" sz="1600" b="1" dirty="0"/>
              <a:t>3/8</a:t>
            </a:r>
            <a:r>
              <a:rPr lang="zh-CN" altLang="en-US" sz="1600" b="1" dirty="0"/>
              <a:t>圆弧并同步做</a:t>
            </a:r>
            <a:r>
              <a:rPr lang="en-US" altLang="zh-CN" sz="1600" b="1" dirty="0"/>
              <a:t>1/4</a:t>
            </a:r>
            <a:r>
              <a:rPr lang="zh-CN" altLang="en-US" sz="1600" b="1" dirty="0"/>
              <a:t>滚，进入</a:t>
            </a:r>
            <a:r>
              <a:rPr lang="en-US" altLang="zh-CN" sz="1600" b="1" dirty="0"/>
              <a:t>45°</a:t>
            </a:r>
            <a:r>
              <a:rPr lang="zh-CN" altLang="en-US" sz="1600" b="1" dirty="0"/>
              <a:t>上升侧飞直线，做半滚，顶端做</a:t>
            </a:r>
            <a:r>
              <a:rPr lang="en-US" altLang="zh-CN" sz="1600" b="1" dirty="0"/>
              <a:t>1/4</a:t>
            </a:r>
            <a:r>
              <a:rPr lang="zh-CN" altLang="en-US" sz="1600" b="1" dirty="0"/>
              <a:t>侧飞筋斗并同步做半滚，进入</a:t>
            </a:r>
            <a:r>
              <a:rPr lang="en-US" altLang="zh-CN" sz="1600" b="1" dirty="0"/>
              <a:t>45°</a:t>
            </a:r>
            <a:r>
              <a:rPr lang="zh-CN" altLang="en-US" sz="1600" b="1" dirty="0"/>
              <a:t>下降侧飞直线，做半滚，接</a:t>
            </a:r>
            <a:r>
              <a:rPr lang="en-US" altLang="zh-CN" sz="1600" b="1" dirty="0"/>
              <a:t>3/8</a:t>
            </a:r>
            <a:r>
              <a:rPr lang="zh-CN" altLang="en-US" sz="1600" b="1" dirty="0"/>
              <a:t>圆弧并同步做</a:t>
            </a:r>
            <a:r>
              <a:rPr lang="en-US" altLang="zh-CN" sz="1600" b="1" dirty="0"/>
              <a:t>1/4</a:t>
            </a:r>
            <a:r>
              <a:rPr lang="zh-CN" altLang="en-US" sz="1600" b="1" dirty="0"/>
              <a:t>滚，正飞改出。</a:t>
            </a:r>
            <a:endParaRPr lang="en-US" altLang="zh-CN" sz="1600" b="1" dirty="0"/>
          </a:p>
          <a:p>
            <a:pPr defTabSz="793750" eaLnBrk="0" hangingPunct="0"/>
            <a:r>
              <a:rPr lang="en-US" sz="1200" b="1" dirty="0"/>
              <a:t>From upright, fly past center pull through a three eighths loop with quarter roll integrated into a forty-five degree knife-edge upline, perform a half roll, perform a quarter knife-edge loop with a half roll integrated into a forty-five degree knife-edge downline, perform a half roll, perform a three eighths knife-edge loop with a quarter roll integrated, exit upright. </a:t>
            </a:r>
            <a:endParaRPr lang="de-DE" altLang="de-DE" sz="1200" b="1" dirty="0"/>
          </a:p>
        </p:txBody>
      </p:sp>
      <p:pic>
        <p:nvPicPr>
          <p:cNvPr id="88068" name="Picture 1070" descr="messerflugflieger2"/>
          <p:cNvPicPr>
            <a:picLocks noChangeAspect="1" noChangeArrowheads="1"/>
          </p:cNvPicPr>
          <p:nvPr/>
        </p:nvPicPr>
        <p:blipFill>
          <a:blip r:embed="rId2"/>
          <a:srcRect/>
          <a:stretch>
            <a:fillRect/>
          </a:stretch>
        </p:blipFill>
        <p:spPr bwMode="auto">
          <a:xfrm rot="2497071">
            <a:off x="2982913" y="2416175"/>
            <a:ext cx="1100137" cy="1301750"/>
          </a:xfrm>
          <a:prstGeom prst="rect">
            <a:avLst/>
          </a:prstGeom>
          <a:noFill/>
          <a:ln w="9525">
            <a:noFill/>
            <a:miter lim="800000"/>
            <a:headEnd/>
            <a:tailEnd/>
          </a:ln>
        </p:spPr>
      </p:pic>
      <p:grpSp>
        <p:nvGrpSpPr>
          <p:cNvPr id="88069" name="Gruppieren 2"/>
          <p:cNvGrpSpPr>
            <a:grpSpLocks/>
          </p:cNvGrpSpPr>
          <p:nvPr/>
        </p:nvGrpSpPr>
        <p:grpSpPr bwMode="auto">
          <a:xfrm>
            <a:off x="2389188" y="1409700"/>
            <a:ext cx="4575175" cy="2965450"/>
            <a:chOff x="2389239" y="1410177"/>
            <a:chExt cx="4574672" cy="2964205"/>
          </a:xfrm>
        </p:grpSpPr>
        <p:grpSp>
          <p:nvGrpSpPr>
            <p:cNvPr id="88133" name="Group 307"/>
            <p:cNvGrpSpPr>
              <a:grpSpLocks/>
            </p:cNvGrpSpPr>
            <p:nvPr/>
          </p:nvGrpSpPr>
          <p:grpSpPr bwMode="auto">
            <a:xfrm rot="21443528" flipV="1">
              <a:off x="4894514" y="2455548"/>
              <a:ext cx="946654" cy="320832"/>
              <a:chOff x="4875" y="7237"/>
              <a:chExt cx="4230" cy="1883"/>
            </a:xfrm>
          </p:grpSpPr>
          <p:sp>
            <p:nvSpPr>
              <p:cNvPr id="88159"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rgbClr val="000000"/>
                </a:solidFill>
                <a:round/>
                <a:headEnd/>
                <a:tailEnd/>
              </a:ln>
            </p:spPr>
            <p:txBody>
              <a:bodyPr/>
              <a:lstStyle/>
              <a:p>
                <a:endParaRPr lang="de-DE"/>
              </a:p>
            </p:txBody>
          </p:sp>
          <p:sp>
            <p:nvSpPr>
              <p:cNvPr id="88160"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rgbClr val="000000"/>
                </a:solidFill>
                <a:miter lim="800000"/>
                <a:headEnd/>
                <a:tailEnd/>
              </a:ln>
            </p:spPr>
            <p:txBody>
              <a:bodyPr/>
              <a:lstStyle/>
              <a:p>
                <a:pPr algn="ctr">
                  <a:lnSpc>
                    <a:spcPct val="80000"/>
                  </a:lnSpc>
                </a:pPr>
                <a:endParaRPr lang="de-DE" altLang="de-DE"/>
              </a:p>
            </p:txBody>
          </p:sp>
        </p:grpSp>
        <p:grpSp>
          <p:nvGrpSpPr>
            <p:cNvPr id="88134" name="Group 307"/>
            <p:cNvGrpSpPr>
              <a:grpSpLocks/>
            </p:cNvGrpSpPr>
            <p:nvPr/>
          </p:nvGrpSpPr>
          <p:grpSpPr bwMode="auto">
            <a:xfrm rot="4577525" flipH="1">
              <a:off x="3177391" y="2779812"/>
              <a:ext cx="1002702" cy="284947"/>
              <a:chOff x="4875" y="7237"/>
              <a:chExt cx="4230" cy="1883"/>
            </a:xfrm>
          </p:grpSpPr>
          <p:sp>
            <p:nvSpPr>
              <p:cNvPr id="88157"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rgbClr val="000000"/>
                </a:solidFill>
                <a:round/>
                <a:headEnd/>
                <a:tailEnd/>
              </a:ln>
            </p:spPr>
            <p:txBody>
              <a:bodyPr/>
              <a:lstStyle/>
              <a:p>
                <a:endParaRPr lang="de-DE"/>
              </a:p>
            </p:txBody>
          </p:sp>
          <p:sp>
            <p:nvSpPr>
              <p:cNvPr id="88158"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rgbClr val="000000"/>
                </a:solidFill>
                <a:miter lim="800000"/>
                <a:headEnd/>
                <a:tailEnd/>
              </a:ln>
            </p:spPr>
            <p:txBody>
              <a:bodyPr/>
              <a:lstStyle/>
              <a:p>
                <a:pPr algn="ctr">
                  <a:lnSpc>
                    <a:spcPct val="80000"/>
                  </a:lnSpc>
                </a:pPr>
                <a:endParaRPr lang="de-DE" altLang="de-DE"/>
              </a:p>
            </p:txBody>
          </p:sp>
        </p:grpSp>
        <p:sp>
          <p:nvSpPr>
            <p:cNvPr id="88135" name="Arc 639"/>
            <p:cNvSpPr>
              <a:spLocks/>
            </p:cNvSpPr>
            <p:nvPr/>
          </p:nvSpPr>
          <p:spPr bwMode="auto">
            <a:xfrm rot="13955334" flipH="1">
              <a:off x="5915609" y="3612359"/>
              <a:ext cx="493386" cy="473296"/>
            </a:xfrm>
            <a:custGeom>
              <a:avLst/>
              <a:gdLst>
                <a:gd name="T0" fmla="*/ 2147483647 w 27353"/>
                <a:gd name="T1" fmla="*/ 0 h 32346"/>
                <a:gd name="T2" fmla="*/ 0 w 27353"/>
                <a:gd name="T3" fmla="*/ 2147483647 h 32346"/>
                <a:gd name="T4" fmla="*/ 2147483647 w 27353"/>
                <a:gd name="T5" fmla="*/ 2147483647 h 32346"/>
                <a:gd name="T6" fmla="*/ 0 60000 65536"/>
                <a:gd name="T7" fmla="*/ 0 60000 65536"/>
                <a:gd name="T8" fmla="*/ 0 60000 65536"/>
                <a:gd name="T9" fmla="*/ 0 w 27353"/>
                <a:gd name="T10" fmla="*/ 0 h 32346"/>
                <a:gd name="T11" fmla="*/ 27353 w 27353"/>
                <a:gd name="T12" fmla="*/ 32346 h 32346"/>
              </a:gdLst>
              <a:ahLst/>
              <a:cxnLst>
                <a:cxn ang="T6">
                  <a:pos x="T0" y="T1"/>
                </a:cxn>
                <a:cxn ang="T7">
                  <a:pos x="T2" y="T3"/>
                </a:cxn>
                <a:cxn ang="T8">
                  <a:pos x="T4" y="T5"/>
                </a:cxn>
              </a:cxnLst>
              <a:rect l="T9" t="T10" r="T11" b="T12"/>
              <a:pathLst>
                <a:path w="27353" h="32346" fill="none" extrusionOk="0">
                  <a:moveTo>
                    <a:pt x="24490" y="-1"/>
                  </a:moveTo>
                  <a:cubicBezTo>
                    <a:pt x="26366" y="3270"/>
                    <a:pt x="27353" y="6975"/>
                    <a:pt x="27353" y="10746"/>
                  </a:cubicBezTo>
                  <a:cubicBezTo>
                    <a:pt x="27353" y="22675"/>
                    <a:pt x="17682" y="32346"/>
                    <a:pt x="5753" y="32346"/>
                  </a:cubicBezTo>
                  <a:cubicBezTo>
                    <a:pt x="3808" y="32345"/>
                    <a:pt x="1873" y="32083"/>
                    <a:pt x="0" y="31565"/>
                  </a:cubicBezTo>
                </a:path>
                <a:path w="27353" h="32346" stroke="0" extrusionOk="0">
                  <a:moveTo>
                    <a:pt x="24490" y="-1"/>
                  </a:moveTo>
                  <a:cubicBezTo>
                    <a:pt x="26366" y="3270"/>
                    <a:pt x="27353" y="6975"/>
                    <a:pt x="27353" y="10746"/>
                  </a:cubicBezTo>
                  <a:cubicBezTo>
                    <a:pt x="27353" y="22675"/>
                    <a:pt x="17682" y="32346"/>
                    <a:pt x="5753" y="32346"/>
                  </a:cubicBezTo>
                  <a:cubicBezTo>
                    <a:pt x="3808" y="32345"/>
                    <a:pt x="1873" y="32083"/>
                    <a:pt x="0" y="31565"/>
                  </a:cubicBezTo>
                  <a:lnTo>
                    <a:pt x="5753" y="10746"/>
                  </a:lnTo>
                  <a:lnTo>
                    <a:pt x="24490" y="-1"/>
                  </a:lnTo>
                  <a:close/>
                </a:path>
              </a:pathLst>
            </a:custGeom>
            <a:noFill/>
            <a:ln w="12700">
              <a:solidFill>
                <a:schemeClr val="tx1"/>
              </a:solidFill>
              <a:round/>
              <a:headEnd/>
              <a:tailEnd/>
            </a:ln>
          </p:spPr>
          <p:txBody>
            <a:bodyPr/>
            <a:lstStyle/>
            <a:p>
              <a:endParaRPr lang="de-DE"/>
            </a:p>
          </p:txBody>
        </p:sp>
        <p:sp>
          <p:nvSpPr>
            <p:cNvPr id="88136" name="Line 641"/>
            <p:cNvSpPr>
              <a:spLocks noChangeShapeType="1"/>
            </p:cNvSpPr>
            <p:nvPr/>
          </p:nvSpPr>
          <p:spPr bwMode="auto">
            <a:xfrm flipH="1">
              <a:off x="3172518" y="1882321"/>
              <a:ext cx="1243244" cy="1526412"/>
            </a:xfrm>
            <a:prstGeom prst="line">
              <a:avLst/>
            </a:prstGeom>
            <a:noFill/>
            <a:ln w="12700">
              <a:solidFill>
                <a:schemeClr val="tx1"/>
              </a:solidFill>
              <a:round/>
              <a:headEnd/>
              <a:tailEnd/>
            </a:ln>
          </p:spPr>
          <p:txBody>
            <a:bodyPr/>
            <a:lstStyle/>
            <a:p>
              <a:endParaRPr lang="de-DE"/>
            </a:p>
          </p:txBody>
        </p:sp>
        <p:sp>
          <p:nvSpPr>
            <p:cNvPr id="88137" name="Line 642"/>
            <p:cNvSpPr>
              <a:spLocks noChangeShapeType="1"/>
            </p:cNvSpPr>
            <p:nvPr/>
          </p:nvSpPr>
          <p:spPr bwMode="auto">
            <a:xfrm>
              <a:off x="4842399" y="1853191"/>
              <a:ext cx="1353240" cy="1653186"/>
            </a:xfrm>
            <a:prstGeom prst="line">
              <a:avLst/>
            </a:prstGeom>
            <a:noFill/>
            <a:ln w="12700">
              <a:solidFill>
                <a:schemeClr val="tx1"/>
              </a:solidFill>
              <a:round/>
              <a:headEnd/>
              <a:tailEnd/>
            </a:ln>
          </p:spPr>
          <p:txBody>
            <a:bodyPr/>
            <a:lstStyle/>
            <a:p>
              <a:endParaRPr lang="de-DE"/>
            </a:p>
          </p:txBody>
        </p:sp>
        <p:sp>
          <p:nvSpPr>
            <p:cNvPr id="88138" name="Arc 643"/>
            <p:cNvSpPr>
              <a:spLocks/>
            </p:cNvSpPr>
            <p:nvPr/>
          </p:nvSpPr>
          <p:spPr bwMode="auto">
            <a:xfrm rot="-5400000">
              <a:off x="4450007" y="1741626"/>
              <a:ext cx="361476" cy="413305"/>
            </a:xfrm>
            <a:custGeom>
              <a:avLst/>
              <a:gdLst>
                <a:gd name="T0" fmla="*/ 2147483647 w 21600"/>
                <a:gd name="T1" fmla="*/ 0 h 29582"/>
                <a:gd name="T2" fmla="*/ 2147483647 w 21600"/>
                <a:gd name="T3" fmla="*/ 2147483647 h 29582"/>
                <a:gd name="T4" fmla="*/ 0 w 21600"/>
                <a:gd name="T5" fmla="*/ 2147483647 h 29582"/>
                <a:gd name="T6" fmla="*/ 0 60000 65536"/>
                <a:gd name="T7" fmla="*/ 0 60000 65536"/>
                <a:gd name="T8" fmla="*/ 0 60000 65536"/>
                <a:gd name="T9" fmla="*/ 0 w 21600"/>
                <a:gd name="T10" fmla="*/ 0 h 29582"/>
                <a:gd name="T11" fmla="*/ 21600 w 21600"/>
                <a:gd name="T12" fmla="*/ 29582 h 29582"/>
              </a:gdLst>
              <a:ahLst/>
              <a:cxnLst>
                <a:cxn ang="T6">
                  <a:pos x="T0" y="T1"/>
                </a:cxn>
                <a:cxn ang="T7">
                  <a:pos x="T2" y="T3"/>
                </a:cxn>
                <a:cxn ang="T8">
                  <a:pos x="T4" y="T5"/>
                </a:cxn>
              </a:cxnLst>
              <a:rect l="T9" t="T10" r="T11" b="T12"/>
              <a:pathLst>
                <a:path w="21600" h="29582" fill="none" extrusionOk="0">
                  <a:moveTo>
                    <a:pt x="14372" y="-1"/>
                  </a:moveTo>
                  <a:cubicBezTo>
                    <a:pt x="18970" y="4098"/>
                    <a:pt x="21600" y="9964"/>
                    <a:pt x="21600" y="16124"/>
                  </a:cubicBezTo>
                  <a:cubicBezTo>
                    <a:pt x="21600" y="21013"/>
                    <a:pt x="19941" y="25757"/>
                    <a:pt x="16895" y="29582"/>
                  </a:cubicBezTo>
                </a:path>
                <a:path w="21600" h="29582" stroke="0" extrusionOk="0">
                  <a:moveTo>
                    <a:pt x="14372" y="-1"/>
                  </a:moveTo>
                  <a:cubicBezTo>
                    <a:pt x="18970" y="4098"/>
                    <a:pt x="21600" y="9964"/>
                    <a:pt x="21600" y="16124"/>
                  </a:cubicBezTo>
                  <a:cubicBezTo>
                    <a:pt x="21600" y="21013"/>
                    <a:pt x="19941" y="25757"/>
                    <a:pt x="16895" y="29582"/>
                  </a:cubicBezTo>
                  <a:lnTo>
                    <a:pt x="0" y="16124"/>
                  </a:lnTo>
                  <a:lnTo>
                    <a:pt x="14372" y="-1"/>
                  </a:lnTo>
                  <a:close/>
                </a:path>
              </a:pathLst>
            </a:custGeom>
            <a:noFill/>
            <a:ln w="12700">
              <a:solidFill>
                <a:schemeClr val="tx1"/>
              </a:solidFill>
              <a:round/>
              <a:headEnd/>
              <a:tailEnd/>
            </a:ln>
          </p:spPr>
          <p:txBody>
            <a:bodyPr/>
            <a:lstStyle/>
            <a:p>
              <a:endParaRPr lang="de-DE"/>
            </a:p>
          </p:txBody>
        </p:sp>
        <p:sp>
          <p:nvSpPr>
            <p:cNvPr id="88139" name="Arc 644"/>
            <p:cNvSpPr>
              <a:spLocks/>
            </p:cNvSpPr>
            <p:nvPr/>
          </p:nvSpPr>
          <p:spPr bwMode="auto">
            <a:xfrm rot="7644666">
              <a:off x="2978553" y="3503552"/>
              <a:ext cx="476256" cy="471630"/>
            </a:xfrm>
            <a:custGeom>
              <a:avLst/>
              <a:gdLst>
                <a:gd name="T0" fmla="*/ 2147483647 w 28343"/>
                <a:gd name="T1" fmla="*/ 0 h 33792"/>
                <a:gd name="T2" fmla="*/ 0 w 28343"/>
                <a:gd name="T3" fmla="*/ 2147483647 h 33792"/>
                <a:gd name="T4" fmla="*/ 2147483647 w 28343"/>
                <a:gd name="T5" fmla="*/ 2147483647 h 33792"/>
                <a:gd name="T6" fmla="*/ 0 60000 65536"/>
                <a:gd name="T7" fmla="*/ 0 60000 65536"/>
                <a:gd name="T8" fmla="*/ 0 60000 65536"/>
                <a:gd name="T9" fmla="*/ 0 w 28343"/>
                <a:gd name="T10" fmla="*/ 0 h 33792"/>
                <a:gd name="T11" fmla="*/ 28343 w 28343"/>
                <a:gd name="T12" fmla="*/ 33792 h 33792"/>
              </a:gdLst>
              <a:ahLst/>
              <a:cxnLst>
                <a:cxn ang="T6">
                  <a:pos x="T0" y="T1"/>
                </a:cxn>
                <a:cxn ang="T7">
                  <a:pos x="T2" y="T3"/>
                </a:cxn>
                <a:cxn ang="T8">
                  <a:pos x="T4" y="T5"/>
                </a:cxn>
              </a:cxnLst>
              <a:rect l="T9" t="T10" r="T11" b="T12"/>
              <a:pathLst>
                <a:path w="28343" h="33792" fill="none" extrusionOk="0">
                  <a:moveTo>
                    <a:pt x="24573" y="-1"/>
                  </a:moveTo>
                  <a:cubicBezTo>
                    <a:pt x="27029" y="3591"/>
                    <a:pt x="28343" y="7841"/>
                    <a:pt x="28343" y="12192"/>
                  </a:cubicBezTo>
                  <a:cubicBezTo>
                    <a:pt x="28343" y="24121"/>
                    <a:pt x="18672" y="33792"/>
                    <a:pt x="6743" y="33792"/>
                  </a:cubicBezTo>
                  <a:cubicBezTo>
                    <a:pt x="4452" y="33791"/>
                    <a:pt x="2176" y="33427"/>
                    <a:pt x="0" y="32712"/>
                  </a:cubicBezTo>
                </a:path>
                <a:path w="28343" h="33792" stroke="0" extrusionOk="0">
                  <a:moveTo>
                    <a:pt x="24573" y="-1"/>
                  </a:moveTo>
                  <a:cubicBezTo>
                    <a:pt x="27029" y="3591"/>
                    <a:pt x="28343" y="7841"/>
                    <a:pt x="28343" y="12192"/>
                  </a:cubicBezTo>
                  <a:cubicBezTo>
                    <a:pt x="28343" y="24121"/>
                    <a:pt x="18672" y="33792"/>
                    <a:pt x="6743" y="33792"/>
                  </a:cubicBezTo>
                  <a:cubicBezTo>
                    <a:pt x="4452" y="33791"/>
                    <a:pt x="2176" y="33427"/>
                    <a:pt x="0" y="32712"/>
                  </a:cubicBezTo>
                  <a:lnTo>
                    <a:pt x="6743" y="12192"/>
                  </a:lnTo>
                  <a:lnTo>
                    <a:pt x="24573" y="-1"/>
                  </a:lnTo>
                  <a:close/>
                </a:path>
              </a:pathLst>
            </a:custGeom>
            <a:noFill/>
            <a:ln w="12700">
              <a:solidFill>
                <a:schemeClr val="tx1"/>
              </a:solidFill>
              <a:round/>
              <a:headEnd/>
              <a:tailEnd/>
            </a:ln>
          </p:spPr>
          <p:txBody>
            <a:bodyPr/>
            <a:lstStyle/>
            <a:p>
              <a:endParaRPr lang="de-DE"/>
            </a:p>
          </p:txBody>
        </p:sp>
        <p:sp>
          <p:nvSpPr>
            <p:cNvPr id="88140" name="Line 645"/>
            <p:cNvSpPr>
              <a:spLocks noChangeShapeType="1"/>
            </p:cNvSpPr>
            <p:nvPr/>
          </p:nvSpPr>
          <p:spPr bwMode="auto">
            <a:xfrm flipV="1">
              <a:off x="3250841" y="4022036"/>
              <a:ext cx="3713070" cy="10281"/>
            </a:xfrm>
            <a:prstGeom prst="line">
              <a:avLst/>
            </a:prstGeom>
            <a:noFill/>
            <a:ln w="12700">
              <a:solidFill>
                <a:schemeClr val="tx1"/>
              </a:solidFill>
              <a:round/>
              <a:headEnd/>
              <a:tailEnd/>
            </a:ln>
          </p:spPr>
          <p:txBody>
            <a:bodyPr/>
            <a:lstStyle/>
            <a:p>
              <a:endParaRPr lang="de-DE"/>
            </a:p>
          </p:txBody>
        </p:sp>
        <p:sp>
          <p:nvSpPr>
            <p:cNvPr id="88141" name="Line 646"/>
            <p:cNvSpPr>
              <a:spLocks noChangeShapeType="1"/>
            </p:cNvSpPr>
            <p:nvPr/>
          </p:nvSpPr>
          <p:spPr bwMode="auto">
            <a:xfrm>
              <a:off x="2389239" y="4147102"/>
              <a:ext cx="3731399" cy="0"/>
            </a:xfrm>
            <a:prstGeom prst="line">
              <a:avLst/>
            </a:prstGeom>
            <a:noFill/>
            <a:ln w="12700">
              <a:solidFill>
                <a:schemeClr val="tx1"/>
              </a:solidFill>
              <a:round/>
              <a:headEnd/>
              <a:tailEnd/>
            </a:ln>
          </p:spPr>
          <p:txBody>
            <a:bodyPr/>
            <a:lstStyle/>
            <a:p>
              <a:endParaRPr lang="de-DE"/>
            </a:p>
          </p:txBody>
        </p:sp>
        <p:cxnSp>
          <p:nvCxnSpPr>
            <p:cNvPr id="53" name="Gerader Verbinder 52"/>
            <p:cNvCxnSpPr/>
            <p:nvPr/>
          </p:nvCxnSpPr>
          <p:spPr bwMode="auto">
            <a:xfrm>
              <a:off x="4297204" y="1770389"/>
              <a:ext cx="225400" cy="1983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a:cxnSpLocks/>
            </p:cNvCxnSpPr>
            <p:nvPr/>
          </p:nvCxnSpPr>
          <p:spPr bwMode="auto">
            <a:xfrm rot="16200000">
              <a:off x="4783755" y="1834625"/>
              <a:ext cx="236438" cy="196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bwMode="auto">
            <a:xfrm>
              <a:off x="3052741" y="3312791"/>
              <a:ext cx="225400" cy="1983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a:cxnSpLocks/>
            </p:cNvCxnSpPr>
            <p:nvPr/>
          </p:nvCxnSpPr>
          <p:spPr bwMode="auto">
            <a:xfrm rot="5400000">
              <a:off x="6109966" y="3409558"/>
              <a:ext cx="238025" cy="196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p:cNvCxnSpPr>
              <a:cxnSpLocks/>
            </p:cNvCxnSpPr>
            <p:nvPr/>
          </p:nvCxnSpPr>
          <p:spPr bwMode="auto">
            <a:xfrm>
              <a:off x="6079770" y="3991956"/>
              <a:ext cx="6349" cy="3554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p:cNvCxnSpPr>
              <a:cxnSpLocks/>
            </p:cNvCxnSpPr>
            <p:nvPr/>
          </p:nvCxnSpPr>
          <p:spPr bwMode="auto">
            <a:xfrm>
              <a:off x="3278141" y="3863422"/>
              <a:ext cx="0" cy="3268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148" name="Group 688"/>
            <p:cNvGrpSpPr>
              <a:grpSpLocks/>
            </p:cNvGrpSpPr>
            <p:nvPr/>
          </p:nvGrpSpPr>
          <p:grpSpPr bwMode="auto">
            <a:xfrm rot="2791728" flipH="1" flipV="1">
              <a:off x="4523549" y="1632657"/>
              <a:ext cx="762643" cy="317684"/>
              <a:chOff x="4875" y="7237"/>
              <a:chExt cx="4230" cy="1883"/>
            </a:xfrm>
          </p:grpSpPr>
          <p:sp>
            <p:nvSpPr>
              <p:cNvPr id="88155" name="Arc 68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88156" name="AutoShape 690"/>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eaLnBrk="0" hangingPunct="0"/>
                <a:endParaRPr lang="de-DE" altLang="de-DE"/>
              </a:p>
            </p:txBody>
          </p:sp>
        </p:grpSp>
        <p:grpSp>
          <p:nvGrpSpPr>
            <p:cNvPr id="88149" name="Group 688"/>
            <p:cNvGrpSpPr>
              <a:grpSpLocks/>
            </p:cNvGrpSpPr>
            <p:nvPr/>
          </p:nvGrpSpPr>
          <p:grpSpPr bwMode="auto">
            <a:xfrm rot="2811152" flipH="1">
              <a:off x="2643061" y="3838438"/>
              <a:ext cx="784818" cy="287069"/>
              <a:chOff x="4875" y="7237"/>
              <a:chExt cx="4230" cy="1883"/>
            </a:xfrm>
          </p:grpSpPr>
          <p:sp>
            <p:nvSpPr>
              <p:cNvPr id="88153" name="Arc 68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88154" name="AutoShape 690"/>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eaLnBrk="0" hangingPunct="0"/>
                <a:endParaRPr lang="de-DE" altLang="de-DE"/>
              </a:p>
            </p:txBody>
          </p:sp>
        </p:grpSp>
        <p:grpSp>
          <p:nvGrpSpPr>
            <p:cNvPr id="88150" name="Group 688"/>
            <p:cNvGrpSpPr>
              <a:grpSpLocks/>
            </p:cNvGrpSpPr>
            <p:nvPr/>
          </p:nvGrpSpPr>
          <p:grpSpPr bwMode="auto">
            <a:xfrm rot="13785550" flipH="1">
              <a:off x="5886778" y="3487509"/>
              <a:ext cx="901604" cy="281865"/>
              <a:chOff x="4875" y="7237"/>
              <a:chExt cx="4230" cy="1883"/>
            </a:xfrm>
          </p:grpSpPr>
          <p:sp>
            <p:nvSpPr>
              <p:cNvPr id="88151" name="Arc 68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88152" name="AutoShape 690"/>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eaLnBrk="0" hangingPunct="0"/>
                <a:endParaRPr lang="de-DE" altLang="de-DE"/>
              </a:p>
            </p:txBody>
          </p:sp>
        </p:grpSp>
      </p:grpSp>
      <p:sp>
        <p:nvSpPr>
          <p:cNvPr id="74" name="Text Box 145"/>
          <p:cNvSpPr txBox="1">
            <a:spLocks noChangeArrowheads="1"/>
          </p:cNvSpPr>
          <p:nvPr/>
        </p:nvSpPr>
        <p:spPr bwMode="auto">
          <a:xfrm>
            <a:off x="1708854" y="3586612"/>
            <a:ext cx="1046617" cy="338554"/>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¼ </a:t>
            </a:r>
            <a:r>
              <a:rPr lang="zh-CN" altLang="en-US" sz="1600" b="1" dirty="0"/>
              <a:t>同步滚</a:t>
            </a:r>
            <a:endParaRPr lang="de-DE" altLang="de-DE" sz="1600" b="1" dirty="0"/>
          </a:p>
        </p:txBody>
      </p:sp>
      <p:sp>
        <p:nvSpPr>
          <p:cNvPr id="88071" name="AutoShape 1210"/>
          <p:cNvSpPr>
            <a:spLocks noChangeArrowheads="1"/>
          </p:cNvSpPr>
          <p:nvPr/>
        </p:nvSpPr>
        <p:spPr bwMode="auto">
          <a:xfrm rot="10743165">
            <a:off x="1944688" y="4071938"/>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88072" name="Group 1211"/>
          <p:cNvGrpSpPr>
            <a:grpSpLocks/>
          </p:cNvGrpSpPr>
          <p:nvPr/>
        </p:nvGrpSpPr>
        <p:grpSpPr bwMode="auto">
          <a:xfrm rot="16361537" flipV="1">
            <a:off x="7325519" y="3785394"/>
            <a:ext cx="371475" cy="550863"/>
            <a:chOff x="2820" y="264"/>
            <a:chExt cx="420" cy="1452"/>
          </a:xfrm>
        </p:grpSpPr>
        <p:sp>
          <p:nvSpPr>
            <p:cNvPr id="88121" name="Line 121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8122" name="Group 1213"/>
            <p:cNvGrpSpPr>
              <a:grpSpLocks/>
            </p:cNvGrpSpPr>
            <p:nvPr/>
          </p:nvGrpSpPr>
          <p:grpSpPr bwMode="auto">
            <a:xfrm>
              <a:off x="2940" y="264"/>
              <a:ext cx="300" cy="1452"/>
              <a:chOff x="2940" y="264"/>
              <a:chExt cx="300" cy="1452"/>
            </a:xfrm>
          </p:grpSpPr>
          <p:grpSp>
            <p:nvGrpSpPr>
              <p:cNvPr id="88123" name="Group 1214"/>
              <p:cNvGrpSpPr>
                <a:grpSpLocks/>
              </p:cNvGrpSpPr>
              <p:nvPr/>
            </p:nvGrpSpPr>
            <p:grpSpPr bwMode="auto">
              <a:xfrm>
                <a:off x="2940" y="264"/>
                <a:ext cx="252" cy="1368"/>
                <a:chOff x="3024" y="732"/>
                <a:chExt cx="252" cy="1368"/>
              </a:xfrm>
            </p:grpSpPr>
            <p:grpSp>
              <p:nvGrpSpPr>
                <p:cNvPr id="88126" name="Group 1215"/>
                <p:cNvGrpSpPr>
                  <a:grpSpLocks/>
                </p:cNvGrpSpPr>
                <p:nvPr/>
              </p:nvGrpSpPr>
              <p:grpSpPr bwMode="auto">
                <a:xfrm>
                  <a:off x="3024" y="732"/>
                  <a:ext cx="252" cy="1368"/>
                  <a:chOff x="3168" y="1008"/>
                  <a:chExt cx="484" cy="2448"/>
                </a:xfrm>
              </p:grpSpPr>
              <p:grpSp>
                <p:nvGrpSpPr>
                  <p:cNvPr id="88128" name="Group 1216"/>
                  <p:cNvGrpSpPr>
                    <a:grpSpLocks/>
                  </p:cNvGrpSpPr>
                  <p:nvPr/>
                </p:nvGrpSpPr>
                <p:grpSpPr bwMode="auto">
                  <a:xfrm>
                    <a:off x="3168" y="1008"/>
                    <a:ext cx="484" cy="2448"/>
                    <a:chOff x="2256" y="864"/>
                    <a:chExt cx="532" cy="2448"/>
                  </a:xfrm>
                </p:grpSpPr>
                <p:sp>
                  <p:nvSpPr>
                    <p:cNvPr id="88131" name="Freeform 1217"/>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8132" name="Freeform 1218"/>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8129" name="Freeform 1219"/>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8130" name="Freeform 1220"/>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8127" name="Line 122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8124" name="AutoShape 122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8125" name="Line 122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88073" name="AutoShape 1183"/>
          <p:cNvSpPr>
            <a:spLocks noChangeArrowheads="1"/>
          </p:cNvSpPr>
          <p:nvPr/>
        </p:nvSpPr>
        <p:spPr bwMode="auto">
          <a:xfrm rot="10800000" flipV="1">
            <a:off x="6713538" y="3932238"/>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88074" name="Group 1267"/>
          <p:cNvGrpSpPr>
            <a:grpSpLocks/>
          </p:cNvGrpSpPr>
          <p:nvPr/>
        </p:nvGrpSpPr>
        <p:grpSpPr bwMode="auto">
          <a:xfrm rot="16361537" flipV="1">
            <a:off x="2551906" y="3896520"/>
            <a:ext cx="371475" cy="550862"/>
            <a:chOff x="2820" y="264"/>
            <a:chExt cx="420" cy="1452"/>
          </a:xfrm>
        </p:grpSpPr>
        <p:sp>
          <p:nvSpPr>
            <p:cNvPr id="88109" name="Line 126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8110" name="Group 1269"/>
            <p:cNvGrpSpPr>
              <a:grpSpLocks/>
            </p:cNvGrpSpPr>
            <p:nvPr/>
          </p:nvGrpSpPr>
          <p:grpSpPr bwMode="auto">
            <a:xfrm>
              <a:off x="2940" y="264"/>
              <a:ext cx="300" cy="1452"/>
              <a:chOff x="2940" y="264"/>
              <a:chExt cx="300" cy="1452"/>
            </a:xfrm>
          </p:grpSpPr>
          <p:grpSp>
            <p:nvGrpSpPr>
              <p:cNvPr id="88111" name="Group 1270"/>
              <p:cNvGrpSpPr>
                <a:grpSpLocks/>
              </p:cNvGrpSpPr>
              <p:nvPr/>
            </p:nvGrpSpPr>
            <p:grpSpPr bwMode="auto">
              <a:xfrm>
                <a:off x="2940" y="264"/>
                <a:ext cx="252" cy="1368"/>
                <a:chOff x="3024" y="732"/>
                <a:chExt cx="252" cy="1368"/>
              </a:xfrm>
            </p:grpSpPr>
            <p:grpSp>
              <p:nvGrpSpPr>
                <p:cNvPr id="88114" name="Group 1271"/>
                <p:cNvGrpSpPr>
                  <a:grpSpLocks/>
                </p:cNvGrpSpPr>
                <p:nvPr/>
              </p:nvGrpSpPr>
              <p:grpSpPr bwMode="auto">
                <a:xfrm>
                  <a:off x="3024" y="732"/>
                  <a:ext cx="252" cy="1368"/>
                  <a:chOff x="3168" y="1008"/>
                  <a:chExt cx="484" cy="2448"/>
                </a:xfrm>
              </p:grpSpPr>
              <p:grpSp>
                <p:nvGrpSpPr>
                  <p:cNvPr id="88116" name="Group 1272"/>
                  <p:cNvGrpSpPr>
                    <a:grpSpLocks/>
                  </p:cNvGrpSpPr>
                  <p:nvPr/>
                </p:nvGrpSpPr>
                <p:grpSpPr bwMode="auto">
                  <a:xfrm>
                    <a:off x="3168" y="1008"/>
                    <a:ext cx="484" cy="2448"/>
                    <a:chOff x="2256" y="864"/>
                    <a:chExt cx="532" cy="2448"/>
                  </a:xfrm>
                </p:grpSpPr>
                <p:sp>
                  <p:nvSpPr>
                    <p:cNvPr id="88119" name="Freeform 1273"/>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8120" name="Freeform 1274"/>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8117" name="Freeform 127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8118" name="Freeform 1276"/>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8115" name="Line 127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8112" name="AutoShape 127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8113" name="Line 127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8075" name="Group 448"/>
          <p:cNvGrpSpPr>
            <a:grpSpLocks/>
          </p:cNvGrpSpPr>
          <p:nvPr/>
        </p:nvGrpSpPr>
        <p:grpSpPr bwMode="auto">
          <a:xfrm rot="-2863035">
            <a:off x="3814762" y="1898651"/>
            <a:ext cx="709613" cy="608012"/>
            <a:chOff x="4545" y="394"/>
            <a:chExt cx="392" cy="361"/>
          </a:xfrm>
        </p:grpSpPr>
        <p:sp>
          <p:nvSpPr>
            <p:cNvPr id="88102" name="AutoShape 449"/>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88103" name="Freeform 450"/>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88104" name="Freeform 451"/>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88105" name="Freeform 452"/>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8106" name="Freeform 453"/>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8107" name="Freeform 454"/>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88108" name="Line 455"/>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88076" name="Picture 1070" descr="messerflugflieger2"/>
          <p:cNvPicPr>
            <a:picLocks noChangeAspect="1" noChangeArrowheads="1"/>
          </p:cNvPicPr>
          <p:nvPr/>
        </p:nvPicPr>
        <p:blipFill>
          <a:blip r:embed="rId2"/>
          <a:srcRect/>
          <a:stretch>
            <a:fillRect/>
          </a:stretch>
        </p:blipFill>
        <p:spPr bwMode="auto">
          <a:xfrm rot="8401336">
            <a:off x="4557713" y="1657350"/>
            <a:ext cx="1098550" cy="1301750"/>
          </a:xfrm>
          <a:prstGeom prst="rect">
            <a:avLst/>
          </a:prstGeom>
          <a:noFill/>
          <a:ln w="9525">
            <a:noFill/>
            <a:miter lim="800000"/>
            <a:headEnd/>
            <a:tailEnd/>
          </a:ln>
        </p:spPr>
      </p:pic>
      <p:grpSp>
        <p:nvGrpSpPr>
          <p:cNvPr id="88077" name="Group 448"/>
          <p:cNvGrpSpPr>
            <a:grpSpLocks/>
          </p:cNvGrpSpPr>
          <p:nvPr/>
        </p:nvGrpSpPr>
        <p:grpSpPr bwMode="auto">
          <a:xfrm rot="2937632">
            <a:off x="5597525" y="2936875"/>
            <a:ext cx="709613" cy="608013"/>
            <a:chOff x="4545" y="394"/>
            <a:chExt cx="392" cy="361"/>
          </a:xfrm>
        </p:grpSpPr>
        <p:sp>
          <p:nvSpPr>
            <p:cNvPr id="88095" name="AutoShape 449"/>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88096" name="Freeform 450"/>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88097" name="Freeform 451"/>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88098" name="Freeform 452"/>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8099" name="Freeform 453"/>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8100" name="Freeform 454"/>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88101" name="Line 455"/>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grpSp>
        <p:nvGrpSpPr>
          <p:cNvPr id="88078" name="Group 1267"/>
          <p:cNvGrpSpPr>
            <a:grpSpLocks/>
          </p:cNvGrpSpPr>
          <p:nvPr/>
        </p:nvGrpSpPr>
        <p:grpSpPr bwMode="auto">
          <a:xfrm rot="16361537" flipV="1">
            <a:off x="5341938" y="3946525"/>
            <a:ext cx="338137" cy="430213"/>
            <a:chOff x="2820" y="264"/>
            <a:chExt cx="420" cy="1452"/>
          </a:xfrm>
        </p:grpSpPr>
        <p:sp>
          <p:nvSpPr>
            <p:cNvPr id="88083" name="Line 126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8084" name="Group 1269"/>
            <p:cNvGrpSpPr>
              <a:grpSpLocks/>
            </p:cNvGrpSpPr>
            <p:nvPr/>
          </p:nvGrpSpPr>
          <p:grpSpPr bwMode="auto">
            <a:xfrm>
              <a:off x="2940" y="264"/>
              <a:ext cx="300" cy="1452"/>
              <a:chOff x="2940" y="264"/>
              <a:chExt cx="300" cy="1452"/>
            </a:xfrm>
          </p:grpSpPr>
          <p:grpSp>
            <p:nvGrpSpPr>
              <p:cNvPr id="88085" name="Group 1270"/>
              <p:cNvGrpSpPr>
                <a:grpSpLocks/>
              </p:cNvGrpSpPr>
              <p:nvPr/>
            </p:nvGrpSpPr>
            <p:grpSpPr bwMode="auto">
              <a:xfrm>
                <a:off x="2940" y="264"/>
                <a:ext cx="252" cy="1368"/>
                <a:chOff x="3024" y="732"/>
                <a:chExt cx="252" cy="1368"/>
              </a:xfrm>
            </p:grpSpPr>
            <p:grpSp>
              <p:nvGrpSpPr>
                <p:cNvPr id="88088" name="Group 1271"/>
                <p:cNvGrpSpPr>
                  <a:grpSpLocks/>
                </p:cNvGrpSpPr>
                <p:nvPr/>
              </p:nvGrpSpPr>
              <p:grpSpPr bwMode="auto">
                <a:xfrm>
                  <a:off x="3024" y="732"/>
                  <a:ext cx="252" cy="1368"/>
                  <a:chOff x="3168" y="1008"/>
                  <a:chExt cx="484" cy="2448"/>
                </a:xfrm>
              </p:grpSpPr>
              <p:grpSp>
                <p:nvGrpSpPr>
                  <p:cNvPr id="88090" name="Group 1272"/>
                  <p:cNvGrpSpPr>
                    <a:grpSpLocks/>
                  </p:cNvGrpSpPr>
                  <p:nvPr/>
                </p:nvGrpSpPr>
                <p:grpSpPr bwMode="auto">
                  <a:xfrm>
                    <a:off x="3168" y="1008"/>
                    <a:ext cx="484" cy="2448"/>
                    <a:chOff x="2256" y="864"/>
                    <a:chExt cx="532" cy="2448"/>
                  </a:xfrm>
                </p:grpSpPr>
                <p:sp>
                  <p:nvSpPr>
                    <p:cNvPr id="88093" name="Freeform 1273"/>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8094" name="Freeform 1274"/>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8091" name="Freeform 127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8092" name="Freeform 1276"/>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8089" name="Line 127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8086" name="AutoShape 127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8087" name="Line 127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34" name="Text Box 145"/>
          <p:cNvSpPr txBox="1">
            <a:spLocks noChangeArrowheads="1"/>
          </p:cNvSpPr>
          <p:nvPr/>
        </p:nvSpPr>
        <p:spPr bwMode="auto">
          <a:xfrm>
            <a:off x="2127409" y="2088445"/>
            <a:ext cx="1543312" cy="584775"/>
          </a:xfrm>
          <a:prstGeom prst="rect">
            <a:avLst/>
          </a:prstGeom>
          <a:noFill/>
          <a:ln w="9525">
            <a:noFill/>
            <a:miter lim="800000"/>
            <a:headEnd/>
            <a:tailEnd/>
          </a:ln>
        </p:spPr>
        <p:txBody>
          <a:bodyPr wrap="square">
            <a:spAutoFit/>
          </a:bodyPr>
          <a:lstStyle/>
          <a:p>
            <a:pPr algn="ctr" eaLnBrk="0" hangingPunct="0">
              <a:spcBef>
                <a:spcPct val="50000"/>
              </a:spcBef>
            </a:pPr>
            <a:r>
              <a:rPr lang="en-US" altLang="zh-CN" sz="1600" b="1" dirty="0"/>
              <a:t>45°</a:t>
            </a:r>
            <a:r>
              <a:rPr lang="zh-CN" altLang="en-US" sz="1600" b="1" dirty="0"/>
              <a:t>侧飞直线，中间半滚</a:t>
            </a:r>
            <a:endParaRPr lang="de-DE" altLang="de-DE" sz="1600" b="1" dirty="0"/>
          </a:p>
        </p:txBody>
      </p:sp>
      <p:sp>
        <p:nvSpPr>
          <p:cNvPr id="98" name="Text Box 145">
            <a:extLst>
              <a:ext uri="{FF2B5EF4-FFF2-40B4-BE49-F238E27FC236}">
                <a16:creationId xmlns:a16="http://schemas.microsoft.com/office/drawing/2014/main" id="{4D6D7950-1ADE-4C64-9239-B649E55CE194}"/>
              </a:ext>
            </a:extLst>
          </p:cNvPr>
          <p:cNvSpPr txBox="1">
            <a:spLocks noChangeArrowheads="1"/>
          </p:cNvSpPr>
          <p:nvPr/>
        </p:nvSpPr>
        <p:spPr bwMode="auto">
          <a:xfrm>
            <a:off x="3798176" y="848339"/>
            <a:ext cx="1497545" cy="615553"/>
          </a:xfrm>
          <a:prstGeom prst="rect">
            <a:avLst/>
          </a:prstGeom>
          <a:noFill/>
          <a:ln w="9525">
            <a:noFill/>
            <a:miter lim="800000"/>
            <a:headEnd/>
            <a:tailEnd/>
          </a:ln>
        </p:spPr>
        <p:txBody>
          <a:bodyPr wrap="square">
            <a:spAutoFit/>
          </a:bodyPr>
          <a:lstStyle/>
          <a:p>
            <a:pPr algn="ctr" eaLnBrk="0" hangingPunct="0">
              <a:spcBef>
                <a:spcPct val="50000"/>
              </a:spcBef>
            </a:pPr>
            <a:r>
              <a:rPr lang="zh-CN" altLang="en-US" sz="1600" b="1" dirty="0"/>
              <a:t>同步半滚</a:t>
            </a:r>
            <a:endParaRPr lang="en-US" altLang="zh-CN" sz="1600" b="1" dirty="0"/>
          </a:p>
          <a:p>
            <a:pPr algn="ctr" eaLnBrk="0" hangingPunct="0">
              <a:spcBef>
                <a:spcPct val="50000"/>
              </a:spcBef>
            </a:pPr>
            <a:r>
              <a:rPr lang="de-DE" altLang="de-DE" sz="1200" b="1" dirty="0"/>
              <a:t>½ roll integrated</a:t>
            </a:r>
          </a:p>
        </p:txBody>
      </p:sp>
      <p:sp>
        <p:nvSpPr>
          <p:cNvPr id="99" name="Text Box 145">
            <a:extLst>
              <a:ext uri="{FF2B5EF4-FFF2-40B4-BE49-F238E27FC236}">
                <a16:creationId xmlns:a16="http://schemas.microsoft.com/office/drawing/2014/main" id="{CE458036-3A9F-4A2F-AF7F-9219A6B8BEFA}"/>
              </a:ext>
            </a:extLst>
          </p:cNvPr>
          <p:cNvSpPr txBox="1">
            <a:spLocks noChangeArrowheads="1"/>
          </p:cNvSpPr>
          <p:nvPr/>
        </p:nvSpPr>
        <p:spPr bwMode="auto">
          <a:xfrm>
            <a:off x="5601103" y="2081579"/>
            <a:ext cx="1543312" cy="584775"/>
          </a:xfrm>
          <a:prstGeom prst="rect">
            <a:avLst/>
          </a:prstGeom>
          <a:noFill/>
          <a:ln w="9525">
            <a:noFill/>
            <a:miter lim="800000"/>
            <a:headEnd/>
            <a:tailEnd/>
          </a:ln>
        </p:spPr>
        <p:txBody>
          <a:bodyPr wrap="square">
            <a:spAutoFit/>
          </a:bodyPr>
          <a:lstStyle/>
          <a:p>
            <a:pPr algn="ctr" eaLnBrk="0" hangingPunct="0">
              <a:spcBef>
                <a:spcPct val="50000"/>
              </a:spcBef>
            </a:pPr>
            <a:r>
              <a:rPr lang="en-US" altLang="zh-CN" sz="1600" b="1" dirty="0"/>
              <a:t>45°</a:t>
            </a:r>
            <a:r>
              <a:rPr lang="zh-CN" altLang="en-US" sz="1600" b="1" dirty="0"/>
              <a:t>侧飞直线，中间半滚</a:t>
            </a:r>
            <a:endParaRPr lang="de-DE" altLang="de-DE" sz="1600" b="1" dirty="0"/>
          </a:p>
        </p:txBody>
      </p:sp>
      <p:sp>
        <p:nvSpPr>
          <p:cNvPr id="100" name="Text Box 145">
            <a:extLst>
              <a:ext uri="{FF2B5EF4-FFF2-40B4-BE49-F238E27FC236}">
                <a16:creationId xmlns:a16="http://schemas.microsoft.com/office/drawing/2014/main" id="{C771E4D8-F3DC-4720-A7A6-67E5BA509F8D}"/>
              </a:ext>
            </a:extLst>
          </p:cNvPr>
          <p:cNvSpPr txBox="1">
            <a:spLocks noChangeArrowheads="1"/>
          </p:cNvSpPr>
          <p:nvPr/>
        </p:nvSpPr>
        <p:spPr bwMode="auto">
          <a:xfrm>
            <a:off x="6635267" y="3526863"/>
            <a:ext cx="1046617" cy="338554"/>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¼ </a:t>
            </a:r>
            <a:r>
              <a:rPr lang="zh-CN" altLang="en-US" sz="1600" b="1" dirty="0"/>
              <a:t>同步滚</a:t>
            </a:r>
            <a:endParaRPr lang="de-DE" altLang="de-DE" sz="1600" b="1"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blinds(horizontal)">
                                      <p:cBhvr>
                                        <p:cTn id="7" dur="1000"/>
                                        <p:tgtEl>
                                          <p:spTgt spid="74">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34">
                                            <p:txEl>
                                              <p:pRg st="0" end="0"/>
                                            </p:txEl>
                                          </p:spTgt>
                                        </p:tgtEl>
                                        <p:attrNameLst>
                                          <p:attrName>style.visibility</p:attrName>
                                        </p:attrNameLst>
                                      </p:cBhvr>
                                      <p:to>
                                        <p:strVal val="visible"/>
                                      </p:to>
                                    </p:set>
                                    <p:animEffect transition="in" filter="blinds(horizontal)">
                                      <p:cBhvr>
                                        <p:cTn id="11" dur="1000"/>
                                        <p:tgtEl>
                                          <p:spTgt spid="134">
                                            <p:txEl>
                                              <p:pRg st="0" end="0"/>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blinds(horizontal)">
                                      <p:cBhvr>
                                        <p:cTn id="15" dur="1000"/>
                                        <p:tgtEl>
                                          <p:spTgt spid="99">
                                            <p:txEl>
                                              <p:pRg st="0" end="0"/>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00">
                                            <p:txEl>
                                              <p:pRg st="0" end="0"/>
                                            </p:txEl>
                                          </p:spTgt>
                                        </p:tgtEl>
                                        <p:attrNameLst>
                                          <p:attrName>style.visibility</p:attrName>
                                        </p:attrNameLst>
                                      </p:cBhvr>
                                      <p:to>
                                        <p:strVal val="visible"/>
                                      </p:to>
                                    </p:set>
                                    <p:animEffect transition="in" filter="blinds(horizontal)">
                                      <p:cBhvr>
                                        <p:cTn id="19" dur="10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30"/>
          <p:cNvSpPr txBox="1">
            <a:spLocks noChangeArrowheads="1"/>
          </p:cNvSpPr>
          <p:nvPr/>
        </p:nvSpPr>
        <p:spPr bwMode="auto">
          <a:xfrm>
            <a:off x="7886700" y="6546850"/>
            <a:ext cx="1066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F-25.11.02</a:t>
            </a:r>
            <a:endParaRPr lang="de-DE" altLang="de-DE"/>
          </a:p>
        </p:txBody>
      </p:sp>
      <p:grpSp>
        <p:nvGrpSpPr>
          <p:cNvPr id="89091" name="Gruppieren 2"/>
          <p:cNvGrpSpPr>
            <a:grpSpLocks/>
          </p:cNvGrpSpPr>
          <p:nvPr/>
        </p:nvGrpSpPr>
        <p:grpSpPr bwMode="auto">
          <a:xfrm>
            <a:off x="2152650" y="1409700"/>
            <a:ext cx="4783138" cy="2965450"/>
            <a:chOff x="2389239" y="1410177"/>
            <a:chExt cx="4574672" cy="2964205"/>
          </a:xfrm>
        </p:grpSpPr>
        <p:grpSp>
          <p:nvGrpSpPr>
            <p:cNvPr id="89157" name="Group 307"/>
            <p:cNvGrpSpPr>
              <a:grpSpLocks/>
            </p:cNvGrpSpPr>
            <p:nvPr/>
          </p:nvGrpSpPr>
          <p:grpSpPr bwMode="auto">
            <a:xfrm rot="21443528" flipV="1">
              <a:off x="4894514" y="2455548"/>
              <a:ext cx="946654" cy="320832"/>
              <a:chOff x="4875" y="7237"/>
              <a:chExt cx="4230" cy="1883"/>
            </a:xfrm>
          </p:grpSpPr>
          <p:sp>
            <p:nvSpPr>
              <p:cNvPr id="89183"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rgbClr val="000000"/>
                </a:solidFill>
                <a:round/>
                <a:headEnd/>
                <a:tailEnd/>
              </a:ln>
            </p:spPr>
            <p:txBody>
              <a:bodyPr/>
              <a:lstStyle/>
              <a:p>
                <a:endParaRPr lang="de-DE"/>
              </a:p>
            </p:txBody>
          </p:sp>
          <p:sp>
            <p:nvSpPr>
              <p:cNvPr id="89184"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rgbClr val="000000"/>
                </a:solidFill>
                <a:miter lim="800000"/>
                <a:headEnd/>
                <a:tailEnd/>
              </a:ln>
            </p:spPr>
            <p:txBody>
              <a:bodyPr/>
              <a:lstStyle/>
              <a:p>
                <a:pPr algn="ctr">
                  <a:lnSpc>
                    <a:spcPct val="80000"/>
                  </a:lnSpc>
                </a:pPr>
                <a:endParaRPr lang="de-DE" altLang="de-DE"/>
              </a:p>
            </p:txBody>
          </p:sp>
        </p:grpSp>
        <p:grpSp>
          <p:nvGrpSpPr>
            <p:cNvPr id="89158" name="Group 307"/>
            <p:cNvGrpSpPr>
              <a:grpSpLocks/>
            </p:cNvGrpSpPr>
            <p:nvPr/>
          </p:nvGrpSpPr>
          <p:grpSpPr bwMode="auto">
            <a:xfrm rot="4577525" flipH="1">
              <a:off x="3177391" y="2779812"/>
              <a:ext cx="1002702" cy="284947"/>
              <a:chOff x="4875" y="7237"/>
              <a:chExt cx="4230" cy="1883"/>
            </a:xfrm>
          </p:grpSpPr>
          <p:sp>
            <p:nvSpPr>
              <p:cNvPr id="89181"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rgbClr val="000000"/>
                </a:solidFill>
                <a:round/>
                <a:headEnd/>
                <a:tailEnd/>
              </a:ln>
            </p:spPr>
            <p:txBody>
              <a:bodyPr/>
              <a:lstStyle/>
              <a:p>
                <a:endParaRPr lang="de-DE"/>
              </a:p>
            </p:txBody>
          </p:sp>
          <p:sp>
            <p:nvSpPr>
              <p:cNvPr id="89182"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rgbClr val="000000"/>
                </a:solidFill>
                <a:miter lim="800000"/>
                <a:headEnd/>
                <a:tailEnd/>
              </a:ln>
            </p:spPr>
            <p:txBody>
              <a:bodyPr/>
              <a:lstStyle/>
              <a:p>
                <a:pPr algn="ctr">
                  <a:lnSpc>
                    <a:spcPct val="80000"/>
                  </a:lnSpc>
                </a:pPr>
                <a:endParaRPr lang="de-DE" altLang="de-DE"/>
              </a:p>
            </p:txBody>
          </p:sp>
        </p:grpSp>
        <p:sp>
          <p:nvSpPr>
            <p:cNvPr id="89159" name="Arc 639"/>
            <p:cNvSpPr>
              <a:spLocks/>
            </p:cNvSpPr>
            <p:nvPr/>
          </p:nvSpPr>
          <p:spPr bwMode="auto">
            <a:xfrm rot="13955334" flipH="1">
              <a:off x="5915609" y="3612359"/>
              <a:ext cx="493386" cy="473296"/>
            </a:xfrm>
            <a:custGeom>
              <a:avLst/>
              <a:gdLst>
                <a:gd name="T0" fmla="*/ 2147483647 w 27353"/>
                <a:gd name="T1" fmla="*/ 0 h 32346"/>
                <a:gd name="T2" fmla="*/ 0 w 27353"/>
                <a:gd name="T3" fmla="*/ 2147483647 h 32346"/>
                <a:gd name="T4" fmla="*/ 2147483647 w 27353"/>
                <a:gd name="T5" fmla="*/ 2147483647 h 32346"/>
                <a:gd name="T6" fmla="*/ 0 60000 65536"/>
                <a:gd name="T7" fmla="*/ 0 60000 65536"/>
                <a:gd name="T8" fmla="*/ 0 60000 65536"/>
                <a:gd name="T9" fmla="*/ 0 w 27353"/>
                <a:gd name="T10" fmla="*/ 0 h 32346"/>
                <a:gd name="T11" fmla="*/ 27353 w 27353"/>
                <a:gd name="T12" fmla="*/ 32346 h 32346"/>
              </a:gdLst>
              <a:ahLst/>
              <a:cxnLst>
                <a:cxn ang="T6">
                  <a:pos x="T0" y="T1"/>
                </a:cxn>
                <a:cxn ang="T7">
                  <a:pos x="T2" y="T3"/>
                </a:cxn>
                <a:cxn ang="T8">
                  <a:pos x="T4" y="T5"/>
                </a:cxn>
              </a:cxnLst>
              <a:rect l="T9" t="T10" r="T11" b="T12"/>
              <a:pathLst>
                <a:path w="27353" h="32346" fill="none" extrusionOk="0">
                  <a:moveTo>
                    <a:pt x="24490" y="-1"/>
                  </a:moveTo>
                  <a:cubicBezTo>
                    <a:pt x="26366" y="3270"/>
                    <a:pt x="27353" y="6975"/>
                    <a:pt x="27353" y="10746"/>
                  </a:cubicBezTo>
                  <a:cubicBezTo>
                    <a:pt x="27353" y="22675"/>
                    <a:pt x="17682" y="32346"/>
                    <a:pt x="5753" y="32346"/>
                  </a:cubicBezTo>
                  <a:cubicBezTo>
                    <a:pt x="3808" y="32345"/>
                    <a:pt x="1873" y="32083"/>
                    <a:pt x="0" y="31565"/>
                  </a:cubicBezTo>
                </a:path>
                <a:path w="27353" h="32346" stroke="0" extrusionOk="0">
                  <a:moveTo>
                    <a:pt x="24490" y="-1"/>
                  </a:moveTo>
                  <a:cubicBezTo>
                    <a:pt x="26366" y="3270"/>
                    <a:pt x="27353" y="6975"/>
                    <a:pt x="27353" y="10746"/>
                  </a:cubicBezTo>
                  <a:cubicBezTo>
                    <a:pt x="27353" y="22675"/>
                    <a:pt x="17682" y="32346"/>
                    <a:pt x="5753" y="32346"/>
                  </a:cubicBezTo>
                  <a:cubicBezTo>
                    <a:pt x="3808" y="32345"/>
                    <a:pt x="1873" y="32083"/>
                    <a:pt x="0" y="31565"/>
                  </a:cubicBezTo>
                  <a:lnTo>
                    <a:pt x="5753" y="10746"/>
                  </a:lnTo>
                  <a:lnTo>
                    <a:pt x="24490" y="-1"/>
                  </a:lnTo>
                  <a:close/>
                </a:path>
              </a:pathLst>
            </a:custGeom>
            <a:noFill/>
            <a:ln w="12700">
              <a:solidFill>
                <a:schemeClr val="tx1"/>
              </a:solidFill>
              <a:round/>
              <a:headEnd/>
              <a:tailEnd/>
            </a:ln>
          </p:spPr>
          <p:txBody>
            <a:bodyPr/>
            <a:lstStyle/>
            <a:p>
              <a:endParaRPr lang="de-DE"/>
            </a:p>
          </p:txBody>
        </p:sp>
        <p:sp>
          <p:nvSpPr>
            <p:cNvPr id="89160" name="Line 641"/>
            <p:cNvSpPr>
              <a:spLocks noChangeShapeType="1"/>
            </p:cNvSpPr>
            <p:nvPr/>
          </p:nvSpPr>
          <p:spPr bwMode="auto">
            <a:xfrm flipH="1">
              <a:off x="3172518" y="1882321"/>
              <a:ext cx="1243244" cy="1526412"/>
            </a:xfrm>
            <a:prstGeom prst="line">
              <a:avLst/>
            </a:prstGeom>
            <a:noFill/>
            <a:ln w="12700">
              <a:solidFill>
                <a:schemeClr val="tx1"/>
              </a:solidFill>
              <a:round/>
              <a:headEnd/>
              <a:tailEnd/>
            </a:ln>
          </p:spPr>
          <p:txBody>
            <a:bodyPr/>
            <a:lstStyle/>
            <a:p>
              <a:endParaRPr lang="de-DE"/>
            </a:p>
          </p:txBody>
        </p:sp>
        <p:sp>
          <p:nvSpPr>
            <p:cNvPr id="89161" name="Line 642"/>
            <p:cNvSpPr>
              <a:spLocks noChangeShapeType="1"/>
            </p:cNvSpPr>
            <p:nvPr/>
          </p:nvSpPr>
          <p:spPr bwMode="auto">
            <a:xfrm>
              <a:off x="4842399" y="1853191"/>
              <a:ext cx="1353240" cy="1653186"/>
            </a:xfrm>
            <a:prstGeom prst="line">
              <a:avLst/>
            </a:prstGeom>
            <a:noFill/>
            <a:ln w="12700">
              <a:solidFill>
                <a:schemeClr val="tx1"/>
              </a:solidFill>
              <a:round/>
              <a:headEnd/>
              <a:tailEnd/>
            </a:ln>
          </p:spPr>
          <p:txBody>
            <a:bodyPr/>
            <a:lstStyle/>
            <a:p>
              <a:endParaRPr lang="de-DE"/>
            </a:p>
          </p:txBody>
        </p:sp>
        <p:sp>
          <p:nvSpPr>
            <p:cNvPr id="89162" name="Arc 643"/>
            <p:cNvSpPr>
              <a:spLocks/>
            </p:cNvSpPr>
            <p:nvPr/>
          </p:nvSpPr>
          <p:spPr bwMode="auto">
            <a:xfrm rot="-5400000">
              <a:off x="4450007" y="1741626"/>
              <a:ext cx="361476" cy="413305"/>
            </a:xfrm>
            <a:custGeom>
              <a:avLst/>
              <a:gdLst>
                <a:gd name="T0" fmla="*/ 2147483647 w 21600"/>
                <a:gd name="T1" fmla="*/ 0 h 29582"/>
                <a:gd name="T2" fmla="*/ 2147483647 w 21600"/>
                <a:gd name="T3" fmla="*/ 2147483647 h 29582"/>
                <a:gd name="T4" fmla="*/ 0 w 21600"/>
                <a:gd name="T5" fmla="*/ 2147483647 h 29582"/>
                <a:gd name="T6" fmla="*/ 0 60000 65536"/>
                <a:gd name="T7" fmla="*/ 0 60000 65536"/>
                <a:gd name="T8" fmla="*/ 0 60000 65536"/>
                <a:gd name="T9" fmla="*/ 0 w 21600"/>
                <a:gd name="T10" fmla="*/ 0 h 29582"/>
                <a:gd name="T11" fmla="*/ 21600 w 21600"/>
                <a:gd name="T12" fmla="*/ 29582 h 29582"/>
              </a:gdLst>
              <a:ahLst/>
              <a:cxnLst>
                <a:cxn ang="T6">
                  <a:pos x="T0" y="T1"/>
                </a:cxn>
                <a:cxn ang="T7">
                  <a:pos x="T2" y="T3"/>
                </a:cxn>
                <a:cxn ang="T8">
                  <a:pos x="T4" y="T5"/>
                </a:cxn>
              </a:cxnLst>
              <a:rect l="T9" t="T10" r="T11" b="T12"/>
              <a:pathLst>
                <a:path w="21600" h="29582" fill="none" extrusionOk="0">
                  <a:moveTo>
                    <a:pt x="14372" y="-1"/>
                  </a:moveTo>
                  <a:cubicBezTo>
                    <a:pt x="18970" y="4098"/>
                    <a:pt x="21600" y="9964"/>
                    <a:pt x="21600" y="16124"/>
                  </a:cubicBezTo>
                  <a:cubicBezTo>
                    <a:pt x="21600" y="21013"/>
                    <a:pt x="19941" y="25757"/>
                    <a:pt x="16895" y="29582"/>
                  </a:cubicBezTo>
                </a:path>
                <a:path w="21600" h="29582" stroke="0" extrusionOk="0">
                  <a:moveTo>
                    <a:pt x="14372" y="-1"/>
                  </a:moveTo>
                  <a:cubicBezTo>
                    <a:pt x="18970" y="4098"/>
                    <a:pt x="21600" y="9964"/>
                    <a:pt x="21600" y="16124"/>
                  </a:cubicBezTo>
                  <a:cubicBezTo>
                    <a:pt x="21600" y="21013"/>
                    <a:pt x="19941" y="25757"/>
                    <a:pt x="16895" y="29582"/>
                  </a:cubicBezTo>
                  <a:lnTo>
                    <a:pt x="0" y="16124"/>
                  </a:lnTo>
                  <a:lnTo>
                    <a:pt x="14372" y="-1"/>
                  </a:lnTo>
                  <a:close/>
                </a:path>
              </a:pathLst>
            </a:custGeom>
            <a:noFill/>
            <a:ln w="12700">
              <a:solidFill>
                <a:schemeClr val="tx1"/>
              </a:solidFill>
              <a:round/>
              <a:headEnd/>
              <a:tailEnd/>
            </a:ln>
          </p:spPr>
          <p:txBody>
            <a:bodyPr/>
            <a:lstStyle/>
            <a:p>
              <a:endParaRPr lang="de-DE"/>
            </a:p>
          </p:txBody>
        </p:sp>
        <p:sp>
          <p:nvSpPr>
            <p:cNvPr id="89163" name="Arc 644"/>
            <p:cNvSpPr>
              <a:spLocks/>
            </p:cNvSpPr>
            <p:nvPr/>
          </p:nvSpPr>
          <p:spPr bwMode="auto">
            <a:xfrm rot="7644666">
              <a:off x="2978553" y="3503552"/>
              <a:ext cx="476256" cy="471630"/>
            </a:xfrm>
            <a:custGeom>
              <a:avLst/>
              <a:gdLst>
                <a:gd name="T0" fmla="*/ 2147483647 w 28343"/>
                <a:gd name="T1" fmla="*/ 0 h 33792"/>
                <a:gd name="T2" fmla="*/ 0 w 28343"/>
                <a:gd name="T3" fmla="*/ 2147483647 h 33792"/>
                <a:gd name="T4" fmla="*/ 2147483647 w 28343"/>
                <a:gd name="T5" fmla="*/ 2147483647 h 33792"/>
                <a:gd name="T6" fmla="*/ 0 60000 65536"/>
                <a:gd name="T7" fmla="*/ 0 60000 65536"/>
                <a:gd name="T8" fmla="*/ 0 60000 65536"/>
                <a:gd name="T9" fmla="*/ 0 w 28343"/>
                <a:gd name="T10" fmla="*/ 0 h 33792"/>
                <a:gd name="T11" fmla="*/ 28343 w 28343"/>
                <a:gd name="T12" fmla="*/ 33792 h 33792"/>
              </a:gdLst>
              <a:ahLst/>
              <a:cxnLst>
                <a:cxn ang="T6">
                  <a:pos x="T0" y="T1"/>
                </a:cxn>
                <a:cxn ang="T7">
                  <a:pos x="T2" y="T3"/>
                </a:cxn>
                <a:cxn ang="T8">
                  <a:pos x="T4" y="T5"/>
                </a:cxn>
              </a:cxnLst>
              <a:rect l="T9" t="T10" r="T11" b="T12"/>
              <a:pathLst>
                <a:path w="28343" h="33792" fill="none" extrusionOk="0">
                  <a:moveTo>
                    <a:pt x="24573" y="-1"/>
                  </a:moveTo>
                  <a:cubicBezTo>
                    <a:pt x="27029" y="3591"/>
                    <a:pt x="28343" y="7841"/>
                    <a:pt x="28343" y="12192"/>
                  </a:cubicBezTo>
                  <a:cubicBezTo>
                    <a:pt x="28343" y="24121"/>
                    <a:pt x="18672" y="33792"/>
                    <a:pt x="6743" y="33792"/>
                  </a:cubicBezTo>
                  <a:cubicBezTo>
                    <a:pt x="4452" y="33791"/>
                    <a:pt x="2176" y="33427"/>
                    <a:pt x="0" y="32712"/>
                  </a:cubicBezTo>
                </a:path>
                <a:path w="28343" h="33792" stroke="0" extrusionOk="0">
                  <a:moveTo>
                    <a:pt x="24573" y="-1"/>
                  </a:moveTo>
                  <a:cubicBezTo>
                    <a:pt x="27029" y="3591"/>
                    <a:pt x="28343" y="7841"/>
                    <a:pt x="28343" y="12192"/>
                  </a:cubicBezTo>
                  <a:cubicBezTo>
                    <a:pt x="28343" y="24121"/>
                    <a:pt x="18672" y="33792"/>
                    <a:pt x="6743" y="33792"/>
                  </a:cubicBezTo>
                  <a:cubicBezTo>
                    <a:pt x="4452" y="33791"/>
                    <a:pt x="2176" y="33427"/>
                    <a:pt x="0" y="32712"/>
                  </a:cubicBezTo>
                  <a:lnTo>
                    <a:pt x="6743" y="12192"/>
                  </a:lnTo>
                  <a:lnTo>
                    <a:pt x="24573" y="-1"/>
                  </a:lnTo>
                  <a:close/>
                </a:path>
              </a:pathLst>
            </a:custGeom>
            <a:noFill/>
            <a:ln w="12700">
              <a:solidFill>
                <a:schemeClr val="tx1"/>
              </a:solidFill>
              <a:round/>
              <a:headEnd/>
              <a:tailEnd/>
            </a:ln>
          </p:spPr>
          <p:txBody>
            <a:bodyPr/>
            <a:lstStyle/>
            <a:p>
              <a:endParaRPr lang="de-DE"/>
            </a:p>
          </p:txBody>
        </p:sp>
        <p:sp>
          <p:nvSpPr>
            <p:cNvPr id="89164" name="Line 645"/>
            <p:cNvSpPr>
              <a:spLocks noChangeShapeType="1"/>
            </p:cNvSpPr>
            <p:nvPr/>
          </p:nvSpPr>
          <p:spPr bwMode="auto">
            <a:xfrm flipV="1">
              <a:off x="3250841" y="4022036"/>
              <a:ext cx="3713070" cy="10281"/>
            </a:xfrm>
            <a:prstGeom prst="line">
              <a:avLst/>
            </a:prstGeom>
            <a:noFill/>
            <a:ln w="12700">
              <a:solidFill>
                <a:schemeClr val="tx1"/>
              </a:solidFill>
              <a:round/>
              <a:headEnd/>
              <a:tailEnd/>
            </a:ln>
          </p:spPr>
          <p:txBody>
            <a:bodyPr/>
            <a:lstStyle/>
            <a:p>
              <a:endParaRPr lang="de-DE"/>
            </a:p>
          </p:txBody>
        </p:sp>
        <p:sp>
          <p:nvSpPr>
            <p:cNvPr id="89165" name="Line 646"/>
            <p:cNvSpPr>
              <a:spLocks noChangeShapeType="1"/>
            </p:cNvSpPr>
            <p:nvPr/>
          </p:nvSpPr>
          <p:spPr bwMode="auto">
            <a:xfrm>
              <a:off x="2389239" y="4147102"/>
              <a:ext cx="3731399" cy="0"/>
            </a:xfrm>
            <a:prstGeom prst="line">
              <a:avLst/>
            </a:prstGeom>
            <a:noFill/>
            <a:ln w="12700">
              <a:solidFill>
                <a:schemeClr val="tx1"/>
              </a:solidFill>
              <a:round/>
              <a:headEnd/>
              <a:tailEnd/>
            </a:ln>
          </p:spPr>
          <p:txBody>
            <a:bodyPr/>
            <a:lstStyle/>
            <a:p>
              <a:endParaRPr lang="de-DE"/>
            </a:p>
          </p:txBody>
        </p:sp>
        <p:cxnSp>
          <p:nvCxnSpPr>
            <p:cNvPr id="53" name="Gerader Verbinder 52"/>
            <p:cNvCxnSpPr/>
            <p:nvPr/>
          </p:nvCxnSpPr>
          <p:spPr bwMode="auto">
            <a:xfrm>
              <a:off x="4296238" y="1770389"/>
              <a:ext cx="226229" cy="1983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a:cxnSpLocks/>
            </p:cNvCxnSpPr>
            <p:nvPr/>
          </p:nvCxnSpPr>
          <p:spPr bwMode="auto">
            <a:xfrm rot="16200000">
              <a:off x="4783825" y="1834349"/>
              <a:ext cx="236438" cy="197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bwMode="auto">
            <a:xfrm>
              <a:off x="3052741" y="3312791"/>
              <a:ext cx="226228" cy="1983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a:cxnSpLocks/>
            </p:cNvCxnSpPr>
            <p:nvPr/>
          </p:nvCxnSpPr>
          <p:spPr bwMode="auto">
            <a:xfrm rot="5400000">
              <a:off x="6110035" y="3409281"/>
              <a:ext cx="238025" cy="197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p:cNvCxnSpPr>
              <a:cxnSpLocks/>
            </p:cNvCxnSpPr>
            <p:nvPr/>
          </p:nvCxnSpPr>
          <p:spPr bwMode="auto">
            <a:xfrm>
              <a:off x="6080254" y="3991956"/>
              <a:ext cx="0" cy="3094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p:cNvCxnSpPr>
              <a:cxnSpLocks/>
              <a:stCxn id="89114" idx="0"/>
            </p:cNvCxnSpPr>
            <p:nvPr/>
          </p:nvCxnSpPr>
          <p:spPr bwMode="auto">
            <a:xfrm>
              <a:off x="3269859" y="3907853"/>
              <a:ext cx="9110" cy="282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172" name="Group 688"/>
            <p:cNvGrpSpPr>
              <a:grpSpLocks/>
            </p:cNvGrpSpPr>
            <p:nvPr/>
          </p:nvGrpSpPr>
          <p:grpSpPr bwMode="auto">
            <a:xfrm rot="2791728" flipH="1" flipV="1">
              <a:off x="4523549" y="1632657"/>
              <a:ext cx="762643" cy="317684"/>
              <a:chOff x="4875" y="7237"/>
              <a:chExt cx="4230" cy="1883"/>
            </a:xfrm>
          </p:grpSpPr>
          <p:sp>
            <p:nvSpPr>
              <p:cNvPr id="89179" name="Arc 68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89180" name="AutoShape 690"/>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eaLnBrk="0" hangingPunct="0"/>
                <a:endParaRPr lang="de-DE" altLang="de-DE"/>
              </a:p>
            </p:txBody>
          </p:sp>
        </p:grpSp>
        <p:grpSp>
          <p:nvGrpSpPr>
            <p:cNvPr id="89173" name="Group 688"/>
            <p:cNvGrpSpPr>
              <a:grpSpLocks/>
            </p:cNvGrpSpPr>
            <p:nvPr/>
          </p:nvGrpSpPr>
          <p:grpSpPr bwMode="auto">
            <a:xfrm rot="2811152" flipH="1">
              <a:off x="2643061" y="3838438"/>
              <a:ext cx="784818" cy="287069"/>
              <a:chOff x="4875" y="7237"/>
              <a:chExt cx="4230" cy="1883"/>
            </a:xfrm>
          </p:grpSpPr>
          <p:sp>
            <p:nvSpPr>
              <p:cNvPr id="89177" name="Arc 68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89178" name="AutoShape 690"/>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eaLnBrk="0" hangingPunct="0"/>
                <a:endParaRPr lang="de-DE" altLang="de-DE"/>
              </a:p>
            </p:txBody>
          </p:sp>
        </p:grpSp>
        <p:grpSp>
          <p:nvGrpSpPr>
            <p:cNvPr id="89174" name="Group 688"/>
            <p:cNvGrpSpPr>
              <a:grpSpLocks/>
            </p:cNvGrpSpPr>
            <p:nvPr/>
          </p:nvGrpSpPr>
          <p:grpSpPr bwMode="auto">
            <a:xfrm rot="13785550" flipH="1">
              <a:off x="5886778" y="3487509"/>
              <a:ext cx="901604" cy="281865"/>
              <a:chOff x="4875" y="7237"/>
              <a:chExt cx="4230" cy="1883"/>
            </a:xfrm>
          </p:grpSpPr>
          <p:sp>
            <p:nvSpPr>
              <p:cNvPr id="89175" name="Arc 68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89176" name="AutoShape 690"/>
              <p:cNvSpPr>
                <a:spLocks noChangeArrowheads="1"/>
              </p:cNvSpPr>
              <p:nvPr/>
            </p:nvSpPr>
            <p:spPr bwMode="auto">
              <a:xfrm rot="10800000" flipH="1">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eaLnBrk="0" hangingPunct="0"/>
                <a:endParaRPr lang="de-DE" altLang="de-DE"/>
              </a:p>
            </p:txBody>
          </p:sp>
        </p:grpSp>
      </p:grpSp>
      <p:sp>
        <p:nvSpPr>
          <p:cNvPr id="89092" name="Text Box 145"/>
          <p:cNvSpPr txBox="1">
            <a:spLocks noChangeArrowheads="1"/>
          </p:cNvSpPr>
          <p:nvPr/>
        </p:nvSpPr>
        <p:spPr bwMode="auto">
          <a:xfrm>
            <a:off x="1449456" y="3597097"/>
            <a:ext cx="1028852" cy="338138"/>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¼ </a:t>
            </a:r>
            <a:r>
              <a:rPr lang="zh-CN" altLang="en-US" sz="1600" b="1" dirty="0"/>
              <a:t>同步滚</a:t>
            </a:r>
            <a:endParaRPr lang="de-DE" altLang="de-DE" sz="1600" b="1" dirty="0"/>
          </a:p>
        </p:txBody>
      </p:sp>
      <p:sp>
        <p:nvSpPr>
          <p:cNvPr id="89093" name="AutoShape 1210"/>
          <p:cNvSpPr>
            <a:spLocks noChangeArrowheads="1"/>
          </p:cNvSpPr>
          <p:nvPr/>
        </p:nvSpPr>
        <p:spPr bwMode="auto">
          <a:xfrm rot="10743165">
            <a:off x="1708150" y="4071938"/>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89094" name="Group 1211"/>
          <p:cNvGrpSpPr>
            <a:grpSpLocks/>
          </p:cNvGrpSpPr>
          <p:nvPr/>
        </p:nvGrpSpPr>
        <p:grpSpPr bwMode="auto">
          <a:xfrm rot="16361537" flipV="1">
            <a:off x="7088981" y="3785395"/>
            <a:ext cx="371475" cy="550862"/>
            <a:chOff x="2820" y="264"/>
            <a:chExt cx="420" cy="1452"/>
          </a:xfrm>
        </p:grpSpPr>
        <p:sp>
          <p:nvSpPr>
            <p:cNvPr id="89145" name="Line 121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9146" name="Group 1213"/>
            <p:cNvGrpSpPr>
              <a:grpSpLocks/>
            </p:cNvGrpSpPr>
            <p:nvPr/>
          </p:nvGrpSpPr>
          <p:grpSpPr bwMode="auto">
            <a:xfrm>
              <a:off x="2940" y="264"/>
              <a:ext cx="300" cy="1452"/>
              <a:chOff x="2940" y="264"/>
              <a:chExt cx="300" cy="1452"/>
            </a:xfrm>
          </p:grpSpPr>
          <p:grpSp>
            <p:nvGrpSpPr>
              <p:cNvPr id="89147" name="Group 1214"/>
              <p:cNvGrpSpPr>
                <a:grpSpLocks/>
              </p:cNvGrpSpPr>
              <p:nvPr/>
            </p:nvGrpSpPr>
            <p:grpSpPr bwMode="auto">
              <a:xfrm>
                <a:off x="2940" y="264"/>
                <a:ext cx="252" cy="1368"/>
                <a:chOff x="3024" y="732"/>
                <a:chExt cx="252" cy="1368"/>
              </a:xfrm>
            </p:grpSpPr>
            <p:grpSp>
              <p:nvGrpSpPr>
                <p:cNvPr id="89150" name="Group 1215"/>
                <p:cNvGrpSpPr>
                  <a:grpSpLocks/>
                </p:cNvGrpSpPr>
                <p:nvPr/>
              </p:nvGrpSpPr>
              <p:grpSpPr bwMode="auto">
                <a:xfrm>
                  <a:off x="3024" y="732"/>
                  <a:ext cx="252" cy="1368"/>
                  <a:chOff x="3168" y="1008"/>
                  <a:chExt cx="484" cy="2448"/>
                </a:xfrm>
              </p:grpSpPr>
              <p:grpSp>
                <p:nvGrpSpPr>
                  <p:cNvPr id="89152" name="Group 1216"/>
                  <p:cNvGrpSpPr>
                    <a:grpSpLocks/>
                  </p:cNvGrpSpPr>
                  <p:nvPr/>
                </p:nvGrpSpPr>
                <p:grpSpPr bwMode="auto">
                  <a:xfrm>
                    <a:off x="3168" y="1008"/>
                    <a:ext cx="484" cy="2448"/>
                    <a:chOff x="2256" y="864"/>
                    <a:chExt cx="532" cy="2448"/>
                  </a:xfrm>
                </p:grpSpPr>
                <p:sp>
                  <p:nvSpPr>
                    <p:cNvPr id="89155" name="Freeform 1217"/>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9156" name="Freeform 1218"/>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9153" name="Freeform 1219"/>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9154" name="Freeform 1220"/>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9151" name="Line 122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9148" name="AutoShape 122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9149" name="Line 122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89095" name="AutoShape 1183"/>
          <p:cNvSpPr>
            <a:spLocks noChangeArrowheads="1"/>
          </p:cNvSpPr>
          <p:nvPr/>
        </p:nvSpPr>
        <p:spPr bwMode="auto">
          <a:xfrm rot="10800000" flipV="1">
            <a:off x="6478588" y="3932238"/>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spcBef>
                <a:spcPct val="50000"/>
              </a:spcBef>
            </a:pPr>
            <a:endParaRPr lang="en-AU" altLang="en-US" sz="1400" b="1"/>
          </a:p>
        </p:txBody>
      </p:sp>
      <p:grpSp>
        <p:nvGrpSpPr>
          <p:cNvPr id="89096" name="Group 1267"/>
          <p:cNvGrpSpPr>
            <a:grpSpLocks/>
          </p:cNvGrpSpPr>
          <p:nvPr/>
        </p:nvGrpSpPr>
        <p:grpSpPr bwMode="auto">
          <a:xfrm rot="16361537" flipV="1">
            <a:off x="2315369" y="3896519"/>
            <a:ext cx="371475" cy="550863"/>
            <a:chOff x="2820" y="264"/>
            <a:chExt cx="420" cy="1452"/>
          </a:xfrm>
        </p:grpSpPr>
        <p:sp>
          <p:nvSpPr>
            <p:cNvPr id="89133" name="Line 126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9134" name="Group 1269"/>
            <p:cNvGrpSpPr>
              <a:grpSpLocks/>
            </p:cNvGrpSpPr>
            <p:nvPr/>
          </p:nvGrpSpPr>
          <p:grpSpPr bwMode="auto">
            <a:xfrm>
              <a:off x="2940" y="264"/>
              <a:ext cx="300" cy="1452"/>
              <a:chOff x="2940" y="264"/>
              <a:chExt cx="300" cy="1452"/>
            </a:xfrm>
          </p:grpSpPr>
          <p:grpSp>
            <p:nvGrpSpPr>
              <p:cNvPr id="89135" name="Group 1270"/>
              <p:cNvGrpSpPr>
                <a:grpSpLocks/>
              </p:cNvGrpSpPr>
              <p:nvPr/>
            </p:nvGrpSpPr>
            <p:grpSpPr bwMode="auto">
              <a:xfrm>
                <a:off x="2940" y="264"/>
                <a:ext cx="252" cy="1368"/>
                <a:chOff x="3024" y="732"/>
                <a:chExt cx="252" cy="1368"/>
              </a:xfrm>
            </p:grpSpPr>
            <p:grpSp>
              <p:nvGrpSpPr>
                <p:cNvPr id="89138" name="Group 1271"/>
                <p:cNvGrpSpPr>
                  <a:grpSpLocks/>
                </p:cNvGrpSpPr>
                <p:nvPr/>
              </p:nvGrpSpPr>
              <p:grpSpPr bwMode="auto">
                <a:xfrm>
                  <a:off x="3024" y="732"/>
                  <a:ext cx="252" cy="1368"/>
                  <a:chOff x="3168" y="1008"/>
                  <a:chExt cx="484" cy="2448"/>
                </a:xfrm>
              </p:grpSpPr>
              <p:grpSp>
                <p:nvGrpSpPr>
                  <p:cNvPr id="89140" name="Group 1272"/>
                  <p:cNvGrpSpPr>
                    <a:grpSpLocks/>
                  </p:cNvGrpSpPr>
                  <p:nvPr/>
                </p:nvGrpSpPr>
                <p:grpSpPr bwMode="auto">
                  <a:xfrm>
                    <a:off x="3168" y="1008"/>
                    <a:ext cx="484" cy="2448"/>
                    <a:chOff x="2256" y="864"/>
                    <a:chExt cx="532" cy="2448"/>
                  </a:xfrm>
                </p:grpSpPr>
                <p:sp>
                  <p:nvSpPr>
                    <p:cNvPr id="89143" name="Freeform 1273"/>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9144" name="Freeform 1274"/>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9141" name="Freeform 127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9142" name="Freeform 1276"/>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9139" name="Line 127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9136" name="AutoShape 127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9137" name="Line 127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89097" name="Group 1267"/>
          <p:cNvGrpSpPr>
            <a:grpSpLocks/>
          </p:cNvGrpSpPr>
          <p:nvPr/>
        </p:nvGrpSpPr>
        <p:grpSpPr bwMode="auto">
          <a:xfrm rot="16361537" flipV="1">
            <a:off x="5105400" y="3946526"/>
            <a:ext cx="338137" cy="430212"/>
            <a:chOff x="2820" y="264"/>
            <a:chExt cx="420" cy="1452"/>
          </a:xfrm>
        </p:grpSpPr>
        <p:sp>
          <p:nvSpPr>
            <p:cNvPr id="89121" name="Line 126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89122" name="Group 1269"/>
            <p:cNvGrpSpPr>
              <a:grpSpLocks/>
            </p:cNvGrpSpPr>
            <p:nvPr/>
          </p:nvGrpSpPr>
          <p:grpSpPr bwMode="auto">
            <a:xfrm>
              <a:off x="2940" y="264"/>
              <a:ext cx="300" cy="1452"/>
              <a:chOff x="2940" y="264"/>
              <a:chExt cx="300" cy="1452"/>
            </a:xfrm>
          </p:grpSpPr>
          <p:grpSp>
            <p:nvGrpSpPr>
              <p:cNvPr id="89123" name="Group 1270"/>
              <p:cNvGrpSpPr>
                <a:grpSpLocks/>
              </p:cNvGrpSpPr>
              <p:nvPr/>
            </p:nvGrpSpPr>
            <p:grpSpPr bwMode="auto">
              <a:xfrm>
                <a:off x="2940" y="264"/>
                <a:ext cx="252" cy="1368"/>
                <a:chOff x="3024" y="732"/>
                <a:chExt cx="252" cy="1368"/>
              </a:xfrm>
            </p:grpSpPr>
            <p:grpSp>
              <p:nvGrpSpPr>
                <p:cNvPr id="89126" name="Group 1271"/>
                <p:cNvGrpSpPr>
                  <a:grpSpLocks/>
                </p:cNvGrpSpPr>
                <p:nvPr/>
              </p:nvGrpSpPr>
              <p:grpSpPr bwMode="auto">
                <a:xfrm>
                  <a:off x="3024" y="732"/>
                  <a:ext cx="252" cy="1368"/>
                  <a:chOff x="3168" y="1008"/>
                  <a:chExt cx="484" cy="2448"/>
                </a:xfrm>
              </p:grpSpPr>
              <p:grpSp>
                <p:nvGrpSpPr>
                  <p:cNvPr id="89128" name="Group 1272"/>
                  <p:cNvGrpSpPr>
                    <a:grpSpLocks/>
                  </p:cNvGrpSpPr>
                  <p:nvPr/>
                </p:nvGrpSpPr>
                <p:grpSpPr bwMode="auto">
                  <a:xfrm>
                    <a:off x="3168" y="1008"/>
                    <a:ext cx="484" cy="2448"/>
                    <a:chOff x="2256" y="864"/>
                    <a:chExt cx="532" cy="2448"/>
                  </a:xfrm>
                </p:grpSpPr>
                <p:sp>
                  <p:nvSpPr>
                    <p:cNvPr id="89131" name="Freeform 1273"/>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9132" name="Freeform 1274"/>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9129" name="Freeform 1275"/>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9130" name="Freeform 1276"/>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9127" name="Line 127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89124" name="AutoShape 127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spcBef>
                    <a:spcPct val="50000"/>
                  </a:spcBef>
                </a:pPr>
                <a:endParaRPr lang="en-AU" altLang="en-US" sz="1400" b="1"/>
              </a:p>
            </p:txBody>
          </p:sp>
          <p:sp>
            <p:nvSpPr>
              <p:cNvPr id="89125" name="Line 127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89098" name="Text Box 145"/>
          <p:cNvSpPr txBox="1">
            <a:spLocks noChangeArrowheads="1"/>
          </p:cNvSpPr>
          <p:nvPr/>
        </p:nvSpPr>
        <p:spPr bwMode="auto">
          <a:xfrm>
            <a:off x="5325431" y="2116192"/>
            <a:ext cx="739322" cy="338554"/>
          </a:xfrm>
          <a:prstGeom prst="rect">
            <a:avLst/>
          </a:prstGeom>
          <a:noFill/>
          <a:ln w="9525">
            <a:noFill/>
            <a:miter lim="800000"/>
            <a:headEnd/>
            <a:tailEnd/>
          </a:ln>
        </p:spPr>
        <p:txBody>
          <a:bodyPr wrap="square">
            <a:spAutoFit/>
          </a:bodyPr>
          <a:lstStyle/>
          <a:p>
            <a:pPr algn="ctr" eaLnBrk="0" hangingPunct="0">
              <a:spcBef>
                <a:spcPct val="50000"/>
              </a:spcBef>
            </a:pPr>
            <a:r>
              <a:rPr lang="zh-CN" altLang="en-US" sz="1600" b="1" dirty="0"/>
              <a:t>半滚</a:t>
            </a:r>
            <a:endParaRPr lang="de-DE" altLang="de-DE" sz="1600" b="1" dirty="0"/>
          </a:p>
        </p:txBody>
      </p:sp>
      <p:sp>
        <p:nvSpPr>
          <p:cNvPr id="89099" name="Text Box 145"/>
          <p:cNvSpPr txBox="1">
            <a:spLocks noChangeArrowheads="1"/>
          </p:cNvSpPr>
          <p:nvPr/>
        </p:nvSpPr>
        <p:spPr bwMode="auto">
          <a:xfrm>
            <a:off x="3798176" y="848339"/>
            <a:ext cx="1497545" cy="615553"/>
          </a:xfrm>
          <a:prstGeom prst="rect">
            <a:avLst/>
          </a:prstGeom>
          <a:noFill/>
          <a:ln w="9525">
            <a:noFill/>
            <a:miter lim="800000"/>
            <a:headEnd/>
            <a:tailEnd/>
          </a:ln>
        </p:spPr>
        <p:txBody>
          <a:bodyPr wrap="square">
            <a:spAutoFit/>
          </a:bodyPr>
          <a:lstStyle/>
          <a:p>
            <a:pPr algn="ctr" eaLnBrk="0" hangingPunct="0">
              <a:spcBef>
                <a:spcPct val="50000"/>
              </a:spcBef>
            </a:pPr>
            <a:r>
              <a:rPr lang="zh-CN" altLang="en-US" sz="1600" b="1" dirty="0"/>
              <a:t>同步半滚</a:t>
            </a:r>
            <a:endParaRPr lang="en-US" altLang="zh-CN" sz="1600" b="1" dirty="0"/>
          </a:p>
          <a:p>
            <a:pPr algn="ctr" eaLnBrk="0" hangingPunct="0">
              <a:spcBef>
                <a:spcPct val="50000"/>
              </a:spcBef>
            </a:pPr>
            <a:r>
              <a:rPr lang="de-DE" altLang="de-DE" sz="1200" b="1" dirty="0"/>
              <a:t>½ roll integrated</a:t>
            </a:r>
          </a:p>
        </p:txBody>
      </p:sp>
      <p:sp>
        <p:nvSpPr>
          <p:cNvPr id="89100" name="Text Box 145"/>
          <p:cNvSpPr txBox="1">
            <a:spLocks noChangeArrowheads="1"/>
          </p:cNvSpPr>
          <p:nvPr/>
        </p:nvSpPr>
        <p:spPr bwMode="auto">
          <a:xfrm>
            <a:off x="6419850" y="3465513"/>
            <a:ext cx="1071885" cy="339725"/>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¼ </a:t>
            </a:r>
            <a:r>
              <a:rPr lang="zh-CN" altLang="en-US" sz="1600" b="1" dirty="0"/>
              <a:t>同步滚</a:t>
            </a:r>
            <a:endParaRPr lang="de-DE" altLang="de-DE" sz="1600" b="1" dirty="0"/>
          </a:p>
        </p:txBody>
      </p:sp>
      <p:grpSp>
        <p:nvGrpSpPr>
          <p:cNvPr id="89101" name="Group 179"/>
          <p:cNvGrpSpPr>
            <a:grpSpLocks/>
          </p:cNvGrpSpPr>
          <p:nvPr/>
        </p:nvGrpSpPr>
        <p:grpSpPr bwMode="auto">
          <a:xfrm>
            <a:off x="5102225" y="2782888"/>
            <a:ext cx="768350" cy="698500"/>
            <a:chOff x="2005" y="1963"/>
            <a:chExt cx="484" cy="440"/>
          </a:xfrm>
        </p:grpSpPr>
        <p:grpSp>
          <p:nvGrpSpPr>
            <p:cNvPr id="89117" name="Group 177"/>
            <p:cNvGrpSpPr>
              <a:grpSpLocks/>
            </p:cNvGrpSpPr>
            <p:nvPr/>
          </p:nvGrpSpPr>
          <p:grpSpPr bwMode="auto">
            <a:xfrm>
              <a:off x="2005" y="1963"/>
              <a:ext cx="484" cy="440"/>
              <a:chOff x="2005" y="1963"/>
              <a:chExt cx="484" cy="440"/>
            </a:xfrm>
          </p:grpSpPr>
          <p:sp>
            <p:nvSpPr>
              <p:cNvPr id="89119" name="Line 175"/>
              <p:cNvSpPr>
                <a:spLocks noChangeShapeType="1"/>
              </p:cNvSpPr>
              <p:nvPr/>
            </p:nvSpPr>
            <p:spPr bwMode="auto">
              <a:xfrm>
                <a:off x="2005" y="2403"/>
                <a:ext cx="454" cy="0"/>
              </a:xfrm>
              <a:prstGeom prst="line">
                <a:avLst/>
              </a:prstGeom>
              <a:noFill/>
              <a:ln w="38100">
                <a:solidFill>
                  <a:srgbClr val="FF0000"/>
                </a:solidFill>
                <a:prstDash val="sysDot"/>
                <a:round/>
                <a:headEnd/>
                <a:tailEnd/>
              </a:ln>
            </p:spPr>
            <p:txBody>
              <a:bodyPr wrap="none" anchor="ctr"/>
              <a:lstStyle/>
              <a:p>
                <a:endParaRPr lang="de-DE"/>
              </a:p>
            </p:txBody>
          </p:sp>
          <p:sp>
            <p:nvSpPr>
              <p:cNvPr id="89120" name="Line 176"/>
              <p:cNvSpPr>
                <a:spLocks noChangeShapeType="1"/>
              </p:cNvSpPr>
              <p:nvPr/>
            </p:nvSpPr>
            <p:spPr bwMode="auto">
              <a:xfrm>
                <a:off x="2111" y="1963"/>
                <a:ext cx="378" cy="424"/>
              </a:xfrm>
              <a:prstGeom prst="line">
                <a:avLst/>
              </a:prstGeom>
              <a:noFill/>
              <a:ln w="38100">
                <a:solidFill>
                  <a:srgbClr val="FF0000"/>
                </a:solidFill>
                <a:prstDash val="sysDot"/>
                <a:round/>
                <a:headEnd/>
                <a:tailEnd/>
              </a:ln>
            </p:spPr>
            <p:txBody>
              <a:bodyPr wrap="none" anchor="ctr"/>
              <a:lstStyle/>
              <a:p>
                <a:endParaRPr lang="de-DE"/>
              </a:p>
            </p:txBody>
          </p:sp>
        </p:grpSp>
        <p:sp>
          <p:nvSpPr>
            <p:cNvPr id="89118" name="Text Box 178"/>
            <p:cNvSpPr txBox="1">
              <a:spLocks noChangeArrowheads="1"/>
            </p:cNvSpPr>
            <p:nvPr/>
          </p:nvSpPr>
          <p:spPr bwMode="auto">
            <a:xfrm>
              <a:off x="2040" y="2200"/>
              <a:ext cx="272" cy="173"/>
            </a:xfrm>
            <a:prstGeom prst="rect">
              <a:avLst/>
            </a:prstGeom>
            <a:noFill/>
            <a:ln w="9525">
              <a:noFill/>
              <a:miter lim="800000"/>
              <a:headEnd/>
              <a:tailEnd/>
            </a:ln>
          </p:spPr>
          <p:txBody>
            <a:bodyPr>
              <a:spAutoFit/>
            </a:bodyPr>
            <a:lstStyle/>
            <a:p>
              <a:pPr algn="ctr" eaLnBrk="0" hangingPunct="0">
                <a:spcBef>
                  <a:spcPct val="50000"/>
                </a:spcBef>
              </a:pPr>
              <a:r>
                <a:rPr lang="de-DE" altLang="de-DE" sz="1200" b="1"/>
                <a:t>45°</a:t>
              </a:r>
            </a:p>
          </p:txBody>
        </p:sp>
      </p:grpSp>
      <p:sp>
        <p:nvSpPr>
          <p:cNvPr id="151" name="Oval 193"/>
          <p:cNvSpPr>
            <a:spLocks noChangeArrowheads="1"/>
          </p:cNvSpPr>
          <p:nvPr/>
        </p:nvSpPr>
        <p:spPr bwMode="auto">
          <a:xfrm flipV="1">
            <a:off x="2862263" y="3432175"/>
            <a:ext cx="600075" cy="563563"/>
          </a:xfrm>
          <a:prstGeom prst="ellipse">
            <a:avLst/>
          </a:prstGeom>
          <a:noFill/>
          <a:ln w="38100">
            <a:solidFill>
              <a:srgbClr val="FFFF00"/>
            </a:solidFill>
            <a:prstDash val="sysDot"/>
            <a:round/>
            <a:headEnd/>
            <a:tailEnd/>
          </a:ln>
        </p:spPr>
        <p:txBody>
          <a:bodyPr wrap="none" anchor="ctr"/>
          <a:lstStyle/>
          <a:p>
            <a:pPr algn="ctr" eaLnBrk="0" hangingPunct="0">
              <a:spcBef>
                <a:spcPct val="50000"/>
              </a:spcBef>
            </a:pPr>
            <a:endParaRPr lang="de-DE" altLang="de-DE" sz="1400" b="1"/>
          </a:p>
        </p:txBody>
      </p:sp>
      <p:sp>
        <p:nvSpPr>
          <p:cNvPr id="152" name="Oval 193"/>
          <p:cNvSpPr>
            <a:spLocks noChangeArrowheads="1"/>
          </p:cNvSpPr>
          <p:nvPr/>
        </p:nvSpPr>
        <p:spPr bwMode="auto">
          <a:xfrm flipV="1">
            <a:off x="4232275" y="1812925"/>
            <a:ext cx="601663" cy="563563"/>
          </a:xfrm>
          <a:prstGeom prst="ellipse">
            <a:avLst/>
          </a:prstGeom>
          <a:noFill/>
          <a:ln w="38100">
            <a:solidFill>
              <a:srgbClr val="FFFF00"/>
            </a:solidFill>
            <a:prstDash val="sysDot"/>
            <a:round/>
            <a:headEnd/>
            <a:tailEnd/>
          </a:ln>
        </p:spPr>
        <p:txBody>
          <a:bodyPr wrap="none" anchor="ctr"/>
          <a:lstStyle/>
          <a:p>
            <a:pPr algn="ctr" eaLnBrk="0" hangingPunct="0">
              <a:spcBef>
                <a:spcPct val="50000"/>
              </a:spcBef>
            </a:pPr>
            <a:endParaRPr lang="de-DE" altLang="de-DE" sz="1400" b="1"/>
          </a:p>
        </p:txBody>
      </p:sp>
      <p:sp>
        <p:nvSpPr>
          <p:cNvPr id="153" name="Oval 193"/>
          <p:cNvSpPr>
            <a:spLocks noChangeArrowheads="1"/>
          </p:cNvSpPr>
          <p:nvPr/>
        </p:nvSpPr>
        <p:spPr bwMode="auto">
          <a:xfrm flipV="1">
            <a:off x="5668963" y="3514725"/>
            <a:ext cx="600075" cy="563563"/>
          </a:xfrm>
          <a:prstGeom prst="ellipse">
            <a:avLst/>
          </a:prstGeom>
          <a:noFill/>
          <a:ln w="38100">
            <a:solidFill>
              <a:srgbClr val="FFFF00"/>
            </a:solidFill>
            <a:prstDash val="sysDot"/>
            <a:round/>
            <a:headEnd/>
            <a:tailEnd/>
          </a:ln>
        </p:spPr>
        <p:txBody>
          <a:bodyPr wrap="none" anchor="ctr"/>
          <a:lstStyle/>
          <a:p>
            <a:pPr algn="ctr" eaLnBrk="0" hangingPunct="0">
              <a:spcBef>
                <a:spcPct val="50000"/>
              </a:spcBef>
            </a:pPr>
            <a:endParaRPr lang="de-DE" altLang="de-DE" sz="1400" b="1"/>
          </a:p>
        </p:txBody>
      </p:sp>
      <p:sp>
        <p:nvSpPr>
          <p:cNvPr id="154" name="Text Box 117"/>
          <p:cNvSpPr txBox="1">
            <a:spLocks noChangeArrowheads="1"/>
          </p:cNvSpPr>
          <p:nvPr/>
        </p:nvSpPr>
        <p:spPr bwMode="auto">
          <a:xfrm>
            <a:off x="361491" y="2588361"/>
            <a:ext cx="2485510" cy="1046440"/>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solidFill>
                  <a:srgbClr val="0000FF"/>
                </a:solidFill>
              </a:rPr>
              <a:t>转角处的滚转在圆弧轨迹上同步完成</a:t>
            </a:r>
            <a:endParaRPr lang="en-US" altLang="zh-CN" sz="1600" b="1" dirty="0">
              <a:solidFill>
                <a:srgbClr val="0000FF"/>
              </a:solidFill>
            </a:endParaRPr>
          </a:p>
          <a:p>
            <a:pPr eaLnBrk="0" hangingPunct="0">
              <a:spcBef>
                <a:spcPct val="50000"/>
              </a:spcBef>
            </a:pPr>
            <a:r>
              <a:rPr lang="de-DE" altLang="de-DE" sz="1200" b="1" dirty="0">
                <a:solidFill>
                  <a:srgbClr val="0000FF"/>
                </a:solidFill>
              </a:rPr>
              <a:t>Part rolls integrated on circular flightpath of the part loops.</a:t>
            </a:r>
          </a:p>
        </p:txBody>
      </p:sp>
      <p:sp>
        <p:nvSpPr>
          <p:cNvPr id="89109" name="Oval 106"/>
          <p:cNvSpPr>
            <a:spLocks noChangeArrowheads="1"/>
          </p:cNvSpPr>
          <p:nvPr/>
        </p:nvSpPr>
        <p:spPr bwMode="auto">
          <a:xfrm>
            <a:off x="5413375" y="26447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9110" name="Oval 106"/>
          <p:cNvSpPr>
            <a:spLocks noChangeArrowheads="1"/>
          </p:cNvSpPr>
          <p:nvPr/>
        </p:nvSpPr>
        <p:spPr bwMode="auto">
          <a:xfrm>
            <a:off x="4700588" y="18351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9111" name="Oval 106"/>
          <p:cNvSpPr>
            <a:spLocks noChangeArrowheads="1"/>
          </p:cNvSpPr>
          <p:nvPr/>
        </p:nvSpPr>
        <p:spPr bwMode="auto">
          <a:xfrm>
            <a:off x="4195763" y="18097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9112" name="Oval 106"/>
          <p:cNvSpPr>
            <a:spLocks noChangeArrowheads="1"/>
          </p:cNvSpPr>
          <p:nvPr/>
        </p:nvSpPr>
        <p:spPr bwMode="auto">
          <a:xfrm>
            <a:off x="3560763" y="25685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9113" name="Oval 106"/>
          <p:cNvSpPr>
            <a:spLocks noChangeArrowheads="1"/>
          </p:cNvSpPr>
          <p:nvPr/>
        </p:nvSpPr>
        <p:spPr bwMode="auto">
          <a:xfrm>
            <a:off x="2855913" y="33416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9114" name="Oval 106"/>
          <p:cNvSpPr>
            <a:spLocks noChangeArrowheads="1"/>
          </p:cNvSpPr>
          <p:nvPr/>
        </p:nvSpPr>
        <p:spPr bwMode="auto">
          <a:xfrm>
            <a:off x="2990850" y="39084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9115" name="Oval 106"/>
          <p:cNvSpPr>
            <a:spLocks noChangeArrowheads="1"/>
          </p:cNvSpPr>
          <p:nvPr/>
        </p:nvSpPr>
        <p:spPr bwMode="auto">
          <a:xfrm>
            <a:off x="6076950" y="34528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89116" name="Oval 106"/>
          <p:cNvSpPr>
            <a:spLocks noChangeArrowheads="1"/>
          </p:cNvSpPr>
          <p:nvPr/>
        </p:nvSpPr>
        <p:spPr bwMode="auto">
          <a:xfrm>
            <a:off x="5935663" y="405130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 name="Text Box 88">
            <a:extLst>
              <a:ext uri="{FF2B5EF4-FFF2-40B4-BE49-F238E27FC236}">
                <a16:creationId xmlns:a16="http://schemas.microsoft.com/office/drawing/2014/main" id="{06BE6C19-97B9-C998-2830-2C0AE0BD728A}"/>
              </a:ext>
            </a:extLst>
          </p:cNvPr>
          <p:cNvSpPr txBox="1">
            <a:spLocks noChangeArrowheads="1"/>
          </p:cNvSpPr>
          <p:nvPr/>
        </p:nvSpPr>
        <p:spPr bwMode="auto">
          <a:xfrm>
            <a:off x="6750509" y="2716878"/>
            <a:ext cx="2032000" cy="661720"/>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1" dirty="0">
                <a:solidFill>
                  <a:srgbClr val="0000FF"/>
                </a:solidFill>
              </a:rPr>
              <a:t>所有圆角半径相等</a:t>
            </a:r>
            <a:endParaRPr lang="en-US" altLang="zh-CN" sz="1600" b="1" dirty="0">
              <a:solidFill>
                <a:srgbClr val="0000FF"/>
              </a:solidFill>
            </a:endParaRPr>
          </a:p>
          <a:p>
            <a:pPr algn="ctr">
              <a:spcBef>
                <a:spcPct val="50000"/>
              </a:spcBef>
            </a:pPr>
            <a:r>
              <a:rPr lang="de-DE" altLang="de-DE" sz="1400" b="1" dirty="0">
                <a:solidFill>
                  <a:srgbClr val="0000FF"/>
                </a:solidFill>
              </a:rPr>
              <a:t>All radii are equal.</a:t>
            </a:r>
            <a:endParaRPr lang="de-DE" altLang="de-DE" b="1" dirty="0">
              <a:solidFill>
                <a:srgbClr val="0000FF"/>
              </a:solidFill>
            </a:endParaRPr>
          </a:p>
        </p:txBody>
      </p:sp>
      <p:sp>
        <p:nvSpPr>
          <p:cNvPr id="98" name="Text Box 114">
            <a:extLst>
              <a:ext uri="{FF2B5EF4-FFF2-40B4-BE49-F238E27FC236}">
                <a16:creationId xmlns:a16="http://schemas.microsoft.com/office/drawing/2014/main" id="{87A21FBA-6CB8-4114-84AC-5B5D39E524BF}"/>
              </a:ext>
            </a:extLst>
          </p:cNvPr>
          <p:cNvSpPr txBox="1">
            <a:spLocks noChangeArrowheads="1"/>
          </p:cNvSpPr>
          <p:nvPr/>
        </p:nvSpPr>
        <p:spPr bwMode="auto">
          <a:xfrm>
            <a:off x="1990265" y="34942"/>
            <a:ext cx="4484881" cy="757235"/>
          </a:xfrm>
          <a:prstGeom prst="rect">
            <a:avLst/>
          </a:prstGeom>
          <a:noFill/>
          <a:ln w="9525">
            <a:noFill/>
            <a:miter lim="800000"/>
            <a:headEnd/>
            <a:tailEnd/>
          </a:ln>
        </p:spPr>
        <p:txBody>
          <a:bodyPr wrap="square" lIns="79352" tIns="39676" rIns="79352" bIns="39676">
            <a:spAutoFit/>
          </a:bodyPr>
          <a:lstStyle/>
          <a:p>
            <a:pPr defTabSz="793750" eaLnBrk="0" hangingPunct="0"/>
            <a:r>
              <a:rPr lang="en-US" altLang="de-DE" sz="2000" b="1" dirty="0"/>
              <a:t>F-25.11 </a:t>
            </a:r>
            <a:r>
              <a:rPr lang="zh-CN" altLang="en-US" sz="2000" b="1" dirty="0"/>
              <a:t>侧飞三角筋斗</a:t>
            </a:r>
            <a:endParaRPr lang="en-US" altLang="zh-CN" sz="2000" b="1" dirty="0"/>
          </a:p>
          <a:p>
            <a:pPr defTabSz="793750" eaLnBrk="0" hangingPunct="0"/>
            <a:r>
              <a:rPr lang="en-US" sz="1200" b="1" dirty="0"/>
              <a:t>Knife-Edge Triangle with quarter roll integrated, half roll, half roll integrated, half roll, quarter roll integrated</a:t>
            </a:r>
            <a:endParaRPr lang="en-GB" altLang="de-DE" b="1" dirty="0"/>
          </a:p>
        </p:txBody>
      </p:sp>
      <p:sp>
        <p:nvSpPr>
          <p:cNvPr id="99" name="Text Box 115">
            <a:extLst>
              <a:ext uri="{FF2B5EF4-FFF2-40B4-BE49-F238E27FC236}">
                <a16:creationId xmlns:a16="http://schemas.microsoft.com/office/drawing/2014/main" id="{A99B4EBF-FA85-48D9-AFBB-75D93BC063B7}"/>
              </a:ext>
            </a:extLst>
          </p:cNvPr>
          <p:cNvSpPr txBox="1">
            <a:spLocks noChangeArrowheads="1"/>
          </p:cNvSpPr>
          <p:nvPr/>
        </p:nvSpPr>
        <p:spPr bwMode="auto">
          <a:xfrm>
            <a:off x="817516" y="1411406"/>
            <a:ext cx="2363292" cy="615553"/>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solidFill>
                  <a:srgbClr val="0000FF"/>
                </a:solidFill>
              </a:rPr>
              <a:t>半滚在直线段的中间</a:t>
            </a:r>
            <a:endParaRPr lang="en-US" altLang="zh-CN" sz="1600" b="1" dirty="0">
              <a:solidFill>
                <a:srgbClr val="0000FF"/>
              </a:solidFill>
            </a:endParaRPr>
          </a:p>
          <a:p>
            <a:pPr eaLnBrk="0" hangingPunct="0">
              <a:spcBef>
                <a:spcPct val="50000"/>
              </a:spcBef>
            </a:pPr>
            <a:r>
              <a:rPr lang="de-DE" altLang="de-DE" sz="1200" b="1" dirty="0">
                <a:solidFill>
                  <a:srgbClr val="0000FF"/>
                </a:solidFill>
              </a:rPr>
              <a:t>Half roll on middle of the line.</a:t>
            </a:r>
          </a:p>
        </p:txBody>
      </p:sp>
      <p:sp>
        <p:nvSpPr>
          <p:cNvPr id="100" name="Text Box 145">
            <a:extLst>
              <a:ext uri="{FF2B5EF4-FFF2-40B4-BE49-F238E27FC236}">
                <a16:creationId xmlns:a16="http://schemas.microsoft.com/office/drawing/2014/main" id="{14EE85EC-BE1B-4D88-A001-06536C9EE7DD}"/>
              </a:ext>
            </a:extLst>
          </p:cNvPr>
          <p:cNvSpPr txBox="1">
            <a:spLocks noChangeArrowheads="1"/>
          </p:cNvSpPr>
          <p:nvPr/>
        </p:nvSpPr>
        <p:spPr bwMode="auto">
          <a:xfrm>
            <a:off x="2979439" y="2118247"/>
            <a:ext cx="739322" cy="338554"/>
          </a:xfrm>
          <a:prstGeom prst="rect">
            <a:avLst/>
          </a:prstGeom>
          <a:noFill/>
          <a:ln w="9525">
            <a:noFill/>
            <a:miter lim="800000"/>
            <a:headEnd/>
            <a:tailEnd/>
          </a:ln>
        </p:spPr>
        <p:txBody>
          <a:bodyPr wrap="square">
            <a:spAutoFit/>
          </a:bodyPr>
          <a:lstStyle/>
          <a:p>
            <a:pPr algn="ctr" eaLnBrk="0" hangingPunct="0">
              <a:spcBef>
                <a:spcPct val="50000"/>
              </a:spcBef>
            </a:pPr>
            <a:r>
              <a:rPr lang="zh-CN" altLang="en-US" sz="1600" b="1" dirty="0"/>
              <a:t>半滚</a:t>
            </a:r>
            <a:endParaRPr lang="de-DE" altLang="de-DE" sz="1600" b="1" dirty="0"/>
          </a:p>
        </p:txBody>
      </p:sp>
      <p:sp>
        <p:nvSpPr>
          <p:cNvPr id="101" name="Text Box 51">
            <a:extLst>
              <a:ext uri="{FF2B5EF4-FFF2-40B4-BE49-F238E27FC236}">
                <a16:creationId xmlns:a16="http://schemas.microsoft.com/office/drawing/2014/main" id="{2E141919-8A08-4D47-BD88-20AAF05AF319}"/>
              </a:ext>
            </a:extLst>
          </p:cNvPr>
          <p:cNvSpPr txBox="1">
            <a:spLocks noChangeArrowheads="1"/>
          </p:cNvSpPr>
          <p:nvPr/>
        </p:nvSpPr>
        <p:spPr bwMode="auto">
          <a:xfrm>
            <a:off x="6010519" y="1421657"/>
            <a:ext cx="261545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zh-CN" sz="1600" b="1" dirty="0">
                <a:solidFill>
                  <a:srgbClr val="0000FF"/>
                </a:solidFill>
              </a:rPr>
              <a:t>45°</a:t>
            </a:r>
            <a:r>
              <a:rPr lang="zh-CN" altLang="en-US" sz="1600" b="1" dirty="0">
                <a:solidFill>
                  <a:srgbClr val="0000FF"/>
                </a:solidFill>
              </a:rPr>
              <a:t>侧飞直线，</a:t>
            </a:r>
            <a:endParaRPr lang="en-US" altLang="zh-CN" sz="1600" b="1" dirty="0">
              <a:solidFill>
                <a:srgbClr val="0000FF"/>
              </a:solidFill>
            </a:endParaRPr>
          </a:p>
          <a:p>
            <a:pPr eaLnBrk="1" hangingPunct="1">
              <a:spcBef>
                <a:spcPct val="50000"/>
              </a:spcBef>
            </a:pPr>
            <a:r>
              <a:rPr lang="zh-CN" altLang="en-US" sz="1600" b="1" dirty="0">
                <a:solidFill>
                  <a:srgbClr val="0000FF"/>
                </a:solidFill>
              </a:rPr>
              <a:t>机翼必须保持与地面垂直</a:t>
            </a:r>
            <a:endParaRPr lang="en-US" altLang="zh-CN" sz="1600" b="1" dirty="0">
              <a:solidFill>
                <a:srgbClr val="0000FF"/>
              </a:solidFill>
            </a:endParaRPr>
          </a:p>
          <a:p>
            <a:pPr eaLnBrk="1" hangingPunct="1">
              <a:spcBef>
                <a:spcPct val="50000"/>
              </a:spcBef>
            </a:pPr>
            <a:r>
              <a:rPr lang="de-DE" altLang="de-DE" sz="1200" b="1" dirty="0">
                <a:solidFill>
                  <a:srgbClr val="0000FF"/>
                </a:solidFill>
              </a:rPr>
              <a:t>During knife edge the wing must be in the vertical plane.</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blinds(horizontal)">
                                      <p:cBhvr>
                                        <p:cTn id="7" dur="1000"/>
                                        <p:tgtEl>
                                          <p:spTgt spid="154"/>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blinds(horizontal)">
                                      <p:cBhvr>
                                        <p:cTn id="11" dur="1000"/>
                                        <p:tgtEl>
                                          <p:spTgt spid="151"/>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blinds(horizontal)">
                                      <p:cBhvr>
                                        <p:cTn id="15" dur="1000"/>
                                        <p:tgtEl>
                                          <p:spTgt spid="152"/>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blinds(horizontal)">
                                      <p:cBhvr>
                                        <p:cTn id="19" dur="1000"/>
                                        <p:tgtEl>
                                          <p:spTgt spid="153"/>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1000"/>
                                        <p:tgtEl>
                                          <p:spTgt spid="2"/>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blinds(horizontal)">
                                      <p:cBhvr>
                                        <p:cTn id="27" dur="1000"/>
                                        <p:tgtEl>
                                          <p:spTgt spid="99"/>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blinds(horizontal)">
                                      <p:cBhvr>
                                        <p:cTn id="31"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9"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3"/>
          <p:cNvSpPr txBox="1">
            <a:spLocks noChangeArrowheads="1"/>
          </p:cNvSpPr>
          <p:nvPr/>
        </p:nvSpPr>
        <p:spPr bwMode="auto">
          <a:xfrm>
            <a:off x="407988" y="6516688"/>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F-25.12.01</a:t>
            </a:r>
            <a:endParaRPr lang="de-DE" altLang="de-DE"/>
          </a:p>
        </p:txBody>
      </p:sp>
      <p:sp>
        <p:nvSpPr>
          <p:cNvPr id="90114" name="Text Box 253"/>
          <p:cNvSpPr txBox="1">
            <a:spLocks noChangeArrowheads="1"/>
          </p:cNvSpPr>
          <p:nvPr/>
        </p:nvSpPr>
        <p:spPr bwMode="auto">
          <a:xfrm>
            <a:off x="1314450" y="4930775"/>
            <a:ext cx="5409326" cy="1514261"/>
          </a:xfrm>
          <a:prstGeom prst="rect">
            <a:avLst/>
          </a:prstGeom>
          <a:solidFill>
            <a:schemeClr val="bg1"/>
          </a:solidFill>
          <a:ln w="9525">
            <a:noFill/>
            <a:miter lim="800000"/>
            <a:headEnd/>
            <a:tailEnd/>
          </a:ln>
        </p:spPr>
        <p:txBody>
          <a:bodyPr wrap="square">
            <a:spAutoFit/>
          </a:bodyPr>
          <a:lstStyle/>
          <a:p>
            <a:pPr defTabSz="793750" eaLnBrk="0" hangingPunct="0">
              <a:lnSpc>
                <a:spcPct val="80000"/>
              </a:lnSpc>
              <a:spcBef>
                <a:spcPct val="50000"/>
              </a:spcBef>
            </a:pPr>
            <a:r>
              <a:rPr lang="zh-CN" altLang="en-US" sz="1600" b="1" dirty="0"/>
              <a:t>正飞进入，拉</a:t>
            </a:r>
            <a:r>
              <a:rPr lang="en-US" altLang="zh-CN" sz="1600" b="1" dirty="0"/>
              <a:t>1/8</a:t>
            </a:r>
            <a:r>
              <a:rPr lang="zh-CN" altLang="en-US" sz="1600" b="1" dirty="0"/>
              <a:t>圆弧进入</a:t>
            </a:r>
            <a:r>
              <a:rPr lang="en-US" altLang="zh-CN" sz="1600" b="1" dirty="0"/>
              <a:t>45°</a:t>
            </a:r>
            <a:r>
              <a:rPr lang="zh-CN" altLang="en-US" sz="1600" b="1" dirty="0"/>
              <a:t>上升直线，做</a:t>
            </a:r>
            <a:r>
              <a:rPr lang="en-US" altLang="zh-CN" sz="1600" b="1" dirty="0"/>
              <a:t>1/4</a:t>
            </a:r>
            <a:r>
              <a:rPr lang="zh-CN" altLang="en-US" sz="1600" b="1" dirty="0"/>
              <a:t>位滚进入侧飞，做</a:t>
            </a:r>
            <a:r>
              <a:rPr lang="en-US" altLang="zh-CN" sz="1600" b="1" dirty="0"/>
              <a:t>1/8</a:t>
            </a:r>
            <a:r>
              <a:rPr lang="zh-CN" altLang="en-US" sz="1600" b="1" dirty="0"/>
              <a:t>侧飞圆弧进入垂直上升直线，做</a:t>
            </a:r>
            <a:r>
              <a:rPr lang="en-US" altLang="zh-CN" sz="1600" b="1" dirty="0"/>
              <a:t>1/8</a:t>
            </a:r>
            <a:r>
              <a:rPr lang="zh-CN" altLang="en-US" sz="1600" b="1" dirty="0"/>
              <a:t>侧飞圆弧进入</a:t>
            </a:r>
            <a:r>
              <a:rPr lang="en-US" altLang="zh-CN" sz="1600" b="1" dirty="0"/>
              <a:t>45° </a:t>
            </a:r>
            <a:r>
              <a:rPr lang="zh-CN" altLang="en-US" sz="1600" b="1" dirty="0"/>
              <a:t>上升侧飞直线，做</a:t>
            </a:r>
            <a:r>
              <a:rPr lang="en-US" altLang="zh-CN" sz="1600" b="1" dirty="0"/>
              <a:t>1/4</a:t>
            </a:r>
            <a:r>
              <a:rPr lang="zh-CN" altLang="en-US" sz="1600" b="1" dirty="0"/>
              <a:t>位滚，拉</a:t>
            </a:r>
            <a:r>
              <a:rPr lang="en-US" altLang="zh-CN" sz="1600" b="1" dirty="0"/>
              <a:t>1/8</a:t>
            </a:r>
            <a:r>
              <a:rPr lang="zh-CN" altLang="en-US" sz="1600" b="1" dirty="0"/>
              <a:t>圆弧，倒飞改出。</a:t>
            </a:r>
            <a:endParaRPr lang="en-US" altLang="zh-CN" sz="1600" b="1" dirty="0"/>
          </a:p>
          <a:p>
            <a:pPr defTabSz="793750" eaLnBrk="0" hangingPunct="0">
              <a:lnSpc>
                <a:spcPct val="80000"/>
              </a:lnSpc>
              <a:spcBef>
                <a:spcPct val="50000"/>
              </a:spcBef>
            </a:pPr>
            <a:r>
              <a:rPr lang="en-US" sz="1200" b="1" dirty="0"/>
              <a:t>From upright, pull through a one eighth loop into a forty-five degree upline, perform a quarter roll, perform a one eighth knife-edge loop into a vertical upline, perform a one eighth knife-edge loop into a forty-five degree knife-edge upline, perform a quarter roll, pull through a one eighth loop, exit inverted. </a:t>
            </a:r>
            <a:endParaRPr lang="de-DE" altLang="de-DE" sz="1100" b="1" dirty="0"/>
          </a:p>
        </p:txBody>
      </p:sp>
      <p:sp>
        <p:nvSpPr>
          <p:cNvPr id="90115" name="Rectangle 116"/>
          <p:cNvSpPr>
            <a:spLocks noChangeArrowheads="1"/>
          </p:cNvSpPr>
          <p:nvPr/>
        </p:nvSpPr>
        <p:spPr bwMode="auto">
          <a:xfrm>
            <a:off x="2262263" y="101167"/>
            <a:ext cx="4884671" cy="707886"/>
          </a:xfrm>
          <a:prstGeom prst="rect">
            <a:avLst/>
          </a:prstGeom>
          <a:noFill/>
          <a:ln w="12700" algn="ctr">
            <a:noFill/>
            <a:miter lim="800000"/>
            <a:headEnd/>
            <a:tailEnd/>
          </a:ln>
        </p:spPr>
        <p:txBody>
          <a:bodyPr wrap="none" anchor="ctr">
            <a:spAutoFit/>
          </a:bodyPr>
          <a:lstStyle/>
          <a:p>
            <a:pPr eaLnBrk="0" hangingPunct="0"/>
            <a:r>
              <a:rPr lang="en-US" altLang="de-DE" sz="2000" b="1" dirty="0"/>
              <a:t>F-25.12 </a:t>
            </a:r>
            <a:r>
              <a:rPr lang="zh-CN" altLang="en-US" sz="2000" b="1" dirty="0"/>
              <a:t>半八边筋斗</a:t>
            </a:r>
            <a:r>
              <a:rPr lang="zh-CN" altLang="en-US" sz="2000" b="1" dirty="0">
                <a:solidFill>
                  <a:srgbClr val="0000FF"/>
                </a:solidFill>
              </a:rPr>
              <a:t>带</a:t>
            </a:r>
            <a:r>
              <a:rPr lang="zh-CN" altLang="en-US" sz="2000" b="1" dirty="0"/>
              <a:t>侧飞组合带</a:t>
            </a:r>
            <a:r>
              <a:rPr lang="en-US" altLang="zh-CN" sz="2000" b="1" dirty="0"/>
              <a:t>1/4</a:t>
            </a:r>
            <a:r>
              <a:rPr lang="zh-CN" altLang="en-US" sz="2000" b="1" dirty="0"/>
              <a:t>滚</a:t>
            </a:r>
            <a:endParaRPr lang="en-US" altLang="zh-CN" sz="2000" b="1" dirty="0"/>
          </a:p>
          <a:p>
            <a:pPr eaLnBrk="0" hangingPunct="0"/>
            <a:r>
              <a:rPr lang="en-US" sz="2000" b="1" dirty="0"/>
              <a:t>              </a:t>
            </a:r>
            <a:r>
              <a:rPr lang="en-US" sz="1200" b="1" dirty="0"/>
              <a:t>Half Eight Sided Loop with quarter roll, quarter roll</a:t>
            </a:r>
            <a:endParaRPr lang="de-DE" altLang="de-DE" sz="2000" b="1" dirty="0"/>
          </a:p>
        </p:txBody>
      </p:sp>
      <p:pic>
        <p:nvPicPr>
          <p:cNvPr id="90116" name="Picture 1097" descr="messerflugflieger2"/>
          <p:cNvPicPr>
            <a:picLocks noChangeAspect="1" noChangeArrowheads="1"/>
          </p:cNvPicPr>
          <p:nvPr/>
        </p:nvPicPr>
        <p:blipFill>
          <a:blip r:embed="rId2"/>
          <a:srcRect/>
          <a:stretch>
            <a:fillRect/>
          </a:stretch>
        </p:blipFill>
        <p:spPr bwMode="auto">
          <a:xfrm rot="-2458866">
            <a:off x="1236663" y="2868613"/>
            <a:ext cx="1203325" cy="1423987"/>
          </a:xfrm>
          <a:prstGeom prst="rect">
            <a:avLst/>
          </a:prstGeom>
          <a:noFill/>
          <a:ln w="9525">
            <a:noFill/>
            <a:miter lim="800000"/>
            <a:headEnd/>
            <a:tailEnd/>
          </a:ln>
        </p:spPr>
      </p:pic>
      <p:grpSp>
        <p:nvGrpSpPr>
          <p:cNvPr id="90117" name="Gruppieren 12"/>
          <p:cNvGrpSpPr>
            <a:grpSpLocks/>
          </p:cNvGrpSpPr>
          <p:nvPr/>
        </p:nvGrpSpPr>
        <p:grpSpPr bwMode="auto">
          <a:xfrm>
            <a:off x="1546225" y="925513"/>
            <a:ext cx="2717800" cy="3665537"/>
            <a:chOff x="1545731" y="924754"/>
            <a:chExt cx="2717744" cy="3666511"/>
          </a:xfrm>
        </p:grpSpPr>
        <p:sp>
          <p:nvSpPr>
            <p:cNvPr id="90136" name="Line 46"/>
            <p:cNvSpPr>
              <a:spLocks noChangeShapeType="1"/>
            </p:cNvSpPr>
            <p:nvPr/>
          </p:nvSpPr>
          <p:spPr bwMode="auto">
            <a:xfrm flipH="1">
              <a:off x="1614250" y="1199770"/>
              <a:ext cx="744195" cy="782560"/>
            </a:xfrm>
            <a:prstGeom prst="line">
              <a:avLst/>
            </a:prstGeom>
            <a:noFill/>
            <a:ln w="9525">
              <a:solidFill>
                <a:srgbClr val="000000"/>
              </a:solidFill>
              <a:round/>
              <a:headEnd/>
              <a:tailEnd/>
            </a:ln>
          </p:spPr>
          <p:txBody>
            <a:bodyPr/>
            <a:lstStyle/>
            <a:p>
              <a:endParaRPr lang="de-DE"/>
            </a:p>
          </p:txBody>
        </p:sp>
        <p:sp>
          <p:nvSpPr>
            <p:cNvPr id="90137" name="Line 47"/>
            <p:cNvSpPr>
              <a:spLocks noChangeShapeType="1"/>
            </p:cNvSpPr>
            <p:nvPr/>
          </p:nvSpPr>
          <p:spPr bwMode="auto">
            <a:xfrm rot="5400000" flipH="1">
              <a:off x="1528170" y="3525272"/>
              <a:ext cx="901129" cy="759421"/>
            </a:xfrm>
            <a:prstGeom prst="line">
              <a:avLst/>
            </a:prstGeom>
            <a:noFill/>
            <a:ln w="9525">
              <a:solidFill>
                <a:srgbClr val="000000"/>
              </a:solidFill>
              <a:round/>
              <a:headEnd/>
              <a:tailEnd/>
            </a:ln>
          </p:spPr>
          <p:txBody>
            <a:bodyPr/>
            <a:lstStyle/>
            <a:p>
              <a:endParaRPr lang="de-DE"/>
            </a:p>
          </p:txBody>
        </p:sp>
        <p:sp>
          <p:nvSpPr>
            <p:cNvPr id="90138" name="Line 50"/>
            <p:cNvSpPr>
              <a:spLocks noChangeShapeType="1"/>
            </p:cNvSpPr>
            <p:nvPr/>
          </p:nvSpPr>
          <p:spPr bwMode="auto">
            <a:xfrm>
              <a:off x="2760045" y="1061135"/>
              <a:ext cx="945946" cy="1825"/>
            </a:xfrm>
            <a:prstGeom prst="line">
              <a:avLst/>
            </a:prstGeom>
            <a:noFill/>
            <a:ln w="9525">
              <a:solidFill>
                <a:srgbClr val="000000"/>
              </a:solidFill>
              <a:round/>
              <a:headEnd/>
              <a:tailEnd/>
            </a:ln>
          </p:spPr>
          <p:txBody>
            <a:bodyPr/>
            <a:lstStyle/>
            <a:p>
              <a:endParaRPr lang="de-DE"/>
            </a:p>
          </p:txBody>
        </p:sp>
        <p:sp>
          <p:nvSpPr>
            <p:cNvPr id="90139" name="Arc 51"/>
            <p:cNvSpPr>
              <a:spLocks/>
            </p:cNvSpPr>
            <p:nvPr/>
          </p:nvSpPr>
          <p:spPr bwMode="auto">
            <a:xfrm rot="5732302" flipH="1">
              <a:off x="2429450" y="990113"/>
              <a:ext cx="319225" cy="432052"/>
            </a:xfrm>
            <a:custGeom>
              <a:avLst/>
              <a:gdLst>
                <a:gd name="T0" fmla="*/ 2147483647 w 21499"/>
                <a:gd name="T1" fmla="*/ 2147483647 h 19263"/>
                <a:gd name="T2" fmla="*/ 2147483647 w 21499"/>
                <a:gd name="T3" fmla="*/ 2147483647 h 19263"/>
                <a:gd name="T4" fmla="*/ 0 w 21499"/>
                <a:gd name="T5" fmla="*/ 0 h 19263"/>
                <a:gd name="T6" fmla="*/ 0 60000 65536"/>
                <a:gd name="T7" fmla="*/ 0 60000 65536"/>
                <a:gd name="T8" fmla="*/ 0 60000 65536"/>
                <a:gd name="T9" fmla="*/ 0 w 21499"/>
                <a:gd name="T10" fmla="*/ 0 h 19263"/>
                <a:gd name="T11" fmla="*/ 21499 w 21499"/>
                <a:gd name="T12" fmla="*/ 19263 h 19263"/>
              </a:gdLst>
              <a:ahLst/>
              <a:cxnLst>
                <a:cxn ang="T6">
                  <a:pos x="T0" y="T1"/>
                </a:cxn>
                <a:cxn ang="T7">
                  <a:pos x="T2" y="T3"/>
                </a:cxn>
                <a:cxn ang="T8">
                  <a:pos x="T4" y="T5"/>
                </a:cxn>
              </a:cxnLst>
              <a:rect l="T9" t="T10" r="T11" b="T12"/>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9525">
              <a:solidFill>
                <a:srgbClr val="000000"/>
              </a:solidFill>
              <a:round/>
              <a:headEnd/>
              <a:tailEnd/>
            </a:ln>
          </p:spPr>
          <p:txBody>
            <a:bodyPr/>
            <a:lstStyle/>
            <a:p>
              <a:endParaRPr lang="de-DE"/>
            </a:p>
          </p:txBody>
        </p:sp>
        <p:sp>
          <p:nvSpPr>
            <p:cNvPr id="90140" name="Line 53"/>
            <p:cNvSpPr>
              <a:spLocks noChangeShapeType="1"/>
            </p:cNvSpPr>
            <p:nvPr/>
          </p:nvSpPr>
          <p:spPr bwMode="auto">
            <a:xfrm flipV="1">
              <a:off x="2741011" y="4486886"/>
              <a:ext cx="945946" cy="1825"/>
            </a:xfrm>
            <a:prstGeom prst="line">
              <a:avLst/>
            </a:prstGeom>
            <a:noFill/>
            <a:ln w="9525">
              <a:solidFill>
                <a:srgbClr val="000000"/>
              </a:solidFill>
              <a:round/>
              <a:headEnd/>
              <a:tailEnd/>
            </a:ln>
          </p:spPr>
          <p:txBody>
            <a:bodyPr/>
            <a:lstStyle/>
            <a:p>
              <a:endParaRPr lang="de-DE"/>
            </a:p>
          </p:txBody>
        </p:sp>
        <p:sp>
          <p:nvSpPr>
            <p:cNvPr id="90141" name="Arc 54"/>
            <p:cNvSpPr>
              <a:spLocks/>
            </p:cNvSpPr>
            <p:nvPr/>
          </p:nvSpPr>
          <p:spPr bwMode="auto">
            <a:xfrm rot="-5732302" flipH="1" flipV="1">
              <a:off x="2410139" y="4130400"/>
              <a:ext cx="321050" cy="432053"/>
            </a:xfrm>
            <a:custGeom>
              <a:avLst/>
              <a:gdLst>
                <a:gd name="T0" fmla="*/ 2147483647 w 21499"/>
                <a:gd name="T1" fmla="*/ 2147483647 h 19263"/>
                <a:gd name="T2" fmla="*/ 2147483647 w 21499"/>
                <a:gd name="T3" fmla="*/ 2147483647 h 19263"/>
                <a:gd name="T4" fmla="*/ 0 w 21499"/>
                <a:gd name="T5" fmla="*/ 0 h 19263"/>
                <a:gd name="T6" fmla="*/ 0 60000 65536"/>
                <a:gd name="T7" fmla="*/ 0 60000 65536"/>
                <a:gd name="T8" fmla="*/ 0 60000 65536"/>
                <a:gd name="T9" fmla="*/ 0 w 21499"/>
                <a:gd name="T10" fmla="*/ 0 h 19263"/>
                <a:gd name="T11" fmla="*/ 21499 w 21499"/>
                <a:gd name="T12" fmla="*/ 19263 h 19263"/>
              </a:gdLst>
              <a:ahLst/>
              <a:cxnLst>
                <a:cxn ang="T6">
                  <a:pos x="T0" y="T1"/>
                </a:cxn>
                <a:cxn ang="T7">
                  <a:pos x="T2" y="T3"/>
                </a:cxn>
                <a:cxn ang="T8">
                  <a:pos x="T4" y="T5"/>
                </a:cxn>
              </a:cxnLst>
              <a:rect l="T9" t="T10" r="T11" b="T12"/>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9525">
              <a:solidFill>
                <a:srgbClr val="000000"/>
              </a:solidFill>
              <a:round/>
              <a:headEnd/>
              <a:tailEnd/>
            </a:ln>
          </p:spPr>
          <p:txBody>
            <a:bodyPr/>
            <a:lstStyle/>
            <a:p>
              <a:endParaRPr lang="de-DE"/>
            </a:p>
          </p:txBody>
        </p:sp>
        <p:cxnSp>
          <p:nvCxnSpPr>
            <p:cNvPr id="90142" name="Gerader Verbinder 176"/>
            <p:cNvCxnSpPr>
              <a:cxnSpLocks/>
              <a:endCxn id="102" idx="2"/>
            </p:cNvCxnSpPr>
            <p:nvPr/>
          </p:nvCxnSpPr>
          <p:spPr bwMode="auto">
            <a:xfrm>
              <a:off x="1545731" y="2146504"/>
              <a:ext cx="5709" cy="1154685"/>
            </a:xfrm>
            <a:prstGeom prst="line">
              <a:avLst/>
            </a:prstGeom>
            <a:noFill/>
            <a:ln w="9525" algn="ctr">
              <a:solidFill>
                <a:schemeClr val="tx1"/>
              </a:solidFill>
              <a:round/>
              <a:headEnd/>
              <a:tailEnd/>
            </a:ln>
          </p:spPr>
        </p:cxnSp>
        <p:sp>
          <p:nvSpPr>
            <p:cNvPr id="101" name="Bogen 100"/>
            <p:cNvSpPr/>
            <p:nvPr/>
          </p:nvSpPr>
          <p:spPr bwMode="auto">
            <a:xfrm rot="21035508" flipH="1">
              <a:off x="1547319" y="1945787"/>
              <a:ext cx="354005" cy="551009"/>
            </a:xfrm>
            <a:prstGeom prst="arc">
              <a:avLst>
                <a:gd name="adj1" fmla="val 17054881"/>
                <a:gd name="adj2" fmla="val 19703871"/>
              </a:avLst>
            </a:prstGeom>
            <a:noFill/>
            <a:ln w="9525" cap="flat" cmpd="sng" algn="ctr">
              <a:solidFill>
                <a:schemeClr val="tx1"/>
              </a:solidFill>
              <a:prstDash val="solid"/>
              <a:round/>
              <a:headEnd type="none" w="med" len="med"/>
              <a:tailEnd type="none" w="med" len="med"/>
            </a:ln>
            <a:effectLst/>
          </p:spPr>
          <p:txBody>
            <a:bodyPr/>
            <a:lstStyle/>
            <a:p>
              <a:pPr algn="ctr" defTabSz="793750" eaLnBrk="0" hangingPunct="0">
                <a:lnSpc>
                  <a:spcPct val="80000"/>
                </a:lnSpc>
                <a:defRPr/>
              </a:pPr>
              <a:endParaRPr lang="de-DE">
                <a:latin typeface="Arial" panose="020B0604020202020204" pitchFamily="34" charset="0"/>
                <a:cs typeface="+mn-cs"/>
              </a:endParaRPr>
            </a:p>
          </p:txBody>
        </p:sp>
        <p:sp>
          <p:nvSpPr>
            <p:cNvPr id="102" name="Bogen 101"/>
            <p:cNvSpPr/>
            <p:nvPr/>
          </p:nvSpPr>
          <p:spPr bwMode="auto">
            <a:xfrm rot="564492" flipH="1" flipV="1">
              <a:off x="1555256" y="2954118"/>
              <a:ext cx="354006" cy="552597"/>
            </a:xfrm>
            <a:prstGeom prst="arc">
              <a:avLst>
                <a:gd name="adj1" fmla="val 17286607"/>
                <a:gd name="adj2" fmla="val 19703871"/>
              </a:avLst>
            </a:prstGeom>
            <a:noFill/>
            <a:ln w="9525" cap="flat" cmpd="sng" algn="ctr">
              <a:solidFill>
                <a:schemeClr val="tx1"/>
              </a:solidFill>
              <a:prstDash val="solid"/>
              <a:round/>
              <a:headEnd type="none" w="med" len="med"/>
              <a:tailEnd type="none" w="med" len="med"/>
            </a:ln>
            <a:effectLst/>
          </p:spPr>
          <p:txBody>
            <a:bodyPr/>
            <a:lstStyle/>
            <a:p>
              <a:pPr algn="ctr" defTabSz="793750" eaLnBrk="0" hangingPunct="0">
                <a:lnSpc>
                  <a:spcPct val="80000"/>
                </a:lnSpc>
                <a:defRPr/>
              </a:pPr>
              <a:endParaRPr lang="de-DE">
                <a:latin typeface="Arial" panose="020B0604020202020204" pitchFamily="34" charset="0"/>
                <a:cs typeface="+mn-cs"/>
              </a:endParaRPr>
            </a:p>
          </p:txBody>
        </p:sp>
        <p:grpSp>
          <p:nvGrpSpPr>
            <p:cNvPr id="90145" name="Group 57"/>
            <p:cNvGrpSpPr>
              <a:grpSpLocks/>
            </p:cNvGrpSpPr>
            <p:nvPr/>
          </p:nvGrpSpPr>
          <p:grpSpPr bwMode="auto">
            <a:xfrm rot="16371542" flipH="1">
              <a:off x="3085527" y="778049"/>
              <a:ext cx="277271" cy="633803"/>
              <a:chOff x="2940" y="264"/>
              <a:chExt cx="300" cy="1452"/>
            </a:xfrm>
          </p:grpSpPr>
          <p:grpSp>
            <p:nvGrpSpPr>
              <p:cNvPr id="90185" name="Group 58"/>
              <p:cNvGrpSpPr>
                <a:grpSpLocks/>
              </p:cNvGrpSpPr>
              <p:nvPr/>
            </p:nvGrpSpPr>
            <p:grpSpPr bwMode="auto">
              <a:xfrm>
                <a:off x="2940" y="264"/>
                <a:ext cx="252" cy="1368"/>
                <a:chOff x="3024" y="732"/>
                <a:chExt cx="252" cy="1368"/>
              </a:xfrm>
            </p:grpSpPr>
            <p:grpSp>
              <p:nvGrpSpPr>
                <p:cNvPr id="90188" name="Group 59"/>
                <p:cNvGrpSpPr>
                  <a:grpSpLocks/>
                </p:cNvGrpSpPr>
                <p:nvPr/>
              </p:nvGrpSpPr>
              <p:grpSpPr bwMode="auto">
                <a:xfrm>
                  <a:off x="3024" y="732"/>
                  <a:ext cx="252" cy="1368"/>
                  <a:chOff x="3168" y="1008"/>
                  <a:chExt cx="484" cy="2448"/>
                </a:xfrm>
              </p:grpSpPr>
              <p:grpSp>
                <p:nvGrpSpPr>
                  <p:cNvPr id="90190" name="Group 60"/>
                  <p:cNvGrpSpPr>
                    <a:grpSpLocks/>
                  </p:cNvGrpSpPr>
                  <p:nvPr/>
                </p:nvGrpSpPr>
                <p:grpSpPr bwMode="auto">
                  <a:xfrm>
                    <a:off x="3168" y="1008"/>
                    <a:ext cx="484" cy="2448"/>
                    <a:chOff x="2256" y="864"/>
                    <a:chExt cx="532" cy="2448"/>
                  </a:xfrm>
                </p:grpSpPr>
                <p:sp>
                  <p:nvSpPr>
                    <p:cNvPr id="90193" name="Freeform 6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0194" name="Freeform 6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0191" name="Freeform 6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0192" name="Freeform 64"/>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0189" name="Line 6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0186" name="AutoShape 6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0187" name="Line 6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90146" name="AutoShape 82"/>
            <p:cNvSpPr>
              <a:spLocks noChangeArrowheads="1"/>
            </p:cNvSpPr>
            <p:nvPr/>
          </p:nvSpPr>
          <p:spPr bwMode="auto">
            <a:xfrm flipH="1">
              <a:off x="2806797" y="4365071"/>
              <a:ext cx="601447" cy="226194"/>
            </a:xfrm>
            <a:prstGeom prst="rightArrow">
              <a:avLst>
                <a:gd name="adj1" fmla="val 50000"/>
                <a:gd name="adj2" fmla="val 64296"/>
              </a:avLst>
            </a:prstGeom>
            <a:solidFill>
              <a:srgbClr val="FF3300"/>
            </a:solidFill>
            <a:ln w="12700">
              <a:solidFill>
                <a:schemeClr val="tx1"/>
              </a:solidFill>
              <a:miter lim="800000"/>
              <a:headEnd/>
              <a:tailEnd/>
            </a:ln>
          </p:spPr>
          <p:txBody>
            <a:bodyPr wrap="none" anchor="ctr"/>
            <a:lstStyle/>
            <a:p>
              <a:pPr eaLnBrk="0" hangingPunct="0"/>
              <a:endParaRPr lang="de-DE" altLang="de-DE"/>
            </a:p>
          </p:txBody>
        </p:sp>
        <p:grpSp>
          <p:nvGrpSpPr>
            <p:cNvPr id="90147" name="Group 70"/>
            <p:cNvGrpSpPr>
              <a:grpSpLocks/>
            </p:cNvGrpSpPr>
            <p:nvPr/>
          </p:nvGrpSpPr>
          <p:grpSpPr bwMode="auto">
            <a:xfrm rot="5422057" flipH="1">
              <a:off x="3718978" y="4112475"/>
              <a:ext cx="277271" cy="631900"/>
              <a:chOff x="2940" y="264"/>
              <a:chExt cx="300" cy="1452"/>
            </a:xfrm>
          </p:grpSpPr>
          <p:grpSp>
            <p:nvGrpSpPr>
              <p:cNvPr id="90175" name="Group 71"/>
              <p:cNvGrpSpPr>
                <a:grpSpLocks/>
              </p:cNvGrpSpPr>
              <p:nvPr/>
            </p:nvGrpSpPr>
            <p:grpSpPr bwMode="auto">
              <a:xfrm>
                <a:off x="2940" y="264"/>
                <a:ext cx="252" cy="1368"/>
                <a:chOff x="3024" y="732"/>
                <a:chExt cx="252" cy="1368"/>
              </a:xfrm>
            </p:grpSpPr>
            <p:grpSp>
              <p:nvGrpSpPr>
                <p:cNvPr id="90178" name="Group 72"/>
                <p:cNvGrpSpPr>
                  <a:grpSpLocks/>
                </p:cNvGrpSpPr>
                <p:nvPr/>
              </p:nvGrpSpPr>
              <p:grpSpPr bwMode="auto">
                <a:xfrm>
                  <a:off x="3024" y="732"/>
                  <a:ext cx="252" cy="1368"/>
                  <a:chOff x="3168" y="1008"/>
                  <a:chExt cx="484" cy="2448"/>
                </a:xfrm>
              </p:grpSpPr>
              <p:grpSp>
                <p:nvGrpSpPr>
                  <p:cNvPr id="90180" name="Group 73"/>
                  <p:cNvGrpSpPr>
                    <a:grpSpLocks/>
                  </p:cNvGrpSpPr>
                  <p:nvPr/>
                </p:nvGrpSpPr>
                <p:grpSpPr bwMode="auto">
                  <a:xfrm>
                    <a:off x="3168" y="1008"/>
                    <a:ext cx="484" cy="2448"/>
                    <a:chOff x="2256" y="864"/>
                    <a:chExt cx="532" cy="2448"/>
                  </a:xfrm>
                </p:grpSpPr>
                <p:sp>
                  <p:nvSpPr>
                    <p:cNvPr id="90183" name="Freeform 74"/>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0184" name="Freeform 75"/>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0181" name="Freeform 7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0182" name="Freeform 77"/>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0179" name="Line 7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0176" name="AutoShape 7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0177" name="Line 8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90148" name="AutoShape 81"/>
            <p:cNvSpPr>
              <a:spLocks noChangeArrowheads="1"/>
            </p:cNvSpPr>
            <p:nvPr/>
          </p:nvSpPr>
          <p:spPr bwMode="auto">
            <a:xfrm rot="10800000" flipH="1">
              <a:off x="3662028" y="924754"/>
              <a:ext cx="601447" cy="226194"/>
            </a:xfrm>
            <a:prstGeom prst="rightArrow">
              <a:avLst>
                <a:gd name="adj1" fmla="val 50000"/>
                <a:gd name="adj2" fmla="val 64296"/>
              </a:avLst>
            </a:prstGeom>
            <a:solidFill>
              <a:srgbClr val="FFFF00"/>
            </a:solidFill>
            <a:ln w="12700">
              <a:solidFill>
                <a:schemeClr val="tx1"/>
              </a:solidFill>
              <a:miter lim="800000"/>
              <a:headEnd/>
              <a:tailEnd/>
            </a:ln>
          </p:spPr>
          <p:txBody>
            <a:bodyPr wrap="none" anchor="ctr"/>
            <a:lstStyle/>
            <a:p>
              <a:pPr eaLnBrk="0" hangingPunct="0"/>
              <a:endParaRPr lang="de-DE" altLang="de-DE"/>
            </a:p>
          </p:txBody>
        </p:sp>
        <p:grpSp>
          <p:nvGrpSpPr>
            <p:cNvPr id="90149" name="Group 18"/>
            <p:cNvGrpSpPr>
              <a:grpSpLocks/>
            </p:cNvGrpSpPr>
            <p:nvPr/>
          </p:nvGrpSpPr>
          <p:grpSpPr bwMode="auto">
            <a:xfrm rot="13913673" flipH="1">
              <a:off x="2155347" y="1045150"/>
              <a:ext cx="255834" cy="391538"/>
              <a:chOff x="2820" y="264"/>
              <a:chExt cx="420" cy="1452"/>
            </a:xfrm>
          </p:grpSpPr>
          <p:sp>
            <p:nvSpPr>
              <p:cNvPr id="90163" name="Line 1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0164" name="Group 20"/>
              <p:cNvGrpSpPr>
                <a:grpSpLocks/>
              </p:cNvGrpSpPr>
              <p:nvPr/>
            </p:nvGrpSpPr>
            <p:grpSpPr bwMode="auto">
              <a:xfrm>
                <a:off x="2940" y="264"/>
                <a:ext cx="300" cy="1452"/>
                <a:chOff x="2940" y="264"/>
                <a:chExt cx="300" cy="1452"/>
              </a:xfrm>
            </p:grpSpPr>
            <p:grpSp>
              <p:nvGrpSpPr>
                <p:cNvPr id="90165" name="Group 21"/>
                <p:cNvGrpSpPr>
                  <a:grpSpLocks/>
                </p:cNvGrpSpPr>
                <p:nvPr/>
              </p:nvGrpSpPr>
              <p:grpSpPr bwMode="auto">
                <a:xfrm>
                  <a:off x="2940" y="264"/>
                  <a:ext cx="252" cy="1368"/>
                  <a:chOff x="3024" y="732"/>
                  <a:chExt cx="252" cy="1368"/>
                </a:xfrm>
              </p:grpSpPr>
              <p:grpSp>
                <p:nvGrpSpPr>
                  <p:cNvPr id="90168" name="Group 22"/>
                  <p:cNvGrpSpPr>
                    <a:grpSpLocks/>
                  </p:cNvGrpSpPr>
                  <p:nvPr/>
                </p:nvGrpSpPr>
                <p:grpSpPr bwMode="auto">
                  <a:xfrm>
                    <a:off x="3024" y="732"/>
                    <a:ext cx="252" cy="1368"/>
                    <a:chOff x="3168" y="1008"/>
                    <a:chExt cx="484" cy="2448"/>
                  </a:xfrm>
                </p:grpSpPr>
                <p:grpSp>
                  <p:nvGrpSpPr>
                    <p:cNvPr id="90170" name="Group 23"/>
                    <p:cNvGrpSpPr>
                      <a:grpSpLocks/>
                    </p:cNvGrpSpPr>
                    <p:nvPr/>
                  </p:nvGrpSpPr>
                  <p:grpSpPr bwMode="auto">
                    <a:xfrm>
                      <a:off x="3168" y="1008"/>
                      <a:ext cx="484" cy="2448"/>
                      <a:chOff x="2256" y="864"/>
                      <a:chExt cx="532" cy="2448"/>
                    </a:xfrm>
                  </p:grpSpPr>
                  <p:sp>
                    <p:nvSpPr>
                      <p:cNvPr id="90173" name="Freeform 24"/>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0174" name="Freeform 25"/>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0171" name="Freeform 2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0172" name="Freeform 27"/>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0169" name="Line 2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0166" name="AutoShape 2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0167" name="Line 3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90150" name="Group 18"/>
            <p:cNvGrpSpPr>
              <a:grpSpLocks/>
            </p:cNvGrpSpPr>
            <p:nvPr/>
          </p:nvGrpSpPr>
          <p:grpSpPr bwMode="auto">
            <a:xfrm rot="8402277" flipH="1">
              <a:off x="2057397" y="3987294"/>
              <a:ext cx="309491" cy="466494"/>
              <a:chOff x="2820" y="264"/>
              <a:chExt cx="420" cy="1452"/>
            </a:xfrm>
          </p:grpSpPr>
          <p:sp>
            <p:nvSpPr>
              <p:cNvPr id="90151" name="Line 1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0152" name="Group 20"/>
              <p:cNvGrpSpPr>
                <a:grpSpLocks/>
              </p:cNvGrpSpPr>
              <p:nvPr/>
            </p:nvGrpSpPr>
            <p:grpSpPr bwMode="auto">
              <a:xfrm>
                <a:off x="2940" y="264"/>
                <a:ext cx="300" cy="1452"/>
                <a:chOff x="2940" y="264"/>
                <a:chExt cx="300" cy="1452"/>
              </a:xfrm>
            </p:grpSpPr>
            <p:grpSp>
              <p:nvGrpSpPr>
                <p:cNvPr id="90153" name="Group 21"/>
                <p:cNvGrpSpPr>
                  <a:grpSpLocks/>
                </p:cNvGrpSpPr>
                <p:nvPr/>
              </p:nvGrpSpPr>
              <p:grpSpPr bwMode="auto">
                <a:xfrm>
                  <a:off x="2940" y="264"/>
                  <a:ext cx="252" cy="1368"/>
                  <a:chOff x="3024" y="732"/>
                  <a:chExt cx="252" cy="1368"/>
                </a:xfrm>
              </p:grpSpPr>
              <p:grpSp>
                <p:nvGrpSpPr>
                  <p:cNvPr id="90156" name="Group 22"/>
                  <p:cNvGrpSpPr>
                    <a:grpSpLocks/>
                  </p:cNvGrpSpPr>
                  <p:nvPr/>
                </p:nvGrpSpPr>
                <p:grpSpPr bwMode="auto">
                  <a:xfrm>
                    <a:off x="3024" y="732"/>
                    <a:ext cx="252" cy="1368"/>
                    <a:chOff x="3168" y="1008"/>
                    <a:chExt cx="484" cy="2448"/>
                  </a:xfrm>
                </p:grpSpPr>
                <p:grpSp>
                  <p:nvGrpSpPr>
                    <p:cNvPr id="90158" name="Group 23"/>
                    <p:cNvGrpSpPr>
                      <a:grpSpLocks/>
                    </p:cNvGrpSpPr>
                    <p:nvPr/>
                  </p:nvGrpSpPr>
                  <p:grpSpPr bwMode="auto">
                    <a:xfrm>
                      <a:off x="3168" y="1008"/>
                      <a:ext cx="484" cy="2448"/>
                      <a:chOff x="2256" y="864"/>
                      <a:chExt cx="532" cy="2448"/>
                    </a:xfrm>
                  </p:grpSpPr>
                  <p:sp>
                    <p:nvSpPr>
                      <p:cNvPr id="90161" name="Freeform 24"/>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0162" name="Freeform 25"/>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0159" name="Freeform 2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0160" name="Freeform 27"/>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0157" name="Line 2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0154" name="AutoShape 2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0155" name="Line 3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grpSp>
        <p:nvGrpSpPr>
          <p:cNvPr id="90118" name="Group 254"/>
          <p:cNvGrpSpPr>
            <a:grpSpLocks/>
          </p:cNvGrpSpPr>
          <p:nvPr/>
        </p:nvGrpSpPr>
        <p:grpSpPr bwMode="auto">
          <a:xfrm rot="10986561" flipV="1">
            <a:off x="1785938" y="3952875"/>
            <a:ext cx="769937" cy="292100"/>
            <a:chOff x="4875" y="7237"/>
            <a:chExt cx="4230" cy="1883"/>
          </a:xfrm>
        </p:grpSpPr>
        <p:sp>
          <p:nvSpPr>
            <p:cNvPr id="90134" name="Arc 255"/>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0135" name="AutoShape 256"/>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pic>
        <p:nvPicPr>
          <p:cNvPr id="90119" name="Picture 1097" descr="messerflugflieger2"/>
          <p:cNvPicPr>
            <a:picLocks noChangeAspect="1" noChangeArrowheads="1"/>
          </p:cNvPicPr>
          <p:nvPr/>
        </p:nvPicPr>
        <p:blipFill>
          <a:blip r:embed="rId2"/>
          <a:srcRect/>
          <a:stretch>
            <a:fillRect/>
          </a:stretch>
        </p:blipFill>
        <p:spPr bwMode="auto">
          <a:xfrm rot="2440727">
            <a:off x="1233488" y="1152525"/>
            <a:ext cx="1203325" cy="1423988"/>
          </a:xfrm>
          <a:prstGeom prst="rect">
            <a:avLst/>
          </a:prstGeom>
          <a:noFill/>
          <a:ln w="9525">
            <a:noFill/>
            <a:miter lim="800000"/>
            <a:headEnd/>
            <a:tailEnd/>
          </a:ln>
        </p:spPr>
      </p:pic>
      <p:grpSp>
        <p:nvGrpSpPr>
          <p:cNvPr id="90120" name="Group 254"/>
          <p:cNvGrpSpPr>
            <a:grpSpLocks/>
          </p:cNvGrpSpPr>
          <p:nvPr/>
        </p:nvGrpSpPr>
        <p:grpSpPr bwMode="auto">
          <a:xfrm rot="10089111" flipH="1" flipV="1">
            <a:off x="1514475" y="1562100"/>
            <a:ext cx="769938" cy="292100"/>
            <a:chOff x="4875" y="7237"/>
            <a:chExt cx="4230" cy="1883"/>
          </a:xfrm>
        </p:grpSpPr>
        <p:sp>
          <p:nvSpPr>
            <p:cNvPr id="90132" name="Arc 255"/>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0133" name="AutoShape 256"/>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90121" name="Group 4"/>
          <p:cNvGrpSpPr>
            <a:grpSpLocks noChangeAspect="1"/>
          </p:cNvGrpSpPr>
          <p:nvPr/>
        </p:nvGrpSpPr>
        <p:grpSpPr bwMode="auto">
          <a:xfrm>
            <a:off x="1038225" y="1981200"/>
            <a:ext cx="1203325" cy="1423988"/>
            <a:chOff x="654" y="1248"/>
            <a:chExt cx="758" cy="897"/>
          </a:xfrm>
        </p:grpSpPr>
        <p:sp>
          <p:nvSpPr>
            <p:cNvPr id="90124" name="AutoShape 3"/>
            <p:cNvSpPr>
              <a:spLocks noChangeAspect="1" noChangeArrowheads="1" noTextEdit="1"/>
            </p:cNvSpPr>
            <p:nvPr/>
          </p:nvSpPr>
          <p:spPr bwMode="auto">
            <a:xfrm>
              <a:off x="654" y="1248"/>
              <a:ext cx="758" cy="897"/>
            </a:xfrm>
            <a:prstGeom prst="rect">
              <a:avLst/>
            </a:prstGeom>
            <a:noFill/>
            <a:ln w="9525">
              <a:noFill/>
              <a:miter lim="800000"/>
              <a:headEnd/>
              <a:tailEnd/>
            </a:ln>
          </p:spPr>
          <p:txBody>
            <a:bodyPr/>
            <a:lstStyle/>
            <a:p>
              <a:endParaRPr lang="de-DE"/>
            </a:p>
          </p:txBody>
        </p:sp>
        <p:sp>
          <p:nvSpPr>
            <p:cNvPr id="90125" name="Freeform 5"/>
            <p:cNvSpPr>
              <a:spLocks/>
            </p:cNvSpPr>
            <p:nvPr/>
          </p:nvSpPr>
          <p:spPr bwMode="auto">
            <a:xfrm>
              <a:off x="968" y="1547"/>
              <a:ext cx="27" cy="284"/>
            </a:xfrm>
            <a:custGeom>
              <a:avLst/>
              <a:gdLst>
                <a:gd name="T0" fmla="*/ 27 w 27"/>
                <a:gd name="T1" fmla="*/ 117 h 284"/>
                <a:gd name="T2" fmla="*/ 27 w 27"/>
                <a:gd name="T3" fmla="*/ 130 h 284"/>
                <a:gd name="T4" fmla="*/ 27 w 27"/>
                <a:gd name="T5" fmla="*/ 150 h 284"/>
                <a:gd name="T6" fmla="*/ 23 w 27"/>
                <a:gd name="T7" fmla="*/ 194 h 284"/>
                <a:gd name="T8" fmla="*/ 21 w 27"/>
                <a:gd name="T9" fmla="*/ 220 h 284"/>
                <a:gd name="T10" fmla="*/ 19 w 27"/>
                <a:gd name="T11" fmla="*/ 234 h 284"/>
                <a:gd name="T12" fmla="*/ 19 w 27"/>
                <a:gd name="T13" fmla="*/ 245 h 284"/>
                <a:gd name="T14" fmla="*/ 17 w 27"/>
                <a:gd name="T15" fmla="*/ 257 h 284"/>
                <a:gd name="T16" fmla="*/ 15 w 27"/>
                <a:gd name="T17" fmla="*/ 265 h 284"/>
                <a:gd name="T18" fmla="*/ 15 w 27"/>
                <a:gd name="T19" fmla="*/ 272 h 284"/>
                <a:gd name="T20" fmla="*/ 13 w 27"/>
                <a:gd name="T21" fmla="*/ 278 h 284"/>
                <a:gd name="T22" fmla="*/ 11 w 27"/>
                <a:gd name="T23" fmla="*/ 282 h 284"/>
                <a:gd name="T24" fmla="*/ 9 w 27"/>
                <a:gd name="T25" fmla="*/ 284 h 284"/>
                <a:gd name="T26" fmla="*/ 9 w 27"/>
                <a:gd name="T27" fmla="*/ 282 h 284"/>
                <a:gd name="T28" fmla="*/ 8 w 27"/>
                <a:gd name="T29" fmla="*/ 278 h 284"/>
                <a:gd name="T30" fmla="*/ 8 w 27"/>
                <a:gd name="T31" fmla="*/ 272 h 284"/>
                <a:gd name="T32" fmla="*/ 6 w 27"/>
                <a:gd name="T33" fmla="*/ 265 h 284"/>
                <a:gd name="T34" fmla="*/ 6 w 27"/>
                <a:gd name="T35" fmla="*/ 255 h 284"/>
                <a:gd name="T36" fmla="*/ 4 w 27"/>
                <a:gd name="T37" fmla="*/ 245 h 284"/>
                <a:gd name="T38" fmla="*/ 4 w 27"/>
                <a:gd name="T39" fmla="*/ 232 h 284"/>
                <a:gd name="T40" fmla="*/ 2 w 27"/>
                <a:gd name="T41" fmla="*/ 220 h 284"/>
                <a:gd name="T42" fmla="*/ 2 w 27"/>
                <a:gd name="T43" fmla="*/ 192 h 284"/>
                <a:gd name="T44" fmla="*/ 0 w 27"/>
                <a:gd name="T45" fmla="*/ 150 h 284"/>
                <a:gd name="T46" fmla="*/ 0 w 27"/>
                <a:gd name="T47" fmla="*/ 109 h 284"/>
                <a:gd name="T48" fmla="*/ 0 w 27"/>
                <a:gd name="T49" fmla="*/ 88 h 284"/>
                <a:gd name="T50" fmla="*/ 2 w 27"/>
                <a:gd name="T51" fmla="*/ 67 h 284"/>
                <a:gd name="T52" fmla="*/ 2 w 27"/>
                <a:gd name="T53" fmla="*/ 48 h 284"/>
                <a:gd name="T54" fmla="*/ 4 w 27"/>
                <a:gd name="T55" fmla="*/ 33 h 284"/>
                <a:gd name="T56" fmla="*/ 6 w 27"/>
                <a:gd name="T57" fmla="*/ 21 h 284"/>
                <a:gd name="T58" fmla="*/ 8 w 27"/>
                <a:gd name="T59" fmla="*/ 15 h 284"/>
                <a:gd name="T60" fmla="*/ 8 w 27"/>
                <a:gd name="T61" fmla="*/ 10 h 284"/>
                <a:gd name="T62" fmla="*/ 9 w 27"/>
                <a:gd name="T63" fmla="*/ 6 h 284"/>
                <a:gd name="T64" fmla="*/ 11 w 27"/>
                <a:gd name="T65" fmla="*/ 4 h 284"/>
                <a:gd name="T66" fmla="*/ 11 w 27"/>
                <a:gd name="T67" fmla="*/ 2 h 284"/>
                <a:gd name="T68" fmla="*/ 13 w 27"/>
                <a:gd name="T69" fmla="*/ 0 h 284"/>
                <a:gd name="T70" fmla="*/ 13 w 27"/>
                <a:gd name="T71" fmla="*/ 0 h 284"/>
                <a:gd name="T72" fmla="*/ 15 w 27"/>
                <a:gd name="T73" fmla="*/ 2 h 284"/>
                <a:gd name="T74" fmla="*/ 17 w 27"/>
                <a:gd name="T75" fmla="*/ 4 h 284"/>
                <a:gd name="T76" fmla="*/ 17 w 27"/>
                <a:gd name="T77" fmla="*/ 6 h 284"/>
                <a:gd name="T78" fmla="*/ 19 w 27"/>
                <a:gd name="T79" fmla="*/ 12 h 284"/>
                <a:gd name="T80" fmla="*/ 21 w 27"/>
                <a:gd name="T81" fmla="*/ 15 h 284"/>
                <a:gd name="T82" fmla="*/ 21 w 27"/>
                <a:gd name="T83" fmla="*/ 21 h 284"/>
                <a:gd name="T84" fmla="*/ 23 w 27"/>
                <a:gd name="T85" fmla="*/ 33 h 284"/>
                <a:gd name="T86" fmla="*/ 25 w 27"/>
                <a:gd name="T87" fmla="*/ 50 h 284"/>
                <a:gd name="T88" fmla="*/ 27 w 27"/>
                <a:gd name="T89" fmla="*/ 69 h 284"/>
                <a:gd name="T90" fmla="*/ 27 w 27"/>
                <a:gd name="T91" fmla="*/ 88 h 284"/>
                <a:gd name="T92" fmla="*/ 27 w 27"/>
                <a:gd name="T93" fmla="*/ 111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
                <a:gd name="T142" fmla="*/ 0 h 284"/>
                <a:gd name="T143" fmla="*/ 27 w 27"/>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 h="284">
                  <a:moveTo>
                    <a:pt x="27" y="111"/>
                  </a:moveTo>
                  <a:lnTo>
                    <a:pt x="27" y="117"/>
                  </a:lnTo>
                  <a:lnTo>
                    <a:pt x="27" y="125"/>
                  </a:lnTo>
                  <a:lnTo>
                    <a:pt x="27" y="130"/>
                  </a:lnTo>
                  <a:lnTo>
                    <a:pt x="27" y="136"/>
                  </a:lnTo>
                  <a:lnTo>
                    <a:pt x="27" y="150"/>
                  </a:lnTo>
                  <a:lnTo>
                    <a:pt x="25" y="165"/>
                  </a:lnTo>
                  <a:lnTo>
                    <a:pt x="23" y="194"/>
                  </a:lnTo>
                  <a:lnTo>
                    <a:pt x="23" y="207"/>
                  </a:lnTo>
                  <a:lnTo>
                    <a:pt x="21" y="220"/>
                  </a:lnTo>
                  <a:lnTo>
                    <a:pt x="21" y="228"/>
                  </a:lnTo>
                  <a:lnTo>
                    <a:pt x="19" y="234"/>
                  </a:lnTo>
                  <a:lnTo>
                    <a:pt x="19" y="240"/>
                  </a:lnTo>
                  <a:lnTo>
                    <a:pt x="19" y="245"/>
                  </a:lnTo>
                  <a:lnTo>
                    <a:pt x="17" y="251"/>
                  </a:lnTo>
                  <a:lnTo>
                    <a:pt x="17" y="257"/>
                  </a:lnTo>
                  <a:lnTo>
                    <a:pt x="17" y="261"/>
                  </a:lnTo>
                  <a:lnTo>
                    <a:pt x="15" y="265"/>
                  </a:lnTo>
                  <a:lnTo>
                    <a:pt x="15" y="270"/>
                  </a:lnTo>
                  <a:lnTo>
                    <a:pt x="15" y="272"/>
                  </a:lnTo>
                  <a:lnTo>
                    <a:pt x="13" y="276"/>
                  </a:lnTo>
                  <a:lnTo>
                    <a:pt x="13" y="278"/>
                  </a:lnTo>
                  <a:lnTo>
                    <a:pt x="11" y="280"/>
                  </a:lnTo>
                  <a:lnTo>
                    <a:pt x="11" y="282"/>
                  </a:lnTo>
                  <a:lnTo>
                    <a:pt x="11" y="284"/>
                  </a:lnTo>
                  <a:lnTo>
                    <a:pt x="9" y="284"/>
                  </a:lnTo>
                  <a:lnTo>
                    <a:pt x="9" y="282"/>
                  </a:lnTo>
                  <a:lnTo>
                    <a:pt x="9" y="280"/>
                  </a:lnTo>
                  <a:lnTo>
                    <a:pt x="8" y="278"/>
                  </a:lnTo>
                  <a:lnTo>
                    <a:pt x="8" y="276"/>
                  </a:lnTo>
                  <a:lnTo>
                    <a:pt x="8" y="272"/>
                  </a:lnTo>
                  <a:lnTo>
                    <a:pt x="6" y="268"/>
                  </a:lnTo>
                  <a:lnTo>
                    <a:pt x="6" y="265"/>
                  </a:lnTo>
                  <a:lnTo>
                    <a:pt x="6" y="261"/>
                  </a:lnTo>
                  <a:lnTo>
                    <a:pt x="6" y="255"/>
                  </a:lnTo>
                  <a:lnTo>
                    <a:pt x="4" y="251"/>
                  </a:lnTo>
                  <a:lnTo>
                    <a:pt x="4" y="245"/>
                  </a:lnTo>
                  <a:lnTo>
                    <a:pt x="4" y="240"/>
                  </a:lnTo>
                  <a:lnTo>
                    <a:pt x="4" y="232"/>
                  </a:lnTo>
                  <a:lnTo>
                    <a:pt x="2" y="226"/>
                  </a:lnTo>
                  <a:lnTo>
                    <a:pt x="2" y="220"/>
                  </a:lnTo>
                  <a:lnTo>
                    <a:pt x="2" y="205"/>
                  </a:lnTo>
                  <a:lnTo>
                    <a:pt x="2" y="192"/>
                  </a:lnTo>
                  <a:lnTo>
                    <a:pt x="0" y="163"/>
                  </a:lnTo>
                  <a:lnTo>
                    <a:pt x="0" y="150"/>
                  </a:lnTo>
                  <a:lnTo>
                    <a:pt x="0" y="134"/>
                  </a:lnTo>
                  <a:lnTo>
                    <a:pt x="0" y="109"/>
                  </a:lnTo>
                  <a:lnTo>
                    <a:pt x="0" y="98"/>
                  </a:lnTo>
                  <a:lnTo>
                    <a:pt x="0" y="88"/>
                  </a:lnTo>
                  <a:lnTo>
                    <a:pt x="0" y="77"/>
                  </a:lnTo>
                  <a:lnTo>
                    <a:pt x="2" y="67"/>
                  </a:lnTo>
                  <a:lnTo>
                    <a:pt x="2" y="58"/>
                  </a:lnTo>
                  <a:lnTo>
                    <a:pt x="2" y="48"/>
                  </a:lnTo>
                  <a:lnTo>
                    <a:pt x="4" y="40"/>
                  </a:lnTo>
                  <a:lnTo>
                    <a:pt x="4" y="33"/>
                  </a:lnTo>
                  <a:lnTo>
                    <a:pt x="6" y="25"/>
                  </a:lnTo>
                  <a:lnTo>
                    <a:pt x="6" y="21"/>
                  </a:lnTo>
                  <a:lnTo>
                    <a:pt x="6" y="19"/>
                  </a:lnTo>
                  <a:lnTo>
                    <a:pt x="8" y="15"/>
                  </a:lnTo>
                  <a:lnTo>
                    <a:pt x="8" y="13"/>
                  </a:lnTo>
                  <a:lnTo>
                    <a:pt x="8" y="10"/>
                  </a:lnTo>
                  <a:lnTo>
                    <a:pt x="9" y="8"/>
                  </a:lnTo>
                  <a:lnTo>
                    <a:pt x="9" y="6"/>
                  </a:lnTo>
                  <a:lnTo>
                    <a:pt x="9" y="4"/>
                  </a:lnTo>
                  <a:lnTo>
                    <a:pt x="11" y="4"/>
                  </a:lnTo>
                  <a:lnTo>
                    <a:pt x="11" y="2"/>
                  </a:lnTo>
                  <a:lnTo>
                    <a:pt x="11" y="0"/>
                  </a:lnTo>
                  <a:lnTo>
                    <a:pt x="13" y="0"/>
                  </a:lnTo>
                  <a:lnTo>
                    <a:pt x="15" y="0"/>
                  </a:lnTo>
                  <a:lnTo>
                    <a:pt x="15" y="2"/>
                  </a:lnTo>
                  <a:lnTo>
                    <a:pt x="17" y="4"/>
                  </a:lnTo>
                  <a:lnTo>
                    <a:pt x="17" y="6"/>
                  </a:lnTo>
                  <a:lnTo>
                    <a:pt x="19" y="10"/>
                  </a:lnTo>
                  <a:lnTo>
                    <a:pt x="19" y="12"/>
                  </a:lnTo>
                  <a:lnTo>
                    <a:pt x="19" y="13"/>
                  </a:lnTo>
                  <a:lnTo>
                    <a:pt x="21" y="15"/>
                  </a:lnTo>
                  <a:lnTo>
                    <a:pt x="21" y="19"/>
                  </a:lnTo>
                  <a:lnTo>
                    <a:pt x="21" y="21"/>
                  </a:lnTo>
                  <a:lnTo>
                    <a:pt x="23" y="25"/>
                  </a:lnTo>
                  <a:lnTo>
                    <a:pt x="23" y="33"/>
                  </a:lnTo>
                  <a:lnTo>
                    <a:pt x="25" y="40"/>
                  </a:lnTo>
                  <a:lnTo>
                    <a:pt x="25" y="50"/>
                  </a:lnTo>
                  <a:lnTo>
                    <a:pt x="25" y="58"/>
                  </a:lnTo>
                  <a:lnTo>
                    <a:pt x="27" y="69"/>
                  </a:lnTo>
                  <a:lnTo>
                    <a:pt x="27" y="79"/>
                  </a:lnTo>
                  <a:lnTo>
                    <a:pt x="27" y="88"/>
                  </a:lnTo>
                  <a:lnTo>
                    <a:pt x="27" y="100"/>
                  </a:lnTo>
                  <a:lnTo>
                    <a:pt x="27" y="111"/>
                  </a:lnTo>
                  <a:close/>
                </a:path>
              </a:pathLst>
            </a:custGeom>
            <a:solidFill>
              <a:srgbClr val="FFFF00"/>
            </a:solidFill>
            <a:ln w="0">
              <a:solidFill>
                <a:srgbClr val="000000"/>
              </a:solidFill>
              <a:prstDash val="solid"/>
              <a:round/>
              <a:headEnd/>
              <a:tailEnd/>
            </a:ln>
          </p:spPr>
          <p:txBody>
            <a:bodyPr/>
            <a:lstStyle/>
            <a:p>
              <a:endParaRPr lang="de-DE"/>
            </a:p>
          </p:txBody>
        </p:sp>
        <p:sp>
          <p:nvSpPr>
            <p:cNvPr id="90126" name="Freeform 6"/>
            <p:cNvSpPr>
              <a:spLocks/>
            </p:cNvSpPr>
            <p:nvPr/>
          </p:nvSpPr>
          <p:spPr bwMode="auto">
            <a:xfrm>
              <a:off x="828" y="1601"/>
              <a:ext cx="144" cy="67"/>
            </a:xfrm>
            <a:custGeom>
              <a:avLst/>
              <a:gdLst>
                <a:gd name="T0" fmla="*/ 144 w 144"/>
                <a:gd name="T1" fmla="*/ 0 h 67"/>
                <a:gd name="T2" fmla="*/ 144 w 144"/>
                <a:gd name="T3" fmla="*/ 2 h 67"/>
                <a:gd name="T4" fmla="*/ 144 w 144"/>
                <a:gd name="T5" fmla="*/ 2 h 67"/>
                <a:gd name="T6" fmla="*/ 142 w 144"/>
                <a:gd name="T7" fmla="*/ 4 h 67"/>
                <a:gd name="T8" fmla="*/ 142 w 144"/>
                <a:gd name="T9" fmla="*/ 5 h 67"/>
                <a:gd name="T10" fmla="*/ 142 w 144"/>
                <a:gd name="T11" fmla="*/ 7 h 67"/>
                <a:gd name="T12" fmla="*/ 142 w 144"/>
                <a:gd name="T13" fmla="*/ 11 h 67"/>
                <a:gd name="T14" fmla="*/ 142 w 144"/>
                <a:gd name="T15" fmla="*/ 15 h 67"/>
                <a:gd name="T16" fmla="*/ 142 w 144"/>
                <a:gd name="T17" fmla="*/ 21 h 67"/>
                <a:gd name="T18" fmla="*/ 140 w 144"/>
                <a:gd name="T19" fmla="*/ 27 h 67"/>
                <a:gd name="T20" fmla="*/ 140 w 144"/>
                <a:gd name="T21" fmla="*/ 32 h 67"/>
                <a:gd name="T22" fmla="*/ 140 w 144"/>
                <a:gd name="T23" fmla="*/ 40 h 67"/>
                <a:gd name="T24" fmla="*/ 140 w 144"/>
                <a:gd name="T25" fmla="*/ 46 h 67"/>
                <a:gd name="T26" fmla="*/ 140 w 144"/>
                <a:gd name="T27" fmla="*/ 51 h 67"/>
                <a:gd name="T28" fmla="*/ 140 w 144"/>
                <a:gd name="T29" fmla="*/ 57 h 67"/>
                <a:gd name="T30" fmla="*/ 140 w 144"/>
                <a:gd name="T31" fmla="*/ 59 h 67"/>
                <a:gd name="T32" fmla="*/ 140 w 144"/>
                <a:gd name="T33" fmla="*/ 61 h 67"/>
                <a:gd name="T34" fmla="*/ 140 w 144"/>
                <a:gd name="T35" fmla="*/ 63 h 67"/>
                <a:gd name="T36" fmla="*/ 140 w 144"/>
                <a:gd name="T37" fmla="*/ 65 h 67"/>
                <a:gd name="T38" fmla="*/ 140 w 144"/>
                <a:gd name="T39" fmla="*/ 65 h 67"/>
                <a:gd name="T40" fmla="*/ 140 w 144"/>
                <a:gd name="T41" fmla="*/ 67 h 67"/>
                <a:gd name="T42" fmla="*/ 138 w 144"/>
                <a:gd name="T43" fmla="*/ 67 h 67"/>
                <a:gd name="T44" fmla="*/ 138 w 144"/>
                <a:gd name="T45" fmla="*/ 67 h 67"/>
                <a:gd name="T46" fmla="*/ 0 w 144"/>
                <a:gd name="T47" fmla="*/ 67 h 67"/>
                <a:gd name="T48" fmla="*/ 2 w 144"/>
                <a:gd name="T49" fmla="*/ 36 h 67"/>
                <a:gd name="T50" fmla="*/ 144 w 144"/>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67"/>
                <a:gd name="T80" fmla="*/ 144 w 144"/>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67">
                  <a:moveTo>
                    <a:pt x="144" y="0"/>
                  </a:moveTo>
                  <a:lnTo>
                    <a:pt x="144" y="2"/>
                  </a:lnTo>
                  <a:lnTo>
                    <a:pt x="142" y="4"/>
                  </a:lnTo>
                  <a:lnTo>
                    <a:pt x="142" y="5"/>
                  </a:lnTo>
                  <a:lnTo>
                    <a:pt x="142" y="7"/>
                  </a:lnTo>
                  <a:lnTo>
                    <a:pt x="142" y="11"/>
                  </a:lnTo>
                  <a:lnTo>
                    <a:pt x="142" y="15"/>
                  </a:lnTo>
                  <a:lnTo>
                    <a:pt x="142" y="21"/>
                  </a:lnTo>
                  <a:lnTo>
                    <a:pt x="140" y="27"/>
                  </a:lnTo>
                  <a:lnTo>
                    <a:pt x="140" y="32"/>
                  </a:lnTo>
                  <a:lnTo>
                    <a:pt x="140" y="40"/>
                  </a:lnTo>
                  <a:lnTo>
                    <a:pt x="140" y="46"/>
                  </a:lnTo>
                  <a:lnTo>
                    <a:pt x="140" y="51"/>
                  </a:lnTo>
                  <a:lnTo>
                    <a:pt x="140" y="57"/>
                  </a:lnTo>
                  <a:lnTo>
                    <a:pt x="140" y="59"/>
                  </a:lnTo>
                  <a:lnTo>
                    <a:pt x="140" y="61"/>
                  </a:lnTo>
                  <a:lnTo>
                    <a:pt x="140" y="63"/>
                  </a:lnTo>
                  <a:lnTo>
                    <a:pt x="140" y="65"/>
                  </a:lnTo>
                  <a:lnTo>
                    <a:pt x="140" y="67"/>
                  </a:lnTo>
                  <a:lnTo>
                    <a:pt x="138" y="67"/>
                  </a:lnTo>
                  <a:lnTo>
                    <a:pt x="0" y="67"/>
                  </a:lnTo>
                  <a:lnTo>
                    <a:pt x="2" y="36"/>
                  </a:lnTo>
                  <a:lnTo>
                    <a:pt x="144" y="0"/>
                  </a:lnTo>
                  <a:close/>
                </a:path>
              </a:pathLst>
            </a:custGeom>
            <a:solidFill>
              <a:srgbClr val="FFFF00"/>
            </a:solidFill>
            <a:ln w="0">
              <a:solidFill>
                <a:srgbClr val="000000"/>
              </a:solidFill>
              <a:prstDash val="solid"/>
              <a:round/>
              <a:headEnd/>
              <a:tailEnd/>
            </a:ln>
          </p:spPr>
          <p:txBody>
            <a:bodyPr/>
            <a:lstStyle/>
            <a:p>
              <a:endParaRPr lang="de-DE"/>
            </a:p>
          </p:txBody>
        </p:sp>
        <p:sp>
          <p:nvSpPr>
            <p:cNvPr id="90127" name="Freeform 7"/>
            <p:cNvSpPr>
              <a:spLocks/>
            </p:cNvSpPr>
            <p:nvPr/>
          </p:nvSpPr>
          <p:spPr bwMode="auto">
            <a:xfrm>
              <a:off x="993" y="1601"/>
              <a:ext cx="141" cy="67"/>
            </a:xfrm>
            <a:custGeom>
              <a:avLst/>
              <a:gdLst>
                <a:gd name="T0" fmla="*/ 0 w 141"/>
                <a:gd name="T1" fmla="*/ 0 h 67"/>
                <a:gd name="T2" fmla="*/ 0 w 141"/>
                <a:gd name="T3" fmla="*/ 0 h 67"/>
                <a:gd name="T4" fmla="*/ 0 w 141"/>
                <a:gd name="T5" fmla="*/ 0 h 67"/>
                <a:gd name="T6" fmla="*/ 0 w 141"/>
                <a:gd name="T7" fmla="*/ 2 h 67"/>
                <a:gd name="T8" fmla="*/ 0 w 141"/>
                <a:gd name="T9" fmla="*/ 4 h 67"/>
                <a:gd name="T10" fmla="*/ 0 w 141"/>
                <a:gd name="T11" fmla="*/ 5 h 67"/>
                <a:gd name="T12" fmla="*/ 0 w 141"/>
                <a:gd name="T13" fmla="*/ 7 h 67"/>
                <a:gd name="T14" fmla="*/ 0 w 141"/>
                <a:gd name="T15" fmla="*/ 9 h 67"/>
                <a:gd name="T16" fmla="*/ 2 w 141"/>
                <a:gd name="T17" fmla="*/ 15 h 67"/>
                <a:gd name="T18" fmla="*/ 2 w 141"/>
                <a:gd name="T19" fmla="*/ 19 h 67"/>
                <a:gd name="T20" fmla="*/ 2 w 141"/>
                <a:gd name="T21" fmla="*/ 27 h 67"/>
                <a:gd name="T22" fmla="*/ 2 w 141"/>
                <a:gd name="T23" fmla="*/ 32 h 67"/>
                <a:gd name="T24" fmla="*/ 4 w 141"/>
                <a:gd name="T25" fmla="*/ 38 h 67"/>
                <a:gd name="T26" fmla="*/ 4 w 141"/>
                <a:gd name="T27" fmla="*/ 44 h 67"/>
                <a:gd name="T28" fmla="*/ 2 w 141"/>
                <a:gd name="T29" fmla="*/ 50 h 67"/>
                <a:gd name="T30" fmla="*/ 2 w 141"/>
                <a:gd name="T31" fmla="*/ 53 h 67"/>
                <a:gd name="T32" fmla="*/ 2 w 141"/>
                <a:gd name="T33" fmla="*/ 55 h 67"/>
                <a:gd name="T34" fmla="*/ 2 w 141"/>
                <a:gd name="T35" fmla="*/ 57 h 67"/>
                <a:gd name="T36" fmla="*/ 2 w 141"/>
                <a:gd name="T37" fmla="*/ 59 h 67"/>
                <a:gd name="T38" fmla="*/ 2 w 141"/>
                <a:gd name="T39" fmla="*/ 61 h 67"/>
                <a:gd name="T40" fmla="*/ 2 w 141"/>
                <a:gd name="T41" fmla="*/ 63 h 67"/>
                <a:gd name="T42" fmla="*/ 2 w 141"/>
                <a:gd name="T43" fmla="*/ 65 h 67"/>
                <a:gd name="T44" fmla="*/ 2 w 141"/>
                <a:gd name="T45" fmla="*/ 65 h 67"/>
                <a:gd name="T46" fmla="*/ 4 w 141"/>
                <a:gd name="T47" fmla="*/ 67 h 67"/>
                <a:gd name="T48" fmla="*/ 4 w 141"/>
                <a:gd name="T49" fmla="*/ 67 h 67"/>
                <a:gd name="T50" fmla="*/ 141 w 141"/>
                <a:gd name="T51" fmla="*/ 67 h 67"/>
                <a:gd name="T52" fmla="*/ 140 w 141"/>
                <a:gd name="T53" fmla="*/ 38 h 67"/>
                <a:gd name="T54" fmla="*/ 0 w 141"/>
                <a:gd name="T55" fmla="*/ 0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1"/>
                <a:gd name="T85" fmla="*/ 0 h 67"/>
                <a:gd name="T86" fmla="*/ 141 w 141"/>
                <a:gd name="T87" fmla="*/ 67 h 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1" h="67">
                  <a:moveTo>
                    <a:pt x="0" y="0"/>
                  </a:moveTo>
                  <a:lnTo>
                    <a:pt x="0" y="0"/>
                  </a:lnTo>
                  <a:lnTo>
                    <a:pt x="0" y="2"/>
                  </a:lnTo>
                  <a:lnTo>
                    <a:pt x="0" y="4"/>
                  </a:lnTo>
                  <a:lnTo>
                    <a:pt x="0" y="5"/>
                  </a:lnTo>
                  <a:lnTo>
                    <a:pt x="0" y="7"/>
                  </a:lnTo>
                  <a:lnTo>
                    <a:pt x="0" y="9"/>
                  </a:lnTo>
                  <a:lnTo>
                    <a:pt x="2" y="15"/>
                  </a:lnTo>
                  <a:lnTo>
                    <a:pt x="2" y="19"/>
                  </a:lnTo>
                  <a:lnTo>
                    <a:pt x="2" y="27"/>
                  </a:lnTo>
                  <a:lnTo>
                    <a:pt x="2" y="32"/>
                  </a:lnTo>
                  <a:lnTo>
                    <a:pt x="4" y="38"/>
                  </a:lnTo>
                  <a:lnTo>
                    <a:pt x="4" y="44"/>
                  </a:lnTo>
                  <a:lnTo>
                    <a:pt x="2" y="50"/>
                  </a:lnTo>
                  <a:lnTo>
                    <a:pt x="2" y="53"/>
                  </a:lnTo>
                  <a:lnTo>
                    <a:pt x="2" y="55"/>
                  </a:lnTo>
                  <a:lnTo>
                    <a:pt x="2" y="57"/>
                  </a:lnTo>
                  <a:lnTo>
                    <a:pt x="2" y="59"/>
                  </a:lnTo>
                  <a:lnTo>
                    <a:pt x="2" y="61"/>
                  </a:lnTo>
                  <a:lnTo>
                    <a:pt x="2" y="63"/>
                  </a:lnTo>
                  <a:lnTo>
                    <a:pt x="2" y="65"/>
                  </a:lnTo>
                  <a:lnTo>
                    <a:pt x="4" y="67"/>
                  </a:lnTo>
                  <a:lnTo>
                    <a:pt x="141" y="67"/>
                  </a:lnTo>
                  <a:lnTo>
                    <a:pt x="140" y="38"/>
                  </a:lnTo>
                  <a:lnTo>
                    <a:pt x="0" y="0"/>
                  </a:lnTo>
                  <a:close/>
                </a:path>
              </a:pathLst>
            </a:custGeom>
            <a:solidFill>
              <a:srgbClr val="FFFF00"/>
            </a:solidFill>
            <a:ln w="0">
              <a:solidFill>
                <a:srgbClr val="000000"/>
              </a:solidFill>
              <a:prstDash val="solid"/>
              <a:round/>
              <a:headEnd/>
              <a:tailEnd/>
            </a:ln>
          </p:spPr>
          <p:txBody>
            <a:bodyPr/>
            <a:lstStyle/>
            <a:p>
              <a:endParaRPr lang="de-DE"/>
            </a:p>
          </p:txBody>
        </p:sp>
        <p:sp>
          <p:nvSpPr>
            <p:cNvPr id="90128" name="Freeform 8"/>
            <p:cNvSpPr>
              <a:spLocks/>
            </p:cNvSpPr>
            <p:nvPr/>
          </p:nvSpPr>
          <p:spPr bwMode="auto">
            <a:xfrm>
              <a:off x="905" y="1783"/>
              <a:ext cx="71" cy="42"/>
            </a:xfrm>
            <a:custGeom>
              <a:avLst/>
              <a:gdLst>
                <a:gd name="T0" fmla="*/ 67 w 71"/>
                <a:gd name="T1" fmla="*/ 0 h 42"/>
                <a:gd name="T2" fmla="*/ 67 w 71"/>
                <a:gd name="T3" fmla="*/ 0 h 42"/>
                <a:gd name="T4" fmla="*/ 67 w 71"/>
                <a:gd name="T5" fmla="*/ 0 h 42"/>
                <a:gd name="T6" fmla="*/ 67 w 71"/>
                <a:gd name="T7" fmla="*/ 2 h 42"/>
                <a:gd name="T8" fmla="*/ 67 w 71"/>
                <a:gd name="T9" fmla="*/ 4 h 42"/>
                <a:gd name="T10" fmla="*/ 67 w 71"/>
                <a:gd name="T11" fmla="*/ 6 h 42"/>
                <a:gd name="T12" fmla="*/ 67 w 71"/>
                <a:gd name="T13" fmla="*/ 9 h 42"/>
                <a:gd name="T14" fmla="*/ 67 w 71"/>
                <a:gd name="T15" fmla="*/ 11 h 42"/>
                <a:gd name="T16" fmla="*/ 67 w 71"/>
                <a:gd name="T17" fmla="*/ 15 h 42"/>
                <a:gd name="T18" fmla="*/ 67 w 71"/>
                <a:gd name="T19" fmla="*/ 19 h 42"/>
                <a:gd name="T20" fmla="*/ 67 w 71"/>
                <a:gd name="T21" fmla="*/ 21 h 42"/>
                <a:gd name="T22" fmla="*/ 69 w 71"/>
                <a:gd name="T23" fmla="*/ 21 h 42"/>
                <a:gd name="T24" fmla="*/ 69 w 71"/>
                <a:gd name="T25" fmla="*/ 25 h 42"/>
                <a:gd name="T26" fmla="*/ 69 w 71"/>
                <a:gd name="T27" fmla="*/ 25 h 42"/>
                <a:gd name="T28" fmla="*/ 71 w 71"/>
                <a:gd name="T29" fmla="*/ 27 h 42"/>
                <a:gd name="T30" fmla="*/ 69 w 71"/>
                <a:gd name="T31" fmla="*/ 29 h 42"/>
                <a:gd name="T32" fmla="*/ 69 w 71"/>
                <a:gd name="T33" fmla="*/ 29 h 42"/>
                <a:gd name="T34" fmla="*/ 69 w 71"/>
                <a:gd name="T35" fmla="*/ 30 h 42"/>
                <a:gd name="T36" fmla="*/ 67 w 71"/>
                <a:gd name="T37" fmla="*/ 32 h 42"/>
                <a:gd name="T38" fmla="*/ 67 w 71"/>
                <a:gd name="T39" fmla="*/ 34 h 42"/>
                <a:gd name="T40" fmla="*/ 65 w 71"/>
                <a:gd name="T41" fmla="*/ 36 h 42"/>
                <a:gd name="T42" fmla="*/ 65 w 71"/>
                <a:gd name="T43" fmla="*/ 36 h 42"/>
                <a:gd name="T44" fmla="*/ 65 w 71"/>
                <a:gd name="T45" fmla="*/ 38 h 42"/>
                <a:gd name="T46" fmla="*/ 63 w 71"/>
                <a:gd name="T47" fmla="*/ 38 h 42"/>
                <a:gd name="T48" fmla="*/ 63 w 71"/>
                <a:gd name="T49" fmla="*/ 40 h 42"/>
                <a:gd name="T50" fmla="*/ 63 w 71"/>
                <a:gd name="T51" fmla="*/ 40 h 42"/>
                <a:gd name="T52" fmla="*/ 63 w 71"/>
                <a:gd name="T53" fmla="*/ 42 h 42"/>
                <a:gd name="T54" fmla="*/ 63 w 71"/>
                <a:gd name="T55" fmla="*/ 42 h 42"/>
                <a:gd name="T56" fmla="*/ 63 w 71"/>
                <a:gd name="T57" fmla="*/ 42 h 42"/>
                <a:gd name="T58" fmla="*/ 0 w 71"/>
                <a:gd name="T59" fmla="*/ 40 h 42"/>
                <a:gd name="T60" fmla="*/ 2 w 71"/>
                <a:gd name="T61" fmla="*/ 21 h 42"/>
                <a:gd name="T62" fmla="*/ 67 w 71"/>
                <a:gd name="T63" fmla="*/ 0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42"/>
                <a:gd name="T98" fmla="*/ 71 w 71"/>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42">
                  <a:moveTo>
                    <a:pt x="67" y="0"/>
                  </a:moveTo>
                  <a:lnTo>
                    <a:pt x="67" y="0"/>
                  </a:lnTo>
                  <a:lnTo>
                    <a:pt x="67" y="2"/>
                  </a:lnTo>
                  <a:lnTo>
                    <a:pt x="67" y="4"/>
                  </a:lnTo>
                  <a:lnTo>
                    <a:pt x="67" y="6"/>
                  </a:lnTo>
                  <a:lnTo>
                    <a:pt x="67" y="9"/>
                  </a:lnTo>
                  <a:lnTo>
                    <a:pt x="67" y="11"/>
                  </a:lnTo>
                  <a:lnTo>
                    <a:pt x="67" y="15"/>
                  </a:lnTo>
                  <a:lnTo>
                    <a:pt x="67" y="19"/>
                  </a:lnTo>
                  <a:lnTo>
                    <a:pt x="67" y="21"/>
                  </a:lnTo>
                  <a:lnTo>
                    <a:pt x="69" y="21"/>
                  </a:lnTo>
                  <a:lnTo>
                    <a:pt x="69" y="25"/>
                  </a:lnTo>
                  <a:lnTo>
                    <a:pt x="71" y="27"/>
                  </a:lnTo>
                  <a:lnTo>
                    <a:pt x="69" y="29"/>
                  </a:lnTo>
                  <a:lnTo>
                    <a:pt x="69" y="30"/>
                  </a:lnTo>
                  <a:lnTo>
                    <a:pt x="67" y="32"/>
                  </a:lnTo>
                  <a:lnTo>
                    <a:pt x="67" y="34"/>
                  </a:lnTo>
                  <a:lnTo>
                    <a:pt x="65" y="36"/>
                  </a:lnTo>
                  <a:lnTo>
                    <a:pt x="65" y="38"/>
                  </a:lnTo>
                  <a:lnTo>
                    <a:pt x="63" y="38"/>
                  </a:lnTo>
                  <a:lnTo>
                    <a:pt x="63" y="40"/>
                  </a:lnTo>
                  <a:lnTo>
                    <a:pt x="63" y="42"/>
                  </a:lnTo>
                  <a:lnTo>
                    <a:pt x="0" y="40"/>
                  </a:lnTo>
                  <a:lnTo>
                    <a:pt x="2" y="21"/>
                  </a:lnTo>
                  <a:lnTo>
                    <a:pt x="67" y="0"/>
                  </a:lnTo>
                  <a:close/>
                </a:path>
              </a:pathLst>
            </a:custGeom>
            <a:solidFill>
              <a:srgbClr val="FFFF00"/>
            </a:solidFill>
            <a:ln w="0">
              <a:solidFill>
                <a:srgbClr val="000000"/>
              </a:solidFill>
              <a:prstDash val="solid"/>
              <a:round/>
              <a:headEnd/>
              <a:tailEnd/>
            </a:ln>
          </p:spPr>
          <p:txBody>
            <a:bodyPr/>
            <a:lstStyle/>
            <a:p>
              <a:endParaRPr lang="de-DE"/>
            </a:p>
          </p:txBody>
        </p:sp>
        <p:sp>
          <p:nvSpPr>
            <p:cNvPr id="90129" name="Freeform 9"/>
            <p:cNvSpPr>
              <a:spLocks/>
            </p:cNvSpPr>
            <p:nvPr/>
          </p:nvSpPr>
          <p:spPr bwMode="auto">
            <a:xfrm>
              <a:off x="983" y="1781"/>
              <a:ext cx="71" cy="42"/>
            </a:xfrm>
            <a:custGeom>
              <a:avLst/>
              <a:gdLst>
                <a:gd name="T0" fmla="*/ 4 w 71"/>
                <a:gd name="T1" fmla="*/ 0 h 42"/>
                <a:gd name="T2" fmla="*/ 4 w 71"/>
                <a:gd name="T3" fmla="*/ 0 h 42"/>
                <a:gd name="T4" fmla="*/ 4 w 71"/>
                <a:gd name="T5" fmla="*/ 0 h 42"/>
                <a:gd name="T6" fmla="*/ 4 w 71"/>
                <a:gd name="T7" fmla="*/ 2 h 42"/>
                <a:gd name="T8" fmla="*/ 4 w 71"/>
                <a:gd name="T9" fmla="*/ 4 h 42"/>
                <a:gd name="T10" fmla="*/ 4 w 71"/>
                <a:gd name="T11" fmla="*/ 6 h 42"/>
                <a:gd name="T12" fmla="*/ 4 w 71"/>
                <a:gd name="T13" fmla="*/ 9 h 42"/>
                <a:gd name="T14" fmla="*/ 4 w 71"/>
                <a:gd name="T15" fmla="*/ 13 h 42"/>
                <a:gd name="T16" fmla="*/ 4 w 71"/>
                <a:gd name="T17" fmla="*/ 17 h 42"/>
                <a:gd name="T18" fmla="*/ 4 w 71"/>
                <a:gd name="T19" fmla="*/ 21 h 42"/>
                <a:gd name="T20" fmla="*/ 4 w 71"/>
                <a:gd name="T21" fmla="*/ 21 h 42"/>
                <a:gd name="T22" fmla="*/ 2 w 71"/>
                <a:gd name="T23" fmla="*/ 23 h 42"/>
                <a:gd name="T24" fmla="*/ 2 w 71"/>
                <a:gd name="T25" fmla="*/ 23 h 42"/>
                <a:gd name="T26" fmla="*/ 2 w 71"/>
                <a:gd name="T27" fmla="*/ 25 h 42"/>
                <a:gd name="T28" fmla="*/ 0 w 71"/>
                <a:gd name="T29" fmla="*/ 25 h 42"/>
                <a:gd name="T30" fmla="*/ 0 w 71"/>
                <a:gd name="T31" fmla="*/ 27 h 42"/>
                <a:gd name="T32" fmla="*/ 2 w 71"/>
                <a:gd name="T33" fmla="*/ 29 h 42"/>
                <a:gd name="T34" fmla="*/ 2 w 71"/>
                <a:gd name="T35" fmla="*/ 31 h 42"/>
                <a:gd name="T36" fmla="*/ 2 w 71"/>
                <a:gd name="T37" fmla="*/ 31 h 42"/>
                <a:gd name="T38" fmla="*/ 4 w 71"/>
                <a:gd name="T39" fmla="*/ 32 h 42"/>
                <a:gd name="T40" fmla="*/ 4 w 71"/>
                <a:gd name="T41" fmla="*/ 34 h 42"/>
                <a:gd name="T42" fmla="*/ 6 w 71"/>
                <a:gd name="T43" fmla="*/ 36 h 42"/>
                <a:gd name="T44" fmla="*/ 6 w 71"/>
                <a:gd name="T45" fmla="*/ 38 h 42"/>
                <a:gd name="T46" fmla="*/ 6 w 71"/>
                <a:gd name="T47" fmla="*/ 38 h 42"/>
                <a:gd name="T48" fmla="*/ 6 w 71"/>
                <a:gd name="T49" fmla="*/ 38 h 42"/>
                <a:gd name="T50" fmla="*/ 8 w 71"/>
                <a:gd name="T51" fmla="*/ 40 h 42"/>
                <a:gd name="T52" fmla="*/ 8 w 71"/>
                <a:gd name="T53" fmla="*/ 42 h 42"/>
                <a:gd name="T54" fmla="*/ 8 w 71"/>
                <a:gd name="T55" fmla="*/ 42 h 42"/>
                <a:gd name="T56" fmla="*/ 8 w 71"/>
                <a:gd name="T57" fmla="*/ 42 h 42"/>
                <a:gd name="T58" fmla="*/ 8 w 71"/>
                <a:gd name="T59" fmla="*/ 42 h 42"/>
                <a:gd name="T60" fmla="*/ 71 w 71"/>
                <a:gd name="T61" fmla="*/ 42 h 42"/>
                <a:gd name="T62" fmla="*/ 69 w 71"/>
                <a:gd name="T63" fmla="*/ 23 h 42"/>
                <a:gd name="T64" fmla="*/ 4 w 71"/>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42"/>
                <a:gd name="T101" fmla="*/ 71 w 71"/>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42">
                  <a:moveTo>
                    <a:pt x="4" y="0"/>
                  </a:moveTo>
                  <a:lnTo>
                    <a:pt x="4" y="0"/>
                  </a:lnTo>
                  <a:lnTo>
                    <a:pt x="4" y="2"/>
                  </a:lnTo>
                  <a:lnTo>
                    <a:pt x="4" y="4"/>
                  </a:lnTo>
                  <a:lnTo>
                    <a:pt x="4" y="6"/>
                  </a:lnTo>
                  <a:lnTo>
                    <a:pt x="4" y="9"/>
                  </a:lnTo>
                  <a:lnTo>
                    <a:pt x="4" y="13"/>
                  </a:lnTo>
                  <a:lnTo>
                    <a:pt x="4" y="17"/>
                  </a:lnTo>
                  <a:lnTo>
                    <a:pt x="4" y="21"/>
                  </a:lnTo>
                  <a:lnTo>
                    <a:pt x="2" y="23"/>
                  </a:lnTo>
                  <a:lnTo>
                    <a:pt x="2" y="25"/>
                  </a:lnTo>
                  <a:lnTo>
                    <a:pt x="0" y="25"/>
                  </a:lnTo>
                  <a:lnTo>
                    <a:pt x="0" y="27"/>
                  </a:lnTo>
                  <a:lnTo>
                    <a:pt x="2" y="29"/>
                  </a:lnTo>
                  <a:lnTo>
                    <a:pt x="2" y="31"/>
                  </a:lnTo>
                  <a:lnTo>
                    <a:pt x="4" y="32"/>
                  </a:lnTo>
                  <a:lnTo>
                    <a:pt x="4" y="34"/>
                  </a:lnTo>
                  <a:lnTo>
                    <a:pt x="6" y="36"/>
                  </a:lnTo>
                  <a:lnTo>
                    <a:pt x="6" y="38"/>
                  </a:lnTo>
                  <a:lnTo>
                    <a:pt x="8" y="40"/>
                  </a:lnTo>
                  <a:lnTo>
                    <a:pt x="8" y="42"/>
                  </a:lnTo>
                  <a:lnTo>
                    <a:pt x="71" y="42"/>
                  </a:lnTo>
                  <a:lnTo>
                    <a:pt x="69" y="23"/>
                  </a:lnTo>
                  <a:lnTo>
                    <a:pt x="4" y="0"/>
                  </a:lnTo>
                  <a:close/>
                </a:path>
              </a:pathLst>
            </a:custGeom>
            <a:solidFill>
              <a:srgbClr val="FFFF00"/>
            </a:solidFill>
            <a:ln w="0">
              <a:solidFill>
                <a:srgbClr val="000000"/>
              </a:solidFill>
              <a:prstDash val="solid"/>
              <a:round/>
              <a:headEnd/>
              <a:tailEnd/>
            </a:ln>
          </p:spPr>
          <p:txBody>
            <a:bodyPr/>
            <a:lstStyle/>
            <a:p>
              <a:endParaRPr lang="de-DE"/>
            </a:p>
          </p:txBody>
        </p:sp>
        <p:sp>
          <p:nvSpPr>
            <p:cNvPr id="90130" name="Line 10"/>
            <p:cNvSpPr>
              <a:spLocks noChangeShapeType="1"/>
            </p:cNvSpPr>
            <p:nvPr/>
          </p:nvSpPr>
          <p:spPr bwMode="auto">
            <a:xfrm flipH="1">
              <a:off x="947" y="1557"/>
              <a:ext cx="73" cy="0"/>
            </a:xfrm>
            <a:prstGeom prst="line">
              <a:avLst/>
            </a:prstGeom>
            <a:noFill/>
            <a:ln w="0">
              <a:solidFill>
                <a:srgbClr val="000000"/>
              </a:solidFill>
              <a:round/>
              <a:headEnd/>
              <a:tailEnd/>
            </a:ln>
          </p:spPr>
          <p:txBody>
            <a:bodyPr/>
            <a:lstStyle/>
            <a:p>
              <a:endParaRPr lang="de-DE"/>
            </a:p>
          </p:txBody>
        </p:sp>
        <p:sp>
          <p:nvSpPr>
            <p:cNvPr id="90131" name="Freeform 11"/>
            <p:cNvSpPr>
              <a:spLocks/>
            </p:cNvSpPr>
            <p:nvPr/>
          </p:nvSpPr>
          <p:spPr bwMode="auto">
            <a:xfrm>
              <a:off x="970" y="1610"/>
              <a:ext cx="25" cy="64"/>
            </a:xfrm>
            <a:custGeom>
              <a:avLst/>
              <a:gdLst>
                <a:gd name="T0" fmla="*/ 25 w 25"/>
                <a:gd name="T1" fmla="*/ 33 h 64"/>
                <a:gd name="T2" fmla="*/ 25 w 25"/>
                <a:gd name="T3" fmla="*/ 39 h 64"/>
                <a:gd name="T4" fmla="*/ 23 w 25"/>
                <a:gd name="T5" fmla="*/ 44 h 64"/>
                <a:gd name="T6" fmla="*/ 21 w 25"/>
                <a:gd name="T7" fmla="*/ 50 h 64"/>
                <a:gd name="T8" fmla="*/ 21 w 25"/>
                <a:gd name="T9" fmla="*/ 52 h 64"/>
                <a:gd name="T10" fmla="*/ 21 w 25"/>
                <a:gd name="T11" fmla="*/ 54 h 64"/>
                <a:gd name="T12" fmla="*/ 19 w 25"/>
                <a:gd name="T13" fmla="*/ 56 h 64"/>
                <a:gd name="T14" fmla="*/ 19 w 25"/>
                <a:gd name="T15" fmla="*/ 58 h 64"/>
                <a:gd name="T16" fmla="*/ 17 w 25"/>
                <a:gd name="T17" fmla="*/ 60 h 64"/>
                <a:gd name="T18" fmla="*/ 17 w 25"/>
                <a:gd name="T19" fmla="*/ 62 h 64"/>
                <a:gd name="T20" fmla="*/ 15 w 25"/>
                <a:gd name="T21" fmla="*/ 62 h 64"/>
                <a:gd name="T22" fmla="*/ 15 w 25"/>
                <a:gd name="T23" fmla="*/ 62 h 64"/>
                <a:gd name="T24" fmla="*/ 13 w 25"/>
                <a:gd name="T25" fmla="*/ 64 h 64"/>
                <a:gd name="T26" fmla="*/ 11 w 25"/>
                <a:gd name="T27" fmla="*/ 64 h 64"/>
                <a:gd name="T28" fmla="*/ 11 w 25"/>
                <a:gd name="T29" fmla="*/ 64 h 64"/>
                <a:gd name="T30" fmla="*/ 9 w 25"/>
                <a:gd name="T31" fmla="*/ 62 h 64"/>
                <a:gd name="T32" fmla="*/ 9 w 25"/>
                <a:gd name="T33" fmla="*/ 62 h 64"/>
                <a:gd name="T34" fmla="*/ 7 w 25"/>
                <a:gd name="T35" fmla="*/ 62 h 64"/>
                <a:gd name="T36" fmla="*/ 6 w 25"/>
                <a:gd name="T37" fmla="*/ 60 h 64"/>
                <a:gd name="T38" fmla="*/ 6 w 25"/>
                <a:gd name="T39" fmla="*/ 58 h 64"/>
                <a:gd name="T40" fmla="*/ 6 w 25"/>
                <a:gd name="T41" fmla="*/ 56 h 64"/>
                <a:gd name="T42" fmla="*/ 4 w 25"/>
                <a:gd name="T43" fmla="*/ 54 h 64"/>
                <a:gd name="T44" fmla="*/ 4 w 25"/>
                <a:gd name="T45" fmla="*/ 52 h 64"/>
                <a:gd name="T46" fmla="*/ 2 w 25"/>
                <a:gd name="T47" fmla="*/ 50 h 64"/>
                <a:gd name="T48" fmla="*/ 2 w 25"/>
                <a:gd name="T49" fmla="*/ 44 h 64"/>
                <a:gd name="T50" fmla="*/ 0 w 25"/>
                <a:gd name="T51" fmla="*/ 39 h 64"/>
                <a:gd name="T52" fmla="*/ 0 w 25"/>
                <a:gd name="T53" fmla="*/ 33 h 64"/>
                <a:gd name="T54" fmla="*/ 2 w 25"/>
                <a:gd name="T55" fmla="*/ 25 h 64"/>
                <a:gd name="T56" fmla="*/ 2 w 25"/>
                <a:gd name="T57" fmla="*/ 19 h 64"/>
                <a:gd name="T58" fmla="*/ 4 w 25"/>
                <a:gd name="T59" fmla="*/ 14 h 64"/>
                <a:gd name="T60" fmla="*/ 4 w 25"/>
                <a:gd name="T61" fmla="*/ 12 h 64"/>
                <a:gd name="T62" fmla="*/ 4 w 25"/>
                <a:gd name="T63" fmla="*/ 10 h 64"/>
                <a:gd name="T64" fmla="*/ 6 w 25"/>
                <a:gd name="T65" fmla="*/ 8 h 64"/>
                <a:gd name="T66" fmla="*/ 6 w 25"/>
                <a:gd name="T67" fmla="*/ 6 h 64"/>
                <a:gd name="T68" fmla="*/ 7 w 25"/>
                <a:gd name="T69" fmla="*/ 4 h 64"/>
                <a:gd name="T70" fmla="*/ 7 w 25"/>
                <a:gd name="T71" fmla="*/ 2 h 64"/>
                <a:gd name="T72" fmla="*/ 9 w 25"/>
                <a:gd name="T73" fmla="*/ 2 h 64"/>
                <a:gd name="T74" fmla="*/ 9 w 25"/>
                <a:gd name="T75" fmla="*/ 2 h 64"/>
                <a:gd name="T76" fmla="*/ 11 w 25"/>
                <a:gd name="T77" fmla="*/ 0 h 64"/>
                <a:gd name="T78" fmla="*/ 13 w 25"/>
                <a:gd name="T79" fmla="*/ 0 h 64"/>
                <a:gd name="T80" fmla="*/ 13 w 25"/>
                <a:gd name="T81" fmla="*/ 0 h 64"/>
                <a:gd name="T82" fmla="*/ 15 w 25"/>
                <a:gd name="T83" fmla="*/ 2 h 64"/>
                <a:gd name="T84" fmla="*/ 15 w 25"/>
                <a:gd name="T85" fmla="*/ 2 h 64"/>
                <a:gd name="T86" fmla="*/ 17 w 25"/>
                <a:gd name="T87" fmla="*/ 4 h 64"/>
                <a:gd name="T88" fmla="*/ 19 w 25"/>
                <a:gd name="T89" fmla="*/ 4 h 64"/>
                <a:gd name="T90" fmla="*/ 19 w 25"/>
                <a:gd name="T91" fmla="*/ 6 h 64"/>
                <a:gd name="T92" fmla="*/ 21 w 25"/>
                <a:gd name="T93" fmla="*/ 8 h 64"/>
                <a:gd name="T94" fmla="*/ 21 w 25"/>
                <a:gd name="T95" fmla="*/ 10 h 64"/>
                <a:gd name="T96" fmla="*/ 21 w 25"/>
                <a:gd name="T97" fmla="*/ 12 h 64"/>
                <a:gd name="T98" fmla="*/ 23 w 25"/>
                <a:gd name="T99" fmla="*/ 14 h 64"/>
                <a:gd name="T100" fmla="*/ 23 w 25"/>
                <a:gd name="T101" fmla="*/ 19 h 64"/>
                <a:gd name="T102" fmla="*/ 25 w 25"/>
                <a:gd name="T103" fmla="*/ 25 h 64"/>
                <a:gd name="T104" fmla="*/ 25 w 25"/>
                <a:gd name="T105" fmla="*/ 33 h 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
                <a:gd name="T160" fmla="*/ 0 h 64"/>
                <a:gd name="T161" fmla="*/ 25 w 25"/>
                <a:gd name="T162" fmla="*/ 64 h 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 h="64">
                  <a:moveTo>
                    <a:pt x="25" y="33"/>
                  </a:moveTo>
                  <a:lnTo>
                    <a:pt x="25" y="39"/>
                  </a:lnTo>
                  <a:lnTo>
                    <a:pt x="23" y="44"/>
                  </a:lnTo>
                  <a:lnTo>
                    <a:pt x="21" y="50"/>
                  </a:lnTo>
                  <a:lnTo>
                    <a:pt x="21" y="52"/>
                  </a:lnTo>
                  <a:lnTo>
                    <a:pt x="21" y="54"/>
                  </a:lnTo>
                  <a:lnTo>
                    <a:pt x="19" y="56"/>
                  </a:lnTo>
                  <a:lnTo>
                    <a:pt x="19" y="58"/>
                  </a:lnTo>
                  <a:lnTo>
                    <a:pt x="17" y="60"/>
                  </a:lnTo>
                  <a:lnTo>
                    <a:pt x="17" y="62"/>
                  </a:lnTo>
                  <a:lnTo>
                    <a:pt x="15" y="62"/>
                  </a:lnTo>
                  <a:lnTo>
                    <a:pt x="13" y="64"/>
                  </a:lnTo>
                  <a:lnTo>
                    <a:pt x="11" y="64"/>
                  </a:lnTo>
                  <a:lnTo>
                    <a:pt x="9" y="62"/>
                  </a:lnTo>
                  <a:lnTo>
                    <a:pt x="7" y="62"/>
                  </a:lnTo>
                  <a:lnTo>
                    <a:pt x="6" y="60"/>
                  </a:lnTo>
                  <a:lnTo>
                    <a:pt x="6" y="58"/>
                  </a:lnTo>
                  <a:lnTo>
                    <a:pt x="6" y="56"/>
                  </a:lnTo>
                  <a:lnTo>
                    <a:pt x="4" y="54"/>
                  </a:lnTo>
                  <a:lnTo>
                    <a:pt x="4" y="52"/>
                  </a:lnTo>
                  <a:lnTo>
                    <a:pt x="2" y="50"/>
                  </a:lnTo>
                  <a:lnTo>
                    <a:pt x="2" y="44"/>
                  </a:lnTo>
                  <a:lnTo>
                    <a:pt x="0" y="39"/>
                  </a:lnTo>
                  <a:lnTo>
                    <a:pt x="0" y="33"/>
                  </a:lnTo>
                  <a:lnTo>
                    <a:pt x="2" y="25"/>
                  </a:lnTo>
                  <a:lnTo>
                    <a:pt x="2" y="19"/>
                  </a:lnTo>
                  <a:lnTo>
                    <a:pt x="4" y="14"/>
                  </a:lnTo>
                  <a:lnTo>
                    <a:pt x="4" y="12"/>
                  </a:lnTo>
                  <a:lnTo>
                    <a:pt x="4" y="10"/>
                  </a:lnTo>
                  <a:lnTo>
                    <a:pt x="6" y="8"/>
                  </a:lnTo>
                  <a:lnTo>
                    <a:pt x="6" y="6"/>
                  </a:lnTo>
                  <a:lnTo>
                    <a:pt x="7" y="4"/>
                  </a:lnTo>
                  <a:lnTo>
                    <a:pt x="7" y="2"/>
                  </a:lnTo>
                  <a:lnTo>
                    <a:pt x="9" y="2"/>
                  </a:lnTo>
                  <a:lnTo>
                    <a:pt x="11" y="0"/>
                  </a:lnTo>
                  <a:lnTo>
                    <a:pt x="13" y="0"/>
                  </a:lnTo>
                  <a:lnTo>
                    <a:pt x="15" y="2"/>
                  </a:lnTo>
                  <a:lnTo>
                    <a:pt x="17" y="4"/>
                  </a:lnTo>
                  <a:lnTo>
                    <a:pt x="19" y="4"/>
                  </a:lnTo>
                  <a:lnTo>
                    <a:pt x="19" y="6"/>
                  </a:lnTo>
                  <a:lnTo>
                    <a:pt x="21" y="8"/>
                  </a:lnTo>
                  <a:lnTo>
                    <a:pt x="21" y="10"/>
                  </a:lnTo>
                  <a:lnTo>
                    <a:pt x="21" y="12"/>
                  </a:lnTo>
                  <a:lnTo>
                    <a:pt x="23" y="14"/>
                  </a:lnTo>
                  <a:lnTo>
                    <a:pt x="23" y="19"/>
                  </a:lnTo>
                  <a:lnTo>
                    <a:pt x="25" y="25"/>
                  </a:lnTo>
                  <a:lnTo>
                    <a:pt x="25" y="33"/>
                  </a:lnTo>
                  <a:close/>
                </a:path>
              </a:pathLst>
            </a:custGeom>
            <a:solidFill>
              <a:srgbClr val="00FFFF"/>
            </a:solidFill>
            <a:ln w="0">
              <a:solidFill>
                <a:srgbClr val="000000"/>
              </a:solidFill>
              <a:prstDash val="solid"/>
              <a:round/>
              <a:headEnd/>
              <a:tailEnd/>
            </a:ln>
          </p:spPr>
          <p:txBody>
            <a:bodyPr/>
            <a:lstStyle/>
            <a:p>
              <a:endParaRPr lang="de-DE"/>
            </a:p>
          </p:txBody>
        </p:sp>
      </p:grpSp>
      <p:sp>
        <p:nvSpPr>
          <p:cNvPr id="185" name="Text Box 145"/>
          <p:cNvSpPr txBox="1">
            <a:spLocks noChangeArrowheads="1"/>
          </p:cNvSpPr>
          <p:nvPr/>
        </p:nvSpPr>
        <p:spPr bwMode="auto">
          <a:xfrm>
            <a:off x="1434347" y="4226048"/>
            <a:ext cx="841007" cy="338554"/>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¼ </a:t>
            </a:r>
            <a:r>
              <a:rPr lang="zh-CN" altLang="en-US" sz="1600" b="1" dirty="0"/>
              <a:t>滚</a:t>
            </a:r>
            <a:endParaRPr lang="de-DE" altLang="de-DE" sz="1600" b="1" dirty="0"/>
          </a:p>
        </p:txBody>
      </p:sp>
      <p:sp>
        <p:nvSpPr>
          <p:cNvPr id="186" name="Text Box 145"/>
          <p:cNvSpPr txBox="1">
            <a:spLocks noChangeArrowheads="1"/>
          </p:cNvSpPr>
          <p:nvPr/>
        </p:nvSpPr>
        <p:spPr bwMode="auto">
          <a:xfrm>
            <a:off x="2234772" y="1407064"/>
            <a:ext cx="833282" cy="338554"/>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dirty="0"/>
              <a:t>¼ </a:t>
            </a:r>
            <a:r>
              <a:rPr lang="zh-CN" altLang="en-US" sz="1600" b="1" dirty="0"/>
              <a:t>滚</a:t>
            </a:r>
            <a:endParaRPr lang="de-DE" altLang="de-DE" sz="1600" b="1"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Effect transition="in" filter="blinds(horizontal)">
                                      <p:cBhvr>
                                        <p:cTn id="7" dur="1000"/>
                                        <p:tgtEl>
                                          <p:spTgt spid="185">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86">
                                            <p:txEl>
                                              <p:pRg st="0" end="0"/>
                                            </p:txEl>
                                          </p:spTgt>
                                        </p:tgtEl>
                                        <p:attrNameLst>
                                          <p:attrName>style.visibility</p:attrName>
                                        </p:attrNameLst>
                                      </p:cBhvr>
                                      <p:to>
                                        <p:strVal val="visible"/>
                                      </p:to>
                                    </p:set>
                                    <p:animEffect transition="in" filter="blinds(horizontal)">
                                      <p:cBhvr>
                                        <p:cTn id="11" dur="10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3"/>
          <p:cNvSpPr txBox="1">
            <a:spLocks noChangeArrowheads="1"/>
          </p:cNvSpPr>
          <p:nvPr/>
        </p:nvSpPr>
        <p:spPr bwMode="auto">
          <a:xfrm>
            <a:off x="407988" y="6516688"/>
            <a:ext cx="939800" cy="239712"/>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F-25.12.02</a:t>
            </a:r>
            <a:endParaRPr lang="de-DE" altLang="de-DE"/>
          </a:p>
        </p:txBody>
      </p:sp>
      <p:pic>
        <p:nvPicPr>
          <p:cNvPr id="91139" name="Picture 1097" descr="messerflugflieger2"/>
          <p:cNvPicPr>
            <a:picLocks noChangeAspect="1" noChangeArrowheads="1"/>
          </p:cNvPicPr>
          <p:nvPr/>
        </p:nvPicPr>
        <p:blipFill>
          <a:blip r:embed="rId2"/>
          <a:srcRect/>
          <a:stretch>
            <a:fillRect/>
          </a:stretch>
        </p:blipFill>
        <p:spPr bwMode="auto">
          <a:xfrm rot="-2458866">
            <a:off x="1236663" y="2868613"/>
            <a:ext cx="1203325" cy="1423987"/>
          </a:xfrm>
          <a:prstGeom prst="rect">
            <a:avLst/>
          </a:prstGeom>
          <a:noFill/>
          <a:ln w="9525">
            <a:noFill/>
            <a:miter lim="800000"/>
            <a:headEnd/>
            <a:tailEnd/>
          </a:ln>
        </p:spPr>
      </p:pic>
      <p:grpSp>
        <p:nvGrpSpPr>
          <p:cNvPr id="91140" name="Gruppieren 13"/>
          <p:cNvGrpSpPr>
            <a:grpSpLocks/>
          </p:cNvGrpSpPr>
          <p:nvPr/>
        </p:nvGrpSpPr>
        <p:grpSpPr bwMode="auto">
          <a:xfrm>
            <a:off x="1546225" y="925513"/>
            <a:ext cx="2717800" cy="3665537"/>
            <a:chOff x="1545731" y="924754"/>
            <a:chExt cx="2717744" cy="3666511"/>
          </a:xfrm>
        </p:grpSpPr>
        <p:sp>
          <p:nvSpPr>
            <p:cNvPr id="91177" name="Line 46"/>
            <p:cNvSpPr>
              <a:spLocks noChangeShapeType="1"/>
            </p:cNvSpPr>
            <p:nvPr/>
          </p:nvSpPr>
          <p:spPr bwMode="auto">
            <a:xfrm flipH="1">
              <a:off x="1614250" y="1199770"/>
              <a:ext cx="744195" cy="782560"/>
            </a:xfrm>
            <a:prstGeom prst="line">
              <a:avLst/>
            </a:prstGeom>
            <a:noFill/>
            <a:ln w="9525">
              <a:solidFill>
                <a:srgbClr val="000000"/>
              </a:solidFill>
              <a:round/>
              <a:headEnd/>
              <a:tailEnd/>
            </a:ln>
          </p:spPr>
          <p:txBody>
            <a:bodyPr/>
            <a:lstStyle/>
            <a:p>
              <a:endParaRPr lang="de-DE"/>
            </a:p>
          </p:txBody>
        </p:sp>
        <p:sp>
          <p:nvSpPr>
            <p:cNvPr id="91178" name="Line 47"/>
            <p:cNvSpPr>
              <a:spLocks noChangeShapeType="1"/>
            </p:cNvSpPr>
            <p:nvPr/>
          </p:nvSpPr>
          <p:spPr bwMode="auto">
            <a:xfrm rot="5400000" flipH="1">
              <a:off x="1528170" y="3525272"/>
              <a:ext cx="901129" cy="759421"/>
            </a:xfrm>
            <a:prstGeom prst="line">
              <a:avLst/>
            </a:prstGeom>
            <a:noFill/>
            <a:ln w="9525">
              <a:solidFill>
                <a:srgbClr val="000000"/>
              </a:solidFill>
              <a:round/>
              <a:headEnd/>
              <a:tailEnd/>
            </a:ln>
          </p:spPr>
          <p:txBody>
            <a:bodyPr/>
            <a:lstStyle/>
            <a:p>
              <a:endParaRPr lang="de-DE"/>
            </a:p>
          </p:txBody>
        </p:sp>
        <p:sp>
          <p:nvSpPr>
            <p:cNvPr id="91179" name="Line 50"/>
            <p:cNvSpPr>
              <a:spLocks noChangeShapeType="1"/>
            </p:cNvSpPr>
            <p:nvPr/>
          </p:nvSpPr>
          <p:spPr bwMode="auto">
            <a:xfrm>
              <a:off x="2760045" y="1061135"/>
              <a:ext cx="945946" cy="1825"/>
            </a:xfrm>
            <a:prstGeom prst="line">
              <a:avLst/>
            </a:prstGeom>
            <a:noFill/>
            <a:ln w="9525">
              <a:solidFill>
                <a:srgbClr val="000000"/>
              </a:solidFill>
              <a:round/>
              <a:headEnd/>
              <a:tailEnd/>
            </a:ln>
          </p:spPr>
          <p:txBody>
            <a:bodyPr/>
            <a:lstStyle/>
            <a:p>
              <a:endParaRPr lang="de-DE"/>
            </a:p>
          </p:txBody>
        </p:sp>
        <p:sp>
          <p:nvSpPr>
            <p:cNvPr id="91180" name="Arc 51"/>
            <p:cNvSpPr>
              <a:spLocks/>
            </p:cNvSpPr>
            <p:nvPr/>
          </p:nvSpPr>
          <p:spPr bwMode="auto">
            <a:xfrm rot="5732302" flipH="1">
              <a:off x="2429450" y="990113"/>
              <a:ext cx="319225" cy="432052"/>
            </a:xfrm>
            <a:custGeom>
              <a:avLst/>
              <a:gdLst>
                <a:gd name="T0" fmla="*/ 2147483647 w 21499"/>
                <a:gd name="T1" fmla="*/ 2147483647 h 19263"/>
                <a:gd name="T2" fmla="*/ 2147483647 w 21499"/>
                <a:gd name="T3" fmla="*/ 2147483647 h 19263"/>
                <a:gd name="T4" fmla="*/ 0 w 21499"/>
                <a:gd name="T5" fmla="*/ 0 h 19263"/>
                <a:gd name="T6" fmla="*/ 0 60000 65536"/>
                <a:gd name="T7" fmla="*/ 0 60000 65536"/>
                <a:gd name="T8" fmla="*/ 0 60000 65536"/>
                <a:gd name="T9" fmla="*/ 0 w 21499"/>
                <a:gd name="T10" fmla="*/ 0 h 19263"/>
                <a:gd name="T11" fmla="*/ 21499 w 21499"/>
                <a:gd name="T12" fmla="*/ 19263 h 19263"/>
              </a:gdLst>
              <a:ahLst/>
              <a:cxnLst>
                <a:cxn ang="T6">
                  <a:pos x="T0" y="T1"/>
                </a:cxn>
                <a:cxn ang="T7">
                  <a:pos x="T2" y="T3"/>
                </a:cxn>
                <a:cxn ang="T8">
                  <a:pos x="T4" y="T5"/>
                </a:cxn>
              </a:cxnLst>
              <a:rect l="T9" t="T10" r="T11" b="T12"/>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9525">
              <a:solidFill>
                <a:srgbClr val="000000"/>
              </a:solidFill>
              <a:round/>
              <a:headEnd/>
              <a:tailEnd/>
            </a:ln>
          </p:spPr>
          <p:txBody>
            <a:bodyPr/>
            <a:lstStyle/>
            <a:p>
              <a:endParaRPr lang="de-DE"/>
            </a:p>
          </p:txBody>
        </p:sp>
        <p:sp>
          <p:nvSpPr>
            <p:cNvPr id="91181" name="Line 53"/>
            <p:cNvSpPr>
              <a:spLocks noChangeShapeType="1"/>
            </p:cNvSpPr>
            <p:nvPr/>
          </p:nvSpPr>
          <p:spPr bwMode="auto">
            <a:xfrm flipV="1">
              <a:off x="2741011" y="4486886"/>
              <a:ext cx="945946" cy="1825"/>
            </a:xfrm>
            <a:prstGeom prst="line">
              <a:avLst/>
            </a:prstGeom>
            <a:noFill/>
            <a:ln w="9525">
              <a:solidFill>
                <a:srgbClr val="000000"/>
              </a:solidFill>
              <a:round/>
              <a:headEnd/>
              <a:tailEnd/>
            </a:ln>
          </p:spPr>
          <p:txBody>
            <a:bodyPr/>
            <a:lstStyle/>
            <a:p>
              <a:endParaRPr lang="de-DE"/>
            </a:p>
          </p:txBody>
        </p:sp>
        <p:sp>
          <p:nvSpPr>
            <p:cNvPr id="91182" name="Arc 54"/>
            <p:cNvSpPr>
              <a:spLocks/>
            </p:cNvSpPr>
            <p:nvPr/>
          </p:nvSpPr>
          <p:spPr bwMode="auto">
            <a:xfrm rot="-5732302" flipH="1" flipV="1">
              <a:off x="2410139" y="4130400"/>
              <a:ext cx="321050" cy="432053"/>
            </a:xfrm>
            <a:custGeom>
              <a:avLst/>
              <a:gdLst>
                <a:gd name="T0" fmla="*/ 2147483647 w 21499"/>
                <a:gd name="T1" fmla="*/ 2147483647 h 19263"/>
                <a:gd name="T2" fmla="*/ 2147483647 w 21499"/>
                <a:gd name="T3" fmla="*/ 2147483647 h 19263"/>
                <a:gd name="T4" fmla="*/ 0 w 21499"/>
                <a:gd name="T5" fmla="*/ 0 h 19263"/>
                <a:gd name="T6" fmla="*/ 0 60000 65536"/>
                <a:gd name="T7" fmla="*/ 0 60000 65536"/>
                <a:gd name="T8" fmla="*/ 0 60000 65536"/>
                <a:gd name="T9" fmla="*/ 0 w 21499"/>
                <a:gd name="T10" fmla="*/ 0 h 19263"/>
                <a:gd name="T11" fmla="*/ 21499 w 21499"/>
                <a:gd name="T12" fmla="*/ 19263 h 19263"/>
              </a:gdLst>
              <a:ahLst/>
              <a:cxnLst>
                <a:cxn ang="T6">
                  <a:pos x="T0" y="T1"/>
                </a:cxn>
                <a:cxn ang="T7">
                  <a:pos x="T2" y="T3"/>
                </a:cxn>
                <a:cxn ang="T8">
                  <a:pos x="T4" y="T5"/>
                </a:cxn>
              </a:cxnLst>
              <a:rect l="T9" t="T10" r="T11" b="T12"/>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9525">
              <a:solidFill>
                <a:srgbClr val="000000"/>
              </a:solidFill>
              <a:round/>
              <a:headEnd/>
              <a:tailEnd/>
            </a:ln>
          </p:spPr>
          <p:txBody>
            <a:bodyPr/>
            <a:lstStyle/>
            <a:p>
              <a:endParaRPr lang="de-DE"/>
            </a:p>
          </p:txBody>
        </p:sp>
        <p:cxnSp>
          <p:nvCxnSpPr>
            <p:cNvPr id="91183" name="Gerader Verbinder 176"/>
            <p:cNvCxnSpPr>
              <a:cxnSpLocks/>
              <a:endCxn id="102" idx="2"/>
            </p:cNvCxnSpPr>
            <p:nvPr/>
          </p:nvCxnSpPr>
          <p:spPr bwMode="auto">
            <a:xfrm>
              <a:off x="1545731" y="2146504"/>
              <a:ext cx="5709" cy="1154685"/>
            </a:xfrm>
            <a:prstGeom prst="line">
              <a:avLst/>
            </a:prstGeom>
            <a:noFill/>
            <a:ln w="9525" algn="ctr">
              <a:solidFill>
                <a:schemeClr val="tx1"/>
              </a:solidFill>
              <a:round/>
              <a:headEnd/>
              <a:tailEnd/>
            </a:ln>
          </p:spPr>
        </p:cxnSp>
        <p:sp>
          <p:nvSpPr>
            <p:cNvPr id="101" name="Bogen 100"/>
            <p:cNvSpPr/>
            <p:nvPr/>
          </p:nvSpPr>
          <p:spPr bwMode="auto">
            <a:xfrm rot="21035508" flipH="1">
              <a:off x="1547319" y="1945787"/>
              <a:ext cx="354005" cy="551009"/>
            </a:xfrm>
            <a:prstGeom prst="arc">
              <a:avLst>
                <a:gd name="adj1" fmla="val 17054881"/>
                <a:gd name="adj2" fmla="val 19703871"/>
              </a:avLst>
            </a:prstGeom>
            <a:noFill/>
            <a:ln w="9525" cap="flat" cmpd="sng" algn="ctr">
              <a:solidFill>
                <a:schemeClr val="tx1"/>
              </a:solidFill>
              <a:prstDash val="solid"/>
              <a:round/>
              <a:headEnd type="none" w="med" len="med"/>
              <a:tailEnd type="none" w="med" len="med"/>
            </a:ln>
            <a:effectLst/>
          </p:spPr>
          <p:txBody>
            <a:bodyPr/>
            <a:lstStyle/>
            <a:p>
              <a:pPr algn="ctr" defTabSz="793750" eaLnBrk="0" hangingPunct="0">
                <a:lnSpc>
                  <a:spcPct val="80000"/>
                </a:lnSpc>
                <a:defRPr/>
              </a:pPr>
              <a:endParaRPr lang="de-DE">
                <a:latin typeface="Arial" panose="020B0604020202020204" pitchFamily="34" charset="0"/>
                <a:cs typeface="+mn-cs"/>
              </a:endParaRPr>
            </a:p>
          </p:txBody>
        </p:sp>
        <p:sp>
          <p:nvSpPr>
            <p:cNvPr id="102" name="Bogen 101"/>
            <p:cNvSpPr/>
            <p:nvPr/>
          </p:nvSpPr>
          <p:spPr bwMode="auto">
            <a:xfrm rot="564492" flipH="1" flipV="1">
              <a:off x="1555256" y="2954118"/>
              <a:ext cx="354006" cy="552597"/>
            </a:xfrm>
            <a:prstGeom prst="arc">
              <a:avLst>
                <a:gd name="adj1" fmla="val 17286607"/>
                <a:gd name="adj2" fmla="val 19703871"/>
              </a:avLst>
            </a:prstGeom>
            <a:noFill/>
            <a:ln w="9525" cap="flat" cmpd="sng" algn="ctr">
              <a:solidFill>
                <a:schemeClr val="tx1"/>
              </a:solidFill>
              <a:prstDash val="solid"/>
              <a:round/>
              <a:headEnd type="none" w="med" len="med"/>
              <a:tailEnd type="none" w="med" len="med"/>
            </a:ln>
            <a:effectLst/>
          </p:spPr>
          <p:txBody>
            <a:bodyPr/>
            <a:lstStyle/>
            <a:p>
              <a:pPr algn="ctr" defTabSz="793750" eaLnBrk="0" hangingPunct="0">
                <a:lnSpc>
                  <a:spcPct val="80000"/>
                </a:lnSpc>
                <a:defRPr/>
              </a:pPr>
              <a:endParaRPr lang="de-DE">
                <a:latin typeface="Arial" panose="020B0604020202020204" pitchFamily="34" charset="0"/>
                <a:cs typeface="+mn-cs"/>
              </a:endParaRPr>
            </a:p>
          </p:txBody>
        </p:sp>
        <p:grpSp>
          <p:nvGrpSpPr>
            <p:cNvPr id="91186" name="Group 57"/>
            <p:cNvGrpSpPr>
              <a:grpSpLocks/>
            </p:cNvGrpSpPr>
            <p:nvPr/>
          </p:nvGrpSpPr>
          <p:grpSpPr bwMode="auto">
            <a:xfrm rot="16371542" flipH="1">
              <a:off x="3085527" y="778049"/>
              <a:ext cx="277271" cy="633803"/>
              <a:chOff x="2940" y="264"/>
              <a:chExt cx="300" cy="1452"/>
            </a:xfrm>
          </p:grpSpPr>
          <p:grpSp>
            <p:nvGrpSpPr>
              <p:cNvPr id="91200" name="Group 58"/>
              <p:cNvGrpSpPr>
                <a:grpSpLocks/>
              </p:cNvGrpSpPr>
              <p:nvPr/>
            </p:nvGrpSpPr>
            <p:grpSpPr bwMode="auto">
              <a:xfrm>
                <a:off x="2940" y="264"/>
                <a:ext cx="252" cy="1368"/>
                <a:chOff x="3024" y="732"/>
                <a:chExt cx="252" cy="1368"/>
              </a:xfrm>
            </p:grpSpPr>
            <p:grpSp>
              <p:nvGrpSpPr>
                <p:cNvPr id="91203" name="Group 59"/>
                <p:cNvGrpSpPr>
                  <a:grpSpLocks/>
                </p:cNvGrpSpPr>
                <p:nvPr/>
              </p:nvGrpSpPr>
              <p:grpSpPr bwMode="auto">
                <a:xfrm>
                  <a:off x="3024" y="732"/>
                  <a:ext cx="252" cy="1368"/>
                  <a:chOff x="3168" y="1008"/>
                  <a:chExt cx="484" cy="2448"/>
                </a:xfrm>
              </p:grpSpPr>
              <p:grpSp>
                <p:nvGrpSpPr>
                  <p:cNvPr id="91205" name="Group 60"/>
                  <p:cNvGrpSpPr>
                    <a:grpSpLocks/>
                  </p:cNvGrpSpPr>
                  <p:nvPr/>
                </p:nvGrpSpPr>
                <p:grpSpPr bwMode="auto">
                  <a:xfrm>
                    <a:off x="3168" y="1008"/>
                    <a:ext cx="484" cy="2448"/>
                    <a:chOff x="2256" y="864"/>
                    <a:chExt cx="532" cy="2448"/>
                  </a:xfrm>
                </p:grpSpPr>
                <p:sp>
                  <p:nvSpPr>
                    <p:cNvPr id="91208" name="Freeform 6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1209" name="Freeform 6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1206" name="Freeform 6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1207" name="Freeform 64"/>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1204" name="Line 6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1201" name="AutoShape 6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1202" name="Line 6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91187" name="AutoShape 82"/>
            <p:cNvSpPr>
              <a:spLocks noChangeArrowheads="1"/>
            </p:cNvSpPr>
            <p:nvPr/>
          </p:nvSpPr>
          <p:spPr bwMode="auto">
            <a:xfrm flipH="1">
              <a:off x="2806797" y="4365071"/>
              <a:ext cx="601447" cy="226194"/>
            </a:xfrm>
            <a:prstGeom prst="rightArrow">
              <a:avLst>
                <a:gd name="adj1" fmla="val 50000"/>
                <a:gd name="adj2" fmla="val 64296"/>
              </a:avLst>
            </a:prstGeom>
            <a:solidFill>
              <a:srgbClr val="FF3300"/>
            </a:solidFill>
            <a:ln w="12700">
              <a:solidFill>
                <a:schemeClr val="tx1"/>
              </a:solidFill>
              <a:miter lim="800000"/>
              <a:headEnd/>
              <a:tailEnd/>
            </a:ln>
          </p:spPr>
          <p:txBody>
            <a:bodyPr wrap="none" anchor="ctr"/>
            <a:lstStyle/>
            <a:p>
              <a:pPr eaLnBrk="0" hangingPunct="0"/>
              <a:endParaRPr lang="de-DE" altLang="de-DE"/>
            </a:p>
          </p:txBody>
        </p:sp>
        <p:grpSp>
          <p:nvGrpSpPr>
            <p:cNvPr id="91188" name="Group 70"/>
            <p:cNvGrpSpPr>
              <a:grpSpLocks/>
            </p:cNvGrpSpPr>
            <p:nvPr/>
          </p:nvGrpSpPr>
          <p:grpSpPr bwMode="auto">
            <a:xfrm rot="5422057" flipH="1">
              <a:off x="3718978" y="4112475"/>
              <a:ext cx="277271" cy="631900"/>
              <a:chOff x="2940" y="264"/>
              <a:chExt cx="300" cy="1452"/>
            </a:xfrm>
          </p:grpSpPr>
          <p:grpSp>
            <p:nvGrpSpPr>
              <p:cNvPr id="91190" name="Group 71"/>
              <p:cNvGrpSpPr>
                <a:grpSpLocks/>
              </p:cNvGrpSpPr>
              <p:nvPr/>
            </p:nvGrpSpPr>
            <p:grpSpPr bwMode="auto">
              <a:xfrm>
                <a:off x="2940" y="264"/>
                <a:ext cx="252" cy="1368"/>
                <a:chOff x="3024" y="732"/>
                <a:chExt cx="252" cy="1368"/>
              </a:xfrm>
            </p:grpSpPr>
            <p:grpSp>
              <p:nvGrpSpPr>
                <p:cNvPr id="91193" name="Group 72"/>
                <p:cNvGrpSpPr>
                  <a:grpSpLocks/>
                </p:cNvGrpSpPr>
                <p:nvPr/>
              </p:nvGrpSpPr>
              <p:grpSpPr bwMode="auto">
                <a:xfrm>
                  <a:off x="3024" y="732"/>
                  <a:ext cx="252" cy="1368"/>
                  <a:chOff x="3168" y="1008"/>
                  <a:chExt cx="484" cy="2448"/>
                </a:xfrm>
              </p:grpSpPr>
              <p:grpSp>
                <p:nvGrpSpPr>
                  <p:cNvPr id="91195" name="Group 73"/>
                  <p:cNvGrpSpPr>
                    <a:grpSpLocks/>
                  </p:cNvGrpSpPr>
                  <p:nvPr/>
                </p:nvGrpSpPr>
                <p:grpSpPr bwMode="auto">
                  <a:xfrm>
                    <a:off x="3168" y="1008"/>
                    <a:ext cx="484" cy="2448"/>
                    <a:chOff x="2256" y="864"/>
                    <a:chExt cx="532" cy="2448"/>
                  </a:xfrm>
                </p:grpSpPr>
                <p:sp>
                  <p:nvSpPr>
                    <p:cNvPr id="91198" name="Freeform 74"/>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1184487105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1199" name="Freeform 75"/>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1196" name="Freeform 7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1197" name="Freeform 77"/>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1194" name="Line 7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1191" name="AutoShape 7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1192" name="Line 8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sp>
          <p:nvSpPr>
            <p:cNvPr id="91189" name="AutoShape 81"/>
            <p:cNvSpPr>
              <a:spLocks noChangeArrowheads="1"/>
            </p:cNvSpPr>
            <p:nvPr/>
          </p:nvSpPr>
          <p:spPr bwMode="auto">
            <a:xfrm rot="10800000" flipH="1">
              <a:off x="3662028" y="924754"/>
              <a:ext cx="601447" cy="226194"/>
            </a:xfrm>
            <a:prstGeom prst="rightArrow">
              <a:avLst>
                <a:gd name="adj1" fmla="val 50000"/>
                <a:gd name="adj2" fmla="val 64296"/>
              </a:avLst>
            </a:prstGeom>
            <a:solidFill>
              <a:srgbClr val="FFFF00"/>
            </a:solidFill>
            <a:ln w="12700">
              <a:solidFill>
                <a:schemeClr val="tx1"/>
              </a:solidFill>
              <a:miter lim="800000"/>
              <a:headEnd/>
              <a:tailEnd/>
            </a:ln>
          </p:spPr>
          <p:txBody>
            <a:bodyPr wrap="none" anchor="ctr"/>
            <a:lstStyle/>
            <a:p>
              <a:pPr eaLnBrk="0" hangingPunct="0"/>
              <a:endParaRPr lang="de-DE" altLang="de-DE"/>
            </a:p>
          </p:txBody>
        </p:sp>
      </p:grpSp>
      <p:grpSp>
        <p:nvGrpSpPr>
          <p:cNvPr id="91141" name="Group 254"/>
          <p:cNvGrpSpPr>
            <a:grpSpLocks/>
          </p:cNvGrpSpPr>
          <p:nvPr/>
        </p:nvGrpSpPr>
        <p:grpSpPr bwMode="auto">
          <a:xfrm rot="10986561" flipV="1">
            <a:off x="1785938" y="3952875"/>
            <a:ext cx="769937" cy="292100"/>
            <a:chOff x="4875" y="7237"/>
            <a:chExt cx="4230" cy="1883"/>
          </a:xfrm>
        </p:grpSpPr>
        <p:sp>
          <p:nvSpPr>
            <p:cNvPr id="91175" name="Arc 255"/>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1176" name="AutoShape 256"/>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pic>
        <p:nvPicPr>
          <p:cNvPr id="91142" name="Picture 1097" descr="messerflugflieger2"/>
          <p:cNvPicPr>
            <a:picLocks noChangeAspect="1" noChangeArrowheads="1"/>
          </p:cNvPicPr>
          <p:nvPr/>
        </p:nvPicPr>
        <p:blipFill>
          <a:blip r:embed="rId2"/>
          <a:srcRect/>
          <a:stretch>
            <a:fillRect/>
          </a:stretch>
        </p:blipFill>
        <p:spPr bwMode="auto">
          <a:xfrm rot="2440727">
            <a:off x="1233488" y="1152525"/>
            <a:ext cx="1203325" cy="1423988"/>
          </a:xfrm>
          <a:prstGeom prst="rect">
            <a:avLst/>
          </a:prstGeom>
          <a:noFill/>
          <a:ln w="9525">
            <a:noFill/>
            <a:miter lim="800000"/>
            <a:headEnd/>
            <a:tailEnd/>
          </a:ln>
        </p:spPr>
      </p:pic>
      <p:grpSp>
        <p:nvGrpSpPr>
          <p:cNvPr id="91143" name="Group 254"/>
          <p:cNvGrpSpPr>
            <a:grpSpLocks/>
          </p:cNvGrpSpPr>
          <p:nvPr/>
        </p:nvGrpSpPr>
        <p:grpSpPr bwMode="auto">
          <a:xfrm rot="10089111" flipH="1" flipV="1">
            <a:off x="1514475" y="1562100"/>
            <a:ext cx="769938" cy="292100"/>
            <a:chOff x="4875" y="7237"/>
            <a:chExt cx="4230" cy="1883"/>
          </a:xfrm>
        </p:grpSpPr>
        <p:sp>
          <p:nvSpPr>
            <p:cNvPr id="91173" name="Arc 255"/>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1174" name="AutoShape 256"/>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91144" name="Group 4"/>
          <p:cNvGrpSpPr>
            <a:grpSpLocks noChangeAspect="1"/>
          </p:cNvGrpSpPr>
          <p:nvPr/>
        </p:nvGrpSpPr>
        <p:grpSpPr bwMode="auto">
          <a:xfrm>
            <a:off x="1038225" y="1981200"/>
            <a:ext cx="1203325" cy="1423988"/>
            <a:chOff x="654" y="1248"/>
            <a:chExt cx="758" cy="897"/>
          </a:xfrm>
        </p:grpSpPr>
        <p:sp>
          <p:nvSpPr>
            <p:cNvPr id="91165" name="AutoShape 3"/>
            <p:cNvSpPr>
              <a:spLocks noChangeAspect="1" noChangeArrowheads="1" noTextEdit="1"/>
            </p:cNvSpPr>
            <p:nvPr/>
          </p:nvSpPr>
          <p:spPr bwMode="auto">
            <a:xfrm>
              <a:off x="654" y="1248"/>
              <a:ext cx="758" cy="897"/>
            </a:xfrm>
            <a:prstGeom prst="rect">
              <a:avLst/>
            </a:prstGeom>
            <a:noFill/>
            <a:ln w="9525">
              <a:noFill/>
              <a:miter lim="800000"/>
              <a:headEnd/>
              <a:tailEnd/>
            </a:ln>
          </p:spPr>
          <p:txBody>
            <a:bodyPr/>
            <a:lstStyle/>
            <a:p>
              <a:endParaRPr lang="de-DE"/>
            </a:p>
          </p:txBody>
        </p:sp>
        <p:sp>
          <p:nvSpPr>
            <p:cNvPr id="91166" name="Freeform 5"/>
            <p:cNvSpPr>
              <a:spLocks/>
            </p:cNvSpPr>
            <p:nvPr/>
          </p:nvSpPr>
          <p:spPr bwMode="auto">
            <a:xfrm>
              <a:off x="968" y="1547"/>
              <a:ext cx="27" cy="284"/>
            </a:xfrm>
            <a:custGeom>
              <a:avLst/>
              <a:gdLst>
                <a:gd name="T0" fmla="*/ 27 w 27"/>
                <a:gd name="T1" fmla="*/ 117 h 284"/>
                <a:gd name="T2" fmla="*/ 27 w 27"/>
                <a:gd name="T3" fmla="*/ 130 h 284"/>
                <a:gd name="T4" fmla="*/ 27 w 27"/>
                <a:gd name="T5" fmla="*/ 150 h 284"/>
                <a:gd name="T6" fmla="*/ 23 w 27"/>
                <a:gd name="T7" fmla="*/ 194 h 284"/>
                <a:gd name="T8" fmla="*/ 21 w 27"/>
                <a:gd name="T9" fmla="*/ 220 h 284"/>
                <a:gd name="T10" fmla="*/ 19 w 27"/>
                <a:gd name="T11" fmla="*/ 234 h 284"/>
                <a:gd name="T12" fmla="*/ 19 w 27"/>
                <a:gd name="T13" fmla="*/ 245 h 284"/>
                <a:gd name="T14" fmla="*/ 17 w 27"/>
                <a:gd name="T15" fmla="*/ 257 h 284"/>
                <a:gd name="T16" fmla="*/ 15 w 27"/>
                <a:gd name="T17" fmla="*/ 265 h 284"/>
                <a:gd name="T18" fmla="*/ 15 w 27"/>
                <a:gd name="T19" fmla="*/ 272 h 284"/>
                <a:gd name="T20" fmla="*/ 13 w 27"/>
                <a:gd name="T21" fmla="*/ 278 h 284"/>
                <a:gd name="T22" fmla="*/ 11 w 27"/>
                <a:gd name="T23" fmla="*/ 282 h 284"/>
                <a:gd name="T24" fmla="*/ 9 w 27"/>
                <a:gd name="T25" fmla="*/ 284 h 284"/>
                <a:gd name="T26" fmla="*/ 9 w 27"/>
                <a:gd name="T27" fmla="*/ 282 h 284"/>
                <a:gd name="T28" fmla="*/ 8 w 27"/>
                <a:gd name="T29" fmla="*/ 278 h 284"/>
                <a:gd name="T30" fmla="*/ 8 w 27"/>
                <a:gd name="T31" fmla="*/ 272 h 284"/>
                <a:gd name="T32" fmla="*/ 6 w 27"/>
                <a:gd name="T33" fmla="*/ 265 h 284"/>
                <a:gd name="T34" fmla="*/ 6 w 27"/>
                <a:gd name="T35" fmla="*/ 255 h 284"/>
                <a:gd name="T36" fmla="*/ 4 w 27"/>
                <a:gd name="T37" fmla="*/ 245 h 284"/>
                <a:gd name="T38" fmla="*/ 4 w 27"/>
                <a:gd name="T39" fmla="*/ 232 h 284"/>
                <a:gd name="T40" fmla="*/ 2 w 27"/>
                <a:gd name="T41" fmla="*/ 220 h 284"/>
                <a:gd name="T42" fmla="*/ 2 w 27"/>
                <a:gd name="T43" fmla="*/ 192 h 284"/>
                <a:gd name="T44" fmla="*/ 0 w 27"/>
                <a:gd name="T45" fmla="*/ 150 h 284"/>
                <a:gd name="T46" fmla="*/ 0 w 27"/>
                <a:gd name="T47" fmla="*/ 109 h 284"/>
                <a:gd name="T48" fmla="*/ 0 w 27"/>
                <a:gd name="T49" fmla="*/ 88 h 284"/>
                <a:gd name="T50" fmla="*/ 2 w 27"/>
                <a:gd name="T51" fmla="*/ 67 h 284"/>
                <a:gd name="T52" fmla="*/ 2 w 27"/>
                <a:gd name="T53" fmla="*/ 48 h 284"/>
                <a:gd name="T54" fmla="*/ 4 w 27"/>
                <a:gd name="T55" fmla="*/ 33 h 284"/>
                <a:gd name="T56" fmla="*/ 6 w 27"/>
                <a:gd name="T57" fmla="*/ 21 h 284"/>
                <a:gd name="T58" fmla="*/ 8 w 27"/>
                <a:gd name="T59" fmla="*/ 15 h 284"/>
                <a:gd name="T60" fmla="*/ 8 w 27"/>
                <a:gd name="T61" fmla="*/ 10 h 284"/>
                <a:gd name="T62" fmla="*/ 9 w 27"/>
                <a:gd name="T63" fmla="*/ 6 h 284"/>
                <a:gd name="T64" fmla="*/ 11 w 27"/>
                <a:gd name="T65" fmla="*/ 4 h 284"/>
                <a:gd name="T66" fmla="*/ 11 w 27"/>
                <a:gd name="T67" fmla="*/ 2 h 284"/>
                <a:gd name="T68" fmla="*/ 13 w 27"/>
                <a:gd name="T69" fmla="*/ 0 h 284"/>
                <a:gd name="T70" fmla="*/ 13 w 27"/>
                <a:gd name="T71" fmla="*/ 0 h 284"/>
                <a:gd name="T72" fmla="*/ 15 w 27"/>
                <a:gd name="T73" fmla="*/ 2 h 284"/>
                <a:gd name="T74" fmla="*/ 17 w 27"/>
                <a:gd name="T75" fmla="*/ 4 h 284"/>
                <a:gd name="T76" fmla="*/ 17 w 27"/>
                <a:gd name="T77" fmla="*/ 6 h 284"/>
                <a:gd name="T78" fmla="*/ 19 w 27"/>
                <a:gd name="T79" fmla="*/ 12 h 284"/>
                <a:gd name="T80" fmla="*/ 21 w 27"/>
                <a:gd name="T81" fmla="*/ 15 h 284"/>
                <a:gd name="T82" fmla="*/ 21 w 27"/>
                <a:gd name="T83" fmla="*/ 21 h 284"/>
                <a:gd name="T84" fmla="*/ 23 w 27"/>
                <a:gd name="T85" fmla="*/ 33 h 284"/>
                <a:gd name="T86" fmla="*/ 25 w 27"/>
                <a:gd name="T87" fmla="*/ 50 h 284"/>
                <a:gd name="T88" fmla="*/ 27 w 27"/>
                <a:gd name="T89" fmla="*/ 69 h 284"/>
                <a:gd name="T90" fmla="*/ 27 w 27"/>
                <a:gd name="T91" fmla="*/ 88 h 284"/>
                <a:gd name="T92" fmla="*/ 27 w 27"/>
                <a:gd name="T93" fmla="*/ 111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
                <a:gd name="T142" fmla="*/ 0 h 284"/>
                <a:gd name="T143" fmla="*/ 27 w 27"/>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 h="284">
                  <a:moveTo>
                    <a:pt x="27" y="111"/>
                  </a:moveTo>
                  <a:lnTo>
                    <a:pt x="27" y="117"/>
                  </a:lnTo>
                  <a:lnTo>
                    <a:pt x="27" y="125"/>
                  </a:lnTo>
                  <a:lnTo>
                    <a:pt x="27" y="130"/>
                  </a:lnTo>
                  <a:lnTo>
                    <a:pt x="27" y="136"/>
                  </a:lnTo>
                  <a:lnTo>
                    <a:pt x="27" y="150"/>
                  </a:lnTo>
                  <a:lnTo>
                    <a:pt x="25" y="165"/>
                  </a:lnTo>
                  <a:lnTo>
                    <a:pt x="23" y="194"/>
                  </a:lnTo>
                  <a:lnTo>
                    <a:pt x="23" y="207"/>
                  </a:lnTo>
                  <a:lnTo>
                    <a:pt x="21" y="220"/>
                  </a:lnTo>
                  <a:lnTo>
                    <a:pt x="21" y="228"/>
                  </a:lnTo>
                  <a:lnTo>
                    <a:pt x="19" y="234"/>
                  </a:lnTo>
                  <a:lnTo>
                    <a:pt x="19" y="240"/>
                  </a:lnTo>
                  <a:lnTo>
                    <a:pt x="19" y="245"/>
                  </a:lnTo>
                  <a:lnTo>
                    <a:pt x="17" y="251"/>
                  </a:lnTo>
                  <a:lnTo>
                    <a:pt x="17" y="257"/>
                  </a:lnTo>
                  <a:lnTo>
                    <a:pt x="17" y="261"/>
                  </a:lnTo>
                  <a:lnTo>
                    <a:pt x="15" y="265"/>
                  </a:lnTo>
                  <a:lnTo>
                    <a:pt x="15" y="270"/>
                  </a:lnTo>
                  <a:lnTo>
                    <a:pt x="15" y="272"/>
                  </a:lnTo>
                  <a:lnTo>
                    <a:pt x="13" y="276"/>
                  </a:lnTo>
                  <a:lnTo>
                    <a:pt x="13" y="278"/>
                  </a:lnTo>
                  <a:lnTo>
                    <a:pt x="11" y="280"/>
                  </a:lnTo>
                  <a:lnTo>
                    <a:pt x="11" y="282"/>
                  </a:lnTo>
                  <a:lnTo>
                    <a:pt x="11" y="284"/>
                  </a:lnTo>
                  <a:lnTo>
                    <a:pt x="9" y="284"/>
                  </a:lnTo>
                  <a:lnTo>
                    <a:pt x="9" y="282"/>
                  </a:lnTo>
                  <a:lnTo>
                    <a:pt x="9" y="280"/>
                  </a:lnTo>
                  <a:lnTo>
                    <a:pt x="8" y="278"/>
                  </a:lnTo>
                  <a:lnTo>
                    <a:pt x="8" y="276"/>
                  </a:lnTo>
                  <a:lnTo>
                    <a:pt x="8" y="272"/>
                  </a:lnTo>
                  <a:lnTo>
                    <a:pt x="6" y="268"/>
                  </a:lnTo>
                  <a:lnTo>
                    <a:pt x="6" y="265"/>
                  </a:lnTo>
                  <a:lnTo>
                    <a:pt x="6" y="261"/>
                  </a:lnTo>
                  <a:lnTo>
                    <a:pt x="6" y="255"/>
                  </a:lnTo>
                  <a:lnTo>
                    <a:pt x="4" y="251"/>
                  </a:lnTo>
                  <a:lnTo>
                    <a:pt x="4" y="245"/>
                  </a:lnTo>
                  <a:lnTo>
                    <a:pt x="4" y="240"/>
                  </a:lnTo>
                  <a:lnTo>
                    <a:pt x="4" y="232"/>
                  </a:lnTo>
                  <a:lnTo>
                    <a:pt x="2" y="226"/>
                  </a:lnTo>
                  <a:lnTo>
                    <a:pt x="2" y="220"/>
                  </a:lnTo>
                  <a:lnTo>
                    <a:pt x="2" y="205"/>
                  </a:lnTo>
                  <a:lnTo>
                    <a:pt x="2" y="192"/>
                  </a:lnTo>
                  <a:lnTo>
                    <a:pt x="0" y="163"/>
                  </a:lnTo>
                  <a:lnTo>
                    <a:pt x="0" y="150"/>
                  </a:lnTo>
                  <a:lnTo>
                    <a:pt x="0" y="134"/>
                  </a:lnTo>
                  <a:lnTo>
                    <a:pt x="0" y="109"/>
                  </a:lnTo>
                  <a:lnTo>
                    <a:pt x="0" y="98"/>
                  </a:lnTo>
                  <a:lnTo>
                    <a:pt x="0" y="88"/>
                  </a:lnTo>
                  <a:lnTo>
                    <a:pt x="0" y="77"/>
                  </a:lnTo>
                  <a:lnTo>
                    <a:pt x="2" y="67"/>
                  </a:lnTo>
                  <a:lnTo>
                    <a:pt x="2" y="58"/>
                  </a:lnTo>
                  <a:lnTo>
                    <a:pt x="2" y="48"/>
                  </a:lnTo>
                  <a:lnTo>
                    <a:pt x="4" y="40"/>
                  </a:lnTo>
                  <a:lnTo>
                    <a:pt x="4" y="33"/>
                  </a:lnTo>
                  <a:lnTo>
                    <a:pt x="6" y="25"/>
                  </a:lnTo>
                  <a:lnTo>
                    <a:pt x="6" y="21"/>
                  </a:lnTo>
                  <a:lnTo>
                    <a:pt x="6" y="19"/>
                  </a:lnTo>
                  <a:lnTo>
                    <a:pt x="8" y="15"/>
                  </a:lnTo>
                  <a:lnTo>
                    <a:pt x="8" y="13"/>
                  </a:lnTo>
                  <a:lnTo>
                    <a:pt x="8" y="10"/>
                  </a:lnTo>
                  <a:lnTo>
                    <a:pt x="9" y="8"/>
                  </a:lnTo>
                  <a:lnTo>
                    <a:pt x="9" y="6"/>
                  </a:lnTo>
                  <a:lnTo>
                    <a:pt x="9" y="4"/>
                  </a:lnTo>
                  <a:lnTo>
                    <a:pt x="11" y="4"/>
                  </a:lnTo>
                  <a:lnTo>
                    <a:pt x="11" y="2"/>
                  </a:lnTo>
                  <a:lnTo>
                    <a:pt x="11" y="0"/>
                  </a:lnTo>
                  <a:lnTo>
                    <a:pt x="13" y="0"/>
                  </a:lnTo>
                  <a:lnTo>
                    <a:pt x="15" y="0"/>
                  </a:lnTo>
                  <a:lnTo>
                    <a:pt x="15" y="2"/>
                  </a:lnTo>
                  <a:lnTo>
                    <a:pt x="17" y="4"/>
                  </a:lnTo>
                  <a:lnTo>
                    <a:pt x="17" y="6"/>
                  </a:lnTo>
                  <a:lnTo>
                    <a:pt x="19" y="10"/>
                  </a:lnTo>
                  <a:lnTo>
                    <a:pt x="19" y="12"/>
                  </a:lnTo>
                  <a:lnTo>
                    <a:pt x="19" y="13"/>
                  </a:lnTo>
                  <a:lnTo>
                    <a:pt x="21" y="15"/>
                  </a:lnTo>
                  <a:lnTo>
                    <a:pt x="21" y="19"/>
                  </a:lnTo>
                  <a:lnTo>
                    <a:pt x="21" y="21"/>
                  </a:lnTo>
                  <a:lnTo>
                    <a:pt x="23" y="25"/>
                  </a:lnTo>
                  <a:lnTo>
                    <a:pt x="23" y="33"/>
                  </a:lnTo>
                  <a:lnTo>
                    <a:pt x="25" y="40"/>
                  </a:lnTo>
                  <a:lnTo>
                    <a:pt x="25" y="50"/>
                  </a:lnTo>
                  <a:lnTo>
                    <a:pt x="25" y="58"/>
                  </a:lnTo>
                  <a:lnTo>
                    <a:pt x="27" y="69"/>
                  </a:lnTo>
                  <a:lnTo>
                    <a:pt x="27" y="79"/>
                  </a:lnTo>
                  <a:lnTo>
                    <a:pt x="27" y="88"/>
                  </a:lnTo>
                  <a:lnTo>
                    <a:pt x="27" y="100"/>
                  </a:lnTo>
                  <a:lnTo>
                    <a:pt x="27" y="111"/>
                  </a:lnTo>
                  <a:close/>
                </a:path>
              </a:pathLst>
            </a:custGeom>
            <a:solidFill>
              <a:srgbClr val="FFFF00"/>
            </a:solidFill>
            <a:ln w="0">
              <a:solidFill>
                <a:srgbClr val="000000"/>
              </a:solidFill>
              <a:prstDash val="solid"/>
              <a:round/>
              <a:headEnd/>
              <a:tailEnd/>
            </a:ln>
          </p:spPr>
          <p:txBody>
            <a:bodyPr/>
            <a:lstStyle/>
            <a:p>
              <a:endParaRPr lang="de-DE"/>
            </a:p>
          </p:txBody>
        </p:sp>
        <p:sp>
          <p:nvSpPr>
            <p:cNvPr id="91167" name="Freeform 6"/>
            <p:cNvSpPr>
              <a:spLocks/>
            </p:cNvSpPr>
            <p:nvPr/>
          </p:nvSpPr>
          <p:spPr bwMode="auto">
            <a:xfrm>
              <a:off x="828" y="1601"/>
              <a:ext cx="144" cy="67"/>
            </a:xfrm>
            <a:custGeom>
              <a:avLst/>
              <a:gdLst>
                <a:gd name="T0" fmla="*/ 144 w 144"/>
                <a:gd name="T1" fmla="*/ 0 h 67"/>
                <a:gd name="T2" fmla="*/ 144 w 144"/>
                <a:gd name="T3" fmla="*/ 2 h 67"/>
                <a:gd name="T4" fmla="*/ 144 w 144"/>
                <a:gd name="T5" fmla="*/ 2 h 67"/>
                <a:gd name="T6" fmla="*/ 142 w 144"/>
                <a:gd name="T7" fmla="*/ 4 h 67"/>
                <a:gd name="T8" fmla="*/ 142 w 144"/>
                <a:gd name="T9" fmla="*/ 5 h 67"/>
                <a:gd name="T10" fmla="*/ 142 w 144"/>
                <a:gd name="T11" fmla="*/ 7 h 67"/>
                <a:gd name="T12" fmla="*/ 142 w 144"/>
                <a:gd name="T13" fmla="*/ 11 h 67"/>
                <a:gd name="T14" fmla="*/ 142 w 144"/>
                <a:gd name="T15" fmla="*/ 15 h 67"/>
                <a:gd name="T16" fmla="*/ 142 w 144"/>
                <a:gd name="T17" fmla="*/ 21 h 67"/>
                <a:gd name="T18" fmla="*/ 140 w 144"/>
                <a:gd name="T19" fmla="*/ 27 h 67"/>
                <a:gd name="T20" fmla="*/ 140 w 144"/>
                <a:gd name="T21" fmla="*/ 32 h 67"/>
                <a:gd name="T22" fmla="*/ 140 w 144"/>
                <a:gd name="T23" fmla="*/ 40 h 67"/>
                <a:gd name="T24" fmla="*/ 140 w 144"/>
                <a:gd name="T25" fmla="*/ 46 h 67"/>
                <a:gd name="T26" fmla="*/ 140 w 144"/>
                <a:gd name="T27" fmla="*/ 51 h 67"/>
                <a:gd name="T28" fmla="*/ 140 w 144"/>
                <a:gd name="T29" fmla="*/ 57 h 67"/>
                <a:gd name="T30" fmla="*/ 140 w 144"/>
                <a:gd name="T31" fmla="*/ 59 h 67"/>
                <a:gd name="T32" fmla="*/ 140 w 144"/>
                <a:gd name="T33" fmla="*/ 61 h 67"/>
                <a:gd name="T34" fmla="*/ 140 w 144"/>
                <a:gd name="T35" fmla="*/ 63 h 67"/>
                <a:gd name="T36" fmla="*/ 140 w 144"/>
                <a:gd name="T37" fmla="*/ 65 h 67"/>
                <a:gd name="T38" fmla="*/ 140 w 144"/>
                <a:gd name="T39" fmla="*/ 65 h 67"/>
                <a:gd name="T40" fmla="*/ 140 w 144"/>
                <a:gd name="T41" fmla="*/ 67 h 67"/>
                <a:gd name="T42" fmla="*/ 138 w 144"/>
                <a:gd name="T43" fmla="*/ 67 h 67"/>
                <a:gd name="T44" fmla="*/ 138 w 144"/>
                <a:gd name="T45" fmla="*/ 67 h 67"/>
                <a:gd name="T46" fmla="*/ 0 w 144"/>
                <a:gd name="T47" fmla="*/ 67 h 67"/>
                <a:gd name="T48" fmla="*/ 2 w 144"/>
                <a:gd name="T49" fmla="*/ 36 h 67"/>
                <a:gd name="T50" fmla="*/ 144 w 144"/>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67"/>
                <a:gd name="T80" fmla="*/ 144 w 144"/>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67">
                  <a:moveTo>
                    <a:pt x="144" y="0"/>
                  </a:moveTo>
                  <a:lnTo>
                    <a:pt x="144" y="2"/>
                  </a:lnTo>
                  <a:lnTo>
                    <a:pt x="142" y="4"/>
                  </a:lnTo>
                  <a:lnTo>
                    <a:pt x="142" y="5"/>
                  </a:lnTo>
                  <a:lnTo>
                    <a:pt x="142" y="7"/>
                  </a:lnTo>
                  <a:lnTo>
                    <a:pt x="142" y="11"/>
                  </a:lnTo>
                  <a:lnTo>
                    <a:pt x="142" y="15"/>
                  </a:lnTo>
                  <a:lnTo>
                    <a:pt x="142" y="21"/>
                  </a:lnTo>
                  <a:lnTo>
                    <a:pt x="140" y="27"/>
                  </a:lnTo>
                  <a:lnTo>
                    <a:pt x="140" y="32"/>
                  </a:lnTo>
                  <a:lnTo>
                    <a:pt x="140" y="40"/>
                  </a:lnTo>
                  <a:lnTo>
                    <a:pt x="140" y="46"/>
                  </a:lnTo>
                  <a:lnTo>
                    <a:pt x="140" y="51"/>
                  </a:lnTo>
                  <a:lnTo>
                    <a:pt x="140" y="57"/>
                  </a:lnTo>
                  <a:lnTo>
                    <a:pt x="140" y="59"/>
                  </a:lnTo>
                  <a:lnTo>
                    <a:pt x="140" y="61"/>
                  </a:lnTo>
                  <a:lnTo>
                    <a:pt x="140" y="63"/>
                  </a:lnTo>
                  <a:lnTo>
                    <a:pt x="140" y="65"/>
                  </a:lnTo>
                  <a:lnTo>
                    <a:pt x="140" y="67"/>
                  </a:lnTo>
                  <a:lnTo>
                    <a:pt x="138" y="67"/>
                  </a:lnTo>
                  <a:lnTo>
                    <a:pt x="0" y="67"/>
                  </a:lnTo>
                  <a:lnTo>
                    <a:pt x="2" y="36"/>
                  </a:lnTo>
                  <a:lnTo>
                    <a:pt x="144" y="0"/>
                  </a:lnTo>
                  <a:close/>
                </a:path>
              </a:pathLst>
            </a:custGeom>
            <a:solidFill>
              <a:srgbClr val="FFFF00"/>
            </a:solidFill>
            <a:ln w="0">
              <a:solidFill>
                <a:srgbClr val="000000"/>
              </a:solidFill>
              <a:prstDash val="solid"/>
              <a:round/>
              <a:headEnd/>
              <a:tailEnd/>
            </a:ln>
          </p:spPr>
          <p:txBody>
            <a:bodyPr/>
            <a:lstStyle/>
            <a:p>
              <a:endParaRPr lang="de-DE"/>
            </a:p>
          </p:txBody>
        </p:sp>
        <p:sp>
          <p:nvSpPr>
            <p:cNvPr id="91168" name="Freeform 7"/>
            <p:cNvSpPr>
              <a:spLocks/>
            </p:cNvSpPr>
            <p:nvPr/>
          </p:nvSpPr>
          <p:spPr bwMode="auto">
            <a:xfrm>
              <a:off x="993" y="1601"/>
              <a:ext cx="141" cy="67"/>
            </a:xfrm>
            <a:custGeom>
              <a:avLst/>
              <a:gdLst>
                <a:gd name="T0" fmla="*/ 0 w 141"/>
                <a:gd name="T1" fmla="*/ 0 h 67"/>
                <a:gd name="T2" fmla="*/ 0 w 141"/>
                <a:gd name="T3" fmla="*/ 0 h 67"/>
                <a:gd name="T4" fmla="*/ 0 w 141"/>
                <a:gd name="T5" fmla="*/ 0 h 67"/>
                <a:gd name="T6" fmla="*/ 0 w 141"/>
                <a:gd name="T7" fmla="*/ 2 h 67"/>
                <a:gd name="T8" fmla="*/ 0 w 141"/>
                <a:gd name="T9" fmla="*/ 4 h 67"/>
                <a:gd name="T10" fmla="*/ 0 w 141"/>
                <a:gd name="T11" fmla="*/ 5 h 67"/>
                <a:gd name="T12" fmla="*/ 0 w 141"/>
                <a:gd name="T13" fmla="*/ 7 h 67"/>
                <a:gd name="T14" fmla="*/ 0 w 141"/>
                <a:gd name="T15" fmla="*/ 9 h 67"/>
                <a:gd name="T16" fmla="*/ 2 w 141"/>
                <a:gd name="T17" fmla="*/ 15 h 67"/>
                <a:gd name="T18" fmla="*/ 2 w 141"/>
                <a:gd name="T19" fmla="*/ 19 h 67"/>
                <a:gd name="T20" fmla="*/ 2 w 141"/>
                <a:gd name="T21" fmla="*/ 27 h 67"/>
                <a:gd name="T22" fmla="*/ 2 w 141"/>
                <a:gd name="T23" fmla="*/ 32 h 67"/>
                <a:gd name="T24" fmla="*/ 4 w 141"/>
                <a:gd name="T25" fmla="*/ 38 h 67"/>
                <a:gd name="T26" fmla="*/ 4 w 141"/>
                <a:gd name="T27" fmla="*/ 44 h 67"/>
                <a:gd name="T28" fmla="*/ 2 w 141"/>
                <a:gd name="T29" fmla="*/ 50 h 67"/>
                <a:gd name="T30" fmla="*/ 2 w 141"/>
                <a:gd name="T31" fmla="*/ 53 h 67"/>
                <a:gd name="T32" fmla="*/ 2 w 141"/>
                <a:gd name="T33" fmla="*/ 55 h 67"/>
                <a:gd name="T34" fmla="*/ 2 w 141"/>
                <a:gd name="T35" fmla="*/ 57 h 67"/>
                <a:gd name="T36" fmla="*/ 2 w 141"/>
                <a:gd name="T37" fmla="*/ 59 h 67"/>
                <a:gd name="T38" fmla="*/ 2 w 141"/>
                <a:gd name="T39" fmla="*/ 61 h 67"/>
                <a:gd name="T40" fmla="*/ 2 w 141"/>
                <a:gd name="T41" fmla="*/ 63 h 67"/>
                <a:gd name="T42" fmla="*/ 2 w 141"/>
                <a:gd name="T43" fmla="*/ 65 h 67"/>
                <a:gd name="T44" fmla="*/ 2 w 141"/>
                <a:gd name="T45" fmla="*/ 65 h 67"/>
                <a:gd name="T46" fmla="*/ 4 w 141"/>
                <a:gd name="T47" fmla="*/ 67 h 67"/>
                <a:gd name="T48" fmla="*/ 4 w 141"/>
                <a:gd name="T49" fmla="*/ 67 h 67"/>
                <a:gd name="T50" fmla="*/ 141 w 141"/>
                <a:gd name="T51" fmla="*/ 67 h 67"/>
                <a:gd name="T52" fmla="*/ 140 w 141"/>
                <a:gd name="T53" fmla="*/ 38 h 67"/>
                <a:gd name="T54" fmla="*/ 0 w 141"/>
                <a:gd name="T55" fmla="*/ 0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1"/>
                <a:gd name="T85" fmla="*/ 0 h 67"/>
                <a:gd name="T86" fmla="*/ 141 w 141"/>
                <a:gd name="T87" fmla="*/ 67 h 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1" h="67">
                  <a:moveTo>
                    <a:pt x="0" y="0"/>
                  </a:moveTo>
                  <a:lnTo>
                    <a:pt x="0" y="0"/>
                  </a:lnTo>
                  <a:lnTo>
                    <a:pt x="0" y="2"/>
                  </a:lnTo>
                  <a:lnTo>
                    <a:pt x="0" y="4"/>
                  </a:lnTo>
                  <a:lnTo>
                    <a:pt x="0" y="5"/>
                  </a:lnTo>
                  <a:lnTo>
                    <a:pt x="0" y="7"/>
                  </a:lnTo>
                  <a:lnTo>
                    <a:pt x="0" y="9"/>
                  </a:lnTo>
                  <a:lnTo>
                    <a:pt x="2" y="15"/>
                  </a:lnTo>
                  <a:lnTo>
                    <a:pt x="2" y="19"/>
                  </a:lnTo>
                  <a:lnTo>
                    <a:pt x="2" y="27"/>
                  </a:lnTo>
                  <a:lnTo>
                    <a:pt x="2" y="32"/>
                  </a:lnTo>
                  <a:lnTo>
                    <a:pt x="4" y="38"/>
                  </a:lnTo>
                  <a:lnTo>
                    <a:pt x="4" y="44"/>
                  </a:lnTo>
                  <a:lnTo>
                    <a:pt x="2" y="50"/>
                  </a:lnTo>
                  <a:lnTo>
                    <a:pt x="2" y="53"/>
                  </a:lnTo>
                  <a:lnTo>
                    <a:pt x="2" y="55"/>
                  </a:lnTo>
                  <a:lnTo>
                    <a:pt x="2" y="57"/>
                  </a:lnTo>
                  <a:lnTo>
                    <a:pt x="2" y="59"/>
                  </a:lnTo>
                  <a:lnTo>
                    <a:pt x="2" y="61"/>
                  </a:lnTo>
                  <a:lnTo>
                    <a:pt x="2" y="63"/>
                  </a:lnTo>
                  <a:lnTo>
                    <a:pt x="2" y="65"/>
                  </a:lnTo>
                  <a:lnTo>
                    <a:pt x="4" y="67"/>
                  </a:lnTo>
                  <a:lnTo>
                    <a:pt x="141" y="67"/>
                  </a:lnTo>
                  <a:lnTo>
                    <a:pt x="140" y="38"/>
                  </a:lnTo>
                  <a:lnTo>
                    <a:pt x="0" y="0"/>
                  </a:lnTo>
                  <a:close/>
                </a:path>
              </a:pathLst>
            </a:custGeom>
            <a:solidFill>
              <a:srgbClr val="FFFF00"/>
            </a:solidFill>
            <a:ln w="0">
              <a:solidFill>
                <a:srgbClr val="000000"/>
              </a:solidFill>
              <a:prstDash val="solid"/>
              <a:round/>
              <a:headEnd/>
              <a:tailEnd/>
            </a:ln>
          </p:spPr>
          <p:txBody>
            <a:bodyPr/>
            <a:lstStyle/>
            <a:p>
              <a:endParaRPr lang="de-DE"/>
            </a:p>
          </p:txBody>
        </p:sp>
        <p:sp>
          <p:nvSpPr>
            <p:cNvPr id="91169" name="Freeform 8"/>
            <p:cNvSpPr>
              <a:spLocks/>
            </p:cNvSpPr>
            <p:nvPr/>
          </p:nvSpPr>
          <p:spPr bwMode="auto">
            <a:xfrm>
              <a:off x="905" y="1783"/>
              <a:ext cx="71" cy="42"/>
            </a:xfrm>
            <a:custGeom>
              <a:avLst/>
              <a:gdLst>
                <a:gd name="T0" fmla="*/ 67 w 71"/>
                <a:gd name="T1" fmla="*/ 0 h 42"/>
                <a:gd name="T2" fmla="*/ 67 w 71"/>
                <a:gd name="T3" fmla="*/ 0 h 42"/>
                <a:gd name="T4" fmla="*/ 67 w 71"/>
                <a:gd name="T5" fmla="*/ 0 h 42"/>
                <a:gd name="T6" fmla="*/ 67 w 71"/>
                <a:gd name="T7" fmla="*/ 2 h 42"/>
                <a:gd name="T8" fmla="*/ 67 w 71"/>
                <a:gd name="T9" fmla="*/ 4 h 42"/>
                <a:gd name="T10" fmla="*/ 67 w 71"/>
                <a:gd name="T11" fmla="*/ 6 h 42"/>
                <a:gd name="T12" fmla="*/ 67 w 71"/>
                <a:gd name="T13" fmla="*/ 9 h 42"/>
                <a:gd name="T14" fmla="*/ 67 w 71"/>
                <a:gd name="T15" fmla="*/ 11 h 42"/>
                <a:gd name="T16" fmla="*/ 67 w 71"/>
                <a:gd name="T17" fmla="*/ 15 h 42"/>
                <a:gd name="T18" fmla="*/ 67 w 71"/>
                <a:gd name="T19" fmla="*/ 19 h 42"/>
                <a:gd name="T20" fmla="*/ 67 w 71"/>
                <a:gd name="T21" fmla="*/ 21 h 42"/>
                <a:gd name="T22" fmla="*/ 69 w 71"/>
                <a:gd name="T23" fmla="*/ 21 h 42"/>
                <a:gd name="T24" fmla="*/ 69 w 71"/>
                <a:gd name="T25" fmla="*/ 25 h 42"/>
                <a:gd name="T26" fmla="*/ 69 w 71"/>
                <a:gd name="T27" fmla="*/ 25 h 42"/>
                <a:gd name="T28" fmla="*/ 71 w 71"/>
                <a:gd name="T29" fmla="*/ 27 h 42"/>
                <a:gd name="T30" fmla="*/ 69 w 71"/>
                <a:gd name="T31" fmla="*/ 29 h 42"/>
                <a:gd name="T32" fmla="*/ 69 w 71"/>
                <a:gd name="T33" fmla="*/ 29 h 42"/>
                <a:gd name="T34" fmla="*/ 69 w 71"/>
                <a:gd name="T35" fmla="*/ 30 h 42"/>
                <a:gd name="T36" fmla="*/ 67 w 71"/>
                <a:gd name="T37" fmla="*/ 32 h 42"/>
                <a:gd name="T38" fmla="*/ 67 w 71"/>
                <a:gd name="T39" fmla="*/ 34 h 42"/>
                <a:gd name="T40" fmla="*/ 65 w 71"/>
                <a:gd name="T41" fmla="*/ 36 h 42"/>
                <a:gd name="T42" fmla="*/ 65 w 71"/>
                <a:gd name="T43" fmla="*/ 36 h 42"/>
                <a:gd name="T44" fmla="*/ 65 w 71"/>
                <a:gd name="T45" fmla="*/ 38 h 42"/>
                <a:gd name="T46" fmla="*/ 63 w 71"/>
                <a:gd name="T47" fmla="*/ 38 h 42"/>
                <a:gd name="T48" fmla="*/ 63 w 71"/>
                <a:gd name="T49" fmla="*/ 40 h 42"/>
                <a:gd name="T50" fmla="*/ 63 w 71"/>
                <a:gd name="T51" fmla="*/ 40 h 42"/>
                <a:gd name="T52" fmla="*/ 63 w 71"/>
                <a:gd name="T53" fmla="*/ 42 h 42"/>
                <a:gd name="T54" fmla="*/ 63 w 71"/>
                <a:gd name="T55" fmla="*/ 42 h 42"/>
                <a:gd name="T56" fmla="*/ 63 w 71"/>
                <a:gd name="T57" fmla="*/ 42 h 42"/>
                <a:gd name="T58" fmla="*/ 0 w 71"/>
                <a:gd name="T59" fmla="*/ 40 h 42"/>
                <a:gd name="T60" fmla="*/ 2 w 71"/>
                <a:gd name="T61" fmla="*/ 21 h 42"/>
                <a:gd name="T62" fmla="*/ 67 w 71"/>
                <a:gd name="T63" fmla="*/ 0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42"/>
                <a:gd name="T98" fmla="*/ 71 w 71"/>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42">
                  <a:moveTo>
                    <a:pt x="67" y="0"/>
                  </a:moveTo>
                  <a:lnTo>
                    <a:pt x="67" y="0"/>
                  </a:lnTo>
                  <a:lnTo>
                    <a:pt x="67" y="2"/>
                  </a:lnTo>
                  <a:lnTo>
                    <a:pt x="67" y="4"/>
                  </a:lnTo>
                  <a:lnTo>
                    <a:pt x="67" y="6"/>
                  </a:lnTo>
                  <a:lnTo>
                    <a:pt x="67" y="9"/>
                  </a:lnTo>
                  <a:lnTo>
                    <a:pt x="67" y="11"/>
                  </a:lnTo>
                  <a:lnTo>
                    <a:pt x="67" y="15"/>
                  </a:lnTo>
                  <a:lnTo>
                    <a:pt x="67" y="19"/>
                  </a:lnTo>
                  <a:lnTo>
                    <a:pt x="67" y="21"/>
                  </a:lnTo>
                  <a:lnTo>
                    <a:pt x="69" y="21"/>
                  </a:lnTo>
                  <a:lnTo>
                    <a:pt x="69" y="25"/>
                  </a:lnTo>
                  <a:lnTo>
                    <a:pt x="71" y="27"/>
                  </a:lnTo>
                  <a:lnTo>
                    <a:pt x="69" y="29"/>
                  </a:lnTo>
                  <a:lnTo>
                    <a:pt x="69" y="30"/>
                  </a:lnTo>
                  <a:lnTo>
                    <a:pt x="67" y="32"/>
                  </a:lnTo>
                  <a:lnTo>
                    <a:pt x="67" y="34"/>
                  </a:lnTo>
                  <a:lnTo>
                    <a:pt x="65" y="36"/>
                  </a:lnTo>
                  <a:lnTo>
                    <a:pt x="65" y="38"/>
                  </a:lnTo>
                  <a:lnTo>
                    <a:pt x="63" y="38"/>
                  </a:lnTo>
                  <a:lnTo>
                    <a:pt x="63" y="40"/>
                  </a:lnTo>
                  <a:lnTo>
                    <a:pt x="63" y="42"/>
                  </a:lnTo>
                  <a:lnTo>
                    <a:pt x="0" y="40"/>
                  </a:lnTo>
                  <a:lnTo>
                    <a:pt x="2" y="21"/>
                  </a:lnTo>
                  <a:lnTo>
                    <a:pt x="67" y="0"/>
                  </a:lnTo>
                  <a:close/>
                </a:path>
              </a:pathLst>
            </a:custGeom>
            <a:solidFill>
              <a:srgbClr val="FFFF00"/>
            </a:solidFill>
            <a:ln w="0">
              <a:solidFill>
                <a:srgbClr val="000000"/>
              </a:solidFill>
              <a:prstDash val="solid"/>
              <a:round/>
              <a:headEnd/>
              <a:tailEnd/>
            </a:ln>
          </p:spPr>
          <p:txBody>
            <a:bodyPr/>
            <a:lstStyle/>
            <a:p>
              <a:endParaRPr lang="de-DE"/>
            </a:p>
          </p:txBody>
        </p:sp>
        <p:sp>
          <p:nvSpPr>
            <p:cNvPr id="91170" name="Freeform 9"/>
            <p:cNvSpPr>
              <a:spLocks/>
            </p:cNvSpPr>
            <p:nvPr/>
          </p:nvSpPr>
          <p:spPr bwMode="auto">
            <a:xfrm>
              <a:off x="983" y="1781"/>
              <a:ext cx="71" cy="42"/>
            </a:xfrm>
            <a:custGeom>
              <a:avLst/>
              <a:gdLst>
                <a:gd name="T0" fmla="*/ 4 w 71"/>
                <a:gd name="T1" fmla="*/ 0 h 42"/>
                <a:gd name="T2" fmla="*/ 4 w 71"/>
                <a:gd name="T3" fmla="*/ 0 h 42"/>
                <a:gd name="T4" fmla="*/ 4 w 71"/>
                <a:gd name="T5" fmla="*/ 0 h 42"/>
                <a:gd name="T6" fmla="*/ 4 w 71"/>
                <a:gd name="T7" fmla="*/ 2 h 42"/>
                <a:gd name="T8" fmla="*/ 4 w 71"/>
                <a:gd name="T9" fmla="*/ 4 h 42"/>
                <a:gd name="T10" fmla="*/ 4 w 71"/>
                <a:gd name="T11" fmla="*/ 6 h 42"/>
                <a:gd name="T12" fmla="*/ 4 w 71"/>
                <a:gd name="T13" fmla="*/ 9 h 42"/>
                <a:gd name="T14" fmla="*/ 4 w 71"/>
                <a:gd name="T15" fmla="*/ 13 h 42"/>
                <a:gd name="T16" fmla="*/ 4 w 71"/>
                <a:gd name="T17" fmla="*/ 17 h 42"/>
                <a:gd name="T18" fmla="*/ 4 w 71"/>
                <a:gd name="T19" fmla="*/ 21 h 42"/>
                <a:gd name="T20" fmla="*/ 4 w 71"/>
                <a:gd name="T21" fmla="*/ 21 h 42"/>
                <a:gd name="T22" fmla="*/ 2 w 71"/>
                <a:gd name="T23" fmla="*/ 23 h 42"/>
                <a:gd name="T24" fmla="*/ 2 w 71"/>
                <a:gd name="T25" fmla="*/ 23 h 42"/>
                <a:gd name="T26" fmla="*/ 2 w 71"/>
                <a:gd name="T27" fmla="*/ 25 h 42"/>
                <a:gd name="T28" fmla="*/ 0 w 71"/>
                <a:gd name="T29" fmla="*/ 25 h 42"/>
                <a:gd name="T30" fmla="*/ 0 w 71"/>
                <a:gd name="T31" fmla="*/ 27 h 42"/>
                <a:gd name="T32" fmla="*/ 2 w 71"/>
                <a:gd name="T33" fmla="*/ 29 h 42"/>
                <a:gd name="T34" fmla="*/ 2 w 71"/>
                <a:gd name="T35" fmla="*/ 31 h 42"/>
                <a:gd name="T36" fmla="*/ 2 w 71"/>
                <a:gd name="T37" fmla="*/ 31 h 42"/>
                <a:gd name="T38" fmla="*/ 4 w 71"/>
                <a:gd name="T39" fmla="*/ 32 h 42"/>
                <a:gd name="T40" fmla="*/ 4 w 71"/>
                <a:gd name="T41" fmla="*/ 34 h 42"/>
                <a:gd name="T42" fmla="*/ 6 w 71"/>
                <a:gd name="T43" fmla="*/ 36 h 42"/>
                <a:gd name="T44" fmla="*/ 6 w 71"/>
                <a:gd name="T45" fmla="*/ 38 h 42"/>
                <a:gd name="T46" fmla="*/ 6 w 71"/>
                <a:gd name="T47" fmla="*/ 38 h 42"/>
                <a:gd name="T48" fmla="*/ 6 w 71"/>
                <a:gd name="T49" fmla="*/ 38 h 42"/>
                <a:gd name="T50" fmla="*/ 8 w 71"/>
                <a:gd name="T51" fmla="*/ 40 h 42"/>
                <a:gd name="T52" fmla="*/ 8 w 71"/>
                <a:gd name="T53" fmla="*/ 42 h 42"/>
                <a:gd name="T54" fmla="*/ 8 w 71"/>
                <a:gd name="T55" fmla="*/ 42 h 42"/>
                <a:gd name="T56" fmla="*/ 8 w 71"/>
                <a:gd name="T57" fmla="*/ 42 h 42"/>
                <a:gd name="T58" fmla="*/ 8 w 71"/>
                <a:gd name="T59" fmla="*/ 42 h 42"/>
                <a:gd name="T60" fmla="*/ 71 w 71"/>
                <a:gd name="T61" fmla="*/ 42 h 42"/>
                <a:gd name="T62" fmla="*/ 69 w 71"/>
                <a:gd name="T63" fmla="*/ 23 h 42"/>
                <a:gd name="T64" fmla="*/ 4 w 71"/>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42"/>
                <a:gd name="T101" fmla="*/ 71 w 71"/>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42">
                  <a:moveTo>
                    <a:pt x="4" y="0"/>
                  </a:moveTo>
                  <a:lnTo>
                    <a:pt x="4" y="0"/>
                  </a:lnTo>
                  <a:lnTo>
                    <a:pt x="4" y="2"/>
                  </a:lnTo>
                  <a:lnTo>
                    <a:pt x="4" y="4"/>
                  </a:lnTo>
                  <a:lnTo>
                    <a:pt x="4" y="6"/>
                  </a:lnTo>
                  <a:lnTo>
                    <a:pt x="4" y="9"/>
                  </a:lnTo>
                  <a:lnTo>
                    <a:pt x="4" y="13"/>
                  </a:lnTo>
                  <a:lnTo>
                    <a:pt x="4" y="17"/>
                  </a:lnTo>
                  <a:lnTo>
                    <a:pt x="4" y="21"/>
                  </a:lnTo>
                  <a:lnTo>
                    <a:pt x="2" y="23"/>
                  </a:lnTo>
                  <a:lnTo>
                    <a:pt x="2" y="25"/>
                  </a:lnTo>
                  <a:lnTo>
                    <a:pt x="0" y="25"/>
                  </a:lnTo>
                  <a:lnTo>
                    <a:pt x="0" y="27"/>
                  </a:lnTo>
                  <a:lnTo>
                    <a:pt x="2" y="29"/>
                  </a:lnTo>
                  <a:lnTo>
                    <a:pt x="2" y="31"/>
                  </a:lnTo>
                  <a:lnTo>
                    <a:pt x="4" y="32"/>
                  </a:lnTo>
                  <a:lnTo>
                    <a:pt x="4" y="34"/>
                  </a:lnTo>
                  <a:lnTo>
                    <a:pt x="6" y="36"/>
                  </a:lnTo>
                  <a:lnTo>
                    <a:pt x="6" y="38"/>
                  </a:lnTo>
                  <a:lnTo>
                    <a:pt x="8" y="40"/>
                  </a:lnTo>
                  <a:lnTo>
                    <a:pt x="8" y="42"/>
                  </a:lnTo>
                  <a:lnTo>
                    <a:pt x="71" y="42"/>
                  </a:lnTo>
                  <a:lnTo>
                    <a:pt x="69" y="23"/>
                  </a:lnTo>
                  <a:lnTo>
                    <a:pt x="4" y="0"/>
                  </a:lnTo>
                  <a:close/>
                </a:path>
              </a:pathLst>
            </a:custGeom>
            <a:solidFill>
              <a:srgbClr val="FFFF00"/>
            </a:solidFill>
            <a:ln w="0">
              <a:solidFill>
                <a:srgbClr val="000000"/>
              </a:solidFill>
              <a:prstDash val="solid"/>
              <a:round/>
              <a:headEnd/>
              <a:tailEnd/>
            </a:ln>
          </p:spPr>
          <p:txBody>
            <a:bodyPr/>
            <a:lstStyle/>
            <a:p>
              <a:endParaRPr lang="de-DE"/>
            </a:p>
          </p:txBody>
        </p:sp>
        <p:sp>
          <p:nvSpPr>
            <p:cNvPr id="91171" name="Line 10"/>
            <p:cNvSpPr>
              <a:spLocks noChangeShapeType="1"/>
            </p:cNvSpPr>
            <p:nvPr/>
          </p:nvSpPr>
          <p:spPr bwMode="auto">
            <a:xfrm flipH="1">
              <a:off x="947" y="1557"/>
              <a:ext cx="73" cy="0"/>
            </a:xfrm>
            <a:prstGeom prst="line">
              <a:avLst/>
            </a:prstGeom>
            <a:noFill/>
            <a:ln w="0">
              <a:solidFill>
                <a:srgbClr val="000000"/>
              </a:solidFill>
              <a:round/>
              <a:headEnd/>
              <a:tailEnd/>
            </a:ln>
          </p:spPr>
          <p:txBody>
            <a:bodyPr/>
            <a:lstStyle/>
            <a:p>
              <a:endParaRPr lang="de-DE"/>
            </a:p>
          </p:txBody>
        </p:sp>
        <p:sp>
          <p:nvSpPr>
            <p:cNvPr id="91172" name="Freeform 11"/>
            <p:cNvSpPr>
              <a:spLocks/>
            </p:cNvSpPr>
            <p:nvPr/>
          </p:nvSpPr>
          <p:spPr bwMode="auto">
            <a:xfrm>
              <a:off x="970" y="1610"/>
              <a:ext cx="25" cy="64"/>
            </a:xfrm>
            <a:custGeom>
              <a:avLst/>
              <a:gdLst>
                <a:gd name="T0" fmla="*/ 25 w 25"/>
                <a:gd name="T1" fmla="*/ 33 h 64"/>
                <a:gd name="T2" fmla="*/ 25 w 25"/>
                <a:gd name="T3" fmla="*/ 39 h 64"/>
                <a:gd name="T4" fmla="*/ 23 w 25"/>
                <a:gd name="T5" fmla="*/ 44 h 64"/>
                <a:gd name="T6" fmla="*/ 21 w 25"/>
                <a:gd name="T7" fmla="*/ 50 h 64"/>
                <a:gd name="T8" fmla="*/ 21 w 25"/>
                <a:gd name="T9" fmla="*/ 52 h 64"/>
                <a:gd name="T10" fmla="*/ 21 w 25"/>
                <a:gd name="T11" fmla="*/ 54 h 64"/>
                <a:gd name="T12" fmla="*/ 19 w 25"/>
                <a:gd name="T13" fmla="*/ 56 h 64"/>
                <a:gd name="T14" fmla="*/ 19 w 25"/>
                <a:gd name="T15" fmla="*/ 58 h 64"/>
                <a:gd name="T16" fmla="*/ 17 w 25"/>
                <a:gd name="T17" fmla="*/ 60 h 64"/>
                <a:gd name="T18" fmla="*/ 17 w 25"/>
                <a:gd name="T19" fmla="*/ 62 h 64"/>
                <a:gd name="T20" fmla="*/ 15 w 25"/>
                <a:gd name="T21" fmla="*/ 62 h 64"/>
                <a:gd name="T22" fmla="*/ 15 w 25"/>
                <a:gd name="T23" fmla="*/ 62 h 64"/>
                <a:gd name="T24" fmla="*/ 13 w 25"/>
                <a:gd name="T25" fmla="*/ 64 h 64"/>
                <a:gd name="T26" fmla="*/ 11 w 25"/>
                <a:gd name="T27" fmla="*/ 64 h 64"/>
                <a:gd name="T28" fmla="*/ 11 w 25"/>
                <a:gd name="T29" fmla="*/ 64 h 64"/>
                <a:gd name="T30" fmla="*/ 9 w 25"/>
                <a:gd name="T31" fmla="*/ 62 h 64"/>
                <a:gd name="T32" fmla="*/ 9 w 25"/>
                <a:gd name="T33" fmla="*/ 62 h 64"/>
                <a:gd name="T34" fmla="*/ 7 w 25"/>
                <a:gd name="T35" fmla="*/ 62 h 64"/>
                <a:gd name="T36" fmla="*/ 6 w 25"/>
                <a:gd name="T37" fmla="*/ 60 h 64"/>
                <a:gd name="T38" fmla="*/ 6 w 25"/>
                <a:gd name="T39" fmla="*/ 58 h 64"/>
                <a:gd name="T40" fmla="*/ 6 w 25"/>
                <a:gd name="T41" fmla="*/ 56 h 64"/>
                <a:gd name="T42" fmla="*/ 4 w 25"/>
                <a:gd name="T43" fmla="*/ 54 h 64"/>
                <a:gd name="T44" fmla="*/ 4 w 25"/>
                <a:gd name="T45" fmla="*/ 52 h 64"/>
                <a:gd name="T46" fmla="*/ 2 w 25"/>
                <a:gd name="T47" fmla="*/ 50 h 64"/>
                <a:gd name="T48" fmla="*/ 2 w 25"/>
                <a:gd name="T49" fmla="*/ 44 h 64"/>
                <a:gd name="T50" fmla="*/ 0 w 25"/>
                <a:gd name="T51" fmla="*/ 39 h 64"/>
                <a:gd name="T52" fmla="*/ 0 w 25"/>
                <a:gd name="T53" fmla="*/ 33 h 64"/>
                <a:gd name="T54" fmla="*/ 2 w 25"/>
                <a:gd name="T55" fmla="*/ 25 h 64"/>
                <a:gd name="T56" fmla="*/ 2 w 25"/>
                <a:gd name="T57" fmla="*/ 19 h 64"/>
                <a:gd name="T58" fmla="*/ 4 w 25"/>
                <a:gd name="T59" fmla="*/ 14 h 64"/>
                <a:gd name="T60" fmla="*/ 4 w 25"/>
                <a:gd name="T61" fmla="*/ 12 h 64"/>
                <a:gd name="T62" fmla="*/ 4 w 25"/>
                <a:gd name="T63" fmla="*/ 10 h 64"/>
                <a:gd name="T64" fmla="*/ 6 w 25"/>
                <a:gd name="T65" fmla="*/ 8 h 64"/>
                <a:gd name="T66" fmla="*/ 6 w 25"/>
                <a:gd name="T67" fmla="*/ 6 h 64"/>
                <a:gd name="T68" fmla="*/ 7 w 25"/>
                <a:gd name="T69" fmla="*/ 4 h 64"/>
                <a:gd name="T70" fmla="*/ 7 w 25"/>
                <a:gd name="T71" fmla="*/ 2 h 64"/>
                <a:gd name="T72" fmla="*/ 9 w 25"/>
                <a:gd name="T73" fmla="*/ 2 h 64"/>
                <a:gd name="T74" fmla="*/ 9 w 25"/>
                <a:gd name="T75" fmla="*/ 2 h 64"/>
                <a:gd name="T76" fmla="*/ 11 w 25"/>
                <a:gd name="T77" fmla="*/ 0 h 64"/>
                <a:gd name="T78" fmla="*/ 13 w 25"/>
                <a:gd name="T79" fmla="*/ 0 h 64"/>
                <a:gd name="T80" fmla="*/ 13 w 25"/>
                <a:gd name="T81" fmla="*/ 0 h 64"/>
                <a:gd name="T82" fmla="*/ 15 w 25"/>
                <a:gd name="T83" fmla="*/ 2 h 64"/>
                <a:gd name="T84" fmla="*/ 15 w 25"/>
                <a:gd name="T85" fmla="*/ 2 h 64"/>
                <a:gd name="T86" fmla="*/ 17 w 25"/>
                <a:gd name="T87" fmla="*/ 4 h 64"/>
                <a:gd name="T88" fmla="*/ 19 w 25"/>
                <a:gd name="T89" fmla="*/ 4 h 64"/>
                <a:gd name="T90" fmla="*/ 19 w 25"/>
                <a:gd name="T91" fmla="*/ 6 h 64"/>
                <a:gd name="T92" fmla="*/ 21 w 25"/>
                <a:gd name="T93" fmla="*/ 8 h 64"/>
                <a:gd name="T94" fmla="*/ 21 w 25"/>
                <a:gd name="T95" fmla="*/ 10 h 64"/>
                <a:gd name="T96" fmla="*/ 21 w 25"/>
                <a:gd name="T97" fmla="*/ 12 h 64"/>
                <a:gd name="T98" fmla="*/ 23 w 25"/>
                <a:gd name="T99" fmla="*/ 14 h 64"/>
                <a:gd name="T100" fmla="*/ 23 w 25"/>
                <a:gd name="T101" fmla="*/ 19 h 64"/>
                <a:gd name="T102" fmla="*/ 25 w 25"/>
                <a:gd name="T103" fmla="*/ 25 h 64"/>
                <a:gd name="T104" fmla="*/ 25 w 25"/>
                <a:gd name="T105" fmla="*/ 33 h 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
                <a:gd name="T160" fmla="*/ 0 h 64"/>
                <a:gd name="T161" fmla="*/ 25 w 25"/>
                <a:gd name="T162" fmla="*/ 64 h 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 h="64">
                  <a:moveTo>
                    <a:pt x="25" y="33"/>
                  </a:moveTo>
                  <a:lnTo>
                    <a:pt x="25" y="39"/>
                  </a:lnTo>
                  <a:lnTo>
                    <a:pt x="23" y="44"/>
                  </a:lnTo>
                  <a:lnTo>
                    <a:pt x="21" y="50"/>
                  </a:lnTo>
                  <a:lnTo>
                    <a:pt x="21" y="52"/>
                  </a:lnTo>
                  <a:lnTo>
                    <a:pt x="21" y="54"/>
                  </a:lnTo>
                  <a:lnTo>
                    <a:pt x="19" y="56"/>
                  </a:lnTo>
                  <a:lnTo>
                    <a:pt x="19" y="58"/>
                  </a:lnTo>
                  <a:lnTo>
                    <a:pt x="17" y="60"/>
                  </a:lnTo>
                  <a:lnTo>
                    <a:pt x="17" y="62"/>
                  </a:lnTo>
                  <a:lnTo>
                    <a:pt x="15" y="62"/>
                  </a:lnTo>
                  <a:lnTo>
                    <a:pt x="13" y="64"/>
                  </a:lnTo>
                  <a:lnTo>
                    <a:pt x="11" y="64"/>
                  </a:lnTo>
                  <a:lnTo>
                    <a:pt x="9" y="62"/>
                  </a:lnTo>
                  <a:lnTo>
                    <a:pt x="7" y="62"/>
                  </a:lnTo>
                  <a:lnTo>
                    <a:pt x="6" y="60"/>
                  </a:lnTo>
                  <a:lnTo>
                    <a:pt x="6" y="58"/>
                  </a:lnTo>
                  <a:lnTo>
                    <a:pt x="6" y="56"/>
                  </a:lnTo>
                  <a:lnTo>
                    <a:pt x="4" y="54"/>
                  </a:lnTo>
                  <a:lnTo>
                    <a:pt x="4" y="52"/>
                  </a:lnTo>
                  <a:lnTo>
                    <a:pt x="2" y="50"/>
                  </a:lnTo>
                  <a:lnTo>
                    <a:pt x="2" y="44"/>
                  </a:lnTo>
                  <a:lnTo>
                    <a:pt x="0" y="39"/>
                  </a:lnTo>
                  <a:lnTo>
                    <a:pt x="0" y="33"/>
                  </a:lnTo>
                  <a:lnTo>
                    <a:pt x="2" y="25"/>
                  </a:lnTo>
                  <a:lnTo>
                    <a:pt x="2" y="19"/>
                  </a:lnTo>
                  <a:lnTo>
                    <a:pt x="4" y="14"/>
                  </a:lnTo>
                  <a:lnTo>
                    <a:pt x="4" y="12"/>
                  </a:lnTo>
                  <a:lnTo>
                    <a:pt x="4" y="10"/>
                  </a:lnTo>
                  <a:lnTo>
                    <a:pt x="6" y="8"/>
                  </a:lnTo>
                  <a:lnTo>
                    <a:pt x="6" y="6"/>
                  </a:lnTo>
                  <a:lnTo>
                    <a:pt x="7" y="4"/>
                  </a:lnTo>
                  <a:lnTo>
                    <a:pt x="7" y="2"/>
                  </a:lnTo>
                  <a:lnTo>
                    <a:pt x="9" y="2"/>
                  </a:lnTo>
                  <a:lnTo>
                    <a:pt x="11" y="0"/>
                  </a:lnTo>
                  <a:lnTo>
                    <a:pt x="13" y="0"/>
                  </a:lnTo>
                  <a:lnTo>
                    <a:pt x="15" y="2"/>
                  </a:lnTo>
                  <a:lnTo>
                    <a:pt x="17" y="4"/>
                  </a:lnTo>
                  <a:lnTo>
                    <a:pt x="19" y="4"/>
                  </a:lnTo>
                  <a:lnTo>
                    <a:pt x="19" y="6"/>
                  </a:lnTo>
                  <a:lnTo>
                    <a:pt x="21" y="8"/>
                  </a:lnTo>
                  <a:lnTo>
                    <a:pt x="21" y="10"/>
                  </a:lnTo>
                  <a:lnTo>
                    <a:pt x="21" y="12"/>
                  </a:lnTo>
                  <a:lnTo>
                    <a:pt x="23" y="14"/>
                  </a:lnTo>
                  <a:lnTo>
                    <a:pt x="23" y="19"/>
                  </a:lnTo>
                  <a:lnTo>
                    <a:pt x="25" y="25"/>
                  </a:lnTo>
                  <a:lnTo>
                    <a:pt x="25" y="33"/>
                  </a:lnTo>
                  <a:close/>
                </a:path>
              </a:pathLst>
            </a:custGeom>
            <a:solidFill>
              <a:srgbClr val="00FFFF"/>
            </a:solidFill>
            <a:ln w="0">
              <a:solidFill>
                <a:srgbClr val="000000"/>
              </a:solidFill>
              <a:prstDash val="solid"/>
              <a:round/>
              <a:headEnd/>
              <a:tailEnd/>
            </a:ln>
          </p:spPr>
          <p:txBody>
            <a:bodyPr/>
            <a:lstStyle/>
            <a:p>
              <a:endParaRPr lang="de-DE"/>
            </a:p>
          </p:txBody>
        </p:sp>
      </p:grpSp>
      <p:sp>
        <p:nvSpPr>
          <p:cNvPr id="91145" name="Text Box 145"/>
          <p:cNvSpPr txBox="1">
            <a:spLocks noChangeArrowheads="1"/>
          </p:cNvSpPr>
          <p:nvPr/>
        </p:nvSpPr>
        <p:spPr bwMode="auto">
          <a:xfrm>
            <a:off x="1433513" y="4311650"/>
            <a:ext cx="750887" cy="338138"/>
          </a:xfrm>
          <a:prstGeom prst="rect">
            <a:avLst/>
          </a:prstGeom>
          <a:noFill/>
          <a:ln w="9525">
            <a:noFill/>
            <a:miter lim="800000"/>
            <a:headEnd/>
            <a:tailEnd/>
          </a:ln>
        </p:spPr>
        <p:txBody>
          <a:bodyPr>
            <a:spAutoFit/>
          </a:bodyPr>
          <a:lstStyle/>
          <a:p>
            <a:pPr algn="ctr" eaLnBrk="0" hangingPunct="0">
              <a:spcBef>
                <a:spcPct val="50000"/>
              </a:spcBef>
            </a:pPr>
            <a:r>
              <a:rPr lang="de-DE" altLang="de-DE" sz="1600" b="1"/>
              <a:t>¼</a:t>
            </a:r>
          </a:p>
        </p:txBody>
      </p:sp>
      <p:sp>
        <p:nvSpPr>
          <p:cNvPr id="91146" name="Text Box 145"/>
          <p:cNvSpPr txBox="1">
            <a:spLocks noChangeArrowheads="1"/>
          </p:cNvSpPr>
          <p:nvPr/>
        </p:nvSpPr>
        <p:spPr bwMode="auto">
          <a:xfrm>
            <a:off x="1998663" y="1830388"/>
            <a:ext cx="750887" cy="338137"/>
          </a:xfrm>
          <a:prstGeom prst="rect">
            <a:avLst/>
          </a:prstGeom>
          <a:noFill/>
          <a:ln w="9525">
            <a:noFill/>
            <a:miter lim="800000"/>
            <a:headEnd/>
            <a:tailEnd/>
          </a:ln>
        </p:spPr>
        <p:txBody>
          <a:bodyPr>
            <a:spAutoFit/>
          </a:bodyPr>
          <a:lstStyle/>
          <a:p>
            <a:pPr algn="ctr" eaLnBrk="0" hangingPunct="0">
              <a:spcBef>
                <a:spcPct val="50000"/>
              </a:spcBef>
            </a:pPr>
            <a:r>
              <a:rPr lang="de-DE" altLang="de-DE" sz="1600" b="1"/>
              <a:t>¼</a:t>
            </a:r>
          </a:p>
        </p:txBody>
      </p:sp>
      <p:sp>
        <p:nvSpPr>
          <p:cNvPr id="189" name="Oval 386"/>
          <p:cNvSpPr>
            <a:spLocks noChangeArrowheads="1"/>
          </p:cNvSpPr>
          <p:nvPr/>
        </p:nvSpPr>
        <p:spPr bwMode="auto">
          <a:xfrm>
            <a:off x="2286000" y="3698875"/>
            <a:ext cx="749300" cy="749300"/>
          </a:xfrm>
          <a:prstGeom prst="ellipse">
            <a:avLst/>
          </a:prstGeom>
          <a:noFill/>
          <a:ln w="38100" cap="rnd">
            <a:solidFill>
              <a:srgbClr val="FFFF00"/>
            </a:solidFill>
            <a:prstDash val="sysDot"/>
            <a:round/>
            <a:headEnd/>
            <a:tailEnd/>
          </a:ln>
        </p:spPr>
        <p:txBody>
          <a:bodyPr wrap="none" anchor="ctr"/>
          <a:lstStyle/>
          <a:p>
            <a:pPr eaLnBrk="0" hangingPunct="0"/>
            <a:endParaRPr lang="de-DE" altLang="de-DE"/>
          </a:p>
        </p:txBody>
      </p:sp>
      <p:sp>
        <p:nvSpPr>
          <p:cNvPr id="190" name="Text Box 40"/>
          <p:cNvSpPr txBox="1">
            <a:spLocks noChangeArrowheads="1"/>
          </p:cNvSpPr>
          <p:nvPr/>
        </p:nvSpPr>
        <p:spPr bwMode="auto">
          <a:xfrm>
            <a:off x="3341425" y="3539552"/>
            <a:ext cx="3869393" cy="615553"/>
          </a:xfrm>
          <a:prstGeom prst="rect">
            <a:avLst/>
          </a:prstGeom>
          <a:noFill/>
          <a:ln w="9525">
            <a:noFill/>
            <a:miter lim="800000"/>
            <a:headEnd/>
            <a:tailEnd/>
          </a:ln>
        </p:spPr>
        <p:txBody>
          <a:bodyPr wrap="square">
            <a:spAutoFit/>
          </a:bodyPr>
          <a:lstStyle/>
          <a:p>
            <a:pPr eaLnBrk="0" hangingPunct="0">
              <a:spcBef>
                <a:spcPct val="50000"/>
              </a:spcBef>
            </a:pPr>
            <a:r>
              <a:rPr lang="de-DE" altLang="de-DE" sz="1600" b="1" dirty="0">
                <a:solidFill>
                  <a:srgbClr val="0000FF"/>
                </a:solidFill>
              </a:rPr>
              <a:t>45</a:t>
            </a:r>
            <a:r>
              <a:rPr lang="en-US" altLang="zh-CN" sz="1600" b="1" dirty="0">
                <a:solidFill>
                  <a:srgbClr val="0000FF"/>
                </a:solidFill>
              </a:rPr>
              <a:t>°</a:t>
            </a:r>
            <a:r>
              <a:rPr lang="zh-CN" altLang="en-US" sz="1600" b="1" dirty="0">
                <a:solidFill>
                  <a:srgbClr val="0000FF"/>
                </a:solidFill>
              </a:rPr>
              <a:t>直线段和垂直直线段等长</a:t>
            </a:r>
            <a:endParaRPr lang="en-US" altLang="zh-CN" sz="1600" b="1" dirty="0">
              <a:solidFill>
                <a:srgbClr val="0000FF"/>
              </a:solidFill>
            </a:endParaRPr>
          </a:p>
          <a:p>
            <a:pPr eaLnBrk="0" hangingPunct="0">
              <a:spcBef>
                <a:spcPct val="50000"/>
              </a:spcBef>
            </a:pPr>
            <a:r>
              <a:rPr lang="de-DE" altLang="de-DE" sz="1200" b="1" dirty="0">
                <a:solidFill>
                  <a:srgbClr val="0000FF"/>
                </a:solidFill>
              </a:rPr>
              <a:t>45° lines and vertical line must be of equal length.</a:t>
            </a:r>
          </a:p>
        </p:txBody>
      </p:sp>
      <p:sp>
        <p:nvSpPr>
          <p:cNvPr id="192" name="Oval 386"/>
          <p:cNvSpPr>
            <a:spLocks noChangeArrowheads="1"/>
          </p:cNvSpPr>
          <p:nvPr/>
        </p:nvSpPr>
        <p:spPr bwMode="auto">
          <a:xfrm>
            <a:off x="1552575" y="2830513"/>
            <a:ext cx="749300" cy="749300"/>
          </a:xfrm>
          <a:prstGeom prst="ellipse">
            <a:avLst/>
          </a:prstGeom>
          <a:noFill/>
          <a:ln w="38100" cap="rnd">
            <a:solidFill>
              <a:srgbClr val="FFFF00"/>
            </a:solidFill>
            <a:prstDash val="sysDot"/>
            <a:round/>
            <a:headEnd/>
            <a:tailEnd/>
          </a:ln>
        </p:spPr>
        <p:txBody>
          <a:bodyPr wrap="none" anchor="ctr"/>
          <a:lstStyle/>
          <a:p>
            <a:pPr eaLnBrk="0" hangingPunct="0"/>
            <a:endParaRPr lang="de-DE" altLang="de-DE"/>
          </a:p>
        </p:txBody>
      </p:sp>
      <p:sp>
        <p:nvSpPr>
          <p:cNvPr id="193" name="Oval 386"/>
          <p:cNvSpPr>
            <a:spLocks noChangeArrowheads="1"/>
          </p:cNvSpPr>
          <p:nvPr/>
        </p:nvSpPr>
        <p:spPr bwMode="auto">
          <a:xfrm>
            <a:off x="1573213" y="1854200"/>
            <a:ext cx="749300" cy="749300"/>
          </a:xfrm>
          <a:prstGeom prst="ellipse">
            <a:avLst/>
          </a:prstGeom>
          <a:noFill/>
          <a:ln w="38100" cap="rnd">
            <a:solidFill>
              <a:srgbClr val="FFFF00"/>
            </a:solidFill>
            <a:prstDash val="sysDot"/>
            <a:round/>
            <a:headEnd/>
            <a:tailEnd/>
          </a:ln>
        </p:spPr>
        <p:txBody>
          <a:bodyPr wrap="none" anchor="ctr"/>
          <a:lstStyle/>
          <a:p>
            <a:pPr eaLnBrk="0" hangingPunct="0"/>
            <a:endParaRPr lang="de-DE" altLang="de-DE"/>
          </a:p>
        </p:txBody>
      </p:sp>
      <p:sp>
        <p:nvSpPr>
          <p:cNvPr id="194" name="Oval 386"/>
          <p:cNvSpPr>
            <a:spLocks noChangeArrowheads="1"/>
          </p:cNvSpPr>
          <p:nvPr/>
        </p:nvSpPr>
        <p:spPr bwMode="auto">
          <a:xfrm>
            <a:off x="2309813" y="1098550"/>
            <a:ext cx="749300" cy="749300"/>
          </a:xfrm>
          <a:prstGeom prst="ellipse">
            <a:avLst/>
          </a:prstGeom>
          <a:noFill/>
          <a:ln w="38100" cap="rnd">
            <a:solidFill>
              <a:srgbClr val="FFFF00"/>
            </a:solidFill>
            <a:prstDash val="sysDot"/>
            <a:round/>
            <a:headEnd/>
            <a:tailEnd/>
          </a:ln>
        </p:spPr>
        <p:txBody>
          <a:bodyPr wrap="none" anchor="ctr"/>
          <a:lstStyle/>
          <a:p>
            <a:pPr eaLnBrk="0" hangingPunct="0"/>
            <a:endParaRPr lang="de-DE" altLang="de-DE"/>
          </a:p>
        </p:txBody>
      </p:sp>
      <p:sp>
        <p:nvSpPr>
          <p:cNvPr id="196" name="Text Box 153"/>
          <p:cNvSpPr txBox="1">
            <a:spLocks noChangeArrowheads="1"/>
          </p:cNvSpPr>
          <p:nvPr/>
        </p:nvSpPr>
        <p:spPr bwMode="auto">
          <a:xfrm>
            <a:off x="3106364" y="1398383"/>
            <a:ext cx="2460835" cy="615553"/>
          </a:xfrm>
          <a:prstGeom prst="rect">
            <a:avLst/>
          </a:prstGeom>
          <a:noFill/>
          <a:ln w="9525">
            <a:noFill/>
            <a:miter lim="800000"/>
            <a:headEnd/>
            <a:tailEnd/>
          </a:ln>
        </p:spPr>
        <p:txBody>
          <a:bodyPr wrap="square">
            <a:spAutoFit/>
          </a:bodyPr>
          <a:lstStyle/>
          <a:p>
            <a:pPr eaLnBrk="0" hangingPunct="0">
              <a:spcBef>
                <a:spcPct val="50000"/>
              </a:spcBef>
            </a:pPr>
            <a:r>
              <a:rPr lang="de-DE" altLang="de-DE" sz="1600" b="1" dirty="0">
                <a:solidFill>
                  <a:srgbClr val="0000FF"/>
                </a:solidFill>
              </a:rPr>
              <a:t>¼</a:t>
            </a:r>
            <a:r>
              <a:rPr lang="zh-CN" altLang="en-US" sz="1600" b="1" dirty="0">
                <a:solidFill>
                  <a:srgbClr val="0000FF"/>
                </a:solidFill>
              </a:rPr>
              <a:t>滚位于直线段的中间</a:t>
            </a:r>
            <a:endParaRPr lang="en-US" altLang="zh-CN" sz="1600" b="1" dirty="0">
              <a:solidFill>
                <a:srgbClr val="0000FF"/>
              </a:solidFill>
            </a:endParaRPr>
          </a:p>
          <a:p>
            <a:pPr eaLnBrk="0" hangingPunct="0">
              <a:spcBef>
                <a:spcPct val="50000"/>
              </a:spcBef>
            </a:pPr>
            <a:r>
              <a:rPr lang="de-DE" altLang="de-DE" sz="1200" b="1" dirty="0">
                <a:solidFill>
                  <a:srgbClr val="0000FF"/>
                </a:solidFill>
              </a:rPr>
              <a:t>¼  rolls on middle of the line.</a:t>
            </a:r>
          </a:p>
        </p:txBody>
      </p:sp>
      <p:sp>
        <p:nvSpPr>
          <p:cNvPr id="91155" name="Oval 106"/>
          <p:cNvSpPr>
            <a:spLocks noChangeArrowheads="1"/>
          </p:cNvSpPr>
          <p:nvPr/>
        </p:nvSpPr>
        <p:spPr bwMode="auto">
          <a:xfrm>
            <a:off x="1546225" y="185420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1156" name="Oval 106"/>
          <p:cNvSpPr>
            <a:spLocks noChangeArrowheads="1"/>
          </p:cNvSpPr>
          <p:nvPr/>
        </p:nvSpPr>
        <p:spPr bwMode="auto">
          <a:xfrm>
            <a:off x="1473200" y="21732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1157" name="Oval 106"/>
          <p:cNvSpPr>
            <a:spLocks noChangeArrowheads="1"/>
          </p:cNvSpPr>
          <p:nvPr/>
        </p:nvSpPr>
        <p:spPr bwMode="auto">
          <a:xfrm>
            <a:off x="1468438" y="30829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1158" name="Oval 106"/>
          <p:cNvSpPr>
            <a:spLocks noChangeArrowheads="1"/>
          </p:cNvSpPr>
          <p:nvPr/>
        </p:nvSpPr>
        <p:spPr bwMode="auto">
          <a:xfrm>
            <a:off x="1549400" y="339090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1159" name="Oval 106"/>
          <p:cNvSpPr>
            <a:spLocks noChangeArrowheads="1"/>
          </p:cNvSpPr>
          <p:nvPr/>
        </p:nvSpPr>
        <p:spPr bwMode="auto">
          <a:xfrm>
            <a:off x="1949450" y="38560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1160" name="Oval 106"/>
          <p:cNvSpPr>
            <a:spLocks noChangeArrowheads="1"/>
          </p:cNvSpPr>
          <p:nvPr/>
        </p:nvSpPr>
        <p:spPr bwMode="auto">
          <a:xfrm>
            <a:off x="2259013" y="42275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1161" name="Oval 106"/>
          <p:cNvSpPr>
            <a:spLocks noChangeArrowheads="1"/>
          </p:cNvSpPr>
          <p:nvPr/>
        </p:nvSpPr>
        <p:spPr bwMode="auto">
          <a:xfrm>
            <a:off x="2590800" y="43656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1162" name="Oval 106"/>
          <p:cNvSpPr>
            <a:spLocks noChangeArrowheads="1"/>
          </p:cNvSpPr>
          <p:nvPr/>
        </p:nvSpPr>
        <p:spPr bwMode="auto">
          <a:xfrm>
            <a:off x="2255838" y="11445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1163" name="Oval 106"/>
          <p:cNvSpPr>
            <a:spLocks noChangeArrowheads="1"/>
          </p:cNvSpPr>
          <p:nvPr/>
        </p:nvSpPr>
        <p:spPr bwMode="auto">
          <a:xfrm>
            <a:off x="1952625" y="14208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1164" name="Oval 106"/>
          <p:cNvSpPr>
            <a:spLocks noChangeArrowheads="1"/>
          </p:cNvSpPr>
          <p:nvPr/>
        </p:nvSpPr>
        <p:spPr bwMode="auto">
          <a:xfrm>
            <a:off x="2557463" y="9699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 name="Text Box 88">
            <a:extLst>
              <a:ext uri="{FF2B5EF4-FFF2-40B4-BE49-F238E27FC236}">
                <a16:creationId xmlns:a16="http://schemas.microsoft.com/office/drawing/2014/main" id="{1B512261-AF65-47A2-3F99-DAFA61629DBE}"/>
              </a:ext>
            </a:extLst>
          </p:cNvPr>
          <p:cNvSpPr txBox="1">
            <a:spLocks noChangeArrowheads="1"/>
          </p:cNvSpPr>
          <p:nvPr/>
        </p:nvSpPr>
        <p:spPr bwMode="auto">
          <a:xfrm>
            <a:off x="6073775" y="2272640"/>
            <a:ext cx="2032000" cy="661720"/>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1" dirty="0">
                <a:solidFill>
                  <a:srgbClr val="0000FF"/>
                </a:solidFill>
              </a:rPr>
              <a:t>所有圆角半径相等</a:t>
            </a:r>
            <a:endParaRPr lang="en-US" altLang="zh-CN" sz="1600" b="1" dirty="0">
              <a:solidFill>
                <a:srgbClr val="0000FF"/>
              </a:solidFill>
            </a:endParaRPr>
          </a:p>
          <a:p>
            <a:pPr algn="ctr">
              <a:spcBef>
                <a:spcPct val="50000"/>
              </a:spcBef>
            </a:pPr>
            <a:r>
              <a:rPr lang="de-DE" altLang="de-DE" sz="1400" b="1" dirty="0">
                <a:solidFill>
                  <a:srgbClr val="0000FF"/>
                </a:solidFill>
              </a:rPr>
              <a:t>All radii are equal.</a:t>
            </a:r>
            <a:endParaRPr lang="de-DE" altLang="de-DE" b="1" dirty="0">
              <a:solidFill>
                <a:srgbClr val="0000FF"/>
              </a:solidFill>
            </a:endParaRPr>
          </a:p>
        </p:txBody>
      </p:sp>
      <p:sp>
        <p:nvSpPr>
          <p:cNvPr id="75" name="Rectangle 116">
            <a:extLst>
              <a:ext uri="{FF2B5EF4-FFF2-40B4-BE49-F238E27FC236}">
                <a16:creationId xmlns:a16="http://schemas.microsoft.com/office/drawing/2014/main" id="{14484997-F6EE-46E6-BA82-C14F3C2D0C24}"/>
              </a:ext>
            </a:extLst>
          </p:cNvPr>
          <p:cNvSpPr>
            <a:spLocks noChangeArrowheads="1"/>
          </p:cNvSpPr>
          <p:nvPr/>
        </p:nvSpPr>
        <p:spPr bwMode="auto">
          <a:xfrm>
            <a:off x="2262263" y="101167"/>
            <a:ext cx="4884671" cy="707886"/>
          </a:xfrm>
          <a:prstGeom prst="rect">
            <a:avLst/>
          </a:prstGeom>
          <a:noFill/>
          <a:ln w="12700" algn="ctr">
            <a:noFill/>
            <a:miter lim="800000"/>
            <a:headEnd/>
            <a:tailEnd/>
          </a:ln>
        </p:spPr>
        <p:txBody>
          <a:bodyPr wrap="none" anchor="ctr">
            <a:spAutoFit/>
          </a:bodyPr>
          <a:lstStyle/>
          <a:p>
            <a:pPr eaLnBrk="0" hangingPunct="0"/>
            <a:r>
              <a:rPr lang="en-US" altLang="de-DE" sz="2000" b="1" dirty="0"/>
              <a:t>F-25.12 </a:t>
            </a:r>
            <a:r>
              <a:rPr lang="zh-CN" altLang="en-US" sz="2000" b="1" dirty="0"/>
              <a:t>半八边筋斗</a:t>
            </a:r>
            <a:r>
              <a:rPr lang="zh-CN" altLang="en-US" sz="2000" b="1" dirty="0">
                <a:solidFill>
                  <a:srgbClr val="0000FF"/>
                </a:solidFill>
              </a:rPr>
              <a:t>带</a:t>
            </a:r>
            <a:r>
              <a:rPr lang="zh-CN" altLang="en-US" sz="2000" b="1" dirty="0"/>
              <a:t>侧飞组合带</a:t>
            </a:r>
            <a:r>
              <a:rPr lang="en-US" altLang="zh-CN" sz="2000" b="1" dirty="0"/>
              <a:t>1/4</a:t>
            </a:r>
            <a:r>
              <a:rPr lang="zh-CN" altLang="en-US" sz="2000" b="1" dirty="0"/>
              <a:t>滚</a:t>
            </a:r>
            <a:endParaRPr lang="en-US" altLang="zh-CN" sz="2000" b="1" dirty="0"/>
          </a:p>
          <a:p>
            <a:pPr eaLnBrk="0" hangingPunct="0"/>
            <a:r>
              <a:rPr lang="en-US" sz="2000" b="1" dirty="0"/>
              <a:t>              </a:t>
            </a:r>
            <a:r>
              <a:rPr lang="en-US" sz="1200" b="1" dirty="0"/>
              <a:t>Half Eight Sided Loop with quarter roll, quarter roll</a:t>
            </a:r>
            <a:endParaRPr lang="de-DE" altLang="de-DE" sz="2000" b="1" dirty="0"/>
          </a:p>
        </p:txBody>
      </p:sp>
      <p:sp>
        <p:nvSpPr>
          <p:cNvPr id="76" name="Text Box 51">
            <a:extLst>
              <a:ext uri="{FF2B5EF4-FFF2-40B4-BE49-F238E27FC236}">
                <a16:creationId xmlns:a16="http://schemas.microsoft.com/office/drawing/2014/main" id="{1049D381-9878-401C-9419-AFFF9776091D}"/>
              </a:ext>
            </a:extLst>
          </p:cNvPr>
          <p:cNvSpPr txBox="1">
            <a:spLocks noChangeArrowheads="1"/>
          </p:cNvSpPr>
          <p:nvPr/>
        </p:nvSpPr>
        <p:spPr bwMode="auto">
          <a:xfrm>
            <a:off x="2687462" y="2207647"/>
            <a:ext cx="261545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1600" b="1" dirty="0">
                <a:solidFill>
                  <a:srgbClr val="0000FF"/>
                </a:solidFill>
              </a:rPr>
              <a:t>侧飞直线，</a:t>
            </a:r>
            <a:endParaRPr lang="en-US" altLang="zh-CN" sz="1600" b="1" dirty="0">
              <a:solidFill>
                <a:srgbClr val="0000FF"/>
              </a:solidFill>
            </a:endParaRPr>
          </a:p>
          <a:p>
            <a:pPr eaLnBrk="1" hangingPunct="1">
              <a:spcBef>
                <a:spcPct val="50000"/>
              </a:spcBef>
            </a:pPr>
            <a:r>
              <a:rPr lang="zh-CN" altLang="en-US" sz="1600" b="1" dirty="0">
                <a:solidFill>
                  <a:srgbClr val="0000FF"/>
                </a:solidFill>
              </a:rPr>
              <a:t>机翼必须保持与地面垂直</a:t>
            </a:r>
            <a:endParaRPr lang="en-US" altLang="zh-CN" sz="1600" b="1" dirty="0">
              <a:solidFill>
                <a:srgbClr val="0000FF"/>
              </a:solidFill>
            </a:endParaRPr>
          </a:p>
          <a:p>
            <a:pPr eaLnBrk="1" hangingPunct="1">
              <a:spcBef>
                <a:spcPct val="50000"/>
              </a:spcBef>
            </a:pPr>
            <a:r>
              <a:rPr lang="de-DE" altLang="de-DE" sz="1200" b="1" dirty="0">
                <a:solidFill>
                  <a:srgbClr val="0000FF"/>
                </a:solidFill>
              </a:rPr>
              <a:t>During knife edge the wing must be in the vertical plane.</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blinds(horizontal)">
                                      <p:cBhvr>
                                        <p:cTn id="7" dur="1000"/>
                                        <p:tgtEl>
                                          <p:spTgt spid="196"/>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90"/>
                                        </p:tgtEl>
                                        <p:attrNameLst>
                                          <p:attrName>style.visibility</p:attrName>
                                        </p:attrNameLst>
                                      </p:cBhvr>
                                      <p:to>
                                        <p:strVal val="visible"/>
                                      </p:to>
                                    </p:set>
                                    <p:animEffect transition="in" filter="blinds(horizontal)">
                                      <p:cBhvr>
                                        <p:cTn id="11" dur="1000"/>
                                        <p:tgtEl>
                                          <p:spTgt spid="190"/>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blinds(horizontal)">
                                      <p:cBhvr>
                                        <p:cTn id="15" dur="1000"/>
                                        <p:tgtEl>
                                          <p:spTgt spid="189"/>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92"/>
                                        </p:tgtEl>
                                        <p:attrNameLst>
                                          <p:attrName>style.visibility</p:attrName>
                                        </p:attrNameLst>
                                      </p:cBhvr>
                                      <p:to>
                                        <p:strVal val="visible"/>
                                      </p:to>
                                    </p:set>
                                    <p:animEffect transition="in" filter="blinds(horizontal)">
                                      <p:cBhvr>
                                        <p:cTn id="19" dur="1000"/>
                                        <p:tgtEl>
                                          <p:spTgt spid="192"/>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193"/>
                                        </p:tgtEl>
                                        <p:attrNameLst>
                                          <p:attrName>style.visibility</p:attrName>
                                        </p:attrNameLst>
                                      </p:cBhvr>
                                      <p:to>
                                        <p:strVal val="visible"/>
                                      </p:to>
                                    </p:set>
                                    <p:animEffect transition="in" filter="blinds(horizontal)">
                                      <p:cBhvr>
                                        <p:cTn id="23" dur="1000"/>
                                        <p:tgtEl>
                                          <p:spTgt spid="193"/>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194"/>
                                        </p:tgtEl>
                                        <p:attrNameLst>
                                          <p:attrName>style.visibility</p:attrName>
                                        </p:attrNameLst>
                                      </p:cBhvr>
                                      <p:to>
                                        <p:strVal val="visible"/>
                                      </p:to>
                                    </p:set>
                                    <p:animEffect transition="in" filter="blinds(horizontal)">
                                      <p:cBhvr>
                                        <p:cTn id="27" dur="1000"/>
                                        <p:tgtEl>
                                          <p:spTgt spid="194"/>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1000"/>
                                        <p:tgtEl>
                                          <p:spTgt spid="2"/>
                                        </p:tgtEl>
                                      </p:cBhvr>
                                    </p:animEffect>
                                  </p:child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blinds(horizontal)">
                                      <p:cBhvr>
                                        <p:cTn id="3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utoUpdateAnimBg="0"/>
      <p:bldP spid="196" grpId="0"/>
      <p:bldP spid="2" grpId="0" animBg="1"/>
      <p:bldP spid="7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1" name="Group 1145"/>
          <p:cNvGrpSpPr>
            <a:grpSpLocks/>
          </p:cNvGrpSpPr>
          <p:nvPr/>
        </p:nvGrpSpPr>
        <p:grpSpPr bwMode="auto">
          <a:xfrm flipH="1" flipV="1">
            <a:off x="2255838" y="1422400"/>
            <a:ext cx="4511675" cy="2593975"/>
            <a:chOff x="1827" y="958"/>
            <a:chExt cx="2455" cy="1224"/>
          </a:xfrm>
        </p:grpSpPr>
        <p:sp>
          <p:nvSpPr>
            <p:cNvPr id="92238" name="Line 1146"/>
            <p:cNvSpPr>
              <a:spLocks noChangeShapeType="1"/>
            </p:cNvSpPr>
            <p:nvPr/>
          </p:nvSpPr>
          <p:spPr bwMode="auto">
            <a:xfrm>
              <a:off x="2355" y="1026"/>
              <a:ext cx="1193" cy="1121"/>
            </a:xfrm>
            <a:prstGeom prst="line">
              <a:avLst/>
            </a:prstGeom>
            <a:noFill/>
            <a:ln w="12700">
              <a:solidFill>
                <a:srgbClr val="000000"/>
              </a:solidFill>
              <a:round/>
              <a:headEnd/>
              <a:tailEnd/>
            </a:ln>
          </p:spPr>
          <p:txBody>
            <a:bodyPr/>
            <a:lstStyle/>
            <a:p>
              <a:endParaRPr lang="de-DE"/>
            </a:p>
          </p:txBody>
        </p:sp>
        <p:grpSp>
          <p:nvGrpSpPr>
            <p:cNvPr id="92239" name="Group 1147"/>
            <p:cNvGrpSpPr>
              <a:grpSpLocks/>
            </p:cNvGrpSpPr>
            <p:nvPr/>
          </p:nvGrpSpPr>
          <p:grpSpPr bwMode="auto">
            <a:xfrm flipH="1">
              <a:off x="1827" y="958"/>
              <a:ext cx="523" cy="134"/>
              <a:chOff x="4688" y="1956"/>
              <a:chExt cx="1642" cy="403"/>
            </a:xfrm>
          </p:grpSpPr>
          <p:sp>
            <p:nvSpPr>
              <p:cNvPr id="92243" name="Line 1148"/>
              <p:cNvSpPr>
                <a:spLocks noChangeShapeType="1"/>
              </p:cNvSpPr>
              <p:nvPr/>
            </p:nvSpPr>
            <p:spPr bwMode="auto">
              <a:xfrm>
                <a:off x="5175" y="1986"/>
                <a:ext cx="1155" cy="1"/>
              </a:xfrm>
              <a:prstGeom prst="line">
                <a:avLst/>
              </a:prstGeom>
              <a:noFill/>
              <a:ln w="9525">
                <a:solidFill>
                  <a:srgbClr val="000000"/>
                </a:solidFill>
                <a:round/>
                <a:headEnd/>
                <a:tailEnd/>
              </a:ln>
            </p:spPr>
            <p:txBody>
              <a:bodyPr/>
              <a:lstStyle/>
              <a:p>
                <a:endParaRPr lang="de-DE"/>
              </a:p>
            </p:txBody>
          </p:sp>
          <p:sp>
            <p:nvSpPr>
              <p:cNvPr id="92244" name="Arc 1149"/>
              <p:cNvSpPr>
                <a:spLocks/>
              </p:cNvSpPr>
              <p:nvPr/>
            </p:nvSpPr>
            <p:spPr bwMode="auto">
              <a:xfrm rot="5732302" flipH="1">
                <a:off x="4750" y="1894"/>
                <a:ext cx="403" cy="527"/>
              </a:xfrm>
              <a:custGeom>
                <a:avLst/>
                <a:gdLst>
                  <a:gd name="T0" fmla="*/ 0 w 21499"/>
                  <a:gd name="T1" fmla="*/ 0 h 19263"/>
                  <a:gd name="T2" fmla="*/ 0 w 21499"/>
                  <a:gd name="T3" fmla="*/ 0 h 19263"/>
                  <a:gd name="T4" fmla="*/ 0 w 21499"/>
                  <a:gd name="T5" fmla="*/ 0 h 19263"/>
                  <a:gd name="T6" fmla="*/ 0 60000 65536"/>
                  <a:gd name="T7" fmla="*/ 0 60000 65536"/>
                  <a:gd name="T8" fmla="*/ 0 60000 65536"/>
                  <a:gd name="T9" fmla="*/ 0 w 21499"/>
                  <a:gd name="T10" fmla="*/ 0 h 19263"/>
                  <a:gd name="T11" fmla="*/ 21499 w 21499"/>
                  <a:gd name="T12" fmla="*/ 19263 h 19263"/>
                </a:gdLst>
                <a:ahLst/>
                <a:cxnLst>
                  <a:cxn ang="T6">
                    <a:pos x="T0" y="T1"/>
                  </a:cxn>
                  <a:cxn ang="T7">
                    <a:pos x="T2" y="T3"/>
                  </a:cxn>
                  <a:cxn ang="T8">
                    <a:pos x="T4" y="T5"/>
                  </a:cxn>
                </a:cxnLst>
                <a:rect l="T9" t="T10" r="T11" b="T12"/>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9525">
                <a:solidFill>
                  <a:srgbClr val="000000"/>
                </a:solidFill>
                <a:round/>
                <a:headEnd/>
                <a:tailEnd/>
              </a:ln>
            </p:spPr>
            <p:txBody>
              <a:bodyPr/>
              <a:lstStyle/>
              <a:p>
                <a:endParaRPr lang="de-DE"/>
              </a:p>
            </p:txBody>
          </p:sp>
        </p:grpSp>
        <p:grpSp>
          <p:nvGrpSpPr>
            <p:cNvPr id="92240" name="Group 1150"/>
            <p:cNvGrpSpPr>
              <a:grpSpLocks/>
            </p:cNvGrpSpPr>
            <p:nvPr/>
          </p:nvGrpSpPr>
          <p:grpSpPr bwMode="auto">
            <a:xfrm>
              <a:off x="3514" y="2047"/>
              <a:ext cx="768" cy="135"/>
              <a:chOff x="7298" y="5256"/>
              <a:chExt cx="2497" cy="418"/>
            </a:xfrm>
          </p:grpSpPr>
          <p:sp>
            <p:nvSpPr>
              <p:cNvPr id="92241" name="Line 1151"/>
              <p:cNvSpPr>
                <a:spLocks noChangeShapeType="1"/>
              </p:cNvSpPr>
              <p:nvPr/>
            </p:nvSpPr>
            <p:spPr bwMode="auto">
              <a:xfrm flipV="1">
                <a:off x="7803" y="5654"/>
                <a:ext cx="1992" cy="16"/>
              </a:xfrm>
              <a:prstGeom prst="line">
                <a:avLst/>
              </a:prstGeom>
              <a:noFill/>
              <a:ln w="9525">
                <a:solidFill>
                  <a:srgbClr val="000000"/>
                </a:solidFill>
                <a:round/>
                <a:headEnd/>
                <a:tailEnd/>
              </a:ln>
            </p:spPr>
            <p:txBody>
              <a:bodyPr/>
              <a:lstStyle/>
              <a:p>
                <a:endParaRPr lang="de-DE"/>
              </a:p>
            </p:txBody>
          </p:sp>
          <p:sp>
            <p:nvSpPr>
              <p:cNvPr id="92242" name="Arc 1152"/>
              <p:cNvSpPr>
                <a:spLocks/>
              </p:cNvSpPr>
              <p:nvPr/>
            </p:nvSpPr>
            <p:spPr bwMode="auto">
              <a:xfrm rot="-5732302" flipH="1" flipV="1">
                <a:off x="7362" y="5192"/>
                <a:ext cx="418" cy="546"/>
              </a:xfrm>
              <a:custGeom>
                <a:avLst/>
                <a:gdLst>
                  <a:gd name="T0" fmla="*/ 0 w 21499"/>
                  <a:gd name="T1" fmla="*/ 0 h 19263"/>
                  <a:gd name="T2" fmla="*/ 0 w 21499"/>
                  <a:gd name="T3" fmla="*/ 0 h 19263"/>
                  <a:gd name="T4" fmla="*/ 0 w 21499"/>
                  <a:gd name="T5" fmla="*/ 0 h 19263"/>
                  <a:gd name="T6" fmla="*/ 0 60000 65536"/>
                  <a:gd name="T7" fmla="*/ 0 60000 65536"/>
                  <a:gd name="T8" fmla="*/ 0 60000 65536"/>
                  <a:gd name="T9" fmla="*/ 0 w 21499"/>
                  <a:gd name="T10" fmla="*/ 0 h 19263"/>
                  <a:gd name="T11" fmla="*/ 21499 w 21499"/>
                  <a:gd name="T12" fmla="*/ 19263 h 19263"/>
                </a:gdLst>
                <a:ahLst/>
                <a:cxnLst>
                  <a:cxn ang="T6">
                    <a:pos x="T0" y="T1"/>
                  </a:cxn>
                  <a:cxn ang="T7">
                    <a:pos x="T2" y="T3"/>
                  </a:cxn>
                  <a:cxn ang="T8">
                    <a:pos x="T4" y="T5"/>
                  </a:cxn>
                </a:cxnLst>
                <a:rect l="T9" t="T10" r="T11" b="T12"/>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9525">
                <a:solidFill>
                  <a:srgbClr val="000000"/>
                </a:solidFill>
                <a:round/>
                <a:headEnd/>
                <a:tailEnd/>
              </a:ln>
            </p:spPr>
            <p:txBody>
              <a:bodyPr/>
              <a:lstStyle/>
              <a:p>
                <a:endParaRPr lang="de-DE"/>
              </a:p>
            </p:txBody>
          </p:sp>
        </p:grpSp>
      </p:grpSp>
      <p:sp>
        <p:nvSpPr>
          <p:cNvPr id="92162" name="Text Box 81"/>
          <p:cNvSpPr txBox="1">
            <a:spLocks noChangeArrowheads="1"/>
          </p:cNvSpPr>
          <p:nvPr/>
        </p:nvSpPr>
        <p:spPr bwMode="auto">
          <a:xfrm>
            <a:off x="1776625" y="125765"/>
            <a:ext cx="7357289" cy="695680"/>
          </a:xfrm>
          <a:prstGeom prst="rect">
            <a:avLst/>
          </a:prstGeom>
          <a:noFill/>
          <a:ln w="9525">
            <a:noFill/>
            <a:miter lim="800000"/>
            <a:headEnd/>
            <a:tailEnd/>
          </a:ln>
        </p:spPr>
        <p:txBody>
          <a:bodyPr wrap="square" lIns="79352" tIns="39676" rIns="79352" bIns="39676">
            <a:spAutoFit/>
          </a:bodyPr>
          <a:lstStyle/>
          <a:p>
            <a:pPr defTabSz="793750" eaLnBrk="0" hangingPunct="0"/>
            <a:r>
              <a:rPr lang="en-US" altLang="de-DE" sz="2000" b="1" dirty="0"/>
              <a:t>F-25.13 45</a:t>
            </a:r>
            <a:r>
              <a:rPr lang="en-US" altLang="zh-CN" sz="2000" b="1" dirty="0"/>
              <a:t>°</a:t>
            </a:r>
            <a:r>
              <a:rPr lang="zh-CN" altLang="en-US" sz="2000" b="1" dirty="0"/>
              <a:t>下降双向</a:t>
            </a:r>
            <a:r>
              <a:rPr lang="en-US" altLang="zh-CN" sz="2000" b="1" dirty="0"/>
              <a:t>1-1/4</a:t>
            </a:r>
            <a:r>
              <a:rPr lang="zh-CN" altLang="en-US" sz="2000" b="1" dirty="0"/>
              <a:t>滚</a:t>
            </a:r>
            <a:endParaRPr lang="en-US" altLang="zh-CN" sz="2000" b="1" dirty="0"/>
          </a:p>
          <a:p>
            <a:pPr defTabSz="793750" eaLnBrk="0" hangingPunct="0"/>
            <a:r>
              <a:rPr lang="en-US" sz="2000" b="1" dirty="0"/>
              <a:t>             </a:t>
            </a:r>
            <a:r>
              <a:rPr lang="en-US" sz="1100" b="1" dirty="0"/>
              <a:t>Forty Five Degree Downline with two consecutive one and a quarter rolls in opposite direction. </a:t>
            </a:r>
            <a:endParaRPr lang="en-GB" altLang="de-DE" sz="2000" dirty="0"/>
          </a:p>
        </p:txBody>
      </p:sp>
      <p:sp>
        <p:nvSpPr>
          <p:cNvPr id="92163" name="Text Box 97"/>
          <p:cNvSpPr txBox="1">
            <a:spLocks noChangeArrowheads="1"/>
          </p:cNvSpPr>
          <p:nvPr/>
        </p:nvSpPr>
        <p:spPr bwMode="auto">
          <a:xfrm>
            <a:off x="8051800" y="6557963"/>
            <a:ext cx="939800" cy="274637"/>
          </a:xfrm>
          <a:prstGeom prst="rect">
            <a:avLst/>
          </a:prstGeom>
          <a:noFill/>
          <a:ln w="9525">
            <a:noFill/>
            <a:miter lim="800000"/>
            <a:headEnd/>
            <a:tailEnd/>
          </a:ln>
        </p:spPr>
        <p:txBody>
          <a:bodyPr>
            <a:spAutoFit/>
          </a:bodyPr>
          <a:lstStyle/>
          <a:p>
            <a:pPr>
              <a:spcBef>
                <a:spcPct val="50000"/>
              </a:spcBef>
            </a:pPr>
            <a:r>
              <a:rPr lang="de-DE" altLang="de-DE" sz="1200" b="1"/>
              <a:t>F-25.13.01</a:t>
            </a:r>
          </a:p>
        </p:txBody>
      </p:sp>
      <p:sp>
        <p:nvSpPr>
          <p:cNvPr id="92164" name="Line 182"/>
          <p:cNvSpPr>
            <a:spLocks noChangeShapeType="1"/>
          </p:cNvSpPr>
          <p:nvPr/>
        </p:nvSpPr>
        <p:spPr bwMode="auto">
          <a:xfrm flipV="1">
            <a:off x="3906838" y="5003800"/>
            <a:ext cx="1408112" cy="4763"/>
          </a:xfrm>
          <a:prstGeom prst="line">
            <a:avLst/>
          </a:prstGeom>
          <a:noFill/>
          <a:ln w="12700">
            <a:solidFill>
              <a:schemeClr val="tx1"/>
            </a:solidFill>
            <a:round/>
            <a:headEnd/>
            <a:tailEnd/>
          </a:ln>
        </p:spPr>
        <p:txBody>
          <a:bodyPr/>
          <a:lstStyle/>
          <a:p>
            <a:endParaRPr lang="de-DE"/>
          </a:p>
        </p:txBody>
      </p:sp>
      <p:sp>
        <p:nvSpPr>
          <p:cNvPr id="92165" name="Text Box 359"/>
          <p:cNvSpPr txBox="1">
            <a:spLocks noChangeArrowheads="1"/>
          </p:cNvSpPr>
          <p:nvPr/>
        </p:nvSpPr>
        <p:spPr bwMode="auto">
          <a:xfrm>
            <a:off x="1776253" y="4960611"/>
            <a:ext cx="5665708" cy="1138773"/>
          </a:xfrm>
          <a:prstGeom prst="rect">
            <a:avLst/>
          </a:prstGeom>
          <a:solidFill>
            <a:schemeClr val="bg1"/>
          </a:solidFill>
          <a:ln w="9525">
            <a:noFill/>
            <a:miter lim="800000"/>
            <a:headEnd/>
            <a:tailEnd/>
          </a:ln>
        </p:spPr>
        <p:txBody>
          <a:bodyPr wrap="square">
            <a:spAutoFit/>
          </a:bodyPr>
          <a:lstStyle/>
          <a:p>
            <a:pPr defTabSz="793750" eaLnBrk="0" hangingPunct="0"/>
            <a:r>
              <a:rPr lang="zh-CN" altLang="en-US" sz="1600" b="1" dirty="0"/>
              <a:t>倒飞进入，拉</a:t>
            </a:r>
            <a:r>
              <a:rPr lang="en-US" altLang="zh-CN" sz="1600" b="1" dirty="0"/>
              <a:t>1/8</a:t>
            </a:r>
            <a:r>
              <a:rPr lang="zh-CN" altLang="en-US" sz="1600" b="1" dirty="0"/>
              <a:t>圆弧进入</a:t>
            </a:r>
            <a:r>
              <a:rPr lang="en-US" altLang="zh-CN" sz="1600" b="1" dirty="0"/>
              <a:t>45°</a:t>
            </a:r>
            <a:r>
              <a:rPr lang="zh-CN" altLang="en-US" sz="1600" b="1" dirty="0"/>
              <a:t>下降直线，做连续的</a:t>
            </a:r>
            <a:r>
              <a:rPr lang="en-US" altLang="zh-CN" sz="1600" b="1" dirty="0"/>
              <a:t>1-1/4</a:t>
            </a:r>
            <a:r>
              <a:rPr lang="zh-CN" altLang="en-US" sz="1600" b="1" dirty="0"/>
              <a:t>横滚紧接着做反向</a:t>
            </a:r>
            <a:r>
              <a:rPr lang="en-US" altLang="zh-CN" sz="1600" b="1" dirty="0"/>
              <a:t>1-1/4</a:t>
            </a:r>
            <a:r>
              <a:rPr lang="zh-CN" altLang="en-US" sz="1600" b="1" dirty="0"/>
              <a:t>横滚，推</a:t>
            </a:r>
            <a:r>
              <a:rPr lang="en-US" altLang="zh-CN" sz="1600" b="1" dirty="0"/>
              <a:t>1/8</a:t>
            </a:r>
            <a:r>
              <a:rPr lang="zh-CN" altLang="en-US" sz="1600" b="1" dirty="0"/>
              <a:t>圆弧，倒飞改出。</a:t>
            </a:r>
            <a:endParaRPr lang="en-US" altLang="zh-CN" sz="1600" b="1" dirty="0"/>
          </a:p>
          <a:p>
            <a:pPr defTabSz="793750" eaLnBrk="0" hangingPunct="0"/>
            <a:r>
              <a:rPr lang="en-US" sz="1200" b="1" dirty="0"/>
              <a:t>From inverted, pull through a one eighth loop into a forty five degree downline, perform consecutively two one and a quarter rolls in opposite direction, push through a one eighth loop, exit inverted. </a:t>
            </a:r>
            <a:endParaRPr lang="de-DE" altLang="de-DE" sz="1200" b="1" dirty="0"/>
          </a:p>
        </p:txBody>
      </p:sp>
      <p:sp>
        <p:nvSpPr>
          <p:cNvPr id="92166" name="AutoShape 317"/>
          <p:cNvSpPr>
            <a:spLocks noChangeArrowheads="1"/>
          </p:cNvSpPr>
          <p:nvPr/>
        </p:nvSpPr>
        <p:spPr bwMode="auto">
          <a:xfrm>
            <a:off x="2554288" y="1344613"/>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eaLnBrk="0" hangingPunct="0"/>
            <a:endParaRPr lang="nl-NL" altLang="de-DE" sz="2400">
              <a:solidFill>
                <a:srgbClr val="FF3300"/>
              </a:solidFill>
              <a:latin typeface="Times New Roman" pitchFamily="18" charset="0"/>
            </a:endParaRPr>
          </a:p>
        </p:txBody>
      </p:sp>
      <p:grpSp>
        <p:nvGrpSpPr>
          <p:cNvPr id="92167" name="Group 318"/>
          <p:cNvGrpSpPr>
            <a:grpSpLocks/>
          </p:cNvGrpSpPr>
          <p:nvPr/>
        </p:nvGrpSpPr>
        <p:grpSpPr bwMode="auto">
          <a:xfrm rot="5400000" flipV="1">
            <a:off x="2059782" y="1167606"/>
            <a:ext cx="311150" cy="490537"/>
            <a:chOff x="2820" y="264"/>
            <a:chExt cx="420" cy="1452"/>
          </a:xfrm>
        </p:grpSpPr>
        <p:sp>
          <p:nvSpPr>
            <p:cNvPr id="92226" name="Line 31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2227" name="Group 320"/>
            <p:cNvGrpSpPr>
              <a:grpSpLocks/>
            </p:cNvGrpSpPr>
            <p:nvPr/>
          </p:nvGrpSpPr>
          <p:grpSpPr bwMode="auto">
            <a:xfrm>
              <a:off x="2940" y="264"/>
              <a:ext cx="300" cy="1452"/>
              <a:chOff x="2940" y="264"/>
              <a:chExt cx="300" cy="1452"/>
            </a:xfrm>
          </p:grpSpPr>
          <p:grpSp>
            <p:nvGrpSpPr>
              <p:cNvPr id="92228" name="Group 321"/>
              <p:cNvGrpSpPr>
                <a:grpSpLocks/>
              </p:cNvGrpSpPr>
              <p:nvPr/>
            </p:nvGrpSpPr>
            <p:grpSpPr bwMode="auto">
              <a:xfrm>
                <a:off x="2940" y="264"/>
                <a:ext cx="252" cy="1368"/>
                <a:chOff x="3024" y="732"/>
                <a:chExt cx="252" cy="1368"/>
              </a:xfrm>
            </p:grpSpPr>
            <p:grpSp>
              <p:nvGrpSpPr>
                <p:cNvPr id="92231" name="Group 322"/>
                <p:cNvGrpSpPr>
                  <a:grpSpLocks/>
                </p:cNvGrpSpPr>
                <p:nvPr/>
              </p:nvGrpSpPr>
              <p:grpSpPr bwMode="auto">
                <a:xfrm>
                  <a:off x="3024" y="732"/>
                  <a:ext cx="252" cy="1368"/>
                  <a:chOff x="3168" y="1008"/>
                  <a:chExt cx="484" cy="2448"/>
                </a:xfrm>
              </p:grpSpPr>
              <p:grpSp>
                <p:nvGrpSpPr>
                  <p:cNvPr id="92233" name="Group 323"/>
                  <p:cNvGrpSpPr>
                    <a:grpSpLocks/>
                  </p:cNvGrpSpPr>
                  <p:nvPr/>
                </p:nvGrpSpPr>
                <p:grpSpPr bwMode="auto">
                  <a:xfrm>
                    <a:off x="3168" y="1008"/>
                    <a:ext cx="484" cy="2448"/>
                    <a:chOff x="2256" y="864"/>
                    <a:chExt cx="532" cy="2448"/>
                  </a:xfrm>
                </p:grpSpPr>
                <p:sp>
                  <p:nvSpPr>
                    <p:cNvPr id="92236" name="Freeform 324"/>
                    <p:cNvSpPr>
                      <a:spLocks/>
                    </p:cNvSpPr>
                    <p:nvPr/>
                  </p:nvSpPr>
                  <p:spPr bwMode="auto">
                    <a:xfrm rot="5389413">
                      <a:off x="1298" y="1822"/>
                      <a:ext cx="2448" cy="532"/>
                    </a:xfrm>
                    <a:custGeom>
                      <a:avLst/>
                      <a:gdLst>
                        <a:gd name="T0" fmla="*/ 3730291 w 1153"/>
                        <a:gd name="T1" fmla="*/ 2734021 h 204"/>
                        <a:gd name="T2" fmla="*/ 4050267 w 1153"/>
                        <a:gd name="T3" fmla="*/ 2994787 h 204"/>
                        <a:gd name="T4" fmla="*/ 4320384 w 1153"/>
                        <a:gd name="T5" fmla="*/ 3258088 h 204"/>
                        <a:gd name="T6" fmla="*/ 4504562 w 1153"/>
                        <a:gd name="T7" fmla="*/ 3564100 h 204"/>
                        <a:gd name="T8" fmla="*/ 4556083 w 1153"/>
                        <a:gd name="T9" fmla="*/ 3681474 h 204"/>
                        <a:gd name="T10" fmla="*/ 4556083 w 1153"/>
                        <a:gd name="T11" fmla="*/ 3754421 h 204"/>
                        <a:gd name="T12" fmla="*/ 4556083 w 1153"/>
                        <a:gd name="T13" fmla="*/ 5075913 h 204"/>
                        <a:gd name="T14" fmla="*/ 4552741 w 1153"/>
                        <a:gd name="T15" fmla="*/ 5239091 h 204"/>
                        <a:gd name="T16" fmla="*/ 4532528 w 1153"/>
                        <a:gd name="T17" fmla="*/ 5311475 h 204"/>
                        <a:gd name="T18" fmla="*/ 4528843 w 1153"/>
                        <a:gd name="T19" fmla="*/ 5426919 h 204"/>
                        <a:gd name="T20" fmla="*/ 4513828 w 1153"/>
                        <a:gd name="T21" fmla="*/ 6179895 h 204"/>
                        <a:gd name="T22" fmla="*/ 4472643 w 1153"/>
                        <a:gd name="T23" fmla="*/ 7012506 h 204"/>
                        <a:gd name="T24" fmla="*/ 4437614 w 1153"/>
                        <a:gd name="T25" fmla="*/ 7403808 h 204"/>
                        <a:gd name="T26" fmla="*/ 4394671 w 1153"/>
                        <a:gd name="T27" fmla="*/ 7508888 h 204"/>
                        <a:gd name="T28" fmla="*/ 4015278 w 1153"/>
                        <a:gd name="T29" fmla="*/ 7699209 h 204"/>
                        <a:gd name="T30" fmla="*/ 3679360 w 1153"/>
                        <a:gd name="T31" fmla="*/ 7737925 h 204"/>
                        <a:gd name="T32" fmla="*/ 3208720 w 1153"/>
                        <a:gd name="T33" fmla="*/ 7591948 h 204"/>
                        <a:gd name="T34" fmla="*/ 2434524 w 1153"/>
                        <a:gd name="T35" fmla="*/ 7129896 h 204"/>
                        <a:gd name="T36" fmla="*/ 707328 w 1153"/>
                        <a:gd name="T37" fmla="*/ 6605829 h 204"/>
                        <a:gd name="T38" fmla="*/ 525320 w 1153"/>
                        <a:gd name="T39" fmla="*/ 6821581 h 204"/>
                        <a:gd name="T40" fmla="*/ 59540 w 1153"/>
                        <a:gd name="T41" fmla="*/ 6866598 h 204"/>
                        <a:gd name="T42" fmla="*/ 31317 w 1153"/>
                        <a:gd name="T43" fmla="*/ 6821581 h 204"/>
                        <a:gd name="T44" fmla="*/ 14750 w 1153"/>
                        <a:gd name="T45" fmla="*/ 6633801 h 204"/>
                        <a:gd name="T46" fmla="*/ 0 w 1153"/>
                        <a:gd name="T47" fmla="*/ 6179895 h 204"/>
                        <a:gd name="T48" fmla="*/ 56266 w 1153"/>
                        <a:gd name="T49" fmla="*/ 305991 h 204"/>
                        <a:gd name="T50" fmla="*/ 70975 w 1153"/>
                        <a:gd name="T51" fmla="*/ 72980 h 204"/>
                        <a:gd name="T52" fmla="*/ 303565 w 1153"/>
                        <a:gd name="T53" fmla="*/ 72980 h 204"/>
                        <a:gd name="T54" fmla="*/ 398075 w 1153"/>
                        <a:gd name="T55" fmla="*/ 305991 h 204"/>
                        <a:gd name="T56" fmla="*/ 489335 w 1153"/>
                        <a:gd name="T57" fmla="*/ 725046 h 204"/>
                        <a:gd name="T58" fmla="*/ 858469 w 1153"/>
                        <a:gd name="T59" fmla="*/ 2879349 h 204"/>
                        <a:gd name="T60" fmla="*/ 917904 w 1153"/>
                        <a:gd name="T61" fmla="*/ 3040156 h 204"/>
                        <a:gd name="T62" fmla="*/ 1012434 w 1153"/>
                        <a:gd name="T63" fmla="*/ 3185108 h 204"/>
                        <a:gd name="T64" fmla="*/ 2596950 w 1153"/>
                        <a:gd name="T65" fmla="*/ 2126365 h 204"/>
                        <a:gd name="T66" fmla="*/ 2695152 w 1153"/>
                        <a:gd name="T67" fmla="*/ 3140149 h 204"/>
                        <a:gd name="T68" fmla="*/ 3229699 w 1153"/>
                        <a:gd name="T69" fmla="*/ 3681474 h 204"/>
                        <a:gd name="T70" fmla="*/ 3342940 w 1153"/>
                        <a:gd name="T71" fmla="*/ 3636481 h 204"/>
                        <a:gd name="T72" fmla="*/ 3450622 w 1153"/>
                        <a:gd name="T73" fmla="*/ 3375431 h 204"/>
                        <a:gd name="T74" fmla="*/ 3539963 w 1153"/>
                        <a:gd name="T75" fmla="*/ 292434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2237" name="Freeform 325"/>
                    <p:cNvSpPr>
                      <a:spLocks/>
                    </p:cNvSpPr>
                    <p:nvPr/>
                  </p:nvSpPr>
                  <p:spPr bwMode="auto">
                    <a:xfrm rot="5389413">
                      <a:off x="2332" y="2426"/>
                      <a:ext cx="539" cy="173"/>
                    </a:xfrm>
                    <a:custGeom>
                      <a:avLst/>
                      <a:gdLst>
                        <a:gd name="T0" fmla="*/ 0 w 247"/>
                        <a:gd name="T1" fmla="*/ 470221 h 69"/>
                        <a:gd name="T2" fmla="*/ 80754 w 247"/>
                        <a:gd name="T3" fmla="*/ 1225705 h 69"/>
                        <a:gd name="T4" fmla="*/ 288435 w 247"/>
                        <a:gd name="T5" fmla="*/ 1355405 h 69"/>
                        <a:gd name="T6" fmla="*/ 790735 w 247"/>
                        <a:gd name="T7" fmla="*/ 1699208 h 69"/>
                        <a:gd name="T8" fmla="*/ 1287999 w 247"/>
                        <a:gd name="T9" fmla="*/ 1374019 h 69"/>
                        <a:gd name="T10" fmla="*/ 1319319 w 247"/>
                        <a:gd name="T11" fmla="*/ 787180 h 69"/>
                        <a:gd name="T12" fmla="*/ 1211899 w 247"/>
                        <a:gd name="T13" fmla="*/ 618565 h 69"/>
                        <a:gd name="T14" fmla="*/ 1101856 w 247"/>
                        <a:gd name="T15" fmla="*/ 442195 h 69"/>
                        <a:gd name="T16" fmla="*/ 989859 w 247"/>
                        <a:gd name="T17" fmla="*/ 293380 h 69"/>
                        <a:gd name="T18" fmla="*/ 881806 w 247"/>
                        <a:gd name="T19" fmla="*/ 148311 h 69"/>
                        <a:gd name="T20" fmla="*/ 790735 w 247"/>
                        <a:gd name="T21" fmla="*/ 51730 h 69"/>
                        <a:gd name="T22" fmla="*/ 700237 w 247"/>
                        <a:gd name="T23" fmla="*/ 0 h 69"/>
                        <a:gd name="T24" fmla="*/ 592365 w 247"/>
                        <a:gd name="T25" fmla="*/ 51730 h 69"/>
                        <a:gd name="T26" fmla="*/ 474588 w 247"/>
                        <a:gd name="T27" fmla="*/ 129700 h 69"/>
                        <a:gd name="T28" fmla="*/ 0 w 247"/>
                        <a:gd name="T29" fmla="*/ 47022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2234" name="Freeform 326"/>
                  <p:cNvSpPr>
                    <a:spLocks/>
                  </p:cNvSpPr>
                  <p:nvPr/>
                </p:nvSpPr>
                <p:spPr bwMode="auto">
                  <a:xfrm rot="5353401">
                    <a:off x="2952" y="2567"/>
                    <a:ext cx="720" cy="96"/>
                  </a:xfrm>
                  <a:custGeom>
                    <a:avLst/>
                    <a:gdLst>
                      <a:gd name="T0" fmla="*/ 0 w 293"/>
                      <a:gd name="T1" fmla="*/ 2133466 h 33"/>
                      <a:gd name="T2" fmla="*/ 0 w 293"/>
                      <a:gd name="T3" fmla="*/ 2046807 h 33"/>
                      <a:gd name="T4" fmla="*/ 2071715 w 293"/>
                      <a:gd name="T5" fmla="*/ 523601 h 33"/>
                      <a:gd name="T6" fmla="*/ 2665779 w 293"/>
                      <a:gd name="T7" fmla="*/ 252099 h 33"/>
                      <a:gd name="T8" fmla="*/ 3140320 w 293"/>
                      <a:gd name="T9" fmla="*/ 252099 h 33"/>
                      <a:gd name="T10" fmla="*/ 3531543 w 293"/>
                      <a:gd name="T11" fmla="*/ 0 h 33"/>
                      <a:gd name="T12" fmla="*/ 3845335 w 293"/>
                      <a:gd name="T13" fmla="*/ 0 h 33"/>
                      <a:gd name="T14" fmla="*/ 4319877 w 293"/>
                      <a:gd name="T15" fmla="*/ 252099 h 33"/>
                      <a:gd name="T16" fmla="*/ 4710623 w 293"/>
                      <a:gd name="T17" fmla="*/ 389821 h 33"/>
                      <a:gd name="T18" fmla="*/ 5050868 w 293"/>
                      <a:gd name="T19" fmla="*/ 523601 h 33"/>
                      <a:gd name="T20" fmla="*/ 5306213 w 293"/>
                      <a:gd name="T21" fmla="*/ 867377 h 33"/>
                      <a:gd name="T22" fmla="*/ 5508629 w 293"/>
                      <a:gd name="T23" fmla="*/ 1134025 h 33"/>
                      <a:gd name="T24" fmla="*/ 5658527 w 293"/>
                      <a:gd name="T25" fmla="*/ 1523203 h 33"/>
                      <a:gd name="T26" fmla="*/ 5741339 w 293"/>
                      <a:gd name="T27" fmla="*/ 1775302 h 33"/>
                      <a:gd name="T28" fmla="*/ 5779698 w 293"/>
                      <a:gd name="T29" fmla="*/ 2133466 h 33"/>
                      <a:gd name="T30" fmla="*/ 5741339 w 293"/>
                      <a:gd name="T31" fmla="*/ 2385565 h 33"/>
                      <a:gd name="T32" fmla="*/ 5658527 w 293"/>
                      <a:gd name="T33" fmla="*/ 2775386 h 33"/>
                      <a:gd name="T34" fmla="*/ 5508629 w 293"/>
                      <a:gd name="T35" fmla="*/ 3041439 h 33"/>
                      <a:gd name="T36" fmla="*/ 5306213 w 293"/>
                      <a:gd name="T37" fmla="*/ 3431060 h 33"/>
                      <a:gd name="T38" fmla="*/ 5050868 w 293"/>
                      <a:gd name="T39" fmla="*/ 3640843 h 33"/>
                      <a:gd name="T40" fmla="*/ 4710623 w 293"/>
                      <a:gd name="T41" fmla="*/ 3774819 h 33"/>
                      <a:gd name="T42" fmla="*/ 4319877 w 293"/>
                      <a:gd name="T43" fmla="*/ 4041541 h 33"/>
                      <a:gd name="T44" fmla="*/ 3845335 w 293"/>
                      <a:gd name="T45" fmla="*/ 4164439 h 33"/>
                      <a:gd name="T46" fmla="*/ 3548934 w 293"/>
                      <a:gd name="T47" fmla="*/ 4164439 h 33"/>
                      <a:gd name="T48" fmla="*/ 3140320 w 293"/>
                      <a:gd name="T49" fmla="*/ 4164439 h 33"/>
                      <a:gd name="T50" fmla="*/ 2665779 w 293"/>
                      <a:gd name="T51" fmla="*/ 4041541 h 33"/>
                      <a:gd name="T52" fmla="*/ 2071715 w 293"/>
                      <a:gd name="T53" fmla="*/ 3640843 h 33"/>
                      <a:gd name="T54" fmla="*/ 0 w 293"/>
                      <a:gd name="T55" fmla="*/ 2133466 h 33"/>
                      <a:gd name="T56" fmla="*/ 0 w 293"/>
                      <a:gd name="T57" fmla="*/ 213346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2235" name="Freeform 327"/>
                  <p:cNvSpPr>
                    <a:spLocks/>
                  </p:cNvSpPr>
                  <p:nvPr/>
                </p:nvSpPr>
                <p:spPr bwMode="auto">
                  <a:xfrm rot="16173530" flipH="1">
                    <a:off x="3167" y="1271"/>
                    <a:ext cx="289" cy="47"/>
                  </a:xfrm>
                  <a:custGeom>
                    <a:avLst/>
                    <a:gdLst>
                      <a:gd name="T0" fmla="*/ 0 w 293"/>
                      <a:gd name="T1" fmla="*/ 812 h 33"/>
                      <a:gd name="T2" fmla="*/ 0 w 293"/>
                      <a:gd name="T3" fmla="*/ 789 h 33"/>
                      <a:gd name="T4" fmla="*/ 94 w 293"/>
                      <a:gd name="T5" fmla="*/ 224 h 33"/>
                      <a:gd name="T6" fmla="*/ 113 w 293"/>
                      <a:gd name="T7" fmla="*/ 110 h 33"/>
                      <a:gd name="T8" fmla="*/ 137 w 293"/>
                      <a:gd name="T9" fmla="*/ 110 h 33"/>
                      <a:gd name="T10" fmla="*/ 157 w 293"/>
                      <a:gd name="T11" fmla="*/ 0 h 33"/>
                      <a:gd name="T12" fmla="*/ 169 w 293"/>
                      <a:gd name="T13" fmla="*/ 0 h 33"/>
                      <a:gd name="T14" fmla="*/ 186 w 293"/>
                      <a:gd name="T15" fmla="*/ 110 h 33"/>
                      <a:gd name="T16" fmla="*/ 206 w 293"/>
                      <a:gd name="T17" fmla="*/ 157 h 33"/>
                      <a:gd name="T18" fmla="*/ 223 w 293"/>
                      <a:gd name="T19" fmla="*/ 224 h 33"/>
                      <a:gd name="T20" fmla="*/ 232 w 293"/>
                      <a:gd name="T21" fmla="*/ 333 h 33"/>
                      <a:gd name="T22" fmla="*/ 240 w 293"/>
                      <a:gd name="T23" fmla="*/ 454 h 33"/>
                      <a:gd name="T24" fmla="*/ 246 w 293"/>
                      <a:gd name="T25" fmla="*/ 570 h 33"/>
                      <a:gd name="T26" fmla="*/ 249 w 293"/>
                      <a:gd name="T27" fmla="*/ 675 h 33"/>
                      <a:gd name="T28" fmla="*/ 250 w 293"/>
                      <a:gd name="T29" fmla="*/ 812 h 33"/>
                      <a:gd name="T30" fmla="*/ 249 w 293"/>
                      <a:gd name="T31" fmla="*/ 921 h 33"/>
                      <a:gd name="T32" fmla="*/ 246 w 293"/>
                      <a:gd name="T33" fmla="*/ 1067 h 33"/>
                      <a:gd name="T34" fmla="*/ 240 w 293"/>
                      <a:gd name="T35" fmla="*/ 1156 h 33"/>
                      <a:gd name="T36" fmla="*/ 232 w 293"/>
                      <a:gd name="T37" fmla="*/ 1312 h 33"/>
                      <a:gd name="T38" fmla="*/ 223 w 293"/>
                      <a:gd name="T39" fmla="*/ 1397 h 33"/>
                      <a:gd name="T40" fmla="*/ 206 w 293"/>
                      <a:gd name="T41" fmla="*/ 1477 h 33"/>
                      <a:gd name="T42" fmla="*/ 186 w 293"/>
                      <a:gd name="T43" fmla="*/ 1592 h 33"/>
                      <a:gd name="T44" fmla="*/ 169 w 293"/>
                      <a:gd name="T45" fmla="*/ 1601 h 33"/>
                      <a:gd name="T46" fmla="*/ 158 w 293"/>
                      <a:gd name="T47" fmla="*/ 1601 h 33"/>
                      <a:gd name="T48" fmla="*/ 137 w 293"/>
                      <a:gd name="T49" fmla="*/ 1601 h 33"/>
                      <a:gd name="T50" fmla="*/ 113 w 293"/>
                      <a:gd name="T51" fmla="*/ 1592 h 33"/>
                      <a:gd name="T52" fmla="*/ 94 w 293"/>
                      <a:gd name="T53" fmla="*/ 1397 h 33"/>
                      <a:gd name="T54" fmla="*/ 0 w 293"/>
                      <a:gd name="T55" fmla="*/ 812 h 33"/>
                      <a:gd name="T56" fmla="*/ 0 w 293"/>
                      <a:gd name="T57" fmla="*/ 81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2232" name="Line 32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2229" name="AutoShape 32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2230" name="Line 33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92168" name="Group 381"/>
          <p:cNvGrpSpPr>
            <a:grpSpLocks/>
          </p:cNvGrpSpPr>
          <p:nvPr/>
        </p:nvGrpSpPr>
        <p:grpSpPr bwMode="auto">
          <a:xfrm rot="5629564" flipV="1">
            <a:off x="6230144" y="3755231"/>
            <a:ext cx="311150" cy="490538"/>
            <a:chOff x="2820" y="264"/>
            <a:chExt cx="420" cy="1452"/>
          </a:xfrm>
        </p:grpSpPr>
        <p:sp>
          <p:nvSpPr>
            <p:cNvPr id="92214" name="Line 38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2215" name="Group 383"/>
            <p:cNvGrpSpPr>
              <a:grpSpLocks/>
            </p:cNvGrpSpPr>
            <p:nvPr/>
          </p:nvGrpSpPr>
          <p:grpSpPr bwMode="auto">
            <a:xfrm>
              <a:off x="2940" y="264"/>
              <a:ext cx="300" cy="1452"/>
              <a:chOff x="2940" y="264"/>
              <a:chExt cx="300" cy="1452"/>
            </a:xfrm>
          </p:grpSpPr>
          <p:grpSp>
            <p:nvGrpSpPr>
              <p:cNvPr id="92216" name="Group 384"/>
              <p:cNvGrpSpPr>
                <a:grpSpLocks/>
              </p:cNvGrpSpPr>
              <p:nvPr/>
            </p:nvGrpSpPr>
            <p:grpSpPr bwMode="auto">
              <a:xfrm>
                <a:off x="2940" y="264"/>
                <a:ext cx="252" cy="1368"/>
                <a:chOff x="3024" y="732"/>
                <a:chExt cx="252" cy="1368"/>
              </a:xfrm>
            </p:grpSpPr>
            <p:grpSp>
              <p:nvGrpSpPr>
                <p:cNvPr id="92219" name="Group 385"/>
                <p:cNvGrpSpPr>
                  <a:grpSpLocks/>
                </p:cNvGrpSpPr>
                <p:nvPr/>
              </p:nvGrpSpPr>
              <p:grpSpPr bwMode="auto">
                <a:xfrm>
                  <a:off x="3024" y="732"/>
                  <a:ext cx="252" cy="1368"/>
                  <a:chOff x="3168" y="1008"/>
                  <a:chExt cx="484" cy="2448"/>
                </a:xfrm>
              </p:grpSpPr>
              <p:grpSp>
                <p:nvGrpSpPr>
                  <p:cNvPr id="92221" name="Group 386"/>
                  <p:cNvGrpSpPr>
                    <a:grpSpLocks/>
                  </p:cNvGrpSpPr>
                  <p:nvPr/>
                </p:nvGrpSpPr>
                <p:grpSpPr bwMode="auto">
                  <a:xfrm>
                    <a:off x="3168" y="1008"/>
                    <a:ext cx="484" cy="2448"/>
                    <a:chOff x="2256" y="864"/>
                    <a:chExt cx="532" cy="2448"/>
                  </a:xfrm>
                </p:grpSpPr>
                <p:sp>
                  <p:nvSpPr>
                    <p:cNvPr id="92224" name="Freeform 387"/>
                    <p:cNvSpPr>
                      <a:spLocks/>
                    </p:cNvSpPr>
                    <p:nvPr/>
                  </p:nvSpPr>
                  <p:spPr bwMode="auto">
                    <a:xfrm rot="5389413">
                      <a:off x="1298" y="1822"/>
                      <a:ext cx="2448" cy="532"/>
                    </a:xfrm>
                    <a:custGeom>
                      <a:avLst/>
                      <a:gdLst>
                        <a:gd name="T0" fmla="*/ 3730291 w 1153"/>
                        <a:gd name="T1" fmla="*/ 2734021 h 204"/>
                        <a:gd name="T2" fmla="*/ 4050267 w 1153"/>
                        <a:gd name="T3" fmla="*/ 2994787 h 204"/>
                        <a:gd name="T4" fmla="*/ 4320384 w 1153"/>
                        <a:gd name="T5" fmla="*/ 3258088 h 204"/>
                        <a:gd name="T6" fmla="*/ 4504562 w 1153"/>
                        <a:gd name="T7" fmla="*/ 3564100 h 204"/>
                        <a:gd name="T8" fmla="*/ 4556083 w 1153"/>
                        <a:gd name="T9" fmla="*/ 3681474 h 204"/>
                        <a:gd name="T10" fmla="*/ 4556083 w 1153"/>
                        <a:gd name="T11" fmla="*/ 3754421 h 204"/>
                        <a:gd name="T12" fmla="*/ 4556083 w 1153"/>
                        <a:gd name="T13" fmla="*/ 5075913 h 204"/>
                        <a:gd name="T14" fmla="*/ 4552741 w 1153"/>
                        <a:gd name="T15" fmla="*/ 5239091 h 204"/>
                        <a:gd name="T16" fmla="*/ 4532528 w 1153"/>
                        <a:gd name="T17" fmla="*/ 5311475 h 204"/>
                        <a:gd name="T18" fmla="*/ 4528843 w 1153"/>
                        <a:gd name="T19" fmla="*/ 5426919 h 204"/>
                        <a:gd name="T20" fmla="*/ 4513828 w 1153"/>
                        <a:gd name="T21" fmla="*/ 6179895 h 204"/>
                        <a:gd name="T22" fmla="*/ 4472643 w 1153"/>
                        <a:gd name="T23" fmla="*/ 7012506 h 204"/>
                        <a:gd name="T24" fmla="*/ 4437614 w 1153"/>
                        <a:gd name="T25" fmla="*/ 7403808 h 204"/>
                        <a:gd name="T26" fmla="*/ 4394671 w 1153"/>
                        <a:gd name="T27" fmla="*/ 7508888 h 204"/>
                        <a:gd name="T28" fmla="*/ 4015278 w 1153"/>
                        <a:gd name="T29" fmla="*/ 7699209 h 204"/>
                        <a:gd name="T30" fmla="*/ 3679360 w 1153"/>
                        <a:gd name="T31" fmla="*/ 7737925 h 204"/>
                        <a:gd name="T32" fmla="*/ 3208720 w 1153"/>
                        <a:gd name="T33" fmla="*/ 7591948 h 204"/>
                        <a:gd name="T34" fmla="*/ 2434524 w 1153"/>
                        <a:gd name="T35" fmla="*/ 7129896 h 204"/>
                        <a:gd name="T36" fmla="*/ 707328 w 1153"/>
                        <a:gd name="T37" fmla="*/ 6605829 h 204"/>
                        <a:gd name="T38" fmla="*/ 525320 w 1153"/>
                        <a:gd name="T39" fmla="*/ 6821581 h 204"/>
                        <a:gd name="T40" fmla="*/ 59540 w 1153"/>
                        <a:gd name="T41" fmla="*/ 6866598 h 204"/>
                        <a:gd name="T42" fmla="*/ 31317 w 1153"/>
                        <a:gd name="T43" fmla="*/ 6821581 h 204"/>
                        <a:gd name="T44" fmla="*/ 14750 w 1153"/>
                        <a:gd name="T45" fmla="*/ 6633801 h 204"/>
                        <a:gd name="T46" fmla="*/ 0 w 1153"/>
                        <a:gd name="T47" fmla="*/ 6179895 h 204"/>
                        <a:gd name="T48" fmla="*/ 56266 w 1153"/>
                        <a:gd name="T49" fmla="*/ 305991 h 204"/>
                        <a:gd name="T50" fmla="*/ 70975 w 1153"/>
                        <a:gd name="T51" fmla="*/ 72980 h 204"/>
                        <a:gd name="T52" fmla="*/ 303565 w 1153"/>
                        <a:gd name="T53" fmla="*/ 72980 h 204"/>
                        <a:gd name="T54" fmla="*/ 398075 w 1153"/>
                        <a:gd name="T55" fmla="*/ 305991 h 204"/>
                        <a:gd name="T56" fmla="*/ 489335 w 1153"/>
                        <a:gd name="T57" fmla="*/ 725046 h 204"/>
                        <a:gd name="T58" fmla="*/ 858469 w 1153"/>
                        <a:gd name="T59" fmla="*/ 2879349 h 204"/>
                        <a:gd name="T60" fmla="*/ 917904 w 1153"/>
                        <a:gd name="T61" fmla="*/ 3040156 h 204"/>
                        <a:gd name="T62" fmla="*/ 1012434 w 1153"/>
                        <a:gd name="T63" fmla="*/ 3185108 h 204"/>
                        <a:gd name="T64" fmla="*/ 2596950 w 1153"/>
                        <a:gd name="T65" fmla="*/ 2126365 h 204"/>
                        <a:gd name="T66" fmla="*/ 2695152 w 1153"/>
                        <a:gd name="T67" fmla="*/ 3140149 h 204"/>
                        <a:gd name="T68" fmla="*/ 3229699 w 1153"/>
                        <a:gd name="T69" fmla="*/ 3681474 h 204"/>
                        <a:gd name="T70" fmla="*/ 3342940 w 1153"/>
                        <a:gd name="T71" fmla="*/ 3636481 h 204"/>
                        <a:gd name="T72" fmla="*/ 3450622 w 1153"/>
                        <a:gd name="T73" fmla="*/ 3375431 h 204"/>
                        <a:gd name="T74" fmla="*/ 3539963 w 1153"/>
                        <a:gd name="T75" fmla="*/ 292434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2225" name="Freeform 388"/>
                    <p:cNvSpPr>
                      <a:spLocks/>
                    </p:cNvSpPr>
                    <p:nvPr/>
                  </p:nvSpPr>
                  <p:spPr bwMode="auto">
                    <a:xfrm rot="5389413">
                      <a:off x="2332" y="2426"/>
                      <a:ext cx="539" cy="173"/>
                    </a:xfrm>
                    <a:custGeom>
                      <a:avLst/>
                      <a:gdLst>
                        <a:gd name="T0" fmla="*/ 0 w 247"/>
                        <a:gd name="T1" fmla="*/ 470221 h 69"/>
                        <a:gd name="T2" fmla="*/ 80754 w 247"/>
                        <a:gd name="T3" fmla="*/ 1225705 h 69"/>
                        <a:gd name="T4" fmla="*/ 288435 w 247"/>
                        <a:gd name="T5" fmla="*/ 1355405 h 69"/>
                        <a:gd name="T6" fmla="*/ 790735 w 247"/>
                        <a:gd name="T7" fmla="*/ 1699208 h 69"/>
                        <a:gd name="T8" fmla="*/ 1287999 w 247"/>
                        <a:gd name="T9" fmla="*/ 1374019 h 69"/>
                        <a:gd name="T10" fmla="*/ 1319319 w 247"/>
                        <a:gd name="T11" fmla="*/ 787180 h 69"/>
                        <a:gd name="T12" fmla="*/ 1211899 w 247"/>
                        <a:gd name="T13" fmla="*/ 618565 h 69"/>
                        <a:gd name="T14" fmla="*/ 1101856 w 247"/>
                        <a:gd name="T15" fmla="*/ 442195 h 69"/>
                        <a:gd name="T16" fmla="*/ 989859 w 247"/>
                        <a:gd name="T17" fmla="*/ 293380 h 69"/>
                        <a:gd name="T18" fmla="*/ 881806 w 247"/>
                        <a:gd name="T19" fmla="*/ 148311 h 69"/>
                        <a:gd name="T20" fmla="*/ 790735 w 247"/>
                        <a:gd name="T21" fmla="*/ 51730 h 69"/>
                        <a:gd name="T22" fmla="*/ 700237 w 247"/>
                        <a:gd name="T23" fmla="*/ 0 h 69"/>
                        <a:gd name="T24" fmla="*/ 592365 w 247"/>
                        <a:gd name="T25" fmla="*/ 51730 h 69"/>
                        <a:gd name="T26" fmla="*/ 474588 w 247"/>
                        <a:gd name="T27" fmla="*/ 129700 h 69"/>
                        <a:gd name="T28" fmla="*/ 0 w 247"/>
                        <a:gd name="T29" fmla="*/ 47022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2222" name="Freeform 389"/>
                  <p:cNvSpPr>
                    <a:spLocks/>
                  </p:cNvSpPr>
                  <p:nvPr/>
                </p:nvSpPr>
                <p:spPr bwMode="auto">
                  <a:xfrm rot="5353401">
                    <a:off x="2952" y="2567"/>
                    <a:ext cx="720" cy="96"/>
                  </a:xfrm>
                  <a:custGeom>
                    <a:avLst/>
                    <a:gdLst>
                      <a:gd name="T0" fmla="*/ 0 w 293"/>
                      <a:gd name="T1" fmla="*/ 2133466 h 33"/>
                      <a:gd name="T2" fmla="*/ 0 w 293"/>
                      <a:gd name="T3" fmla="*/ 2046807 h 33"/>
                      <a:gd name="T4" fmla="*/ 2071715 w 293"/>
                      <a:gd name="T5" fmla="*/ 523601 h 33"/>
                      <a:gd name="T6" fmla="*/ 2665779 w 293"/>
                      <a:gd name="T7" fmla="*/ 252099 h 33"/>
                      <a:gd name="T8" fmla="*/ 3140320 w 293"/>
                      <a:gd name="T9" fmla="*/ 252099 h 33"/>
                      <a:gd name="T10" fmla="*/ 3531543 w 293"/>
                      <a:gd name="T11" fmla="*/ 0 h 33"/>
                      <a:gd name="T12" fmla="*/ 3845335 w 293"/>
                      <a:gd name="T13" fmla="*/ 0 h 33"/>
                      <a:gd name="T14" fmla="*/ 4319877 w 293"/>
                      <a:gd name="T15" fmla="*/ 252099 h 33"/>
                      <a:gd name="T16" fmla="*/ 4710623 w 293"/>
                      <a:gd name="T17" fmla="*/ 389821 h 33"/>
                      <a:gd name="T18" fmla="*/ 5050868 w 293"/>
                      <a:gd name="T19" fmla="*/ 523601 h 33"/>
                      <a:gd name="T20" fmla="*/ 5306213 w 293"/>
                      <a:gd name="T21" fmla="*/ 867377 h 33"/>
                      <a:gd name="T22" fmla="*/ 5508629 w 293"/>
                      <a:gd name="T23" fmla="*/ 1134025 h 33"/>
                      <a:gd name="T24" fmla="*/ 5658527 w 293"/>
                      <a:gd name="T25" fmla="*/ 1523203 h 33"/>
                      <a:gd name="T26" fmla="*/ 5741339 w 293"/>
                      <a:gd name="T27" fmla="*/ 1775302 h 33"/>
                      <a:gd name="T28" fmla="*/ 5779698 w 293"/>
                      <a:gd name="T29" fmla="*/ 2133466 h 33"/>
                      <a:gd name="T30" fmla="*/ 5741339 w 293"/>
                      <a:gd name="T31" fmla="*/ 2385565 h 33"/>
                      <a:gd name="T32" fmla="*/ 5658527 w 293"/>
                      <a:gd name="T33" fmla="*/ 2775386 h 33"/>
                      <a:gd name="T34" fmla="*/ 5508629 w 293"/>
                      <a:gd name="T35" fmla="*/ 3041439 h 33"/>
                      <a:gd name="T36" fmla="*/ 5306213 w 293"/>
                      <a:gd name="T37" fmla="*/ 3431060 h 33"/>
                      <a:gd name="T38" fmla="*/ 5050868 w 293"/>
                      <a:gd name="T39" fmla="*/ 3640843 h 33"/>
                      <a:gd name="T40" fmla="*/ 4710623 w 293"/>
                      <a:gd name="T41" fmla="*/ 3774819 h 33"/>
                      <a:gd name="T42" fmla="*/ 4319877 w 293"/>
                      <a:gd name="T43" fmla="*/ 4041541 h 33"/>
                      <a:gd name="T44" fmla="*/ 3845335 w 293"/>
                      <a:gd name="T45" fmla="*/ 4164439 h 33"/>
                      <a:gd name="T46" fmla="*/ 3548934 w 293"/>
                      <a:gd name="T47" fmla="*/ 4164439 h 33"/>
                      <a:gd name="T48" fmla="*/ 3140320 w 293"/>
                      <a:gd name="T49" fmla="*/ 4164439 h 33"/>
                      <a:gd name="T50" fmla="*/ 2665779 w 293"/>
                      <a:gd name="T51" fmla="*/ 4041541 h 33"/>
                      <a:gd name="T52" fmla="*/ 2071715 w 293"/>
                      <a:gd name="T53" fmla="*/ 3640843 h 33"/>
                      <a:gd name="T54" fmla="*/ 0 w 293"/>
                      <a:gd name="T55" fmla="*/ 2133466 h 33"/>
                      <a:gd name="T56" fmla="*/ 0 w 293"/>
                      <a:gd name="T57" fmla="*/ 213346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2223" name="Freeform 390"/>
                  <p:cNvSpPr>
                    <a:spLocks/>
                  </p:cNvSpPr>
                  <p:nvPr/>
                </p:nvSpPr>
                <p:spPr bwMode="auto">
                  <a:xfrm rot="16173530" flipH="1">
                    <a:off x="3167" y="1271"/>
                    <a:ext cx="289" cy="47"/>
                  </a:xfrm>
                  <a:custGeom>
                    <a:avLst/>
                    <a:gdLst>
                      <a:gd name="T0" fmla="*/ 0 w 293"/>
                      <a:gd name="T1" fmla="*/ 812 h 33"/>
                      <a:gd name="T2" fmla="*/ 0 w 293"/>
                      <a:gd name="T3" fmla="*/ 789 h 33"/>
                      <a:gd name="T4" fmla="*/ 94 w 293"/>
                      <a:gd name="T5" fmla="*/ 224 h 33"/>
                      <a:gd name="T6" fmla="*/ 113 w 293"/>
                      <a:gd name="T7" fmla="*/ 110 h 33"/>
                      <a:gd name="T8" fmla="*/ 137 w 293"/>
                      <a:gd name="T9" fmla="*/ 110 h 33"/>
                      <a:gd name="T10" fmla="*/ 157 w 293"/>
                      <a:gd name="T11" fmla="*/ 0 h 33"/>
                      <a:gd name="T12" fmla="*/ 169 w 293"/>
                      <a:gd name="T13" fmla="*/ 0 h 33"/>
                      <a:gd name="T14" fmla="*/ 186 w 293"/>
                      <a:gd name="T15" fmla="*/ 110 h 33"/>
                      <a:gd name="T16" fmla="*/ 206 w 293"/>
                      <a:gd name="T17" fmla="*/ 157 h 33"/>
                      <a:gd name="T18" fmla="*/ 223 w 293"/>
                      <a:gd name="T19" fmla="*/ 224 h 33"/>
                      <a:gd name="T20" fmla="*/ 232 w 293"/>
                      <a:gd name="T21" fmla="*/ 333 h 33"/>
                      <a:gd name="T22" fmla="*/ 240 w 293"/>
                      <a:gd name="T23" fmla="*/ 454 h 33"/>
                      <a:gd name="T24" fmla="*/ 246 w 293"/>
                      <a:gd name="T25" fmla="*/ 570 h 33"/>
                      <a:gd name="T26" fmla="*/ 249 w 293"/>
                      <a:gd name="T27" fmla="*/ 675 h 33"/>
                      <a:gd name="T28" fmla="*/ 250 w 293"/>
                      <a:gd name="T29" fmla="*/ 812 h 33"/>
                      <a:gd name="T30" fmla="*/ 249 w 293"/>
                      <a:gd name="T31" fmla="*/ 921 h 33"/>
                      <a:gd name="T32" fmla="*/ 246 w 293"/>
                      <a:gd name="T33" fmla="*/ 1067 h 33"/>
                      <a:gd name="T34" fmla="*/ 240 w 293"/>
                      <a:gd name="T35" fmla="*/ 1156 h 33"/>
                      <a:gd name="T36" fmla="*/ 232 w 293"/>
                      <a:gd name="T37" fmla="*/ 1312 h 33"/>
                      <a:gd name="T38" fmla="*/ 223 w 293"/>
                      <a:gd name="T39" fmla="*/ 1397 h 33"/>
                      <a:gd name="T40" fmla="*/ 206 w 293"/>
                      <a:gd name="T41" fmla="*/ 1477 h 33"/>
                      <a:gd name="T42" fmla="*/ 186 w 293"/>
                      <a:gd name="T43" fmla="*/ 1592 h 33"/>
                      <a:gd name="T44" fmla="*/ 169 w 293"/>
                      <a:gd name="T45" fmla="*/ 1601 h 33"/>
                      <a:gd name="T46" fmla="*/ 158 w 293"/>
                      <a:gd name="T47" fmla="*/ 1601 h 33"/>
                      <a:gd name="T48" fmla="*/ 137 w 293"/>
                      <a:gd name="T49" fmla="*/ 1601 h 33"/>
                      <a:gd name="T50" fmla="*/ 113 w 293"/>
                      <a:gd name="T51" fmla="*/ 1592 h 33"/>
                      <a:gd name="T52" fmla="*/ 94 w 293"/>
                      <a:gd name="T53" fmla="*/ 1397 h 33"/>
                      <a:gd name="T54" fmla="*/ 0 w 293"/>
                      <a:gd name="T55" fmla="*/ 812 h 33"/>
                      <a:gd name="T56" fmla="*/ 0 w 293"/>
                      <a:gd name="T57" fmla="*/ 81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2220" name="Line 39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2217" name="AutoShape 39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2218" name="Line 39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92169" name="AutoShape 316"/>
          <p:cNvSpPr>
            <a:spLocks noChangeArrowheads="1"/>
          </p:cNvSpPr>
          <p:nvPr/>
        </p:nvSpPr>
        <p:spPr bwMode="auto">
          <a:xfrm>
            <a:off x="6786563" y="3925888"/>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eaLnBrk="0" hangingPunct="0"/>
            <a:endParaRPr lang="de-DE" altLang="de-DE"/>
          </a:p>
        </p:txBody>
      </p:sp>
      <p:sp>
        <p:nvSpPr>
          <p:cNvPr id="180" name="Text Box 145"/>
          <p:cNvSpPr txBox="1">
            <a:spLocks noChangeArrowheads="1"/>
          </p:cNvSpPr>
          <p:nvPr/>
        </p:nvSpPr>
        <p:spPr bwMode="auto">
          <a:xfrm>
            <a:off x="4899025" y="1974850"/>
            <a:ext cx="1063625" cy="338138"/>
          </a:xfrm>
          <a:prstGeom prst="rect">
            <a:avLst/>
          </a:prstGeom>
          <a:noFill/>
          <a:ln w="9525">
            <a:noFill/>
            <a:miter lim="800000"/>
            <a:headEnd/>
            <a:tailEnd/>
          </a:ln>
        </p:spPr>
        <p:txBody>
          <a:bodyPr>
            <a:spAutoFit/>
          </a:bodyPr>
          <a:lstStyle/>
          <a:p>
            <a:pPr algn="ctr" eaLnBrk="0" hangingPunct="0">
              <a:spcBef>
                <a:spcPct val="50000"/>
              </a:spcBef>
            </a:pPr>
            <a:r>
              <a:rPr lang="de-DE" altLang="de-DE" sz="1600" b="1" dirty="0"/>
              <a:t>1 ¼ roll</a:t>
            </a:r>
          </a:p>
        </p:txBody>
      </p:sp>
      <p:grpSp>
        <p:nvGrpSpPr>
          <p:cNvPr id="92171" name="Gruppieren 120"/>
          <p:cNvGrpSpPr>
            <a:grpSpLocks/>
          </p:cNvGrpSpPr>
          <p:nvPr/>
        </p:nvGrpSpPr>
        <p:grpSpPr bwMode="auto">
          <a:xfrm rot="-2466679">
            <a:off x="3921125" y="1762125"/>
            <a:ext cx="766763" cy="1017588"/>
            <a:chOff x="7247212" y="1994147"/>
            <a:chExt cx="766488" cy="1018431"/>
          </a:xfrm>
        </p:grpSpPr>
        <p:grpSp>
          <p:nvGrpSpPr>
            <p:cNvPr id="92207" name="Group 628"/>
            <p:cNvGrpSpPr>
              <a:grpSpLocks/>
            </p:cNvGrpSpPr>
            <p:nvPr/>
          </p:nvGrpSpPr>
          <p:grpSpPr bwMode="auto">
            <a:xfrm rot="14172173" flipH="1">
              <a:off x="7053271" y="2265537"/>
              <a:ext cx="954008" cy="411228"/>
              <a:chOff x="4875" y="7237"/>
              <a:chExt cx="4230" cy="1883"/>
            </a:xfrm>
          </p:grpSpPr>
          <p:sp>
            <p:nvSpPr>
              <p:cNvPr id="92212" name="Arc 62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92213" name="AutoShape 630"/>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grpSp>
          <p:nvGrpSpPr>
            <p:cNvPr id="92208" name="Group 628"/>
            <p:cNvGrpSpPr>
              <a:grpSpLocks/>
            </p:cNvGrpSpPr>
            <p:nvPr/>
          </p:nvGrpSpPr>
          <p:grpSpPr bwMode="auto">
            <a:xfrm rot="2487120" flipV="1">
              <a:off x="7247212" y="2666091"/>
              <a:ext cx="733623" cy="262927"/>
              <a:chOff x="4875" y="7237"/>
              <a:chExt cx="4230" cy="1883"/>
            </a:xfrm>
          </p:grpSpPr>
          <p:sp>
            <p:nvSpPr>
              <p:cNvPr id="92210" name="Arc 62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92211" name="AutoShape 630"/>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cxnSp>
          <p:nvCxnSpPr>
            <p:cNvPr id="92209" name="Gerader Verbinder 123"/>
            <p:cNvCxnSpPr>
              <a:cxnSpLocks noChangeShapeType="1"/>
            </p:cNvCxnSpPr>
            <p:nvPr/>
          </p:nvCxnSpPr>
          <p:spPr bwMode="auto">
            <a:xfrm>
              <a:off x="8013700" y="2678946"/>
              <a:ext cx="0" cy="333632"/>
            </a:xfrm>
            <a:prstGeom prst="line">
              <a:avLst/>
            </a:prstGeom>
            <a:noFill/>
            <a:ln w="12700" algn="ctr">
              <a:solidFill>
                <a:schemeClr val="tx1"/>
              </a:solidFill>
              <a:round/>
              <a:headEnd/>
              <a:tailEnd/>
            </a:ln>
          </p:spPr>
        </p:cxnSp>
      </p:grpSp>
      <p:grpSp>
        <p:nvGrpSpPr>
          <p:cNvPr id="92172" name="Gruppieren 128"/>
          <p:cNvGrpSpPr>
            <a:grpSpLocks/>
          </p:cNvGrpSpPr>
          <p:nvPr/>
        </p:nvGrpSpPr>
        <p:grpSpPr bwMode="auto">
          <a:xfrm rot="18966432" flipH="1">
            <a:off x="4205288" y="2041525"/>
            <a:ext cx="766762" cy="1019175"/>
            <a:chOff x="7247212" y="1994147"/>
            <a:chExt cx="766488" cy="1018431"/>
          </a:xfrm>
        </p:grpSpPr>
        <p:grpSp>
          <p:nvGrpSpPr>
            <p:cNvPr id="92200" name="Group 628"/>
            <p:cNvGrpSpPr>
              <a:grpSpLocks/>
            </p:cNvGrpSpPr>
            <p:nvPr/>
          </p:nvGrpSpPr>
          <p:grpSpPr bwMode="auto">
            <a:xfrm rot="14172173" flipH="1">
              <a:off x="7053271" y="2265537"/>
              <a:ext cx="954008" cy="411228"/>
              <a:chOff x="4875" y="7237"/>
              <a:chExt cx="4230" cy="1883"/>
            </a:xfrm>
          </p:grpSpPr>
          <p:sp>
            <p:nvSpPr>
              <p:cNvPr id="92205" name="Arc 62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92206" name="AutoShape 630"/>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grpSp>
          <p:nvGrpSpPr>
            <p:cNvPr id="92201" name="Group 628"/>
            <p:cNvGrpSpPr>
              <a:grpSpLocks/>
            </p:cNvGrpSpPr>
            <p:nvPr/>
          </p:nvGrpSpPr>
          <p:grpSpPr bwMode="auto">
            <a:xfrm rot="2487120" flipV="1">
              <a:off x="7247212" y="2666091"/>
              <a:ext cx="733623" cy="262927"/>
              <a:chOff x="4875" y="7237"/>
              <a:chExt cx="4230" cy="1883"/>
            </a:xfrm>
          </p:grpSpPr>
          <p:sp>
            <p:nvSpPr>
              <p:cNvPr id="92203" name="Arc 62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92204" name="AutoShape 630"/>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cxnSp>
          <p:nvCxnSpPr>
            <p:cNvPr id="92202" name="Gerader Verbinder 131"/>
            <p:cNvCxnSpPr>
              <a:cxnSpLocks noChangeShapeType="1"/>
            </p:cNvCxnSpPr>
            <p:nvPr/>
          </p:nvCxnSpPr>
          <p:spPr bwMode="auto">
            <a:xfrm>
              <a:off x="8013700" y="2678946"/>
              <a:ext cx="0" cy="333632"/>
            </a:xfrm>
            <a:prstGeom prst="line">
              <a:avLst/>
            </a:prstGeom>
            <a:noFill/>
            <a:ln w="12700" algn="ctr">
              <a:solidFill>
                <a:schemeClr val="tx1"/>
              </a:solidFill>
              <a:round/>
              <a:headEnd/>
              <a:tailEnd/>
            </a:ln>
          </p:spPr>
        </p:cxnSp>
      </p:grpSp>
      <p:sp>
        <p:nvSpPr>
          <p:cNvPr id="137" name="Text Box 145"/>
          <p:cNvSpPr txBox="1">
            <a:spLocks noChangeArrowheads="1"/>
          </p:cNvSpPr>
          <p:nvPr/>
        </p:nvSpPr>
        <p:spPr bwMode="auto">
          <a:xfrm>
            <a:off x="3414713" y="3033713"/>
            <a:ext cx="1063625" cy="338137"/>
          </a:xfrm>
          <a:prstGeom prst="rect">
            <a:avLst/>
          </a:prstGeom>
          <a:noFill/>
          <a:ln w="9525">
            <a:noFill/>
            <a:miter lim="800000"/>
            <a:headEnd/>
            <a:tailEnd/>
          </a:ln>
        </p:spPr>
        <p:txBody>
          <a:bodyPr>
            <a:spAutoFit/>
          </a:bodyPr>
          <a:lstStyle/>
          <a:p>
            <a:pPr algn="ctr" eaLnBrk="0" hangingPunct="0">
              <a:spcBef>
                <a:spcPct val="50000"/>
              </a:spcBef>
            </a:pPr>
            <a:r>
              <a:rPr lang="de-DE" altLang="de-DE" sz="1600" b="1"/>
              <a:t>1 ¼ roll</a:t>
            </a:r>
          </a:p>
        </p:txBody>
      </p:sp>
      <p:grpSp>
        <p:nvGrpSpPr>
          <p:cNvPr id="92174" name="Group 575"/>
          <p:cNvGrpSpPr>
            <a:grpSpLocks/>
          </p:cNvGrpSpPr>
          <p:nvPr/>
        </p:nvGrpSpPr>
        <p:grpSpPr bwMode="auto">
          <a:xfrm rot="19349050" flipH="1">
            <a:off x="3925888" y="1787525"/>
            <a:ext cx="311150" cy="490538"/>
            <a:chOff x="2820" y="264"/>
            <a:chExt cx="420" cy="1452"/>
          </a:xfrm>
        </p:grpSpPr>
        <p:sp>
          <p:nvSpPr>
            <p:cNvPr id="92188" name="Line 57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2189" name="Group 577"/>
            <p:cNvGrpSpPr>
              <a:grpSpLocks/>
            </p:cNvGrpSpPr>
            <p:nvPr/>
          </p:nvGrpSpPr>
          <p:grpSpPr bwMode="auto">
            <a:xfrm>
              <a:off x="2940" y="264"/>
              <a:ext cx="300" cy="1452"/>
              <a:chOff x="2940" y="264"/>
              <a:chExt cx="300" cy="1452"/>
            </a:xfrm>
          </p:grpSpPr>
          <p:grpSp>
            <p:nvGrpSpPr>
              <p:cNvPr id="92190" name="Group 578"/>
              <p:cNvGrpSpPr>
                <a:grpSpLocks/>
              </p:cNvGrpSpPr>
              <p:nvPr/>
            </p:nvGrpSpPr>
            <p:grpSpPr bwMode="auto">
              <a:xfrm>
                <a:off x="2940" y="264"/>
                <a:ext cx="252" cy="1368"/>
                <a:chOff x="3024" y="732"/>
                <a:chExt cx="252" cy="1368"/>
              </a:xfrm>
            </p:grpSpPr>
            <p:grpSp>
              <p:nvGrpSpPr>
                <p:cNvPr id="92193" name="Group 579"/>
                <p:cNvGrpSpPr>
                  <a:grpSpLocks/>
                </p:cNvGrpSpPr>
                <p:nvPr/>
              </p:nvGrpSpPr>
              <p:grpSpPr bwMode="auto">
                <a:xfrm>
                  <a:off x="3024" y="732"/>
                  <a:ext cx="252" cy="1368"/>
                  <a:chOff x="3168" y="1008"/>
                  <a:chExt cx="484" cy="2448"/>
                </a:xfrm>
              </p:grpSpPr>
              <p:grpSp>
                <p:nvGrpSpPr>
                  <p:cNvPr id="92195" name="Group 580"/>
                  <p:cNvGrpSpPr>
                    <a:grpSpLocks/>
                  </p:cNvGrpSpPr>
                  <p:nvPr/>
                </p:nvGrpSpPr>
                <p:grpSpPr bwMode="auto">
                  <a:xfrm>
                    <a:off x="3168" y="1008"/>
                    <a:ext cx="484" cy="2448"/>
                    <a:chOff x="2256" y="864"/>
                    <a:chExt cx="532" cy="2448"/>
                  </a:xfrm>
                </p:grpSpPr>
                <p:sp>
                  <p:nvSpPr>
                    <p:cNvPr id="92198" name="Freeform 58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2199" name="Freeform 58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2196" name="Freeform 58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2197" name="Freeform 584"/>
                  <p:cNvSpPr>
                    <a:spLocks/>
                  </p:cNvSpPr>
                  <p:nvPr/>
                </p:nvSpPr>
                <p:spPr bwMode="auto">
                  <a:xfrm rot="16173530" flipH="1">
                    <a:off x="3167" y="1271"/>
                    <a:ext cx="289" cy="47"/>
                  </a:xfrm>
                  <a:custGeom>
                    <a:avLst/>
                    <a:gdLst>
                      <a:gd name="T0" fmla="*/ 0 w 293"/>
                      <a:gd name="T1" fmla="*/ 1362762 h 33"/>
                      <a:gd name="T2" fmla="*/ 0 w 293"/>
                      <a:gd name="T3" fmla="*/ 1325645 h 33"/>
                      <a:gd name="T4" fmla="*/ 73 w 293"/>
                      <a:gd name="T5" fmla="*/ 376090 h 33"/>
                      <a:gd name="T6" fmla="*/ 90 w 293"/>
                      <a:gd name="T7" fmla="*/ 185406 h 33"/>
                      <a:gd name="T8" fmla="*/ 102 w 293"/>
                      <a:gd name="T9" fmla="*/ 185406 h 33"/>
                      <a:gd name="T10" fmla="*/ 115 w 293"/>
                      <a:gd name="T11" fmla="*/ 0 h 33"/>
                      <a:gd name="T12" fmla="*/ 127 w 293"/>
                      <a:gd name="T13" fmla="*/ 0 h 33"/>
                      <a:gd name="T14" fmla="*/ 143 w 293"/>
                      <a:gd name="T15" fmla="*/ 185406 h 33"/>
                      <a:gd name="T16" fmla="*/ 156 w 293"/>
                      <a:gd name="T17" fmla="*/ 264063 h 33"/>
                      <a:gd name="T18" fmla="*/ 167 w 293"/>
                      <a:gd name="T19" fmla="*/ 376090 h 33"/>
                      <a:gd name="T20" fmla="*/ 173 w 293"/>
                      <a:gd name="T21" fmla="*/ 558948 h 33"/>
                      <a:gd name="T22" fmla="*/ 179 w 293"/>
                      <a:gd name="T23" fmla="*/ 762885 h 33"/>
                      <a:gd name="T24" fmla="*/ 183 w 293"/>
                      <a:gd name="T25" fmla="*/ 956833 h 33"/>
                      <a:gd name="T26" fmla="*/ 186 w 293"/>
                      <a:gd name="T27" fmla="*/ 1133806 h 33"/>
                      <a:gd name="T28" fmla="*/ 187 w 293"/>
                      <a:gd name="T29" fmla="*/ 1362762 h 33"/>
                      <a:gd name="T30" fmla="*/ 186 w 293"/>
                      <a:gd name="T31" fmla="*/ 1547486 h 33"/>
                      <a:gd name="T32" fmla="*/ 183 w 293"/>
                      <a:gd name="T33" fmla="*/ 1792645 h 33"/>
                      <a:gd name="T34" fmla="*/ 179 w 293"/>
                      <a:gd name="T35" fmla="*/ 1940903 h 33"/>
                      <a:gd name="T36" fmla="*/ 173 w 293"/>
                      <a:gd name="T37" fmla="*/ 2203995 h 33"/>
                      <a:gd name="T38" fmla="*/ 167 w 293"/>
                      <a:gd name="T39" fmla="*/ 2346700 h 33"/>
                      <a:gd name="T40" fmla="*/ 156 w 293"/>
                      <a:gd name="T41" fmla="*/ 2481796 h 33"/>
                      <a:gd name="T42" fmla="*/ 143 w 293"/>
                      <a:gd name="T43" fmla="*/ 2674127 h 33"/>
                      <a:gd name="T44" fmla="*/ 127 w 293"/>
                      <a:gd name="T45" fmla="*/ 2689026 h 33"/>
                      <a:gd name="T46" fmla="*/ 116 w 293"/>
                      <a:gd name="T47" fmla="*/ 2689026 h 33"/>
                      <a:gd name="T48" fmla="*/ 102 w 293"/>
                      <a:gd name="T49" fmla="*/ 2689026 h 33"/>
                      <a:gd name="T50" fmla="*/ 90 w 293"/>
                      <a:gd name="T51" fmla="*/ 2674127 h 33"/>
                      <a:gd name="T52" fmla="*/ 73 w 293"/>
                      <a:gd name="T53" fmla="*/ 2346700 h 33"/>
                      <a:gd name="T54" fmla="*/ 0 w 293"/>
                      <a:gd name="T55" fmla="*/ 1362762 h 33"/>
                      <a:gd name="T56" fmla="*/ 0 w 293"/>
                      <a:gd name="T57" fmla="*/ 13627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2194" name="Line 58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2191" name="AutoShape 58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2192" name="Line 58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92175" name="Group 575"/>
          <p:cNvGrpSpPr>
            <a:grpSpLocks/>
          </p:cNvGrpSpPr>
          <p:nvPr/>
        </p:nvGrpSpPr>
        <p:grpSpPr bwMode="auto">
          <a:xfrm rot="19349050" flipH="1">
            <a:off x="5256213" y="3201988"/>
            <a:ext cx="311150" cy="490537"/>
            <a:chOff x="2820" y="264"/>
            <a:chExt cx="420" cy="1452"/>
          </a:xfrm>
        </p:grpSpPr>
        <p:sp>
          <p:nvSpPr>
            <p:cNvPr id="92176" name="Line 57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2177" name="Group 577"/>
            <p:cNvGrpSpPr>
              <a:grpSpLocks/>
            </p:cNvGrpSpPr>
            <p:nvPr/>
          </p:nvGrpSpPr>
          <p:grpSpPr bwMode="auto">
            <a:xfrm>
              <a:off x="2940" y="264"/>
              <a:ext cx="300" cy="1452"/>
              <a:chOff x="2940" y="264"/>
              <a:chExt cx="300" cy="1452"/>
            </a:xfrm>
          </p:grpSpPr>
          <p:grpSp>
            <p:nvGrpSpPr>
              <p:cNvPr id="92178" name="Group 578"/>
              <p:cNvGrpSpPr>
                <a:grpSpLocks/>
              </p:cNvGrpSpPr>
              <p:nvPr/>
            </p:nvGrpSpPr>
            <p:grpSpPr bwMode="auto">
              <a:xfrm>
                <a:off x="2940" y="264"/>
                <a:ext cx="252" cy="1368"/>
                <a:chOff x="3024" y="732"/>
                <a:chExt cx="252" cy="1368"/>
              </a:xfrm>
            </p:grpSpPr>
            <p:grpSp>
              <p:nvGrpSpPr>
                <p:cNvPr id="92181" name="Group 579"/>
                <p:cNvGrpSpPr>
                  <a:grpSpLocks/>
                </p:cNvGrpSpPr>
                <p:nvPr/>
              </p:nvGrpSpPr>
              <p:grpSpPr bwMode="auto">
                <a:xfrm>
                  <a:off x="3024" y="732"/>
                  <a:ext cx="252" cy="1368"/>
                  <a:chOff x="3168" y="1008"/>
                  <a:chExt cx="484" cy="2448"/>
                </a:xfrm>
              </p:grpSpPr>
              <p:grpSp>
                <p:nvGrpSpPr>
                  <p:cNvPr id="92183" name="Group 580"/>
                  <p:cNvGrpSpPr>
                    <a:grpSpLocks/>
                  </p:cNvGrpSpPr>
                  <p:nvPr/>
                </p:nvGrpSpPr>
                <p:grpSpPr bwMode="auto">
                  <a:xfrm>
                    <a:off x="3168" y="1008"/>
                    <a:ext cx="484" cy="2448"/>
                    <a:chOff x="2256" y="864"/>
                    <a:chExt cx="532" cy="2448"/>
                  </a:xfrm>
                </p:grpSpPr>
                <p:sp>
                  <p:nvSpPr>
                    <p:cNvPr id="92186" name="Freeform 58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2187" name="Freeform 58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2184" name="Freeform 58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2185" name="Freeform 584"/>
                  <p:cNvSpPr>
                    <a:spLocks/>
                  </p:cNvSpPr>
                  <p:nvPr/>
                </p:nvSpPr>
                <p:spPr bwMode="auto">
                  <a:xfrm rot="16173530" flipH="1">
                    <a:off x="3167" y="1271"/>
                    <a:ext cx="289" cy="47"/>
                  </a:xfrm>
                  <a:custGeom>
                    <a:avLst/>
                    <a:gdLst>
                      <a:gd name="T0" fmla="*/ 0 w 293"/>
                      <a:gd name="T1" fmla="*/ 1362762 h 33"/>
                      <a:gd name="T2" fmla="*/ 0 w 293"/>
                      <a:gd name="T3" fmla="*/ 1325645 h 33"/>
                      <a:gd name="T4" fmla="*/ 73 w 293"/>
                      <a:gd name="T5" fmla="*/ 376090 h 33"/>
                      <a:gd name="T6" fmla="*/ 90 w 293"/>
                      <a:gd name="T7" fmla="*/ 185406 h 33"/>
                      <a:gd name="T8" fmla="*/ 102 w 293"/>
                      <a:gd name="T9" fmla="*/ 185406 h 33"/>
                      <a:gd name="T10" fmla="*/ 115 w 293"/>
                      <a:gd name="T11" fmla="*/ 0 h 33"/>
                      <a:gd name="T12" fmla="*/ 127 w 293"/>
                      <a:gd name="T13" fmla="*/ 0 h 33"/>
                      <a:gd name="T14" fmla="*/ 143 w 293"/>
                      <a:gd name="T15" fmla="*/ 185406 h 33"/>
                      <a:gd name="T16" fmla="*/ 156 w 293"/>
                      <a:gd name="T17" fmla="*/ 264063 h 33"/>
                      <a:gd name="T18" fmla="*/ 167 w 293"/>
                      <a:gd name="T19" fmla="*/ 376090 h 33"/>
                      <a:gd name="T20" fmla="*/ 173 w 293"/>
                      <a:gd name="T21" fmla="*/ 558948 h 33"/>
                      <a:gd name="T22" fmla="*/ 179 w 293"/>
                      <a:gd name="T23" fmla="*/ 762885 h 33"/>
                      <a:gd name="T24" fmla="*/ 183 w 293"/>
                      <a:gd name="T25" fmla="*/ 956833 h 33"/>
                      <a:gd name="T26" fmla="*/ 186 w 293"/>
                      <a:gd name="T27" fmla="*/ 1133806 h 33"/>
                      <a:gd name="T28" fmla="*/ 187 w 293"/>
                      <a:gd name="T29" fmla="*/ 1362762 h 33"/>
                      <a:gd name="T30" fmla="*/ 186 w 293"/>
                      <a:gd name="T31" fmla="*/ 1547486 h 33"/>
                      <a:gd name="T32" fmla="*/ 183 w 293"/>
                      <a:gd name="T33" fmla="*/ 1792645 h 33"/>
                      <a:gd name="T34" fmla="*/ 179 w 293"/>
                      <a:gd name="T35" fmla="*/ 1940903 h 33"/>
                      <a:gd name="T36" fmla="*/ 173 w 293"/>
                      <a:gd name="T37" fmla="*/ 2203995 h 33"/>
                      <a:gd name="T38" fmla="*/ 167 w 293"/>
                      <a:gd name="T39" fmla="*/ 2346700 h 33"/>
                      <a:gd name="T40" fmla="*/ 156 w 293"/>
                      <a:gd name="T41" fmla="*/ 2481796 h 33"/>
                      <a:gd name="T42" fmla="*/ 143 w 293"/>
                      <a:gd name="T43" fmla="*/ 2674127 h 33"/>
                      <a:gd name="T44" fmla="*/ 127 w 293"/>
                      <a:gd name="T45" fmla="*/ 2689026 h 33"/>
                      <a:gd name="T46" fmla="*/ 116 w 293"/>
                      <a:gd name="T47" fmla="*/ 2689026 h 33"/>
                      <a:gd name="T48" fmla="*/ 102 w 293"/>
                      <a:gd name="T49" fmla="*/ 2689026 h 33"/>
                      <a:gd name="T50" fmla="*/ 90 w 293"/>
                      <a:gd name="T51" fmla="*/ 2674127 h 33"/>
                      <a:gd name="T52" fmla="*/ 73 w 293"/>
                      <a:gd name="T53" fmla="*/ 2346700 h 33"/>
                      <a:gd name="T54" fmla="*/ 0 w 293"/>
                      <a:gd name="T55" fmla="*/ 1362762 h 33"/>
                      <a:gd name="T56" fmla="*/ 0 w 293"/>
                      <a:gd name="T57" fmla="*/ 13627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2182" name="Line 58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2179" name="AutoShape 58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2180" name="Line 58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after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blinds(horizontal)">
                                      <p:cBhvr>
                                        <p:cTn id="7" dur="1000"/>
                                        <p:tgtEl>
                                          <p:spTgt spid="180">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blinds(horizontal)">
                                      <p:cBhvr>
                                        <p:cTn id="11" dur="1000"/>
                                        <p:tgtEl>
                                          <p:spTgt spid="1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5A8F539-AEE1-4215-9349-BBB11E87170B}"/>
              </a:ext>
            </a:extLst>
          </p:cNvPr>
          <p:cNvSpPr>
            <a:spLocks noGrp="1"/>
          </p:cNvSpPr>
          <p:nvPr>
            <p:ph sz="half" idx="1"/>
          </p:nvPr>
        </p:nvSpPr>
        <p:spPr>
          <a:xfrm>
            <a:off x="628650" y="1818778"/>
            <a:ext cx="4438644" cy="4351338"/>
          </a:xfrm>
        </p:spPr>
        <p:txBody>
          <a:bodyPr/>
          <a:lstStyle/>
          <a:p>
            <a:endParaRPr lang="de-DE"/>
          </a:p>
        </p:txBody>
      </p:sp>
      <p:sp>
        <p:nvSpPr>
          <p:cNvPr id="5" name="Inhaltsplatzhalter 4">
            <a:extLst>
              <a:ext uri="{FF2B5EF4-FFF2-40B4-BE49-F238E27FC236}">
                <a16:creationId xmlns:a16="http://schemas.microsoft.com/office/drawing/2014/main" id="{86580897-DD76-4910-8633-14F413EBFF75}"/>
              </a:ext>
            </a:extLst>
          </p:cNvPr>
          <p:cNvSpPr>
            <a:spLocks noGrp="1"/>
          </p:cNvSpPr>
          <p:nvPr>
            <p:ph sz="half" idx="2"/>
          </p:nvPr>
        </p:nvSpPr>
        <p:spPr>
          <a:xfrm>
            <a:off x="4648200" y="1818778"/>
            <a:ext cx="4438644" cy="4351338"/>
          </a:xfrm>
        </p:spPr>
        <p:txBody>
          <a:bodyPr/>
          <a:lstStyle/>
          <a:p>
            <a:endParaRPr lang="de-DE"/>
          </a:p>
        </p:txBody>
      </p:sp>
      <p:sp>
        <p:nvSpPr>
          <p:cNvPr id="446" name="Rectangle 6">
            <a:extLst>
              <a:ext uri="{FF2B5EF4-FFF2-40B4-BE49-F238E27FC236}">
                <a16:creationId xmlns:a16="http://schemas.microsoft.com/office/drawing/2014/main" id="{6C37D4BA-14A0-4A99-AC5F-B1B84E2E0A4A}"/>
              </a:ext>
            </a:extLst>
          </p:cNvPr>
          <p:cNvSpPr>
            <a:spLocks noChangeArrowheads="1"/>
          </p:cNvSpPr>
          <p:nvPr/>
        </p:nvSpPr>
        <p:spPr bwMode="auto">
          <a:xfrm>
            <a:off x="0" y="0"/>
            <a:ext cx="10495316" cy="6858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47" name="Text Box 7">
            <a:extLst>
              <a:ext uri="{FF2B5EF4-FFF2-40B4-BE49-F238E27FC236}">
                <a16:creationId xmlns:a16="http://schemas.microsoft.com/office/drawing/2014/main" id="{C89C70A7-2F42-4945-9A5B-F37BF7C20DD4}"/>
              </a:ext>
            </a:extLst>
          </p:cNvPr>
          <p:cNvSpPr txBox="1">
            <a:spLocks noChangeArrowheads="1"/>
          </p:cNvSpPr>
          <p:nvPr/>
        </p:nvSpPr>
        <p:spPr bwMode="auto">
          <a:xfrm>
            <a:off x="8054975" y="6589216"/>
            <a:ext cx="21136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GB" altLang="de-DE" sz="1400" b="1" i="0" u="none" strike="noStrike" kern="1200" cap="none" spc="0" normalizeH="0" baseline="0" noProof="0">
              <a:ln>
                <a:noFill/>
              </a:ln>
              <a:solidFill>
                <a:srgbClr val="CC3300"/>
              </a:solidFill>
              <a:effectLst/>
              <a:uLnTx/>
              <a:uFillTx/>
              <a:latin typeface="Arial" panose="020B0604020202020204" pitchFamily="34" charset="0"/>
              <a:ea typeface="+mn-ea"/>
              <a:cs typeface="+mn-cs"/>
            </a:endParaRPr>
          </a:p>
        </p:txBody>
      </p:sp>
      <p:grpSp>
        <p:nvGrpSpPr>
          <p:cNvPr id="449" name="Group 9">
            <a:extLst>
              <a:ext uri="{FF2B5EF4-FFF2-40B4-BE49-F238E27FC236}">
                <a16:creationId xmlns:a16="http://schemas.microsoft.com/office/drawing/2014/main" id="{0C242D9B-8DAF-4509-8505-A48D53A6B03A}"/>
              </a:ext>
            </a:extLst>
          </p:cNvPr>
          <p:cNvGrpSpPr>
            <a:grpSpLocks/>
          </p:cNvGrpSpPr>
          <p:nvPr/>
        </p:nvGrpSpPr>
        <p:grpSpPr bwMode="auto">
          <a:xfrm>
            <a:off x="95249" y="166191"/>
            <a:ext cx="1632605" cy="577850"/>
            <a:chOff x="748" y="1253"/>
            <a:chExt cx="4096" cy="1820"/>
          </a:xfrm>
        </p:grpSpPr>
        <p:sp>
          <p:nvSpPr>
            <p:cNvPr id="450" name="AutoShape 10">
              <a:extLst>
                <a:ext uri="{FF2B5EF4-FFF2-40B4-BE49-F238E27FC236}">
                  <a16:creationId xmlns:a16="http://schemas.microsoft.com/office/drawing/2014/main" id="{6BA6E307-8BD3-4C93-9E11-F848B6755F09}"/>
                </a:ext>
              </a:extLst>
            </p:cNvPr>
            <p:cNvSpPr>
              <a:spLocks noChangeAspect="1" noChangeArrowheads="1" noTextEdit="1"/>
            </p:cNvSpPr>
            <p:nvPr/>
          </p:nvSpPr>
          <p:spPr bwMode="auto">
            <a:xfrm>
              <a:off x="748" y="1253"/>
              <a:ext cx="4096" cy="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451" name="Group 11">
              <a:extLst>
                <a:ext uri="{FF2B5EF4-FFF2-40B4-BE49-F238E27FC236}">
                  <a16:creationId xmlns:a16="http://schemas.microsoft.com/office/drawing/2014/main" id="{3161DA59-F03E-49E4-954A-D529A79E1C80}"/>
                </a:ext>
              </a:extLst>
            </p:cNvPr>
            <p:cNvGrpSpPr>
              <a:grpSpLocks/>
            </p:cNvGrpSpPr>
            <p:nvPr/>
          </p:nvGrpSpPr>
          <p:grpSpPr bwMode="auto">
            <a:xfrm>
              <a:off x="756" y="1261"/>
              <a:ext cx="4080" cy="1804"/>
              <a:chOff x="756" y="1261"/>
              <a:chExt cx="4080" cy="1804"/>
            </a:xfrm>
          </p:grpSpPr>
          <p:sp>
            <p:nvSpPr>
              <p:cNvPr id="611" name="Freeform 12">
                <a:extLst>
                  <a:ext uri="{FF2B5EF4-FFF2-40B4-BE49-F238E27FC236}">
                    <a16:creationId xmlns:a16="http://schemas.microsoft.com/office/drawing/2014/main" id="{3E959A8B-7703-4A27-8C22-B2C78A25F13A}"/>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2" name="Freeform 13">
                <a:extLst>
                  <a:ext uri="{FF2B5EF4-FFF2-40B4-BE49-F238E27FC236}">
                    <a16:creationId xmlns:a16="http://schemas.microsoft.com/office/drawing/2014/main" id="{D6133A76-1FC0-4CAE-B358-608C03C4F7E2}"/>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3" name="Freeform 14">
                <a:extLst>
                  <a:ext uri="{FF2B5EF4-FFF2-40B4-BE49-F238E27FC236}">
                    <a16:creationId xmlns:a16="http://schemas.microsoft.com/office/drawing/2014/main" id="{8CFFEF09-C21A-4B1D-9745-540FAC1BEC50}"/>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 name="Freeform 15">
                <a:extLst>
                  <a:ext uri="{FF2B5EF4-FFF2-40B4-BE49-F238E27FC236}">
                    <a16:creationId xmlns:a16="http://schemas.microsoft.com/office/drawing/2014/main" id="{628BBAE6-2382-4A51-8427-5BBB35611F1F}"/>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 name="Freeform 16">
                <a:extLst>
                  <a:ext uri="{FF2B5EF4-FFF2-40B4-BE49-F238E27FC236}">
                    <a16:creationId xmlns:a16="http://schemas.microsoft.com/office/drawing/2014/main" id="{0BC7FA72-902A-4799-BAD4-988964F040F3}"/>
                  </a:ext>
                </a:extLst>
              </p:cNvPr>
              <p:cNvSpPr>
                <a:spLocks/>
              </p:cNvSpPr>
              <p:nvPr/>
            </p:nvSpPr>
            <p:spPr bwMode="auto">
              <a:xfrm>
                <a:off x="1753" y="1547"/>
                <a:ext cx="86" cy="171"/>
              </a:xfrm>
              <a:custGeom>
                <a:avLst/>
                <a:gdLst>
                  <a:gd name="T0" fmla="*/ 81 w 86"/>
                  <a:gd name="T1" fmla="*/ 41 h 171"/>
                  <a:gd name="T2" fmla="*/ 82 w 86"/>
                  <a:gd name="T3" fmla="*/ 32 h 171"/>
                  <a:gd name="T4" fmla="*/ 84 w 86"/>
                  <a:gd name="T5" fmla="*/ 25 h 171"/>
                  <a:gd name="T6" fmla="*/ 84 w 86"/>
                  <a:gd name="T7" fmla="*/ 19 h 171"/>
                  <a:gd name="T8" fmla="*/ 82 w 86"/>
                  <a:gd name="T9" fmla="*/ 14 h 171"/>
                  <a:gd name="T10" fmla="*/ 81 w 86"/>
                  <a:gd name="T11" fmla="*/ 8 h 171"/>
                  <a:gd name="T12" fmla="*/ 79 w 86"/>
                  <a:gd name="T13" fmla="*/ 5 h 171"/>
                  <a:gd name="T14" fmla="*/ 76 w 86"/>
                  <a:gd name="T15" fmla="*/ 2 h 171"/>
                  <a:gd name="T16" fmla="*/ 72 w 86"/>
                  <a:gd name="T17" fmla="*/ 0 h 171"/>
                  <a:gd name="T18" fmla="*/ 74 w 86"/>
                  <a:gd name="T19" fmla="*/ 0 h 171"/>
                  <a:gd name="T20" fmla="*/ 79 w 86"/>
                  <a:gd name="T21" fmla="*/ 2 h 171"/>
                  <a:gd name="T22" fmla="*/ 81 w 86"/>
                  <a:gd name="T23" fmla="*/ 3 h 171"/>
                  <a:gd name="T24" fmla="*/ 82 w 86"/>
                  <a:gd name="T25" fmla="*/ 7 h 171"/>
                  <a:gd name="T26" fmla="*/ 84 w 86"/>
                  <a:gd name="T27" fmla="*/ 10 h 171"/>
                  <a:gd name="T28" fmla="*/ 86 w 86"/>
                  <a:gd name="T29" fmla="*/ 20 h 171"/>
                  <a:gd name="T30" fmla="*/ 84 w 86"/>
                  <a:gd name="T31" fmla="*/ 32 h 171"/>
                  <a:gd name="T32" fmla="*/ 81 w 86"/>
                  <a:gd name="T33" fmla="*/ 44 h 171"/>
                  <a:gd name="T34" fmla="*/ 76 w 86"/>
                  <a:gd name="T35" fmla="*/ 59 h 171"/>
                  <a:gd name="T36" fmla="*/ 69 w 86"/>
                  <a:gd name="T37" fmla="*/ 74 h 171"/>
                  <a:gd name="T38" fmla="*/ 62 w 86"/>
                  <a:gd name="T39" fmla="*/ 90 h 171"/>
                  <a:gd name="T40" fmla="*/ 45 w 86"/>
                  <a:gd name="T41" fmla="*/ 118 h 171"/>
                  <a:gd name="T42" fmla="*/ 28 w 86"/>
                  <a:gd name="T43" fmla="*/ 145 h 171"/>
                  <a:gd name="T44" fmla="*/ 20 w 86"/>
                  <a:gd name="T45" fmla="*/ 156 h 171"/>
                  <a:gd name="T46" fmla="*/ 11 w 86"/>
                  <a:gd name="T47" fmla="*/ 164 h 171"/>
                  <a:gd name="T48" fmla="*/ 5 w 86"/>
                  <a:gd name="T49" fmla="*/ 169 h 171"/>
                  <a:gd name="T50" fmla="*/ 0 w 86"/>
                  <a:gd name="T51" fmla="*/ 171 h 171"/>
                  <a:gd name="T52" fmla="*/ 81 w 86"/>
                  <a:gd name="T53" fmla="*/ 41 h 1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6" h="171">
                    <a:moveTo>
                      <a:pt x="81" y="41"/>
                    </a:moveTo>
                    <a:lnTo>
                      <a:pt x="82" y="32"/>
                    </a:lnTo>
                    <a:lnTo>
                      <a:pt x="84" y="25"/>
                    </a:lnTo>
                    <a:lnTo>
                      <a:pt x="84" y="19"/>
                    </a:lnTo>
                    <a:lnTo>
                      <a:pt x="82" y="14"/>
                    </a:lnTo>
                    <a:lnTo>
                      <a:pt x="81" y="8"/>
                    </a:lnTo>
                    <a:lnTo>
                      <a:pt x="79" y="5"/>
                    </a:lnTo>
                    <a:lnTo>
                      <a:pt x="76" y="2"/>
                    </a:lnTo>
                    <a:lnTo>
                      <a:pt x="72" y="0"/>
                    </a:lnTo>
                    <a:lnTo>
                      <a:pt x="74" y="0"/>
                    </a:lnTo>
                    <a:lnTo>
                      <a:pt x="79" y="2"/>
                    </a:lnTo>
                    <a:lnTo>
                      <a:pt x="81" y="3"/>
                    </a:lnTo>
                    <a:lnTo>
                      <a:pt x="82" y="7"/>
                    </a:lnTo>
                    <a:lnTo>
                      <a:pt x="84" y="10"/>
                    </a:lnTo>
                    <a:lnTo>
                      <a:pt x="86" y="20"/>
                    </a:lnTo>
                    <a:lnTo>
                      <a:pt x="84" y="32"/>
                    </a:lnTo>
                    <a:lnTo>
                      <a:pt x="81" y="44"/>
                    </a:lnTo>
                    <a:lnTo>
                      <a:pt x="76" y="59"/>
                    </a:lnTo>
                    <a:lnTo>
                      <a:pt x="69" y="74"/>
                    </a:lnTo>
                    <a:lnTo>
                      <a:pt x="62" y="90"/>
                    </a:lnTo>
                    <a:lnTo>
                      <a:pt x="45" y="118"/>
                    </a:lnTo>
                    <a:lnTo>
                      <a:pt x="28" y="145"/>
                    </a:lnTo>
                    <a:lnTo>
                      <a:pt x="20" y="156"/>
                    </a:lnTo>
                    <a:lnTo>
                      <a:pt x="11" y="164"/>
                    </a:lnTo>
                    <a:lnTo>
                      <a:pt x="5" y="169"/>
                    </a:lnTo>
                    <a:lnTo>
                      <a:pt x="0" y="171"/>
                    </a:lnTo>
                    <a:lnTo>
                      <a:pt x="81"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6" name="Freeform 17">
                <a:extLst>
                  <a:ext uri="{FF2B5EF4-FFF2-40B4-BE49-F238E27FC236}">
                    <a16:creationId xmlns:a16="http://schemas.microsoft.com/office/drawing/2014/main" id="{E3122D7B-33C9-44B5-AC84-509FD14A3C63}"/>
                  </a:ext>
                </a:extLst>
              </p:cNvPr>
              <p:cNvSpPr>
                <a:spLocks/>
              </p:cNvSpPr>
              <p:nvPr/>
            </p:nvSpPr>
            <p:spPr bwMode="auto">
              <a:xfrm>
                <a:off x="3838" y="1559"/>
                <a:ext cx="28" cy="164"/>
              </a:xfrm>
              <a:custGeom>
                <a:avLst/>
                <a:gdLst>
                  <a:gd name="T0" fmla="*/ 0 w 28"/>
                  <a:gd name="T1" fmla="*/ 164 h 164"/>
                  <a:gd name="T2" fmla="*/ 6 w 28"/>
                  <a:gd name="T3" fmla="*/ 133 h 164"/>
                  <a:gd name="T4" fmla="*/ 12 w 28"/>
                  <a:gd name="T5" fmla="*/ 105 h 164"/>
                  <a:gd name="T6" fmla="*/ 15 w 28"/>
                  <a:gd name="T7" fmla="*/ 78 h 164"/>
                  <a:gd name="T8" fmla="*/ 15 w 28"/>
                  <a:gd name="T9" fmla="*/ 54 h 164"/>
                  <a:gd name="T10" fmla="*/ 15 w 28"/>
                  <a:gd name="T11" fmla="*/ 35 h 164"/>
                  <a:gd name="T12" fmla="*/ 12 w 28"/>
                  <a:gd name="T13" fmla="*/ 20 h 164"/>
                  <a:gd name="T14" fmla="*/ 10 w 28"/>
                  <a:gd name="T15" fmla="*/ 13 h 164"/>
                  <a:gd name="T16" fmla="*/ 6 w 28"/>
                  <a:gd name="T17" fmla="*/ 8 h 164"/>
                  <a:gd name="T18" fmla="*/ 5 w 28"/>
                  <a:gd name="T19" fmla="*/ 5 h 164"/>
                  <a:gd name="T20" fmla="*/ 1 w 28"/>
                  <a:gd name="T21" fmla="*/ 3 h 164"/>
                  <a:gd name="T22" fmla="*/ 10 w 28"/>
                  <a:gd name="T23" fmla="*/ 0 h 164"/>
                  <a:gd name="T24" fmla="*/ 15 w 28"/>
                  <a:gd name="T25" fmla="*/ 3 h 164"/>
                  <a:gd name="T26" fmla="*/ 18 w 28"/>
                  <a:gd name="T27" fmla="*/ 10 h 164"/>
                  <a:gd name="T28" fmla="*/ 22 w 28"/>
                  <a:gd name="T29" fmla="*/ 17 h 164"/>
                  <a:gd name="T30" fmla="*/ 25 w 28"/>
                  <a:gd name="T31" fmla="*/ 25 h 164"/>
                  <a:gd name="T32" fmla="*/ 28 w 28"/>
                  <a:gd name="T33" fmla="*/ 45 h 164"/>
                  <a:gd name="T34" fmla="*/ 28 w 28"/>
                  <a:gd name="T35" fmla="*/ 69 h 164"/>
                  <a:gd name="T36" fmla="*/ 27 w 28"/>
                  <a:gd name="T37" fmla="*/ 95 h 164"/>
                  <a:gd name="T38" fmla="*/ 23 w 28"/>
                  <a:gd name="T39" fmla="*/ 118 h 164"/>
                  <a:gd name="T40" fmla="*/ 20 w 28"/>
                  <a:gd name="T41" fmla="*/ 144 h 164"/>
                  <a:gd name="T42" fmla="*/ 15 w 28"/>
                  <a:gd name="T43" fmla="*/ 164 h 164"/>
                  <a:gd name="T44" fmla="*/ 0 w 28"/>
                  <a:gd name="T45" fmla="*/ 164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164">
                    <a:moveTo>
                      <a:pt x="0" y="164"/>
                    </a:moveTo>
                    <a:lnTo>
                      <a:pt x="6" y="133"/>
                    </a:lnTo>
                    <a:lnTo>
                      <a:pt x="12" y="105"/>
                    </a:lnTo>
                    <a:lnTo>
                      <a:pt x="15" y="78"/>
                    </a:lnTo>
                    <a:lnTo>
                      <a:pt x="15" y="54"/>
                    </a:lnTo>
                    <a:lnTo>
                      <a:pt x="15" y="35"/>
                    </a:lnTo>
                    <a:lnTo>
                      <a:pt x="12" y="20"/>
                    </a:lnTo>
                    <a:lnTo>
                      <a:pt x="10" y="13"/>
                    </a:lnTo>
                    <a:lnTo>
                      <a:pt x="6" y="8"/>
                    </a:lnTo>
                    <a:lnTo>
                      <a:pt x="5" y="5"/>
                    </a:lnTo>
                    <a:lnTo>
                      <a:pt x="1" y="3"/>
                    </a:lnTo>
                    <a:lnTo>
                      <a:pt x="10" y="0"/>
                    </a:lnTo>
                    <a:lnTo>
                      <a:pt x="15" y="3"/>
                    </a:lnTo>
                    <a:lnTo>
                      <a:pt x="18" y="10"/>
                    </a:lnTo>
                    <a:lnTo>
                      <a:pt x="22" y="17"/>
                    </a:lnTo>
                    <a:lnTo>
                      <a:pt x="25" y="25"/>
                    </a:lnTo>
                    <a:lnTo>
                      <a:pt x="28" y="45"/>
                    </a:lnTo>
                    <a:lnTo>
                      <a:pt x="28" y="69"/>
                    </a:lnTo>
                    <a:lnTo>
                      <a:pt x="27" y="95"/>
                    </a:lnTo>
                    <a:lnTo>
                      <a:pt x="23" y="118"/>
                    </a:lnTo>
                    <a:lnTo>
                      <a:pt x="20" y="144"/>
                    </a:lnTo>
                    <a:lnTo>
                      <a:pt x="15" y="164"/>
                    </a:lnTo>
                    <a:lnTo>
                      <a:pt x="0" y="16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7" name="Freeform 18">
                <a:extLst>
                  <a:ext uri="{FF2B5EF4-FFF2-40B4-BE49-F238E27FC236}">
                    <a16:creationId xmlns:a16="http://schemas.microsoft.com/office/drawing/2014/main" id="{D3E28766-A08D-42D3-8E35-A60D1ED5A3CF}"/>
                  </a:ext>
                </a:extLst>
              </p:cNvPr>
              <p:cNvSpPr>
                <a:spLocks/>
              </p:cNvSpPr>
              <p:nvPr/>
            </p:nvSpPr>
            <p:spPr bwMode="auto">
              <a:xfrm>
                <a:off x="1753" y="1532"/>
                <a:ext cx="175" cy="186"/>
              </a:xfrm>
              <a:custGeom>
                <a:avLst/>
                <a:gdLst>
                  <a:gd name="T0" fmla="*/ 172 w 175"/>
                  <a:gd name="T1" fmla="*/ 7 h 186"/>
                  <a:gd name="T2" fmla="*/ 160 w 175"/>
                  <a:gd name="T3" fmla="*/ 5 h 186"/>
                  <a:gd name="T4" fmla="*/ 141 w 175"/>
                  <a:gd name="T5" fmla="*/ 3 h 186"/>
                  <a:gd name="T6" fmla="*/ 125 w 175"/>
                  <a:gd name="T7" fmla="*/ 0 h 186"/>
                  <a:gd name="T8" fmla="*/ 118 w 175"/>
                  <a:gd name="T9" fmla="*/ 0 h 186"/>
                  <a:gd name="T10" fmla="*/ 116 w 175"/>
                  <a:gd name="T11" fmla="*/ 0 h 186"/>
                  <a:gd name="T12" fmla="*/ 96 w 175"/>
                  <a:gd name="T13" fmla="*/ 7 h 186"/>
                  <a:gd name="T14" fmla="*/ 74 w 175"/>
                  <a:gd name="T15" fmla="*/ 15 h 186"/>
                  <a:gd name="T16" fmla="*/ 79 w 175"/>
                  <a:gd name="T17" fmla="*/ 17 h 186"/>
                  <a:gd name="T18" fmla="*/ 81 w 175"/>
                  <a:gd name="T19" fmla="*/ 18 h 186"/>
                  <a:gd name="T20" fmla="*/ 82 w 175"/>
                  <a:gd name="T21" fmla="*/ 22 h 186"/>
                  <a:gd name="T22" fmla="*/ 84 w 175"/>
                  <a:gd name="T23" fmla="*/ 25 h 186"/>
                  <a:gd name="T24" fmla="*/ 86 w 175"/>
                  <a:gd name="T25" fmla="*/ 35 h 186"/>
                  <a:gd name="T26" fmla="*/ 84 w 175"/>
                  <a:gd name="T27" fmla="*/ 47 h 186"/>
                  <a:gd name="T28" fmla="*/ 81 w 175"/>
                  <a:gd name="T29" fmla="*/ 59 h 186"/>
                  <a:gd name="T30" fmla="*/ 76 w 175"/>
                  <a:gd name="T31" fmla="*/ 74 h 186"/>
                  <a:gd name="T32" fmla="*/ 69 w 175"/>
                  <a:gd name="T33" fmla="*/ 89 h 186"/>
                  <a:gd name="T34" fmla="*/ 62 w 175"/>
                  <a:gd name="T35" fmla="*/ 105 h 186"/>
                  <a:gd name="T36" fmla="*/ 45 w 175"/>
                  <a:gd name="T37" fmla="*/ 133 h 186"/>
                  <a:gd name="T38" fmla="*/ 28 w 175"/>
                  <a:gd name="T39" fmla="*/ 160 h 186"/>
                  <a:gd name="T40" fmla="*/ 20 w 175"/>
                  <a:gd name="T41" fmla="*/ 171 h 186"/>
                  <a:gd name="T42" fmla="*/ 11 w 175"/>
                  <a:gd name="T43" fmla="*/ 179 h 186"/>
                  <a:gd name="T44" fmla="*/ 5 w 175"/>
                  <a:gd name="T45" fmla="*/ 184 h 186"/>
                  <a:gd name="T46" fmla="*/ 0 w 175"/>
                  <a:gd name="T47" fmla="*/ 186 h 186"/>
                  <a:gd name="T48" fmla="*/ 3 w 175"/>
                  <a:gd name="T49" fmla="*/ 186 h 186"/>
                  <a:gd name="T50" fmla="*/ 91 w 175"/>
                  <a:gd name="T51" fmla="*/ 118 h 186"/>
                  <a:gd name="T52" fmla="*/ 146 w 175"/>
                  <a:gd name="T53" fmla="*/ 74 h 186"/>
                  <a:gd name="T54" fmla="*/ 155 w 175"/>
                  <a:gd name="T55" fmla="*/ 66 h 186"/>
                  <a:gd name="T56" fmla="*/ 163 w 175"/>
                  <a:gd name="T57" fmla="*/ 57 h 186"/>
                  <a:gd name="T58" fmla="*/ 168 w 175"/>
                  <a:gd name="T59" fmla="*/ 49 h 186"/>
                  <a:gd name="T60" fmla="*/ 172 w 175"/>
                  <a:gd name="T61" fmla="*/ 40 h 186"/>
                  <a:gd name="T62" fmla="*/ 175 w 175"/>
                  <a:gd name="T63" fmla="*/ 32 h 186"/>
                  <a:gd name="T64" fmla="*/ 175 w 175"/>
                  <a:gd name="T65" fmla="*/ 25 h 186"/>
                  <a:gd name="T66" fmla="*/ 173 w 175"/>
                  <a:gd name="T67" fmla="*/ 15 h 186"/>
                  <a:gd name="T68" fmla="*/ 172 w 175"/>
                  <a:gd name="T69" fmla="*/ 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 h="186">
                    <a:moveTo>
                      <a:pt x="172" y="7"/>
                    </a:moveTo>
                    <a:lnTo>
                      <a:pt x="160" y="5"/>
                    </a:lnTo>
                    <a:lnTo>
                      <a:pt x="141" y="3"/>
                    </a:lnTo>
                    <a:lnTo>
                      <a:pt x="125" y="0"/>
                    </a:lnTo>
                    <a:lnTo>
                      <a:pt x="118" y="0"/>
                    </a:lnTo>
                    <a:lnTo>
                      <a:pt x="116" y="0"/>
                    </a:lnTo>
                    <a:lnTo>
                      <a:pt x="96" y="7"/>
                    </a:lnTo>
                    <a:lnTo>
                      <a:pt x="74" y="15"/>
                    </a:lnTo>
                    <a:lnTo>
                      <a:pt x="79" y="17"/>
                    </a:lnTo>
                    <a:lnTo>
                      <a:pt x="81" y="18"/>
                    </a:lnTo>
                    <a:lnTo>
                      <a:pt x="82" y="22"/>
                    </a:lnTo>
                    <a:lnTo>
                      <a:pt x="84" y="25"/>
                    </a:lnTo>
                    <a:lnTo>
                      <a:pt x="86" y="35"/>
                    </a:lnTo>
                    <a:lnTo>
                      <a:pt x="84" y="47"/>
                    </a:lnTo>
                    <a:lnTo>
                      <a:pt x="81" y="59"/>
                    </a:lnTo>
                    <a:lnTo>
                      <a:pt x="76" y="74"/>
                    </a:lnTo>
                    <a:lnTo>
                      <a:pt x="69" y="89"/>
                    </a:lnTo>
                    <a:lnTo>
                      <a:pt x="62" y="105"/>
                    </a:lnTo>
                    <a:lnTo>
                      <a:pt x="45" y="133"/>
                    </a:lnTo>
                    <a:lnTo>
                      <a:pt x="28" y="160"/>
                    </a:lnTo>
                    <a:lnTo>
                      <a:pt x="20" y="171"/>
                    </a:lnTo>
                    <a:lnTo>
                      <a:pt x="11" y="179"/>
                    </a:lnTo>
                    <a:lnTo>
                      <a:pt x="5" y="184"/>
                    </a:lnTo>
                    <a:lnTo>
                      <a:pt x="0" y="186"/>
                    </a:lnTo>
                    <a:lnTo>
                      <a:pt x="3" y="186"/>
                    </a:lnTo>
                    <a:lnTo>
                      <a:pt x="91" y="118"/>
                    </a:lnTo>
                    <a:lnTo>
                      <a:pt x="146" y="74"/>
                    </a:lnTo>
                    <a:lnTo>
                      <a:pt x="155" y="66"/>
                    </a:lnTo>
                    <a:lnTo>
                      <a:pt x="163" y="57"/>
                    </a:lnTo>
                    <a:lnTo>
                      <a:pt x="168" y="49"/>
                    </a:lnTo>
                    <a:lnTo>
                      <a:pt x="172" y="40"/>
                    </a:lnTo>
                    <a:lnTo>
                      <a:pt x="175" y="32"/>
                    </a:lnTo>
                    <a:lnTo>
                      <a:pt x="175" y="25"/>
                    </a:lnTo>
                    <a:lnTo>
                      <a:pt x="173" y="15"/>
                    </a:lnTo>
                    <a:lnTo>
                      <a:pt x="172" y="7"/>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8" name="Freeform 19">
                <a:extLst>
                  <a:ext uri="{FF2B5EF4-FFF2-40B4-BE49-F238E27FC236}">
                    <a16:creationId xmlns:a16="http://schemas.microsoft.com/office/drawing/2014/main" id="{339711E0-4D01-4D90-A8F0-F9D245021E03}"/>
                  </a:ext>
                </a:extLst>
              </p:cNvPr>
              <p:cNvSpPr>
                <a:spLocks/>
              </p:cNvSpPr>
              <p:nvPr/>
            </p:nvSpPr>
            <p:spPr bwMode="auto">
              <a:xfrm>
                <a:off x="3652" y="1517"/>
                <a:ext cx="370" cy="696"/>
              </a:xfrm>
              <a:custGeom>
                <a:avLst/>
                <a:gdLst>
                  <a:gd name="T0" fmla="*/ 366 w 370"/>
                  <a:gd name="T1" fmla="*/ 1 h 696"/>
                  <a:gd name="T2" fmla="*/ 351 w 370"/>
                  <a:gd name="T3" fmla="*/ 0 h 696"/>
                  <a:gd name="T4" fmla="*/ 328 w 370"/>
                  <a:gd name="T5" fmla="*/ 0 h 696"/>
                  <a:gd name="T6" fmla="*/ 307 w 370"/>
                  <a:gd name="T7" fmla="*/ 0 h 696"/>
                  <a:gd name="T8" fmla="*/ 297 w 370"/>
                  <a:gd name="T9" fmla="*/ 0 h 696"/>
                  <a:gd name="T10" fmla="*/ 284 w 370"/>
                  <a:gd name="T11" fmla="*/ 1 h 696"/>
                  <a:gd name="T12" fmla="*/ 272 w 370"/>
                  <a:gd name="T13" fmla="*/ 5 h 696"/>
                  <a:gd name="T14" fmla="*/ 196 w 370"/>
                  <a:gd name="T15" fmla="*/ 42 h 696"/>
                  <a:gd name="T16" fmla="*/ 201 w 370"/>
                  <a:gd name="T17" fmla="*/ 49 h 696"/>
                  <a:gd name="T18" fmla="*/ 206 w 370"/>
                  <a:gd name="T19" fmla="*/ 57 h 696"/>
                  <a:gd name="T20" fmla="*/ 209 w 370"/>
                  <a:gd name="T21" fmla="*/ 71 h 696"/>
                  <a:gd name="T22" fmla="*/ 211 w 370"/>
                  <a:gd name="T23" fmla="*/ 86 h 696"/>
                  <a:gd name="T24" fmla="*/ 211 w 370"/>
                  <a:gd name="T25" fmla="*/ 103 h 696"/>
                  <a:gd name="T26" fmla="*/ 209 w 370"/>
                  <a:gd name="T27" fmla="*/ 121 h 696"/>
                  <a:gd name="T28" fmla="*/ 208 w 370"/>
                  <a:gd name="T29" fmla="*/ 143 h 696"/>
                  <a:gd name="T30" fmla="*/ 203 w 370"/>
                  <a:gd name="T31" fmla="*/ 165 h 696"/>
                  <a:gd name="T32" fmla="*/ 192 w 370"/>
                  <a:gd name="T33" fmla="*/ 216 h 696"/>
                  <a:gd name="T34" fmla="*/ 179 w 370"/>
                  <a:gd name="T35" fmla="*/ 270 h 696"/>
                  <a:gd name="T36" fmla="*/ 162 w 370"/>
                  <a:gd name="T37" fmla="*/ 326 h 696"/>
                  <a:gd name="T38" fmla="*/ 144 w 370"/>
                  <a:gd name="T39" fmla="*/ 385 h 696"/>
                  <a:gd name="T40" fmla="*/ 123 w 370"/>
                  <a:gd name="T41" fmla="*/ 441 h 696"/>
                  <a:gd name="T42" fmla="*/ 101 w 370"/>
                  <a:gd name="T43" fmla="*/ 496 h 696"/>
                  <a:gd name="T44" fmla="*/ 81 w 370"/>
                  <a:gd name="T45" fmla="*/ 549 h 696"/>
                  <a:gd name="T46" fmla="*/ 61 w 370"/>
                  <a:gd name="T47" fmla="*/ 594 h 696"/>
                  <a:gd name="T48" fmla="*/ 42 w 370"/>
                  <a:gd name="T49" fmla="*/ 633 h 696"/>
                  <a:gd name="T50" fmla="*/ 25 w 370"/>
                  <a:gd name="T51" fmla="*/ 665 h 696"/>
                  <a:gd name="T52" fmla="*/ 17 w 370"/>
                  <a:gd name="T53" fmla="*/ 677 h 696"/>
                  <a:gd name="T54" fmla="*/ 10 w 370"/>
                  <a:gd name="T55" fmla="*/ 686 h 696"/>
                  <a:gd name="T56" fmla="*/ 5 w 370"/>
                  <a:gd name="T57" fmla="*/ 692 h 696"/>
                  <a:gd name="T58" fmla="*/ 0 w 370"/>
                  <a:gd name="T59" fmla="*/ 696 h 696"/>
                  <a:gd name="T60" fmla="*/ 3 w 370"/>
                  <a:gd name="T61" fmla="*/ 692 h 696"/>
                  <a:gd name="T62" fmla="*/ 103 w 370"/>
                  <a:gd name="T63" fmla="*/ 542 h 696"/>
                  <a:gd name="T64" fmla="*/ 184 w 370"/>
                  <a:gd name="T65" fmla="*/ 419 h 696"/>
                  <a:gd name="T66" fmla="*/ 252 w 370"/>
                  <a:gd name="T67" fmla="*/ 319 h 696"/>
                  <a:gd name="T68" fmla="*/ 302 w 370"/>
                  <a:gd name="T69" fmla="*/ 236 h 696"/>
                  <a:gd name="T70" fmla="*/ 322 w 370"/>
                  <a:gd name="T71" fmla="*/ 201 h 696"/>
                  <a:gd name="T72" fmla="*/ 338 w 370"/>
                  <a:gd name="T73" fmla="*/ 169 h 696"/>
                  <a:gd name="T74" fmla="*/ 351 w 370"/>
                  <a:gd name="T75" fmla="*/ 138 h 696"/>
                  <a:gd name="T76" fmla="*/ 361 w 370"/>
                  <a:gd name="T77" fmla="*/ 109 h 696"/>
                  <a:gd name="T78" fmla="*/ 366 w 370"/>
                  <a:gd name="T79" fmla="*/ 82 h 696"/>
                  <a:gd name="T80" fmla="*/ 370 w 370"/>
                  <a:gd name="T81" fmla="*/ 55 h 696"/>
                  <a:gd name="T82" fmla="*/ 370 w 370"/>
                  <a:gd name="T83" fmla="*/ 28 h 696"/>
                  <a:gd name="T84" fmla="*/ 366 w 370"/>
                  <a:gd name="T85" fmla="*/ 1 h 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0" h="696">
                    <a:moveTo>
                      <a:pt x="366" y="1"/>
                    </a:moveTo>
                    <a:lnTo>
                      <a:pt x="351" y="0"/>
                    </a:lnTo>
                    <a:lnTo>
                      <a:pt x="328" y="0"/>
                    </a:lnTo>
                    <a:lnTo>
                      <a:pt x="307" y="0"/>
                    </a:lnTo>
                    <a:lnTo>
                      <a:pt x="297" y="0"/>
                    </a:lnTo>
                    <a:lnTo>
                      <a:pt x="284" y="1"/>
                    </a:lnTo>
                    <a:lnTo>
                      <a:pt x="272" y="5"/>
                    </a:lnTo>
                    <a:lnTo>
                      <a:pt x="196" y="42"/>
                    </a:lnTo>
                    <a:lnTo>
                      <a:pt x="201" y="49"/>
                    </a:lnTo>
                    <a:lnTo>
                      <a:pt x="206" y="57"/>
                    </a:lnTo>
                    <a:lnTo>
                      <a:pt x="209" y="71"/>
                    </a:lnTo>
                    <a:lnTo>
                      <a:pt x="211" y="86"/>
                    </a:lnTo>
                    <a:lnTo>
                      <a:pt x="211" y="103"/>
                    </a:lnTo>
                    <a:lnTo>
                      <a:pt x="209" y="121"/>
                    </a:lnTo>
                    <a:lnTo>
                      <a:pt x="208" y="143"/>
                    </a:lnTo>
                    <a:lnTo>
                      <a:pt x="203" y="165"/>
                    </a:lnTo>
                    <a:lnTo>
                      <a:pt x="192" y="216"/>
                    </a:lnTo>
                    <a:lnTo>
                      <a:pt x="179" y="270"/>
                    </a:lnTo>
                    <a:lnTo>
                      <a:pt x="162" y="326"/>
                    </a:lnTo>
                    <a:lnTo>
                      <a:pt x="144" y="385"/>
                    </a:lnTo>
                    <a:lnTo>
                      <a:pt x="123" y="441"/>
                    </a:lnTo>
                    <a:lnTo>
                      <a:pt x="101" y="496"/>
                    </a:lnTo>
                    <a:lnTo>
                      <a:pt x="81" y="549"/>
                    </a:lnTo>
                    <a:lnTo>
                      <a:pt x="61" y="594"/>
                    </a:lnTo>
                    <a:lnTo>
                      <a:pt x="42" y="633"/>
                    </a:lnTo>
                    <a:lnTo>
                      <a:pt x="25" y="665"/>
                    </a:lnTo>
                    <a:lnTo>
                      <a:pt x="17" y="677"/>
                    </a:lnTo>
                    <a:lnTo>
                      <a:pt x="10" y="686"/>
                    </a:lnTo>
                    <a:lnTo>
                      <a:pt x="5" y="692"/>
                    </a:lnTo>
                    <a:lnTo>
                      <a:pt x="0" y="696"/>
                    </a:lnTo>
                    <a:lnTo>
                      <a:pt x="3" y="692"/>
                    </a:lnTo>
                    <a:lnTo>
                      <a:pt x="103" y="542"/>
                    </a:lnTo>
                    <a:lnTo>
                      <a:pt x="184" y="419"/>
                    </a:lnTo>
                    <a:lnTo>
                      <a:pt x="252" y="319"/>
                    </a:lnTo>
                    <a:lnTo>
                      <a:pt x="302" y="236"/>
                    </a:lnTo>
                    <a:lnTo>
                      <a:pt x="322" y="201"/>
                    </a:lnTo>
                    <a:lnTo>
                      <a:pt x="338" y="169"/>
                    </a:lnTo>
                    <a:lnTo>
                      <a:pt x="351" y="138"/>
                    </a:lnTo>
                    <a:lnTo>
                      <a:pt x="361" y="109"/>
                    </a:lnTo>
                    <a:lnTo>
                      <a:pt x="366" y="82"/>
                    </a:lnTo>
                    <a:lnTo>
                      <a:pt x="370" y="55"/>
                    </a:lnTo>
                    <a:lnTo>
                      <a:pt x="370" y="28"/>
                    </a:lnTo>
                    <a:lnTo>
                      <a:pt x="366" y="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9" name="Freeform 20">
                <a:extLst>
                  <a:ext uri="{FF2B5EF4-FFF2-40B4-BE49-F238E27FC236}">
                    <a16:creationId xmlns:a16="http://schemas.microsoft.com/office/drawing/2014/main" id="{7CFBD015-2E5E-47C3-BBD2-60FF12D68FDD}"/>
                  </a:ext>
                </a:extLst>
              </p:cNvPr>
              <p:cNvSpPr>
                <a:spLocks/>
              </p:cNvSpPr>
              <p:nvPr/>
            </p:nvSpPr>
            <p:spPr bwMode="auto">
              <a:xfrm>
                <a:off x="1791" y="1559"/>
                <a:ext cx="144" cy="86"/>
              </a:xfrm>
              <a:custGeom>
                <a:avLst/>
                <a:gdLst>
                  <a:gd name="T0" fmla="*/ 144 w 144"/>
                  <a:gd name="T1" fmla="*/ 0 h 86"/>
                  <a:gd name="T2" fmla="*/ 134 w 144"/>
                  <a:gd name="T3" fmla="*/ 7 h 86"/>
                  <a:gd name="T4" fmla="*/ 122 w 144"/>
                  <a:gd name="T5" fmla="*/ 13 h 86"/>
                  <a:gd name="T6" fmla="*/ 108 w 144"/>
                  <a:gd name="T7" fmla="*/ 18 h 86"/>
                  <a:gd name="T8" fmla="*/ 93 w 144"/>
                  <a:gd name="T9" fmla="*/ 24 h 86"/>
                  <a:gd name="T10" fmla="*/ 76 w 144"/>
                  <a:gd name="T11" fmla="*/ 25 h 86"/>
                  <a:gd name="T12" fmla="*/ 58 w 144"/>
                  <a:gd name="T13" fmla="*/ 27 h 86"/>
                  <a:gd name="T14" fmla="*/ 38 w 144"/>
                  <a:gd name="T15" fmla="*/ 29 h 86"/>
                  <a:gd name="T16" fmla="*/ 17 w 144"/>
                  <a:gd name="T17" fmla="*/ 29 h 86"/>
                  <a:gd name="T18" fmla="*/ 17 w 144"/>
                  <a:gd name="T19" fmla="*/ 37 h 86"/>
                  <a:gd name="T20" fmla="*/ 17 w 144"/>
                  <a:gd name="T21" fmla="*/ 45 h 86"/>
                  <a:gd name="T22" fmla="*/ 16 w 144"/>
                  <a:gd name="T23" fmla="*/ 54 h 86"/>
                  <a:gd name="T24" fmla="*/ 12 w 144"/>
                  <a:gd name="T25" fmla="*/ 61 h 86"/>
                  <a:gd name="T26" fmla="*/ 7 w 144"/>
                  <a:gd name="T27" fmla="*/ 74 h 86"/>
                  <a:gd name="T28" fmla="*/ 0 w 144"/>
                  <a:gd name="T29" fmla="*/ 81 h 86"/>
                  <a:gd name="T30" fmla="*/ 12 w 144"/>
                  <a:gd name="T31" fmla="*/ 83 h 86"/>
                  <a:gd name="T32" fmla="*/ 26 w 144"/>
                  <a:gd name="T33" fmla="*/ 84 h 86"/>
                  <a:gd name="T34" fmla="*/ 41 w 144"/>
                  <a:gd name="T35" fmla="*/ 84 h 86"/>
                  <a:gd name="T36" fmla="*/ 53 w 144"/>
                  <a:gd name="T37" fmla="*/ 86 h 86"/>
                  <a:gd name="T38" fmla="*/ 71 w 144"/>
                  <a:gd name="T39" fmla="*/ 76 h 86"/>
                  <a:gd name="T40" fmla="*/ 88 w 144"/>
                  <a:gd name="T41" fmla="*/ 66 h 86"/>
                  <a:gd name="T42" fmla="*/ 102 w 144"/>
                  <a:gd name="T43" fmla="*/ 56 h 86"/>
                  <a:gd name="T44" fmla="*/ 115 w 144"/>
                  <a:gd name="T45" fmla="*/ 45 h 86"/>
                  <a:gd name="T46" fmla="*/ 125 w 144"/>
                  <a:gd name="T47" fmla="*/ 35 h 86"/>
                  <a:gd name="T48" fmla="*/ 134 w 144"/>
                  <a:gd name="T49" fmla="*/ 24 h 86"/>
                  <a:gd name="T50" fmla="*/ 141 w 144"/>
                  <a:gd name="T51" fmla="*/ 12 h 86"/>
                  <a:gd name="T52" fmla="*/ 144 w 144"/>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86">
                    <a:moveTo>
                      <a:pt x="144" y="0"/>
                    </a:moveTo>
                    <a:lnTo>
                      <a:pt x="134" y="7"/>
                    </a:lnTo>
                    <a:lnTo>
                      <a:pt x="122" y="13"/>
                    </a:lnTo>
                    <a:lnTo>
                      <a:pt x="108" y="18"/>
                    </a:lnTo>
                    <a:lnTo>
                      <a:pt x="93" y="24"/>
                    </a:lnTo>
                    <a:lnTo>
                      <a:pt x="76" y="25"/>
                    </a:lnTo>
                    <a:lnTo>
                      <a:pt x="58" y="27"/>
                    </a:lnTo>
                    <a:lnTo>
                      <a:pt x="38" y="29"/>
                    </a:lnTo>
                    <a:lnTo>
                      <a:pt x="17" y="29"/>
                    </a:lnTo>
                    <a:lnTo>
                      <a:pt x="17" y="37"/>
                    </a:lnTo>
                    <a:lnTo>
                      <a:pt x="17" y="45"/>
                    </a:lnTo>
                    <a:lnTo>
                      <a:pt x="16" y="54"/>
                    </a:lnTo>
                    <a:lnTo>
                      <a:pt x="12" y="61"/>
                    </a:lnTo>
                    <a:lnTo>
                      <a:pt x="7" y="74"/>
                    </a:lnTo>
                    <a:lnTo>
                      <a:pt x="0" y="81"/>
                    </a:lnTo>
                    <a:lnTo>
                      <a:pt x="12" y="83"/>
                    </a:lnTo>
                    <a:lnTo>
                      <a:pt x="26" y="84"/>
                    </a:lnTo>
                    <a:lnTo>
                      <a:pt x="41" y="84"/>
                    </a:lnTo>
                    <a:lnTo>
                      <a:pt x="53" y="86"/>
                    </a:lnTo>
                    <a:lnTo>
                      <a:pt x="71" y="76"/>
                    </a:lnTo>
                    <a:lnTo>
                      <a:pt x="88" y="66"/>
                    </a:lnTo>
                    <a:lnTo>
                      <a:pt x="102" y="56"/>
                    </a:lnTo>
                    <a:lnTo>
                      <a:pt x="115" y="45"/>
                    </a:lnTo>
                    <a:lnTo>
                      <a:pt x="125" y="35"/>
                    </a:lnTo>
                    <a:lnTo>
                      <a:pt x="134" y="24"/>
                    </a:lnTo>
                    <a:lnTo>
                      <a:pt x="141" y="12"/>
                    </a:lnTo>
                    <a:lnTo>
                      <a:pt x="144"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0" name="Freeform 21">
                <a:extLst>
                  <a:ext uri="{FF2B5EF4-FFF2-40B4-BE49-F238E27FC236}">
                    <a16:creationId xmlns:a16="http://schemas.microsoft.com/office/drawing/2014/main" id="{A03BE80A-4F5B-4E78-A15E-6C7A01D0BD83}"/>
                  </a:ext>
                </a:extLst>
              </p:cNvPr>
              <p:cNvSpPr>
                <a:spLocks/>
              </p:cNvSpPr>
              <p:nvPr/>
            </p:nvSpPr>
            <p:spPr bwMode="auto">
              <a:xfrm>
                <a:off x="3796" y="1583"/>
                <a:ext cx="243" cy="338"/>
              </a:xfrm>
              <a:custGeom>
                <a:avLst/>
                <a:gdLst>
                  <a:gd name="T0" fmla="*/ 243 w 243"/>
                  <a:gd name="T1" fmla="*/ 0 h 338"/>
                  <a:gd name="T2" fmla="*/ 233 w 243"/>
                  <a:gd name="T3" fmla="*/ 16 h 338"/>
                  <a:gd name="T4" fmla="*/ 222 w 243"/>
                  <a:gd name="T5" fmla="*/ 32 h 338"/>
                  <a:gd name="T6" fmla="*/ 211 w 243"/>
                  <a:gd name="T7" fmla="*/ 47 h 338"/>
                  <a:gd name="T8" fmla="*/ 199 w 243"/>
                  <a:gd name="T9" fmla="*/ 59 h 338"/>
                  <a:gd name="T10" fmla="*/ 185 w 243"/>
                  <a:gd name="T11" fmla="*/ 71 h 338"/>
                  <a:gd name="T12" fmla="*/ 172 w 243"/>
                  <a:gd name="T13" fmla="*/ 81 h 338"/>
                  <a:gd name="T14" fmla="*/ 158 w 243"/>
                  <a:gd name="T15" fmla="*/ 89 h 338"/>
                  <a:gd name="T16" fmla="*/ 143 w 243"/>
                  <a:gd name="T17" fmla="*/ 96 h 338"/>
                  <a:gd name="T18" fmla="*/ 128 w 243"/>
                  <a:gd name="T19" fmla="*/ 103 h 338"/>
                  <a:gd name="T20" fmla="*/ 113 w 243"/>
                  <a:gd name="T21" fmla="*/ 108 h 338"/>
                  <a:gd name="T22" fmla="*/ 96 w 243"/>
                  <a:gd name="T23" fmla="*/ 111 h 338"/>
                  <a:gd name="T24" fmla="*/ 79 w 243"/>
                  <a:gd name="T25" fmla="*/ 114 h 338"/>
                  <a:gd name="T26" fmla="*/ 60 w 243"/>
                  <a:gd name="T27" fmla="*/ 116 h 338"/>
                  <a:gd name="T28" fmla="*/ 42 w 243"/>
                  <a:gd name="T29" fmla="*/ 116 h 338"/>
                  <a:gd name="T30" fmla="*/ 21 w 243"/>
                  <a:gd name="T31" fmla="*/ 116 h 338"/>
                  <a:gd name="T32" fmla="*/ 1 w 243"/>
                  <a:gd name="T33" fmla="*/ 116 h 338"/>
                  <a:gd name="T34" fmla="*/ 8 w 243"/>
                  <a:gd name="T35" fmla="*/ 152 h 338"/>
                  <a:gd name="T36" fmla="*/ 11 w 243"/>
                  <a:gd name="T37" fmla="*/ 187 h 338"/>
                  <a:gd name="T38" fmla="*/ 13 w 243"/>
                  <a:gd name="T39" fmla="*/ 221 h 338"/>
                  <a:gd name="T40" fmla="*/ 13 w 243"/>
                  <a:gd name="T41" fmla="*/ 253 h 338"/>
                  <a:gd name="T42" fmla="*/ 13 w 243"/>
                  <a:gd name="T43" fmla="*/ 282 h 338"/>
                  <a:gd name="T44" fmla="*/ 10 w 243"/>
                  <a:gd name="T45" fmla="*/ 305 h 338"/>
                  <a:gd name="T46" fmla="*/ 5 w 243"/>
                  <a:gd name="T47" fmla="*/ 324 h 338"/>
                  <a:gd name="T48" fmla="*/ 0 w 243"/>
                  <a:gd name="T49" fmla="*/ 336 h 338"/>
                  <a:gd name="T50" fmla="*/ 13 w 243"/>
                  <a:gd name="T51" fmla="*/ 338 h 338"/>
                  <a:gd name="T52" fmla="*/ 21 w 243"/>
                  <a:gd name="T53" fmla="*/ 338 h 338"/>
                  <a:gd name="T54" fmla="*/ 28 w 243"/>
                  <a:gd name="T55" fmla="*/ 336 h 338"/>
                  <a:gd name="T56" fmla="*/ 42 w 243"/>
                  <a:gd name="T57" fmla="*/ 338 h 338"/>
                  <a:gd name="T58" fmla="*/ 79 w 243"/>
                  <a:gd name="T59" fmla="*/ 297 h 338"/>
                  <a:gd name="T60" fmla="*/ 114 w 243"/>
                  <a:gd name="T61" fmla="*/ 258 h 338"/>
                  <a:gd name="T62" fmla="*/ 145 w 243"/>
                  <a:gd name="T63" fmla="*/ 219 h 338"/>
                  <a:gd name="T64" fmla="*/ 173 w 243"/>
                  <a:gd name="T65" fmla="*/ 180 h 338"/>
                  <a:gd name="T66" fmla="*/ 185 w 243"/>
                  <a:gd name="T67" fmla="*/ 160 h 338"/>
                  <a:gd name="T68" fmla="*/ 197 w 243"/>
                  <a:gd name="T69" fmla="*/ 138 h 338"/>
                  <a:gd name="T70" fmla="*/ 207 w 243"/>
                  <a:gd name="T71" fmla="*/ 118 h 338"/>
                  <a:gd name="T72" fmla="*/ 217 w 243"/>
                  <a:gd name="T73" fmla="*/ 96 h 338"/>
                  <a:gd name="T74" fmla="*/ 224 w 243"/>
                  <a:gd name="T75" fmla="*/ 72 h 338"/>
                  <a:gd name="T76" fmla="*/ 233 w 243"/>
                  <a:gd name="T77" fmla="*/ 49 h 338"/>
                  <a:gd name="T78" fmla="*/ 238 w 243"/>
                  <a:gd name="T79" fmla="*/ 25 h 338"/>
                  <a:gd name="T80" fmla="*/ 243 w 243"/>
                  <a:gd name="T81" fmla="*/ 0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3" h="338">
                    <a:moveTo>
                      <a:pt x="243" y="0"/>
                    </a:moveTo>
                    <a:lnTo>
                      <a:pt x="233" y="16"/>
                    </a:lnTo>
                    <a:lnTo>
                      <a:pt x="222" y="32"/>
                    </a:lnTo>
                    <a:lnTo>
                      <a:pt x="211" y="47"/>
                    </a:lnTo>
                    <a:lnTo>
                      <a:pt x="199" y="59"/>
                    </a:lnTo>
                    <a:lnTo>
                      <a:pt x="185" y="71"/>
                    </a:lnTo>
                    <a:lnTo>
                      <a:pt x="172" y="81"/>
                    </a:lnTo>
                    <a:lnTo>
                      <a:pt x="158" y="89"/>
                    </a:lnTo>
                    <a:lnTo>
                      <a:pt x="143" y="96"/>
                    </a:lnTo>
                    <a:lnTo>
                      <a:pt x="128" y="103"/>
                    </a:lnTo>
                    <a:lnTo>
                      <a:pt x="113" y="108"/>
                    </a:lnTo>
                    <a:lnTo>
                      <a:pt x="96" y="111"/>
                    </a:lnTo>
                    <a:lnTo>
                      <a:pt x="79" y="114"/>
                    </a:lnTo>
                    <a:lnTo>
                      <a:pt x="60" y="116"/>
                    </a:lnTo>
                    <a:lnTo>
                      <a:pt x="42" y="116"/>
                    </a:lnTo>
                    <a:lnTo>
                      <a:pt x="21" y="116"/>
                    </a:lnTo>
                    <a:lnTo>
                      <a:pt x="1" y="116"/>
                    </a:lnTo>
                    <a:lnTo>
                      <a:pt x="8" y="152"/>
                    </a:lnTo>
                    <a:lnTo>
                      <a:pt x="11" y="187"/>
                    </a:lnTo>
                    <a:lnTo>
                      <a:pt x="13" y="221"/>
                    </a:lnTo>
                    <a:lnTo>
                      <a:pt x="13" y="253"/>
                    </a:lnTo>
                    <a:lnTo>
                      <a:pt x="13" y="282"/>
                    </a:lnTo>
                    <a:lnTo>
                      <a:pt x="10" y="305"/>
                    </a:lnTo>
                    <a:lnTo>
                      <a:pt x="5" y="324"/>
                    </a:lnTo>
                    <a:lnTo>
                      <a:pt x="0" y="336"/>
                    </a:lnTo>
                    <a:lnTo>
                      <a:pt x="13" y="338"/>
                    </a:lnTo>
                    <a:lnTo>
                      <a:pt x="21" y="338"/>
                    </a:lnTo>
                    <a:lnTo>
                      <a:pt x="28" y="336"/>
                    </a:lnTo>
                    <a:lnTo>
                      <a:pt x="42" y="338"/>
                    </a:lnTo>
                    <a:lnTo>
                      <a:pt x="79" y="297"/>
                    </a:lnTo>
                    <a:lnTo>
                      <a:pt x="114" y="258"/>
                    </a:lnTo>
                    <a:lnTo>
                      <a:pt x="145" y="219"/>
                    </a:lnTo>
                    <a:lnTo>
                      <a:pt x="173" y="180"/>
                    </a:lnTo>
                    <a:lnTo>
                      <a:pt x="185" y="160"/>
                    </a:lnTo>
                    <a:lnTo>
                      <a:pt x="197" y="138"/>
                    </a:lnTo>
                    <a:lnTo>
                      <a:pt x="207" y="118"/>
                    </a:lnTo>
                    <a:lnTo>
                      <a:pt x="217" y="96"/>
                    </a:lnTo>
                    <a:lnTo>
                      <a:pt x="224" y="72"/>
                    </a:lnTo>
                    <a:lnTo>
                      <a:pt x="233" y="49"/>
                    </a:lnTo>
                    <a:lnTo>
                      <a:pt x="238" y="25"/>
                    </a:lnTo>
                    <a:lnTo>
                      <a:pt x="2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1" name="Freeform 22">
                <a:extLst>
                  <a:ext uri="{FF2B5EF4-FFF2-40B4-BE49-F238E27FC236}">
                    <a16:creationId xmlns:a16="http://schemas.microsoft.com/office/drawing/2014/main" id="{5CE70111-EC5F-4FE3-9FA1-65B821B3C750}"/>
                  </a:ext>
                </a:extLst>
              </p:cNvPr>
              <p:cNvSpPr>
                <a:spLocks/>
              </p:cNvSpPr>
              <p:nvPr/>
            </p:nvSpPr>
            <p:spPr bwMode="auto">
              <a:xfrm>
                <a:off x="1796" y="1564"/>
                <a:ext cx="144" cy="88"/>
              </a:xfrm>
              <a:custGeom>
                <a:avLst/>
                <a:gdLst>
                  <a:gd name="T0" fmla="*/ 144 w 144"/>
                  <a:gd name="T1" fmla="*/ 0 h 88"/>
                  <a:gd name="T2" fmla="*/ 132 w 144"/>
                  <a:gd name="T3" fmla="*/ 7 h 88"/>
                  <a:gd name="T4" fmla="*/ 120 w 144"/>
                  <a:gd name="T5" fmla="*/ 13 h 88"/>
                  <a:gd name="T6" fmla="*/ 107 w 144"/>
                  <a:gd name="T7" fmla="*/ 19 h 88"/>
                  <a:gd name="T8" fmla="*/ 92 w 144"/>
                  <a:gd name="T9" fmla="*/ 22 h 88"/>
                  <a:gd name="T10" fmla="*/ 76 w 144"/>
                  <a:gd name="T11" fmla="*/ 25 h 88"/>
                  <a:gd name="T12" fmla="*/ 60 w 144"/>
                  <a:gd name="T13" fmla="*/ 27 h 88"/>
                  <a:gd name="T14" fmla="*/ 39 w 144"/>
                  <a:gd name="T15" fmla="*/ 29 h 88"/>
                  <a:gd name="T16" fmla="*/ 19 w 144"/>
                  <a:gd name="T17" fmla="*/ 29 h 88"/>
                  <a:gd name="T18" fmla="*/ 17 w 144"/>
                  <a:gd name="T19" fmla="*/ 44 h 88"/>
                  <a:gd name="T20" fmla="*/ 12 w 144"/>
                  <a:gd name="T21" fmla="*/ 59 h 88"/>
                  <a:gd name="T22" fmla="*/ 7 w 144"/>
                  <a:gd name="T23" fmla="*/ 71 h 88"/>
                  <a:gd name="T24" fmla="*/ 0 w 144"/>
                  <a:gd name="T25" fmla="*/ 83 h 88"/>
                  <a:gd name="T26" fmla="*/ 12 w 144"/>
                  <a:gd name="T27" fmla="*/ 83 h 88"/>
                  <a:gd name="T28" fmla="*/ 26 w 144"/>
                  <a:gd name="T29" fmla="*/ 84 h 88"/>
                  <a:gd name="T30" fmla="*/ 41 w 144"/>
                  <a:gd name="T31" fmla="*/ 86 h 88"/>
                  <a:gd name="T32" fmla="*/ 53 w 144"/>
                  <a:gd name="T33" fmla="*/ 88 h 88"/>
                  <a:gd name="T34" fmla="*/ 71 w 144"/>
                  <a:gd name="T35" fmla="*/ 78 h 88"/>
                  <a:gd name="T36" fmla="*/ 88 w 144"/>
                  <a:gd name="T37" fmla="*/ 68 h 88"/>
                  <a:gd name="T38" fmla="*/ 103 w 144"/>
                  <a:gd name="T39" fmla="*/ 57 h 88"/>
                  <a:gd name="T40" fmla="*/ 115 w 144"/>
                  <a:gd name="T41" fmla="*/ 46 h 88"/>
                  <a:gd name="T42" fmla="*/ 125 w 144"/>
                  <a:gd name="T43" fmla="*/ 35 h 88"/>
                  <a:gd name="T44" fmla="*/ 134 w 144"/>
                  <a:gd name="T45" fmla="*/ 24 h 88"/>
                  <a:gd name="T46" fmla="*/ 141 w 144"/>
                  <a:gd name="T47" fmla="*/ 12 h 88"/>
                  <a:gd name="T48" fmla="*/ 144 w 144"/>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88">
                    <a:moveTo>
                      <a:pt x="144" y="0"/>
                    </a:moveTo>
                    <a:lnTo>
                      <a:pt x="132" y="7"/>
                    </a:lnTo>
                    <a:lnTo>
                      <a:pt x="120" y="13"/>
                    </a:lnTo>
                    <a:lnTo>
                      <a:pt x="107" y="19"/>
                    </a:lnTo>
                    <a:lnTo>
                      <a:pt x="92" y="22"/>
                    </a:lnTo>
                    <a:lnTo>
                      <a:pt x="76" y="25"/>
                    </a:lnTo>
                    <a:lnTo>
                      <a:pt x="60" y="27"/>
                    </a:lnTo>
                    <a:lnTo>
                      <a:pt x="39" y="29"/>
                    </a:lnTo>
                    <a:lnTo>
                      <a:pt x="19" y="29"/>
                    </a:lnTo>
                    <a:lnTo>
                      <a:pt x="17" y="44"/>
                    </a:lnTo>
                    <a:lnTo>
                      <a:pt x="12" y="59"/>
                    </a:lnTo>
                    <a:lnTo>
                      <a:pt x="7" y="71"/>
                    </a:lnTo>
                    <a:lnTo>
                      <a:pt x="0" y="83"/>
                    </a:lnTo>
                    <a:lnTo>
                      <a:pt x="12" y="83"/>
                    </a:lnTo>
                    <a:lnTo>
                      <a:pt x="26" y="84"/>
                    </a:lnTo>
                    <a:lnTo>
                      <a:pt x="41" y="86"/>
                    </a:lnTo>
                    <a:lnTo>
                      <a:pt x="53" y="88"/>
                    </a:lnTo>
                    <a:lnTo>
                      <a:pt x="71" y="78"/>
                    </a:lnTo>
                    <a:lnTo>
                      <a:pt x="88" y="68"/>
                    </a:lnTo>
                    <a:lnTo>
                      <a:pt x="103" y="57"/>
                    </a:lnTo>
                    <a:lnTo>
                      <a:pt x="115" y="46"/>
                    </a:lnTo>
                    <a:lnTo>
                      <a:pt x="125" y="35"/>
                    </a:lnTo>
                    <a:lnTo>
                      <a:pt x="134" y="24"/>
                    </a:lnTo>
                    <a:lnTo>
                      <a:pt x="141" y="12"/>
                    </a:lnTo>
                    <a:lnTo>
                      <a:pt x="1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2" name="Freeform 23">
                <a:extLst>
                  <a:ext uri="{FF2B5EF4-FFF2-40B4-BE49-F238E27FC236}">
                    <a16:creationId xmlns:a16="http://schemas.microsoft.com/office/drawing/2014/main" id="{15AA60CD-EF10-4104-9589-D8D43A0F175B}"/>
                  </a:ext>
                </a:extLst>
              </p:cNvPr>
              <p:cNvSpPr>
                <a:spLocks/>
              </p:cNvSpPr>
              <p:nvPr/>
            </p:nvSpPr>
            <p:spPr bwMode="auto">
              <a:xfrm>
                <a:off x="3785" y="1598"/>
                <a:ext cx="264" cy="344"/>
              </a:xfrm>
              <a:custGeom>
                <a:avLst/>
                <a:gdLst>
                  <a:gd name="T0" fmla="*/ 264 w 264"/>
                  <a:gd name="T1" fmla="*/ 0 h 344"/>
                  <a:gd name="T2" fmla="*/ 252 w 264"/>
                  <a:gd name="T3" fmla="*/ 15 h 344"/>
                  <a:gd name="T4" fmla="*/ 240 w 264"/>
                  <a:gd name="T5" fmla="*/ 28 h 344"/>
                  <a:gd name="T6" fmla="*/ 228 w 264"/>
                  <a:gd name="T7" fmla="*/ 42 h 344"/>
                  <a:gd name="T8" fmla="*/ 215 w 264"/>
                  <a:gd name="T9" fmla="*/ 54 h 344"/>
                  <a:gd name="T10" fmla="*/ 203 w 264"/>
                  <a:gd name="T11" fmla="*/ 64 h 344"/>
                  <a:gd name="T12" fmla="*/ 189 w 264"/>
                  <a:gd name="T13" fmla="*/ 72 h 344"/>
                  <a:gd name="T14" fmla="*/ 178 w 264"/>
                  <a:gd name="T15" fmla="*/ 81 h 344"/>
                  <a:gd name="T16" fmla="*/ 162 w 264"/>
                  <a:gd name="T17" fmla="*/ 88 h 344"/>
                  <a:gd name="T18" fmla="*/ 149 w 264"/>
                  <a:gd name="T19" fmla="*/ 94 h 344"/>
                  <a:gd name="T20" fmla="*/ 134 w 264"/>
                  <a:gd name="T21" fmla="*/ 99 h 344"/>
                  <a:gd name="T22" fmla="*/ 119 w 264"/>
                  <a:gd name="T23" fmla="*/ 103 h 344"/>
                  <a:gd name="T24" fmla="*/ 102 w 264"/>
                  <a:gd name="T25" fmla="*/ 106 h 344"/>
                  <a:gd name="T26" fmla="*/ 66 w 264"/>
                  <a:gd name="T27" fmla="*/ 111 h 344"/>
                  <a:gd name="T28" fmla="*/ 26 w 264"/>
                  <a:gd name="T29" fmla="*/ 113 h 344"/>
                  <a:gd name="T30" fmla="*/ 31 w 264"/>
                  <a:gd name="T31" fmla="*/ 135 h 344"/>
                  <a:gd name="T32" fmla="*/ 36 w 264"/>
                  <a:gd name="T33" fmla="*/ 155 h 344"/>
                  <a:gd name="T34" fmla="*/ 38 w 264"/>
                  <a:gd name="T35" fmla="*/ 174 h 344"/>
                  <a:gd name="T36" fmla="*/ 39 w 264"/>
                  <a:gd name="T37" fmla="*/ 192 h 344"/>
                  <a:gd name="T38" fmla="*/ 41 w 264"/>
                  <a:gd name="T39" fmla="*/ 209 h 344"/>
                  <a:gd name="T40" fmla="*/ 41 w 264"/>
                  <a:gd name="T41" fmla="*/ 226 h 344"/>
                  <a:gd name="T42" fmla="*/ 39 w 264"/>
                  <a:gd name="T43" fmla="*/ 241 h 344"/>
                  <a:gd name="T44" fmla="*/ 38 w 264"/>
                  <a:gd name="T45" fmla="*/ 257 h 344"/>
                  <a:gd name="T46" fmla="*/ 36 w 264"/>
                  <a:gd name="T47" fmla="*/ 270 h 344"/>
                  <a:gd name="T48" fmla="*/ 32 w 264"/>
                  <a:gd name="T49" fmla="*/ 282 h 344"/>
                  <a:gd name="T50" fmla="*/ 29 w 264"/>
                  <a:gd name="T51" fmla="*/ 294 h 344"/>
                  <a:gd name="T52" fmla="*/ 24 w 264"/>
                  <a:gd name="T53" fmla="*/ 304 h 344"/>
                  <a:gd name="T54" fmla="*/ 19 w 264"/>
                  <a:gd name="T55" fmla="*/ 314 h 344"/>
                  <a:gd name="T56" fmla="*/ 12 w 264"/>
                  <a:gd name="T57" fmla="*/ 323 h 344"/>
                  <a:gd name="T58" fmla="*/ 7 w 264"/>
                  <a:gd name="T59" fmla="*/ 329 h 344"/>
                  <a:gd name="T60" fmla="*/ 0 w 264"/>
                  <a:gd name="T61" fmla="*/ 336 h 344"/>
                  <a:gd name="T62" fmla="*/ 17 w 264"/>
                  <a:gd name="T63" fmla="*/ 339 h 344"/>
                  <a:gd name="T64" fmla="*/ 31 w 264"/>
                  <a:gd name="T65" fmla="*/ 339 h 344"/>
                  <a:gd name="T66" fmla="*/ 44 w 264"/>
                  <a:gd name="T67" fmla="*/ 341 h 344"/>
                  <a:gd name="T68" fmla="*/ 61 w 264"/>
                  <a:gd name="T69" fmla="*/ 344 h 344"/>
                  <a:gd name="T70" fmla="*/ 98 w 264"/>
                  <a:gd name="T71" fmla="*/ 304 h 344"/>
                  <a:gd name="T72" fmla="*/ 134 w 264"/>
                  <a:gd name="T73" fmla="*/ 265 h 344"/>
                  <a:gd name="T74" fmla="*/ 149 w 264"/>
                  <a:gd name="T75" fmla="*/ 245 h 344"/>
                  <a:gd name="T76" fmla="*/ 166 w 264"/>
                  <a:gd name="T77" fmla="*/ 224 h 344"/>
                  <a:gd name="T78" fmla="*/ 179 w 264"/>
                  <a:gd name="T79" fmla="*/ 204 h 344"/>
                  <a:gd name="T80" fmla="*/ 193 w 264"/>
                  <a:gd name="T81" fmla="*/ 184 h 344"/>
                  <a:gd name="T82" fmla="*/ 206 w 264"/>
                  <a:gd name="T83" fmla="*/ 162 h 344"/>
                  <a:gd name="T84" fmla="*/ 217 w 264"/>
                  <a:gd name="T85" fmla="*/ 140 h 344"/>
                  <a:gd name="T86" fmla="*/ 228 w 264"/>
                  <a:gd name="T87" fmla="*/ 118 h 344"/>
                  <a:gd name="T88" fmla="*/ 237 w 264"/>
                  <a:gd name="T89" fmla="*/ 96 h 344"/>
                  <a:gd name="T90" fmla="*/ 245 w 264"/>
                  <a:gd name="T91" fmla="*/ 72 h 344"/>
                  <a:gd name="T92" fmla="*/ 252 w 264"/>
                  <a:gd name="T93" fmla="*/ 49 h 344"/>
                  <a:gd name="T94" fmla="*/ 259 w 264"/>
                  <a:gd name="T95" fmla="*/ 25 h 344"/>
                  <a:gd name="T96" fmla="*/ 264 w 264"/>
                  <a:gd name="T97" fmla="*/ 0 h 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344">
                    <a:moveTo>
                      <a:pt x="264" y="0"/>
                    </a:moveTo>
                    <a:lnTo>
                      <a:pt x="252" y="15"/>
                    </a:lnTo>
                    <a:lnTo>
                      <a:pt x="240" y="28"/>
                    </a:lnTo>
                    <a:lnTo>
                      <a:pt x="228" y="42"/>
                    </a:lnTo>
                    <a:lnTo>
                      <a:pt x="215" y="54"/>
                    </a:lnTo>
                    <a:lnTo>
                      <a:pt x="203" y="64"/>
                    </a:lnTo>
                    <a:lnTo>
                      <a:pt x="189" y="72"/>
                    </a:lnTo>
                    <a:lnTo>
                      <a:pt x="178" y="81"/>
                    </a:lnTo>
                    <a:lnTo>
                      <a:pt x="162" y="88"/>
                    </a:lnTo>
                    <a:lnTo>
                      <a:pt x="149" y="94"/>
                    </a:lnTo>
                    <a:lnTo>
                      <a:pt x="134" y="99"/>
                    </a:lnTo>
                    <a:lnTo>
                      <a:pt x="119" y="103"/>
                    </a:lnTo>
                    <a:lnTo>
                      <a:pt x="102" y="106"/>
                    </a:lnTo>
                    <a:lnTo>
                      <a:pt x="66" y="111"/>
                    </a:lnTo>
                    <a:lnTo>
                      <a:pt x="26" y="113"/>
                    </a:lnTo>
                    <a:lnTo>
                      <a:pt x="31" y="135"/>
                    </a:lnTo>
                    <a:lnTo>
                      <a:pt x="36" y="155"/>
                    </a:lnTo>
                    <a:lnTo>
                      <a:pt x="38" y="174"/>
                    </a:lnTo>
                    <a:lnTo>
                      <a:pt x="39" y="192"/>
                    </a:lnTo>
                    <a:lnTo>
                      <a:pt x="41" y="209"/>
                    </a:lnTo>
                    <a:lnTo>
                      <a:pt x="41" y="226"/>
                    </a:lnTo>
                    <a:lnTo>
                      <a:pt x="39" y="241"/>
                    </a:lnTo>
                    <a:lnTo>
                      <a:pt x="38" y="257"/>
                    </a:lnTo>
                    <a:lnTo>
                      <a:pt x="36" y="270"/>
                    </a:lnTo>
                    <a:lnTo>
                      <a:pt x="32" y="282"/>
                    </a:lnTo>
                    <a:lnTo>
                      <a:pt x="29" y="294"/>
                    </a:lnTo>
                    <a:lnTo>
                      <a:pt x="24" y="304"/>
                    </a:lnTo>
                    <a:lnTo>
                      <a:pt x="19" y="314"/>
                    </a:lnTo>
                    <a:lnTo>
                      <a:pt x="12" y="323"/>
                    </a:lnTo>
                    <a:lnTo>
                      <a:pt x="7" y="329"/>
                    </a:lnTo>
                    <a:lnTo>
                      <a:pt x="0" y="336"/>
                    </a:lnTo>
                    <a:lnTo>
                      <a:pt x="17" y="339"/>
                    </a:lnTo>
                    <a:lnTo>
                      <a:pt x="31" y="339"/>
                    </a:lnTo>
                    <a:lnTo>
                      <a:pt x="44" y="341"/>
                    </a:lnTo>
                    <a:lnTo>
                      <a:pt x="61" y="344"/>
                    </a:lnTo>
                    <a:lnTo>
                      <a:pt x="98" y="304"/>
                    </a:lnTo>
                    <a:lnTo>
                      <a:pt x="134" y="265"/>
                    </a:lnTo>
                    <a:lnTo>
                      <a:pt x="149" y="245"/>
                    </a:lnTo>
                    <a:lnTo>
                      <a:pt x="166" y="224"/>
                    </a:lnTo>
                    <a:lnTo>
                      <a:pt x="179" y="204"/>
                    </a:lnTo>
                    <a:lnTo>
                      <a:pt x="193" y="184"/>
                    </a:lnTo>
                    <a:lnTo>
                      <a:pt x="206" y="162"/>
                    </a:lnTo>
                    <a:lnTo>
                      <a:pt x="217" y="140"/>
                    </a:lnTo>
                    <a:lnTo>
                      <a:pt x="228" y="118"/>
                    </a:lnTo>
                    <a:lnTo>
                      <a:pt x="237" y="96"/>
                    </a:lnTo>
                    <a:lnTo>
                      <a:pt x="245" y="72"/>
                    </a:lnTo>
                    <a:lnTo>
                      <a:pt x="252" y="49"/>
                    </a:lnTo>
                    <a:lnTo>
                      <a:pt x="259" y="25"/>
                    </a:lnTo>
                    <a:lnTo>
                      <a:pt x="26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3" name="Freeform 24">
                <a:extLst>
                  <a:ext uri="{FF2B5EF4-FFF2-40B4-BE49-F238E27FC236}">
                    <a16:creationId xmlns:a16="http://schemas.microsoft.com/office/drawing/2014/main" id="{71F37A7C-62ED-4D84-BAC5-3C415CB3EF3F}"/>
                  </a:ext>
                </a:extLst>
              </p:cNvPr>
              <p:cNvSpPr>
                <a:spLocks/>
              </p:cNvSpPr>
              <p:nvPr/>
            </p:nvSpPr>
            <p:spPr bwMode="auto">
              <a:xfrm>
                <a:off x="1800" y="1564"/>
                <a:ext cx="147" cy="91"/>
              </a:xfrm>
              <a:custGeom>
                <a:avLst/>
                <a:gdLst>
                  <a:gd name="T0" fmla="*/ 147 w 147"/>
                  <a:gd name="T1" fmla="*/ 0 h 91"/>
                  <a:gd name="T2" fmla="*/ 135 w 147"/>
                  <a:gd name="T3" fmla="*/ 8 h 91"/>
                  <a:gd name="T4" fmla="*/ 123 w 147"/>
                  <a:gd name="T5" fmla="*/ 15 h 91"/>
                  <a:gd name="T6" fmla="*/ 110 w 147"/>
                  <a:gd name="T7" fmla="*/ 20 h 91"/>
                  <a:gd name="T8" fmla="*/ 94 w 147"/>
                  <a:gd name="T9" fmla="*/ 25 h 91"/>
                  <a:gd name="T10" fmla="*/ 79 w 147"/>
                  <a:gd name="T11" fmla="*/ 29 h 91"/>
                  <a:gd name="T12" fmla="*/ 61 w 147"/>
                  <a:gd name="T13" fmla="*/ 30 h 91"/>
                  <a:gd name="T14" fmla="*/ 40 w 147"/>
                  <a:gd name="T15" fmla="*/ 32 h 91"/>
                  <a:gd name="T16" fmla="*/ 20 w 147"/>
                  <a:gd name="T17" fmla="*/ 30 h 91"/>
                  <a:gd name="T18" fmla="*/ 15 w 147"/>
                  <a:gd name="T19" fmla="*/ 52 h 91"/>
                  <a:gd name="T20" fmla="*/ 12 w 147"/>
                  <a:gd name="T21" fmla="*/ 68 h 91"/>
                  <a:gd name="T22" fmla="*/ 5 w 147"/>
                  <a:gd name="T23" fmla="*/ 78 h 91"/>
                  <a:gd name="T24" fmla="*/ 0 w 147"/>
                  <a:gd name="T25" fmla="*/ 88 h 91"/>
                  <a:gd name="T26" fmla="*/ 13 w 147"/>
                  <a:gd name="T27" fmla="*/ 88 h 91"/>
                  <a:gd name="T28" fmla="*/ 27 w 147"/>
                  <a:gd name="T29" fmla="*/ 90 h 91"/>
                  <a:gd name="T30" fmla="*/ 40 w 147"/>
                  <a:gd name="T31" fmla="*/ 91 h 91"/>
                  <a:gd name="T32" fmla="*/ 52 w 147"/>
                  <a:gd name="T33" fmla="*/ 91 h 91"/>
                  <a:gd name="T34" fmla="*/ 71 w 147"/>
                  <a:gd name="T35" fmla="*/ 81 h 91"/>
                  <a:gd name="T36" fmla="*/ 89 w 147"/>
                  <a:gd name="T37" fmla="*/ 71 h 91"/>
                  <a:gd name="T38" fmla="*/ 105 w 147"/>
                  <a:gd name="T39" fmla="*/ 61 h 91"/>
                  <a:gd name="T40" fmla="*/ 116 w 147"/>
                  <a:gd name="T41" fmla="*/ 49 h 91"/>
                  <a:gd name="T42" fmla="*/ 128 w 147"/>
                  <a:gd name="T43" fmla="*/ 37 h 91"/>
                  <a:gd name="T44" fmla="*/ 137 w 147"/>
                  <a:gd name="T45" fmla="*/ 25 h 91"/>
                  <a:gd name="T46" fmla="*/ 143 w 147"/>
                  <a:gd name="T47" fmla="*/ 13 h 91"/>
                  <a:gd name="T48" fmla="*/ 147 w 147"/>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1">
                    <a:moveTo>
                      <a:pt x="147" y="0"/>
                    </a:moveTo>
                    <a:lnTo>
                      <a:pt x="135" y="8"/>
                    </a:lnTo>
                    <a:lnTo>
                      <a:pt x="123" y="15"/>
                    </a:lnTo>
                    <a:lnTo>
                      <a:pt x="110" y="20"/>
                    </a:lnTo>
                    <a:lnTo>
                      <a:pt x="94" y="25"/>
                    </a:lnTo>
                    <a:lnTo>
                      <a:pt x="79" y="29"/>
                    </a:lnTo>
                    <a:lnTo>
                      <a:pt x="61" y="30"/>
                    </a:lnTo>
                    <a:lnTo>
                      <a:pt x="40" y="32"/>
                    </a:lnTo>
                    <a:lnTo>
                      <a:pt x="20" y="30"/>
                    </a:lnTo>
                    <a:lnTo>
                      <a:pt x="15" y="52"/>
                    </a:lnTo>
                    <a:lnTo>
                      <a:pt x="12" y="68"/>
                    </a:lnTo>
                    <a:lnTo>
                      <a:pt x="5" y="78"/>
                    </a:lnTo>
                    <a:lnTo>
                      <a:pt x="0" y="88"/>
                    </a:lnTo>
                    <a:lnTo>
                      <a:pt x="13" y="88"/>
                    </a:lnTo>
                    <a:lnTo>
                      <a:pt x="27" y="90"/>
                    </a:lnTo>
                    <a:lnTo>
                      <a:pt x="40" y="91"/>
                    </a:lnTo>
                    <a:lnTo>
                      <a:pt x="52" y="91"/>
                    </a:lnTo>
                    <a:lnTo>
                      <a:pt x="71" y="81"/>
                    </a:lnTo>
                    <a:lnTo>
                      <a:pt x="89" y="71"/>
                    </a:lnTo>
                    <a:lnTo>
                      <a:pt x="105" y="61"/>
                    </a:lnTo>
                    <a:lnTo>
                      <a:pt x="116" y="49"/>
                    </a:lnTo>
                    <a:lnTo>
                      <a:pt x="128" y="37"/>
                    </a:lnTo>
                    <a:lnTo>
                      <a:pt x="137" y="25"/>
                    </a:lnTo>
                    <a:lnTo>
                      <a:pt x="143" y="13"/>
                    </a:lnTo>
                    <a:lnTo>
                      <a:pt x="147"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 name="Freeform 25">
                <a:extLst>
                  <a:ext uri="{FF2B5EF4-FFF2-40B4-BE49-F238E27FC236}">
                    <a16:creationId xmlns:a16="http://schemas.microsoft.com/office/drawing/2014/main" id="{147BB936-F65F-41D7-B282-B768C6BCB576}"/>
                  </a:ext>
                </a:extLst>
              </p:cNvPr>
              <p:cNvSpPr>
                <a:spLocks/>
              </p:cNvSpPr>
              <p:nvPr/>
            </p:nvSpPr>
            <p:spPr bwMode="auto">
              <a:xfrm>
                <a:off x="3807" y="1596"/>
                <a:ext cx="252" cy="367"/>
              </a:xfrm>
              <a:custGeom>
                <a:avLst/>
                <a:gdLst>
                  <a:gd name="T0" fmla="*/ 252 w 252"/>
                  <a:gd name="T1" fmla="*/ 0 h 367"/>
                  <a:gd name="T2" fmla="*/ 228 w 252"/>
                  <a:gd name="T3" fmla="*/ 30 h 367"/>
                  <a:gd name="T4" fmla="*/ 205 w 252"/>
                  <a:gd name="T5" fmla="*/ 56 h 367"/>
                  <a:gd name="T6" fmla="*/ 193 w 252"/>
                  <a:gd name="T7" fmla="*/ 68 h 367"/>
                  <a:gd name="T8" fmla="*/ 181 w 252"/>
                  <a:gd name="T9" fmla="*/ 78 h 367"/>
                  <a:gd name="T10" fmla="*/ 167 w 252"/>
                  <a:gd name="T11" fmla="*/ 86 h 367"/>
                  <a:gd name="T12" fmla="*/ 154 w 252"/>
                  <a:gd name="T13" fmla="*/ 95 h 367"/>
                  <a:gd name="T14" fmla="*/ 140 w 252"/>
                  <a:gd name="T15" fmla="*/ 101 h 367"/>
                  <a:gd name="T16" fmla="*/ 127 w 252"/>
                  <a:gd name="T17" fmla="*/ 107 h 367"/>
                  <a:gd name="T18" fmla="*/ 110 w 252"/>
                  <a:gd name="T19" fmla="*/ 112 h 367"/>
                  <a:gd name="T20" fmla="*/ 95 w 252"/>
                  <a:gd name="T21" fmla="*/ 115 h 367"/>
                  <a:gd name="T22" fmla="*/ 78 w 252"/>
                  <a:gd name="T23" fmla="*/ 118 h 367"/>
                  <a:gd name="T24" fmla="*/ 59 w 252"/>
                  <a:gd name="T25" fmla="*/ 120 h 367"/>
                  <a:gd name="T26" fmla="*/ 39 w 252"/>
                  <a:gd name="T27" fmla="*/ 122 h 367"/>
                  <a:gd name="T28" fmla="*/ 19 w 252"/>
                  <a:gd name="T29" fmla="*/ 123 h 367"/>
                  <a:gd name="T30" fmla="*/ 26 w 252"/>
                  <a:gd name="T31" fmla="*/ 161 h 367"/>
                  <a:gd name="T32" fmla="*/ 27 w 252"/>
                  <a:gd name="T33" fmla="*/ 194 h 367"/>
                  <a:gd name="T34" fmla="*/ 27 w 252"/>
                  <a:gd name="T35" fmla="*/ 226 h 367"/>
                  <a:gd name="T36" fmla="*/ 26 w 252"/>
                  <a:gd name="T37" fmla="*/ 254 h 367"/>
                  <a:gd name="T38" fmla="*/ 21 w 252"/>
                  <a:gd name="T39" fmla="*/ 279 h 367"/>
                  <a:gd name="T40" fmla="*/ 14 w 252"/>
                  <a:gd name="T41" fmla="*/ 303 h 367"/>
                  <a:gd name="T42" fmla="*/ 7 w 252"/>
                  <a:gd name="T43" fmla="*/ 326 h 367"/>
                  <a:gd name="T44" fmla="*/ 0 w 252"/>
                  <a:gd name="T45" fmla="*/ 346 h 367"/>
                  <a:gd name="T46" fmla="*/ 22 w 252"/>
                  <a:gd name="T47" fmla="*/ 352 h 367"/>
                  <a:gd name="T48" fmla="*/ 48 w 252"/>
                  <a:gd name="T49" fmla="*/ 357 h 367"/>
                  <a:gd name="T50" fmla="*/ 73 w 252"/>
                  <a:gd name="T51" fmla="*/ 362 h 367"/>
                  <a:gd name="T52" fmla="*/ 97 w 252"/>
                  <a:gd name="T53" fmla="*/ 367 h 367"/>
                  <a:gd name="T54" fmla="*/ 115 w 252"/>
                  <a:gd name="T55" fmla="*/ 346 h 367"/>
                  <a:gd name="T56" fmla="*/ 132 w 252"/>
                  <a:gd name="T57" fmla="*/ 325 h 367"/>
                  <a:gd name="T58" fmla="*/ 149 w 252"/>
                  <a:gd name="T59" fmla="*/ 303 h 367"/>
                  <a:gd name="T60" fmla="*/ 164 w 252"/>
                  <a:gd name="T61" fmla="*/ 279 h 367"/>
                  <a:gd name="T62" fmla="*/ 178 w 252"/>
                  <a:gd name="T63" fmla="*/ 257 h 367"/>
                  <a:gd name="T64" fmla="*/ 191 w 252"/>
                  <a:gd name="T65" fmla="*/ 233 h 367"/>
                  <a:gd name="T66" fmla="*/ 203 w 252"/>
                  <a:gd name="T67" fmla="*/ 210 h 367"/>
                  <a:gd name="T68" fmla="*/ 213 w 252"/>
                  <a:gd name="T69" fmla="*/ 184 h 367"/>
                  <a:gd name="T70" fmla="*/ 222 w 252"/>
                  <a:gd name="T71" fmla="*/ 161 h 367"/>
                  <a:gd name="T72" fmla="*/ 228 w 252"/>
                  <a:gd name="T73" fmla="*/ 137 h 367"/>
                  <a:gd name="T74" fmla="*/ 235 w 252"/>
                  <a:gd name="T75" fmla="*/ 113 h 367"/>
                  <a:gd name="T76" fmla="*/ 242 w 252"/>
                  <a:gd name="T77" fmla="*/ 90 h 367"/>
                  <a:gd name="T78" fmla="*/ 245 w 252"/>
                  <a:gd name="T79" fmla="*/ 66 h 367"/>
                  <a:gd name="T80" fmla="*/ 249 w 252"/>
                  <a:gd name="T81" fmla="*/ 44 h 367"/>
                  <a:gd name="T82" fmla="*/ 252 w 252"/>
                  <a:gd name="T83" fmla="*/ 22 h 367"/>
                  <a:gd name="T84" fmla="*/ 252 w 252"/>
                  <a:gd name="T85" fmla="*/ 0 h 3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2" h="367">
                    <a:moveTo>
                      <a:pt x="252" y="0"/>
                    </a:moveTo>
                    <a:lnTo>
                      <a:pt x="228" y="30"/>
                    </a:lnTo>
                    <a:lnTo>
                      <a:pt x="205" y="56"/>
                    </a:lnTo>
                    <a:lnTo>
                      <a:pt x="193" y="68"/>
                    </a:lnTo>
                    <a:lnTo>
                      <a:pt x="181" y="78"/>
                    </a:lnTo>
                    <a:lnTo>
                      <a:pt x="167" y="86"/>
                    </a:lnTo>
                    <a:lnTo>
                      <a:pt x="154" y="95"/>
                    </a:lnTo>
                    <a:lnTo>
                      <a:pt x="140" y="101"/>
                    </a:lnTo>
                    <a:lnTo>
                      <a:pt x="127" y="107"/>
                    </a:lnTo>
                    <a:lnTo>
                      <a:pt x="110" y="112"/>
                    </a:lnTo>
                    <a:lnTo>
                      <a:pt x="95" y="115"/>
                    </a:lnTo>
                    <a:lnTo>
                      <a:pt x="78" y="118"/>
                    </a:lnTo>
                    <a:lnTo>
                      <a:pt x="59" y="120"/>
                    </a:lnTo>
                    <a:lnTo>
                      <a:pt x="39" y="122"/>
                    </a:lnTo>
                    <a:lnTo>
                      <a:pt x="19" y="123"/>
                    </a:lnTo>
                    <a:lnTo>
                      <a:pt x="26" y="161"/>
                    </a:lnTo>
                    <a:lnTo>
                      <a:pt x="27" y="194"/>
                    </a:lnTo>
                    <a:lnTo>
                      <a:pt x="27" y="226"/>
                    </a:lnTo>
                    <a:lnTo>
                      <a:pt x="26" y="254"/>
                    </a:lnTo>
                    <a:lnTo>
                      <a:pt x="21" y="279"/>
                    </a:lnTo>
                    <a:lnTo>
                      <a:pt x="14" y="303"/>
                    </a:lnTo>
                    <a:lnTo>
                      <a:pt x="7" y="326"/>
                    </a:lnTo>
                    <a:lnTo>
                      <a:pt x="0" y="346"/>
                    </a:lnTo>
                    <a:lnTo>
                      <a:pt x="22" y="352"/>
                    </a:lnTo>
                    <a:lnTo>
                      <a:pt x="48" y="357"/>
                    </a:lnTo>
                    <a:lnTo>
                      <a:pt x="73" y="362"/>
                    </a:lnTo>
                    <a:lnTo>
                      <a:pt x="97" y="367"/>
                    </a:lnTo>
                    <a:lnTo>
                      <a:pt x="115" y="346"/>
                    </a:lnTo>
                    <a:lnTo>
                      <a:pt x="132" y="325"/>
                    </a:lnTo>
                    <a:lnTo>
                      <a:pt x="149" y="303"/>
                    </a:lnTo>
                    <a:lnTo>
                      <a:pt x="164" y="279"/>
                    </a:lnTo>
                    <a:lnTo>
                      <a:pt x="178" y="257"/>
                    </a:lnTo>
                    <a:lnTo>
                      <a:pt x="191" y="233"/>
                    </a:lnTo>
                    <a:lnTo>
                      <a:pt x="203" y="210"/>
                    </a:lnTo>
                    <a:lnTo>
                      <a:pt x="213" y="184"/>
                    </a:lnTo>
                    <a:lnTo>
                      <a:pt x="222" y="161"/>
                    </a:lnTo>
                    <a:lnTo>
                      <a:pt x="228" y="137"/>
                    </a:lnTo>
                    <a:lnTo>
                      <a:pt x="235" y="113"/>
                    </a:lnTo>
                    <a:lnTo>
                      <a:pt x="242" y="90"/>
                    </a:lnTo>
                    <a:lnTo>
                      <a:pt x="245" y="66"/>
                    </a:lnTo>
                    <a:lnTo>
                      <a:pt x="249" y="44"/>
                    </a:lnTo>
                    <a:lnTo>
                      <a:pt x="252" y="22"/>
                    </a:lnTo>
                    <a:lnTo>
                      <a:pt x="252"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5" name="Freeform 26">
                <a:extLst>
                  <a:ext uri="{FF2B5EF4-FFF2-40B4-BE49-F238E27FC236}">
                    <a16:creationId xmlns:a16="http://schemas.microsoft.com/office/drawing/2014/main" id="{E9662F1B-0553-4C14-B9FE-D0F1874D234F}"/>
                  </a:ext>
                </a:extLst>
              </p:cNvPr>
              <p:cNvSpPr>
                <a:spLocks/>
              </p:cNvSpPr>
              <p:nvPr/>
            </p:nvSpPr>
            <p:spPr bwMode="auto">
              <a:xfrm>
                <a:off x="1704" y="1540"/>
                <a:ext cx="234" cy="88"/>
              </a:xfrm>
              <a:custGeom>
                <a:avLst/>
                <a:gdLst>
                  <a:gd name="T0" fmla="*/ 234 w 234"/>
                  <a:gd name="T1" fmla="*/ 0 h 88"/>
                  <a:gd name="T2" fmla="*/ 221 w 234"/>
                  <a:gd name="T3" fmla="*/ 0 h 88"/>
                  <a:gd name="T4" fmla="*/ 209 w 234"/>
                  <a:gd name="T5" fmla="*/ 4 h 88"/>
                  <a:gd name="T6" fmla="*/ 0 w 23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88">
                    <a:moveTo>
                      <a:pt x="234" y="0"/>
                    </a:moveTo>
                    <a:lnTo>
                      <a:pt x="221" y="0"/>
                    </a:lnTo>
                    <a:lnTo>
                      <a:pt x="209" y="4"/>
                    </a:lnTo>
                    <a:lnTo>
                      <a:pt x="0" y="8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6" name="Freeform 27">
                <a:extLst>
                  <a:ext uri="{FF2B5EF4-FFF2-40B4-BE49-F238E27FC236}">
                    <a16:creationId xmlns:a16="http://schemas.microsoft.com/office/drawing/2014/main" id="{5891BD4C-F0A2-4647-973B-858535CF8423}"/>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7" name="Freeform 28">
                <a:extLst>
                  <a:ext uri="{FF2B5EF4-FFF2-40B4-BE49-F238E27FC236}">
                    <a16:creationId xmlns:a16="http://schemas.microsoft.com/office/drawing/2014/main" id="{747DC36A-D454-4E40-95BB-56C8B114775B}"/>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8" name="Freeform 29">
                <a:extLst>
                  <a:ext uri="{FF2B5EF4-FFF2-40B4-BE49-F238E27FC236}">
                    <a16:creationId xmlns:a16="http://schemas.microsoft.com/office/drawing/2014/main" id="{414DFA03-6221-41CC-A61B-537F7D12EDBB}"/>
                  </a:ext>
                </a:extLst>
              </p:cNvPr>
              <p:cNvSpPr>
                <a:spLocks/>
              </p:cNvSpPr>
              <p:nvPr/>
            </p:nvSpPr>
            <p:spPr bwMode="auto">
              <a:xfrm>
                <a:off x="1209" y="1795"/>
                <a:ext cx="3422" cy="717"/>
              </a:xfrm>
              <a:custGeom>
                <a:avLst/>
                <a:gdLst>
                  <a:gd name="T0" fmla="*/ 3422 w 3422"/>
                  <a:gd name="T1" fmla="*/ 565 h 717"/>
                  <a:gd name="T2" fmla="*/ 3416 w 3422"/>
                  <a:gd name="T3" fmla="*/ 585 h 717"/>
                  <a:gd name="T4" fmla="*/ 3410 w 3422"/>
                  <a:gd name="T5" fmla="*/ 605 h 717"/>
                  <a:gd name="T6" fmla="*/ 3402 w 3422"/>
                  <a:gd name="T7" fmla="*/ 626 h 717"/>
                  <a:gd name="T8" fmla="*/ 3394 w 3422"/>
                  <a:gd name="T9" fmla="*/ 646 h 717"/>
                  <a:gd name="T10" fmla="*/ 3383 w 3422"/>
                  <a:gd name="T11" fmla="*/ 663 h 717"/>
                  <a:gd name="T12" fmla="*/ 3372 w 3422"/>
                  <a:gd name="T13" fmla="*/ 678 h 717"/>
                  <a:gd name="T14" fmla="*/ 3367 w 3422"/>
                  <a:gd name="T15" fmla="*/ 685 h 717"/>
                  <a:gd name="T16" fmla="*/ 3360 w 3422"/>
                  <a:gd name="T17" fmla="*/ 692 h 717"/>
                  <a:gd name="T18" fmla="*/ 3353 w 3422"/>
                  <a:gd name="T19" fmla="*/ 697 h 717"/>
                  <a:gd name="T20" fmla="*/ 3346 w 3422"/>
                  <a:gd name="T21" fmla="*/ 700 h 717"/>
                  <a:gd name="T22" fmla="*/ 3323 w 3422"/>
                  <a:gd name="T23" fmla="*/ 707 h 717"/>
                  <a:gd name="T24" fmla="*/ 3299 w 3422"/>
                  <a:gd name="T25" fmla="*/ 712 h 717"/>
                  <a:gd name="T26" fmla="*/ 3274 w 3422"/>
                  <a:gd name="T27" fmla="*/ 715 h 717"/>
                  <a:gd name="T28" fmla="*/ 3247 w 3422"/>
                  <a:gd name="T29" fmla="*/ 717 h 717"/>
                  <a:gd name="T30" fmla="*/ 3218 w 3422"/>
                  <a:gd name="T31" fmla="*/ 717 h 717"/>
                  <a:gd name="T32" fmla="*/ 3188 w 3422"/>
                  <a:gd name="T33" fmla="*/ 717 h 717"/>
                  <a:gd name="T34" fmla="*/ 3157 w 3422"/>
                  <a:gd name="T35" fmla="*/ 717 h 717"/>
                  <a:gd name="T36" fmla="*/ 3127 w 3422"/>
                  <a:gd name="T37" fmla="*/ 714 h 717"/>
                  <a:gd name="T38" fmla="*/ 3061 w 3422"/>
                  <a:gd name="T39" fmla="*/ 709 h 717"/>
                  <a:gd name="T40" fmla="*/ 2995 w 3422"/>
                  <a:gd name="T41" fmla="*/ 700 h 717"/>
                  <a:gd name="T42" fmla="*/ 2926 w 3422"/>
                  <a:gd name="T43" fmla="*/ 690 h 717"/>
                  <a:gd name="T44" fmla="*/ 2857 w 3422"/>
                  <a:gd name="T45" fmla="*/ 680 h 717"/>
                  <a:gd name="T46" fmla="*/ 2784 w 3422"/>
                  <a:gd name="T47" fmla="*/ 666 h 717"/>
                  <a:gd name="T48" fmla="*/ 2713 w 3422"/>
                  <a:gd name="T49" fmla="*/ 653 h 717"/>
                  <a:gd name="T50" fmla="*/ 2644 w 3422"/>
                  <a:gd name="T51" fmla="*/ 638 h 717"/>
                  <a:gd name="T52" fmla="*/ 2573 w 3422"/>
                  <a:gd name="T53" fmla="*/ 622 h 717"/>
                  <a:gd name="T54" fmla="*/ 2504 w 3422"/>
                  <a:gd name="T55" fmla="*/ 607 h 717"/>
                  <a:gd name="T56" fmla="*/ 2436 w 3422"/>
                  <a:gd name="T57" fmla="*/ 592 h 717"/>
                  <a:gd name="T58" fmla="*/ 2367 w 3422"/>
                  <a:gd name="T59" fmla="*/ 577 h 717"/>
                  <a:gd name="T60" fmla="*/ 2296 w 3422"/>
                  <a:gd name="T61" fmla="*/ 563 h 717"/>
                  <a:gd name="T62" fmla="*/ 1427 w 3422"/>
                  <a:gd name="T63" fmla="*/ 357 h 717"/>
                  <a:gd name="T64" fmla="*/ 0 w 3422"/>
                  <a:gd name="T65" fmla="*/ 9 h 717"/>
                  <a:gd name="T66" fmla="*/ 0 w 3422"/>
                  <a:gd name="T67" fmla="*/ 0 h 717"/>
                  <a:gd name="T68" fmla="*/ 2375 w 3422"/>
                  <a:gd name="T69" fmla="*/ 499 h 717"/>
                  <a:gd name="T70" fmla="*/ 2387 w 3422"/>
                  <a:gd name="T71" fmla="*/ 502 h 717"/>
                  <a:gd name="T72" fmla="*/ 2391 w 3422"/>
                  <a:gd name="T73" fmla="*/ 504 h 717"/>
                  <a:gd name="T74" fmla="*/ 2391 w 3422"/>
                  <a:gd name="T75" fmla="*/ 506 h 717"/>
                  <a:gd name="T76" fmla="*/ 2387 w 3422"/>
                  <a:gd name="T77" fmla="*/ 507 h 717"/>
                  <a:gd name="T78" fmla="*/ 2384 w 3422"/>
                  <a:gd name="T79" fmla="*/ 507 h 717"/>
                  <a:gd name="T80" fmla="*/ 2384 w 3422"/>
                  <a:gd name="T81" fmla="*/ 509 h 717"/>
                  <a:gd name="T82" fmla="*/ 2387 w 3422"/>
                  <a:gd name="T83" fmla="*/ 511 h 717"/>
                  <a:gd name="T84" fmla="*/ 2399 w 3422"/>
                  <a:gd name="T85" fmla="*/ 512 h 717"/>
                  <a:gd name="T86" fmla="*/ 2487 w 3422"/>
                  <a:gd name="T87" fmla="*/ 524 h 717"/>
                  <a:gd name="T88" fmla="*/ 2600 w 3422"/>
                  <a:gd name="T89" fmla="*/ 536 h 717"/>
                  <a:gd name="T90" fmla="*/ 2722 w 3422"/>
                  <a:gd name="T91" fmla="*/ 546 h 717"/>
                  <a:gd name="T92" fmla="*/ 2847 w 3422"/>
                  <a:gd name="T93" fmla="*/ 555 h 717"/>
                  <a:gd name="T94" fmla="*/ 2971 w 3422"/>
                  <a:gd name="T95" fmla="*/ 560 h 717"/>
                  <a:gd name="T96" fmla="*/ 3034 w 3422"/>
                  <a:gd name="T97" fmla="*/ 561 h 717"/>
                  <a:gd name="T98" fmla="*/ 3095 w 3422"/>
                  <a:gd name="T99" fmla="*/ 561 h 717"/>
                  <a:gd name="T100" fmla="*/ 3152 w 3422"/>
                  <a:gd name="T101" fmla="*/ 561 h 717"/>
                  <a:gd name="T102" fmla="*/ 3210 w 3422"/>
                  <a:gd name="T103" fmla="*/ 560 h 717"/>
                  <a:gd name="T104" fmla="*/ 3264 w 3422"/>
                  <a:gd name="T105" fmla="*/ 556 h 717"/>
                  <a:gd name="T106" fmla="*/ 3314 w 3422"/>
                  <a:gd name="T107" fmla="*/ 553 h 717"/>
                  <a:gd name="T108" fmla="*/ 3361 w 3422"/>
                  <a:gd name="T109" fmla="*/ 548 h 717"/>
                  <a:gd name="T110" fmla="*/ 3404 w 3422"/>
                  <a:gd name="T111" fmla="*/ 540 h 717"/>
                  <a:gd name="T112" fmla="*/ 3407 w 3422"/>
                  <a:gd name="T113" fmla="*/ 546 h 717"/>
                  <a:gd name="T114" fmla="*/ 3410 w 3422"/>
                  <a:gd name="T115" fmla="*/ 553 h 717"/>
                  <a:gd name="T116" fmla="*/ 3416 w 3422"/>
                  <a:gd name="T117" fmla="*/ 560 h 717"/>
                  <a:gd name="T118" fmla="*/ 3422 w 3422"/>
                  <a:gd name="T119" fmla="*/ 565 h 7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22" h="717">
                    <a:moveTo>
                      <a:pt x="3422" y="565"/>
                    </a:moveTo>
                    <a:lnTo>
                      <a:pt x="3416" y="585"/>
                    </a:lnTo>
                    <a:lnTo>
                      <a:pt x="3410" y="605"/>
                    </a:lnTo>
                    <a:lnTo>
                      <a:pt x="3402" y="626"/>
                    </a:lnTo>
                    <a:lnTo>
                      <a:pt x="3394" y="646"/>
                    </a:lnTo>
                    <a:lnTo>
                      <a:pt x="3383" y="663"/>
                    </a:lnTo>
                    <a:lnTo>
                      <a:pt x="3372" y="678"/>
                    </a:lnTo>
                    <a:lnTo>
                      <a:pt x="3367" y="685"/>
                    </a:lnTo>
                    <a:lnTo>
                      <a:pt x="3360" y="692"/>
                    </a:lnTo>
                    <a:lnTo>
                      <a:pt x="3353" y="697"/>
                    </a:lnTo>
                    <a:lnTo>
                      <a:pt x="3346" y="700"/>
                    </a:lnTo>
                    <a:lnTo>
                      <a:pt x="3323" y="707"/>
                    </a:lnTo>
                    <a:lnTo>
                      <a:pt x="3299" y="712"/>
                    </a:lnTo>
                    <a:lnTo>
                      <a:pt x="3274" y="715"/>
                    </a:lnTo>
                    <a:lnTo>
                      <a:pt x="3247" y="717"/>
                    </a:lnTo>
                    <a:lnTo>
                      <a:pt x="3218" y="717"/>
                    </a:lnTo>
                    <a:lnTo>
                      <a:pt x="3188" y="717"/>
                    </a:lnTo>
                    <a:lnTo>
                      <a:pt x="3157" y="717"/>
                    </a:lnTo>
                    <a:lnTo>
                      <a:pt x="3127" y="714"/>
                    </a:lnTo>
                    <a:lnTo>
                      <a:pt x="3061" y="709"/>
                    </a:lnTo>
                    <a:lnTo>
                      <a:pt x="2995" y="700"/>
                    </a:lnTo>
                    <a:lnTo>
                      <a:pt x="2926" y="690"/>
                    </a:lnTo>
                    <a:lnTo>
                      <a:pt x="2857" y="680"/>
                    </a:lnTo>
                    <a:lnTo>
                      <a:pt x="2784" y="666"/>
                    </a:lnTo>
                    <a:lnTo>
                      <a:pt x="2713" y="653"/>
                    </a:lnTo>
                    <a:lnTo>
                      <a:pt x="2644" y="638"/>
                    </a:lnTo>
                    <a:lnTo>
                      <a:pt x="2573" y="622"/>
                    </a:lnTo>
                    <a:lnTo>
                      <a:pt x="2504" y="607"/>
                    </a:lnTo>
                    <a:lnTo>
                      <a:pt x="2436" y="592"/>
                    </a:lnTo>
                    <a:lnTo>
                      <a:pt x="2367" y="577"/>
                    </a:lnTo>
                    <a:lnTo>
                      <a:pt x="2296" y="563"/>
                    </a:lnTo>
                    <a:lnTo>
                      <a:pt x="1427" y="357"/>
                    </a:lnTo>
                    <a:lnTo>
                      <a:pt x="0" y="9"/>
                    </a:lnTo>
                    <a:lnTo>
                      <a:pt x="0" y="0"/>
                    </a:lnTo>
                    <a:lnTo>
                      <a:pt x="2375" y="499"/>
                    </a:lnTo>
                    <a:lnTo>
                      <a:pt x="2387" y="502"/>
                    </a:lnTo>
                    <a:lnTo>
                      <a:pt x="2391" y="504"/>
                    </a:lnTo>
                    <a:lnTo>
                      <a:pt x="2391" y="506"/>
                    </a:lnTo>
                    <a:lnTo>
                      <a:pt x="2387" y="507"/>
                    </a:lnTo>
                    <a:lnTo>
                      <a:pt x="2384" y="507"/>
                    </a:lnTo>
                    <a:lnTo>
                      <a:pt x="2384" y="509"/>
                    </a:lnTo>
                    <a:lnTo>
                      <a:pt x="2387" y="511"/>
                    </a:lnTo>
                    <a:lnTo>
                      <a:pt x="2399" y="512"/>
                    </a:lnTo>
                    <a:lnTo>
                      <a:pt x="2487" y="524"/>
                    </a:lnTo>
                    <a:lnTo>
                      <a:pt x="2600" y="536"/>
                    </a:lnTo>
                    <a:lnTo>
                      <a:pt x="2722" y="546"/>
                    </a:lnTo>
                    <a:lnTo>
                      <a:pt x="2847" y="555"/>
                    </a:lnTo>
                    <a:lnTo>
                      <a:pt x="2971" y="560"/>
                    </a:lnTo>
                    <a:lnTo>
                      <a:pt x="3034" y="561"/>
                    </a:lnTo>
                    <a:lnTo>
                      <a:pt x="3095" y="561"/>
                    </a:lnTo>
                    <a:lnTo>
                      <a:pt x="3152" y="561"/>
                    </a:lnTo>
                    <a:lnTo>
                      <a:pt x="3210" y="560"/>
                    </a:lnTo>
                    <a:lnTo>
                      <a:pt x="3264" y="556"/>
                    </a:lnTo>
                    <a:lnTo>
                      <a:pt x="3314" y="553"/>
                    </a:lnTo>
                    <a:lnTo>
                      <a:pt x="3361" y="548"/>
                    </a:lnTo>
                    <a:lnTo>
                      <a:pt x="3404" y="540"/>
                    </a:lnTo>
                    <a:lnTo>
                      <a:pt x="3407" y="546"/>
                    </a:lnTo>
                    <a:lnTo>
                      <a:pt x="3410" y="553"/>
                    </a:lnTo>
                    <a:lnTo>
                      <a:pt x="3416" y="560"/>
                    </a:lnTo>
                    <a:lnTo>
                      <a:pt x="3422" y="565"/>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9" name="Freeform 30">
                <a:extLst>
                  <a:ext uri="{FF2B5EF4-FFF2-40B4-BE49-F238E27FC236}">
                    <a16:creationId xmlns:a16="http://schemas.microsoft.com/office/drawing/2014/main" id="{BD815927-ECEE-4B92-9E70-473BED8281DF}"/>
                  </a:ext>
                </a:extLst>
              </p:cNvPr>
              <p:cNvSpPr>
                <a:spLocks/>
              </p:cNvSpPr>
              <p:nvPr/>
            </p:nvSpPr>
            <p:spPr bwMode="auto">
              <a:xfrm>
                <a:off x="1209" y="1802"/>
                <a:ext cx="3431" cy="742"/>
              </a:xfrm>
              <a:custGeom>
                <a:avLst/>
                <a:gdLst>
                  <a:gd name="T0" fmla="*/ 3427 w 3431"/>
                  <a:gd name="T1" fmla="*/ 561 h 742"/>
                  <a:gd name="T2" fmla="*/ 3426 w 3431"/>
                  <a:gd name="T3" fmla="*/ 566 h 742"/>
                  <a:gd name="T4" fmla="*/ 3419 w 3431"/>
                  <a:gd name="T5" fmla="*/ 575 h 742"/>
                  <a:gd name="T6" fmla="*/ 3416 w 3431"/>
                  <a:gd name="T7" fmla="*/ 587 h 742"/>
                  <a:gd name="T8" fmla="*/ 3417 w 3431"/>
                  <a:gd name="T9" fmla="*/ 600 h 742"/>
                  <a:gd name="T10" fmla="*/ 3414 w 3431"/>
                  <a:gd name="T11" fmla="*/ 627 h 742"/>
                  <a:gd name="T12" fmla="*/ 3400 w 3431"/>
                  <a:gd name="T13" fmla="*/ 663 h 742"/>
                  <a:gd name="T14" fmla="*/ 3382 w 3431"/>
                  <a:gd name="T15" fmla="*/ 693 h 742"/>
                  <a:gd name="T16" fmla="*/ 3360 w 3431"/>
                  <a:gd name="T17" fmla="*/ 717 h 742"/>
                  <a:gd name="T18" fmla="*/ 3323 w 3431"/>
                  <a:gd name="T19" fmla="*/ 730 h 742"/>
                  <a:gd name="T20" fmla="*/ 3274 w 3431"/>
                  <a:gd name="T21" fmla="*/ 739 h 742"/>
                  <a:gd name="T22" fmla="*/ 3218 w 3431"/>
                  <a:gd name="T23" fmla="*/ 742 h 742"/>
                  <a:gd name="T24" fmla="*/ 3157 w 3431"/>
                  <a:gd name="T25" fmla="*/ 740 h 742"/>
                  <a:gd name="T26" fmla="*/ 3061 w 3431"/>
                  <a:gd name="T27" fmla="*/ 732 h 742"/>
                  <a:gd name="T28" fmla="*/ 2926 w 3431"/>
                  <a:gd name="T29" fmla="*/ 715 h 742"/>
                  <a:gd name="T30" fmla="*/ 2784 w 3431"/>
                  <a:gd name="T31" fmla="*/ 691 h 742"/>
                  <a:gd name="T32" fmla="*/ 2644 w 3431"/>
                  <a:gd name="T33" fmla="*/ 663 h 742"/>
                  <a:gd name="T34" fmla="*/ 2504 w 3431"/>
                  <a:gd name="T35" fmla="*/ 632 h 742"/>
                  <a:gd name="T36" fmla="*/ 2367 w 3431"/>
                  <a:gd name="T37" fmla="*/ 602 h 742"/>
                  <a:gd name="T38" fmla="*/ 1427 w 3431"/>
                  <a:gd name="T39" fmla="*/ 382 h 742"/>
                  <a:gd name="T40" fmla="*/ 0 w 3431"/>
                  <a:gd name="T41" fmla="*/ 0 h 742"/>
                  <a:gd name="T42" fmla="*/ 2408 w 3431"/>
                  <a:gd name="T43" fmla="*/ 529 h 742"/>
                  <a:gd name="T44" fmla="*/ 2472 w 3431"/>
                  <a:gd name="T45" fmla="*/ 538 h 742"/>
                  <a:gd name="T46" fmla="*/ 2505 w 3431"/>
                  <a:gd name="T47" fmla="*/ 539 h 742"/>
                  <a:gd name="T48" fmla="*/ 2514 w 3431"/>
                  <a:gd name="T49" fmla="*/ 536 h 742"/>
                  <a:gd name="T50" fmla="*/ 2585 w 3431"/>
                  <a:gd name="T51" fmla="*/ 543 h 742"/>
                  <a:gd name="T52" fmla="*/ 2590 w 3431"/>
                  <a:gd name="T53" fmla="*/ 553 h 742"/>
                  <a:gd name="T54" fmla="*/ 2806 w 3431"/>
                  <a:gd name="T55" fmla="*/ 573 h 742"/>
                  <a:gd name="T56" fmla="*/ 3015 w 3431"/>
                  <a:gd name="T57" fmla="*/ 582 h 742"/>
                  <a:gd name="T58" fmla="*/ 3115 w 3431"/>
                  <a:gd name="T59" fmla="*/ 582 h 742"/>
                  <a:gd name="T60" fmla="*/ 3210 w 3431"/>
                  <a:gd name="T61" fmla="*/ 576 h 742"/>
                  <a:gd name="T62" fmla="*/ 3301 w 3431"/>
                  <a:gd name="T63" fmla="*/ 568 h 742"/>
                  <a:gd name="T64" fmla="*/ 3385 w 3431"/>
                  <a:gd name="T65" fmla="*/ 554 h 742"/>
                  <a:gd name="T66" fmla="*/ 3405 w 3431"/>
                  <a:gd name="T67" fmla="*/ 560 h 742"/>
                  <a:gd name="T68" fmla="*/ 3424 w 3431"/>
                  <a:gd name="T69" fmla="*/ 558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31" h="742">
                    <a:moveTo>
                      <a:pt x="3424" y="558"/>
                    </a:moveTo>
                    <a:lnTo>
                      <a:pt x="3427" y="561"/>
                    </a:lnTo>
                    <a:lnTo>
                      <a:pt x="3431" y="563"/>
                    </a:lnTo>
                    <a:lnTo>
                      <a:pt x="3426" y="566"/>
                    </a:lnTo>
                    <a:lnTo>
                      <a:pt x="3422" y="570"/>
                    </a:lnTo>
                    <a:lnTo>
                      <a:pt x="3419" y="575"/>
                    </a:lnTo>
                    <a:lnTo>
                      <a:pt x="3416" y="582"/>
                    </a:lnTo>
                    <a:lnTo>
                      <a:pt x="3416" y="587"/>
                    </a:lnTo>
                    <a:lnTo>
                      <a:pt x="3416" y="593"/>
                    </a:lnTo>
                    <a:lnTo>
                      <a:pt x="3417" y="600"/>
                    </a:lnTo>
                    <a:lnTo>
                      <a:pt x="3419" y="607"/>
                    </a:lnTo>
                    <a:lnTo>
                      <a:pt x="3414" y="627"/>
                    </a:lnTo>
                    <a:lnTo>
                      <a:pt x="3407" y="646"/>
                    </a:lnTo>
                    <a:lnTo>
                      <a:pt x="3400" y="663"/>
                    </a:lnTo>
                    <a:lnTo>
                      <a:pt x="3392" y="680"/>
                    </a:lnTo>
                    <a:lnTo>
                      <a:pt x="3382" y="693"/>
                    </a:lnTo>
                    <a:lnTo>
                      <a:pt x="3372" y="707"/>
                    </a:lnTo>
                    <a:lnTo>
                      <a:pt x="3360" y="717"/>
                    </a:lnTo>
                    <a:lnTo>
                      <a:pt x="3346" y="725"/>
                    </a:lnTo>
                    <a:lnTo>
                      <a:pt x="3323" y="730"/>
                    </a:lnTo>
                    <a:lnTo>
                      <a:pt x="3299" y="735"/>
                    </a:lnTo>
                    <a:lnTo>
                      <a:pt x="3274" y="739"/>
                    </a:lnTo>
                    <a:lnTo>
                      <a:pt x="3247" y="740"/>
                    </a:lnTo>
                    <a:lnTo>
                      <a:pt x="3218" y="742"/>
                    </a:lnTo>
                    <a:lnTo>
                      <a:pt x="3188" y="742"/>
                    </a:lnTo>
                    <a:lnTo>
                      <a:pt x="3157" y="740"/>
                    </a:lnTo>
                    <a:lnTo>
                      <a:pt x="3127" y="739"/>
                    </a:lnTo>
                    <a:lnTo>
                      <a:pt x="3061" y="732"/>
                    </a:lnTo>
                    <a:lnTo>
                      <a:pt x="2995" y="725"/>
                    </a:lnTo>
                    <a:lnTo>
                      <a:pt x="2926" y="715"/>
                    </a:lnTo>
                    <a:lnTo>
                      <a:pt x="2857" y="705"/>
                    </a:lnTo>
                    <a:lnTo>
                      <a:pt x="2784" y="691"/>
                    </a:lnTo>
                    <a:lnTo>
                      <a:pt x="2713" y="678"/>
                    </a:lnTo>
                    <a:lnTo>
                      <a:pt x="2644" y="663"/>
                    </a:lnTo>
                    <a:lnTo>
                      <a:pt x="2573" y="647"/>
                    </a:lnTo>
                    <a:lnTo>
                      <a:pt x="2504" y="632"/>
                    </a:lnTo>
                    <a:lnTo>
                      <a:pt x="2436" y="617"/>
                    </a:lnTo>
                    <a:lnTo>
                      <a:pt x="2367" y="602"/>
                    </a:lnTo>
                    <a:lnTo>
                      <a:pt x="2296" y="587"/>
                    </a:lnTo>
                    <a:lnTo>
                      <a:pt x="1427" y="382"/>
                    </a:lnTo>
                    <a:lnTo>
                      <a:pt x="0" y="34"/>
                    </a:lnTo>
                    <a:lnTo>
                      <a:pt x="0" y="0"/>
                    </a:lnTo>
                    <a:lnTo>
                      <a:pt x="2375" y="524"/>
                    </a:lnTo>
                    <a:lnTo>
                      <a:pt x="2408" y="529"/>
                    </a:lnTo>
                    <a:lnTo>
                      <a:pt x="2440" y="533"/>
                    </a:lnTo>
                    <a:lnTo>
                      <a:pt x="2472" y="538"/>
                    </a:lnTo>
                    <a:lnTo>
                      <a:pt x="2504" y="541"/>
                    </a:lnTo>
                    <a:lnTo>
                      <a:pt x="2505" y="539"/>
                    </a:lnTo>
                    <a:lnTo>
                      <a:pt x="2509" y="538"/>
                    </a:lnTo>
                    <a:lnTo>
                      <a:pt x="2514" y="536"/>
                    </a:lnTo>
                    <a:lnTo>
                      <a:pt x="2519" y="536"/>
                    </a:lnTo>
                    <a:lnTo>
                      <a:pt x="2585" y="543"/>
                    </a:lnTo>
                    <a:lnTo>
                      <a:pt x="2588" y="546"/>
                    </a:lnTo>
                    <a:lnTo>
                      <a:pt x="2590" y="553"/>
                    </a:lnTo>
                    <a:lnTo>
                      <a:pt x="2700" y="563"/>
                    </a:lnTo>
                    <a:lnTo>
                      <a:pt x="2806" y="573"/>
                    </a:lnTo>
                    <a:lnTo>
                      <a:pt x="2912" y="578"/>
                    </a:lnTo>
                    <a:lnTo>
                      <a:pt x="3015" y="582"/>
                    </a:lnTo>
                    <a:lnTo>
                      <a:pt x="3066" y="582"/>
                    </a:lnTo>
                    <a:lnTo>
                      <a:pt x="3115" y="582"/>
                    </a:lnTo>
                    <a:lnTo>
                      <a:pt x="3162" y="580"/>
                    </a:lnTo>
                    <a:lnTo>
                      <a:pt x="3210" y="576"/>
                    </a:lnTo>
                    <a:lnTo>
                      <a:pt x="3257" y="573"/>
                    </a:lnTo>
                    <a:lnTo>
                      <a:pt x="3301" y="568"/>
                    </a:lnTo>
                    <a:lnTo>
                      <a:pt x="3345" y="561"/>
                    </a:lnTo>
                    <a:lnTo>
                      <a:pt x="3385" y="554"/>
                    </a:lnTo>
                    <a:lnTo>
                      <a:pt x="3397" y="558"/>
                    </a:lnTo>
                    <a:lnTo>
                      <a:pt x="3405" y="560"/>
                    </a:lnTo>
                    <a:lnTo>
                      <a:pt x="3414" y="560"/>
                    </a:lnTo>
                    <a:lnTo>
                      <a:pt x="3424" y="558"/>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0" name="Freeform 31">
                <a:extLst>
                  <a:ext uri="{FF2B5EF4-FFF2-40B4-BE49-F238E27FC236}">
                    <a16:creationId xmlns:a16="http://schemas.microsoft.com/office/drawing/2014/main" id="{74A03F48-7E39-41F6-8D62-4722282062A2}"/>
                  </a:ext>
                </a:extLst>
              </p:cNvPr>
              <p:cNvSpPr>
                <a:spLocks/>
              </p:cNvSpPr>
              <p:nvPr/>
            </p:nvSpPr>
            <p:spPr bwMode="auto">
              <a:xfrm>
                <a:off x="1200" y="1261"/>
                <a:ext cx="3458" cy="1003"/>
              </a:xfrm>
              <a:custGeom>
                <a:avLst/>
                <a:gdLst>
                  <a:gd name="T0" fmla="*/ 0 w 3458"/>
                  <a:gd name="T1" fmla="*/ 7 h 1003"/>
                  <a:gd name="T2" fmla="*/ 11 w 3458"/>
                  <a:gd name="T3" fmla="*/ 0 h 1003"/>
                  <a:gd name="T4" fmla="*/ 132 w 3458"/>
                  <a:gd name="T5" fmla="*/ 12 h 1003"/>
                  <a:gd name="T6" fmla="*/ 188 w 3458"/>
                  <a:gd name="T7" fmla="*/ 27 h 1003"/>
                  <a:gd name="T8" fmla="*/ 463 w 3458"/>
                  <a:gd name="T9" fmla="*/ 337 h 1003"/>
                  <a:gd name="T10" fmla="*/ 493 w 3458"/>
                  <a:gd name="T11" fmla="*/ 364 h 1003"/>
                  <a:gd name="T12" fmla="*/ 521 w 3458"/>
                  <a:gd name="T13" fmla="*/ 372 h 1003"/>
                  <a:gd name="T14" fmla="*/ 666 w 3458"/>
                  <a:gd name="T15" fmla="*/ 384 h 1003"/>
                  <a:gd name="T16" fmla="*/ 884 w 3458"/>
                  <a:gd name="T17" fmla="*/ 396 h 1003"/>
                  <a:gd name="T18" fmla="*/ 1140 w 3458"/>
                  <a:gd name="T19" fmla="*/ 408 h 1003"/>
                  <a:gd name="T20" fmla="*/ 1405 w 3458"/>
                  <a:gd name="T21" fmla="*/ 416 h 1003"/>
                  <a:gd name="T22" fmla="*/ 1647 w 3458"/>
                  <a:gd name="T23" fmla="*/ 421 h 1003"/>
                  <a:gd name="T24" fmla="*/ 1711 w 3458"/>
                  <a:gd name="T25" fmla="*/ 442 h 1003"/>
                  <a:gd name="T26" fmla="*/ 1741 w 3458"/>
                  <a:gd name="T27" fmla="*/ 491 h 1003"/>
                  <a:gd name="T28" fmla="*/ 1824 w 3458"/>
                  <a:gd name="T29" fmla="*/ 583 h 1003"/>
                  <a:gd name="T30" fmla="*/ 1918 w 3458"/>
                  <a:gd name="T31" fmla="*/ 670 h 1003"/>
                  <a:gd name="T32" fmla="*/ 1976 w 3458"/>
                  <a:gd name="T33" fmla="*/ 714 h 1003"/>
                  <a:gd name="T34" fmla="*/ 2452 w 3458"/>
                  <a:gd name="T35" fmla="*/ 793 h 1003"/>
                  <a:gd name="T36" fmla="*/ 2533 w 3458"/>
                  <a:gd name="T37" fmla="*/ 791 h 1003"/>
                  <a:gd name="T38" fmla="*/ 2602 w 3458"/>
                  <a:gd name="T39" fmla="*/ 781 h 1003"/>
                  <a:gd name="T40" fmla="*/ 2661 w 3458"/>
                  <a:gd name="T41" fmla="*/ 761 h 1003"/>
                  <a:gd name="T42" fmla="*/ 2710 w 3458"/>
                  <a:gd name="T43" fmla="*/ 732 h 1003"/>
                  <a:gd name="T44" fmla="*/ 2747 w 3458"/>
                  <a:gd name="T45" fmla="*/ 693 h 1003"/>
                  <a:gd name="T46" fmla="*/ 2783 w 3458"/>
                  <a:gd name="T47" fmla="*/ 683 h 1003"/>
                  <a:gd name="T48" fmla="*/ 3109 w 3458"/>
                  <a:gd name="T49" fmla="*/ 759 h 1003"/>
                  <a:gd name="T50" fmla="*/ 3274 w 3458"/>
                  <a:gd name="T51" fmla="*/ 812 h 1003"/>
                  <a:gd name="T52" fmla="*/ 3374 w 3458"/>
                  <a:gd name="T53" fmla="*/ 854 h 1003"/>
                  <a:gd name="T54" fmla="*/ 3458 w 3458"/>
                  <a:gd name="T55" fmla="*/ 896 h 1003"/>
                  <a:gd name="T56" fmla="*/ 3428 w 3458"/>
                  <a:gd name="T57" fmla="*/ 928 h 1003"/>
                  <a:gd name="T58" fmla="*/ 3411 w 3458"/>
                  <a:gd name="T59" fmla="*/ 967 h 1003"/>
                  <a:gd name="T60" fmla="*/ 3403 w 3458"/>
                  <a:gd name="T61" fmla="*/ 1003 h 1003"/>
                  <a:gd name="T62" fmla="*/ 3296 w 3458"/>
                  <a:gd name="T63" fmla="*/ 999 h 1003"/>
                  <a:gd name="T64" fmla="*/ 3203 w 3458"/>
                  <a:gd name="T65" fmla="*/ 986 h 1003"/>
                  <a:gd name="T66" fmla="*/ 3036 w 3458"/>
                  <a:gd name="T67" fmla="*/ 962 h 1003"/>
                  <a:gd name="T68" fmla="*/ 2839 w 3458"/>
                  <a:gd name="T69" fmla="*/ 930 h 1003"/>
                  <a:gd name="T70" fmla="*/ 2619 w 3458"/>
                  <a:gd name="T71" fmla="*/ 889 h 1003"/>
                  <a:gd name="T72" fmla="*/ 2378 w 3458"/>
                  <a:gd name="T73" fmla="*/ 840 h 1003"/>
                  <a:gd name="T74" fmla="*/ 2116 w 3458"/>
                  <a:gd name="T75" fmla="*/ 785 h 1003"/>
                  <a:gd name="T76" fmla="*/ 569 w 3458"/>
                  <a:gd name="T77" fmla="*/ 430 h 1003"/>
                  <a:gd name="T78" fmla="*/ 510 w 3458"/>
                  <a:gd name="T79" fmla="*/ 409 h 1003"/>
                  <a:gd name="T80" fmla="*/ 456 w 3458"/>
                  <a:gd name="T81" fmla="*/ 379 h 1003"/>
                  <a:gd name="T82" fmla="*/ 392 w 3458"/>
                  <a:gd name="T83" fmla="*/ 323 h 1003"/>
                  <a:gd name="T84" fmla="*/ 301 w 3458"/>
                  <a:gd name="T85" fmla="*/ 224 h 1003"/>
                  <a:gd name="T86" fmla="*/ 223 w 3458"/>
                  <a:gd name="T87" fmla="*/ 142 h 1003"/>
                  <a:gd name="T88" fmla="*/ 171 w 3458"/>
                  <a:gd name="T89" fmla="*/ 100 h 1003"/>
                  <a:gd name="T90" fmla="*/ 114 w 3458"/>
                  <a:gd name="T91" fmla="*/ 66 h 1003"/>
                  <a:gd name="T92" fmla="*/ 49 w 3458"/>
                  <a:gd name="T93" fmla="*/ 46 h 10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458" h="1003">
                    <a:moveTo>
                      <a:pt x="0" y="39"/>
                    </a:moveTo>
                    <a:lnTo>
                      <a:pt x="0" y="12"/>
                    </a:lnTo>
                    <a:lnTo>
                      <a:pt x="0" y="7"/>
                    </a:lnTo>
                    <a:lnTo>
                      <a:pt x="2" y="2"/>
                    </a:lnTo>
                    <a:lnTo>
                      <a:pt x="6" y="0"/>
                    </a:lnTo>
                    <a:lnTo>
                      <a:pt x="11" y="0"/>
                    </a:lnTo>
                    <a:lnTo>
                      <a:pt x="51" y="4"/>
                    </a:lnTo>
                    <a:lnTo>
                      <a:pt x="92" y="7"/>
                    </a:lnTo>
                    <a:lnTo>
                      <a:pt x="132" y="12"/>
                    </a:lnTo>
                    <a:lnTo>
                      <a:pt x="173" y="19"/>
                    </a:lnTo>
                    <a:lnTo>
                      <a:pt x="181" y="24"/>
                    </a:lnTo>
                    <a:lnTo>
                      <a:pt x="188" y="27"/>
                    </a:lnTo>
                    <a:lnTo>
                      <a:pt x="195" y="33"/>
                    </a:lnTo>
                    <a:lnTo>
                      <a:pt x="200" y="39"/>
                    </a:lnTo>
                    <a:lnTo>
                      <a:pt x="463" y="337"/>
                    </a:lnTo>
                    <a:lnTo>
                      <a:pt x="475" y="349"/>
                    </a:lnTo>
                    <a:lnTo>
                      <a:pt x="487" y="359"/>
                    </a:lnTo>
                    <a:lnTo>
                      <a:pt x="493" y="364"/>
                    </a:lnTo>
                    <a:lnTo>
                      <a:pt x="502" y="367"/>
                    </a:lnTo>
                    <a:lnTo>
                      <a:pt x="510" y="371"/>
                    </a:lnTo>
                    <a:lnTo>
                      <a:pt x="521" y="372"/>
                    </a:lnTo>
                    <a:lnTo>
                      <a:pt x="559" y="377"/>
                    </a:lnTo>
                    <a:lnTo>
                      <a:pt x="608" y="381"/>
                    </a:lnTo>
                    <a:lnTo>
                      <a:pt x="666" y="384"/>
                    </a:lnTo>
                    <a:lnTo>
                      <a:pt x="732" y="389"/>
                    </a:lnTo>
                    <a:lnTo>
                      <a:pt x="804" y="393"/>
                    </a:lnTo>
                    <a:lnTo>
                      <a:pt x="884" y="396"/>
                    </a:lnTo>
                    <a:lnTo>
                      <a:pt x="966" y="401"/>
                    </a:lnTo>
                    <a:lnTo>
                      <a:pt x="1052" y="404"/>
                    </a:lnTo>
                    <a:lnTo>
                      <a:pt x="1140" y="408"/>
                    </a:lnTo>
                    <a:lnTo>
                      <a:pt x="1230" y="409"/>
                    </a:lnTo>
                    <a:lnTo>
                      <a:pt x="1317" y="413"/>
                    </a:lnTo>
                    <a:lnTo>
                      <a:pt x="1405" y="416"/>
                    </a:lnTo>
                    <a:lnTo>
                      <a:pt x="1490" y="418"/>
                    </a:lnTo>
                    <a:lnTo>
                      <a:pt x="1571" y="420"/>
                    </a:lnTo>
                    <a:lnTo>
                      <a:pt x="1647" y="421"/>
                    </a:lnTo>
                    <a:lnTo>
                      <a:pt x="1716" y="423"/>
                    </a:lnTo>
                    <a:lnTo>
                      <a:pt x="1712" y="431"/>
                    </a:lnTo>
                    <a:lnTo>
                      <a:pt x="1711" y="442"/>
                    </a:lnTo>
                    <a:lnTo>
                      <a:pt x="1712" y="450"/>
                    </a:lnTo>
                    <a:lnTo>
                      <a:pt x="1716" y="458"/>
                    </a:lnTo>
                    <a:lnTo>
                      <a:pt x="1741" y="491"/>
                    </a:lnTo>
                    <a:lnTo>
                      <a:pt x="1767" y="523"/>
                    </a:lnTo>
                    <a:lnTo>
                      <a:pt x="1795" y="553"/>
                    </a:lnTo>
                    <a:lnTo>
                      <a:pt x="1824" y="583"/>
                    </a:lnTo>
                    <a:lnTo>
                      <a:pt x="1854" y="614"/>
                    </a:lnTo>
                    <a:lnTo>
                      <a:pt x="1885" y="643"/>
                    </a:lnTo>
                    <a:lnTo>
                      <a:pt x="1918" y="670"/>
                    </a:lnTo>
                    <a:lnTo>
                      <a:pt x="1952" y="698"/>
                    </a:lnTo>
                    <a:lnTo>
                      <a:pt x="1962" y="707"/>
                    </a:lnTo>
                    <a:lnTo>
                      <a:pt x="1976" y="714"/>
                    </a:lnTo>
                    <a:lnTo>
                      <a:pt x="1991" y="717"/>
                    </a:lnTo>
                    <a:lnTo>
                      <a:pt x="2006" y="722"/>
                    </a:lnTo>
                    <a:lnTo>
                      <a:pt x="2452" y="793"/>
                    </a:lnTo>
                    <a:lnTo>
                      <a:pt x="2481" y="793"/>
                    </a:lnTo>
                    <a:lnTo>
                      <a:pt x="2506" y="793"/>
                    </a:lnTo>
                    <a:lnTo>
                      <a:pt x="2533" y="791"/>
                    </a:lnTo>
                    <a:lnTo>
                      <a:pt x="2557" y="790"/>
                    </a:lnTo>
                    <a:lnTo>
                      <a:pt x="2580" y="786"/>
                    </a:lnTo>
                    <a:lnTo>
                      <a:pt x="2602" y="781"/>
                    </a:lnTo>
                    <a:lnTo>
                      <a:pt x="2624" y="776"/>
                    </a:lnTo>
                    <a:lnTo>
                      <a:pt x="2643" y="769"/>
                    </a:lnTo>
                    <a:lnTo>
                      <a:pt x="2661" y="761"/>
                    </a:lnTo>
                    <a:lnTo>
                      <a:pt x="2680" y="752"/>
                    </a:lnTo>
                    <a:lnTo>
                      <a:pt x="2695" y="742"/>
                    </a:lnTo>
                    <a:lnTo>
                      <a:pt x="2710" y="732"/>
                    </a:lnTo>
                    <a:lnTo>
                      <a:pt x="2724" y="720"/>
                    </a:lnTo>
                    <a:lnTo>
                      <a:pt x="2737" y="707"/>
                    </a:lnTo>
                    <a:lnTo>
                      <a:pt x="2747" y="693"/>
                    </a:lnTo>
                    <a:lnTo>
                      <a:pt x="2759" y="678"/>
                    </a:lnTo>
                    <a:lnTo>
                      <a:pt x="2769" y="680"/>
                    </a:lnTo>
                    <a:lnTo>
                      <a:pt x="2783" y="683"/>
                    </a:lnTo>
                    <a:lnTo>
                      <a:pt x="2903" y="709"/>
                    </a:lnTo>
                    <a:lnTo>
                      <a:pt x="3011" y="734"/>
                    </a:lnTo>
                    <a:lnTo>
                      <a:pt x="3109" y="759"/>
                    </a:lnTo>
                    <a:lnTo>
                      <a:pt x="3195" y="785"/>
                    </a:lnTo>
                    <a:lnTo>
                      <a:pt x="3235" y="798"/>
                    </a:lnTo>
                    <a:lnTo>
                      <a:pt x="3274" y="812"/>
                    </a:lnTo>
                    <a:lnTo>
                      <a:pt x="3310" y="825"/>
                    </a:lnTo>
                    <a:lnTo>
                      <a:pt x="3343" y="840"/>
                    </a:lnTo>
                    <a:lnTo>
                      <a:pt x="3374" y="854"/>
                    </a:lnTo>
                    <a:lnTo>
                      <a:pt x="3404" y="867"/>
                    </a:lnTo>
                    <a:lnTo>
                      <a:pt x="3433" y="881"/>
                    </a:lnTo>
                    <a:lnTo>
                      <a:pt x="3458" y="896"/>
                    </a:lnTo>
                    <a:lnTo>
                      <a:pt x="3446" y="906"/>
                    </a:lnTo>
                    <a:lnTo>
                      <a:pt x="3436" y="916"/>
                    </a:lnTo>
                    <a:lnTo>
                      <a:pt x="3428" y="928"/>
                    </a:lnTo>
                    <a:lnTo>
                      <a:pt x="3421" y="940"/>
                    </a:lnTo>
                    <a:lnTo>
                      <a:pt x="3416" y="954"/>
                    </a:lnTo>
                    <a:lnTo>
                      <a:pt x="3411" y="967"/>
                    </a:lnTo>
                    <a:lnTo>
                      <a:pt x="3408" y="981"/>
                    </a:lnTo>
                    <a:lnTo>
                      <a:pt x="3404" y="994"/>
                    </a:lnTo>
                    <a:lnTo>
                      <a:pt x="3403" y="1003"/>
                    </a:lnTo>
                    <a:lnTo>
                      <a:pt x="3328" y="996"/>
                    </a:lnTo>
                    <a:lnTo>
                      <a:pt x="3315" y="997"/>
                    </a:lnTo>
                    <a:lnTo>
                      <a:pt x="3296" y="999"/>
                    </a:lnTo>
                    <a:lnTo>
                      <a:pt x="3276" y="997"/>
                    </a:lnTo>
                    <a:lnTo>
                      <a:pt x="3252" y="994"/>
                    </a:lnTo>
                    <a:lnTo>
                      <a:pt x="3203" y="986"/>
                    </a:lnTo>
                    <a:lnTo>
                      <a:pt x="3153" y="979"/>
                    </a:lnTo>
                    <a:lnTo>
                      <a:pt x="3095" y="970"/>
                    </a:lnTo>
                    <a:lnTo>
                      <a:pt x="3036" y="962"/>
                    </a:lnTo>
                    <a:lnTo>
                      <a:pt x="2972" y="952"/>
                    </a:lnTo>
                    <a:lnTo>
                      <a:pt x="2906" y="942"/>
                    </a:lnTo>
                    <a:lnTo>
                      <a:pt x="2839" y="930"/>
                    </a:lnTo>
                    <a:lnTo>
                      <a:pt x="2768" y="918"/>
                    </a:lnTo>
                    <a:lnTo>
                      <a:pt x="2693" y="903"/>
                    </a:lnTo>
                    <a:lnTo>
                      <a:pt x="2619" y="889"/>
                    </a:lnTo>
                    <a:lnTo>
                      <a:pt x="2540" y="874"/>
                    </a:lnTo>
                    <a:lnTo>
                      <a:pt x="2460" y="857"/>
                    </a:lnTo>
                    <a:lnTo>
                      <a:pt x="2378" y="840"/>
                    </a:lnTo>
                    <a:lnTo>
                      <a:pt x="2292" y="822"/>
                    </a:lnTo>
                    <a:lnTo>
                      <a:pt x="2206" y="803"/>
                    </a:lnTo>
                    <a:lnTo>
                      <a:pt x="2116" y="785"/>
                    </a:lnTo>
                    <a:lnTo>
                      <a:pt x="2025" y="764"/>
                    </a:lnTo>
                    <a:lnTo>
                      <a:pt x="1932" y="742"/>
                    </a:lnTo>
                    <a:lnTo>
                      <a:pt x="569" y="430"/>
                    </a:lnTo>
                    <a:lnTo>
                      <a:pt x="549" y="425"/>
                    </a:lnTo>
                    <a:lnTo>
                      <a:pt x="529" y="418"/>
                    </a:lnTo>
                    <a:lnTo>
                      <a:pt x="510" y="409"/>
                    </a:lnTo>
                    <a:lnTo>
                      <a:pt x="492" y="401"/>
                    </a:lnTo>
                    <a:lnTo>
                      <a:pt x="473" y="391"/>
                    </a:lnTo>
                    <a:lnTo>
                      <a:pt x="456" y="379"/>
                    </a:lnTo>
                    <a:lnTo>
                      <a:pt x="439" y="365"/>
                    </a:lnTo>
                    <a:lnTo>
                      <a:pt x="423" y="352"/>
                    </a:lnTo>
                    <a:lnTo>
                      <a:pt x="392" y="323"/>
                    </a:lnTo>
                    <a:lnTo>
                      <a:pt x="362" y="291"/>
                    </a:lnTo>
                    <a:lnTo>
                      <a:pt x="331" y="257"/>
                    </a:lnTo>
                    <a:lnTo>
                      <a:pt x="301" y="224"/>
                    </a:lnTo>
                    <a:lnTo>
                      <a:pt x="271" y="190"/>
                    </a:lnTo>
                    <a:lnTo>
                      <a:pt x="240" y="158"/>
                    </a:lnTo>
                    <a:lnTo>
                      <a:pt x="223" y="142"/>
                    </a:lnTo>
                    <a:lnTo>
                      <a:pt x="206" y="127"/>
                    </a:lnTo>
                    <a:lnTo>
                      <a:pt x="190" y="114"/>
                    </a:lnTo>
                    <a:lnTo>
                      <a:pt x="171" y="100"/>
                    </a:lnTo>
                    <a:lnTo>
                      <a:pt x="154" y="88"/>
                    </a:lnTo>
                    <a:lnTo>
                      <a:pt x="134" y="76"/>
                    </a:lnTo>
                    <a:lnTo>
                      <a:pt x="114" y="66"/>
                    </a:lnTo>
                    <a:lnTo>
                      <a:pt x="93" y="58"/>
                    </a:lnTo>
                    <a:lnTo>
                      <a:pt x="71" y="51"/>
                    </a:lnTo>
                    <a:lnTo>
                      <a:pt x="49" y="46"/>
                    </a:lnTo>
                    <a:lnTo>
                      <a:pt x="26" y="41"/>
                    </a:lnTo>
                    <a:lnTo>
                      <a:pt x="0" y="39"/>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1" name="Freeform 32">
                <a:extLst>
                  <a:ext uri="{FF2B5EF4-FFF2-40B4-BE49-F238E27FC236}">
                    <a16:creationId xmlns:a16="http://schemas.microsoft.com/office/drawing/2014/main" id="{A2C4766E-DDB7-4F6F-B8BF-E950DF397732}"/>
                  </a:ext>
                </a:extLst>
              </p:cNvPr>
              <p:cNvSpPr>
                <a:spLocks/>
              </p:cNvSpPr>
              <p:nvPr/>
            </p:nvSpPr>
            <p:spPr bwMode="auto">
              <a:xfrm>
                <a:off x="2364" y="1669"/>
                <a:ext cx="2011" cy="471"/>
              </a:xfrm>
              <a:custGeom>
                <a:avLst/>
                <a:gdLst>
                  <a:gd name="T0" fmla="*/ 72 w 2011"/>
                  <a:gd name="T1" fmla="*/ 3 h 471"/>
                  <a:gd name="T2" fmla="*/ 219 w 2011"/>
                  <a:gd name="T3" fmla="*/ 6 h 471"/>
                  <a:gd name="T4" fmla="*/ 363 w 2011"/>
                  <a:gd name="T5" fmla="*/ 10 h 471"/>
                  <a:gd name="T6" fmla="*/ 494 w 2011"/>
                  <a:gd name="T7" fmla="*/ 13 h 471"/>
                  <a:gd name="T8" fmla="*/ 548 w 2011"/>
                  <a:gd name="T9" fmla="*/ 23 h 471"/>
                  <a:gd name="T10" fmla="*/ 548 w 2011"/>
                  <a:gd name="T11" fmla="*/ 42 h 471"/>
                  <a:gd name="T12" fmla="*/ 577 w 2011"/>
                  <a:gd name="T13" fmla="*/ 83 h 471"/>
                  <a:gd name="T14" fmla="*/ 631 w 2011"/>
                  <a:gd name="T15" fmla="*/ 145 h 471"/>
                  <a:gd name="T16" fmla="*/ 690 w 2011"/>
                  <a:gd name="T17" fmla="*/ 206 h 471"/>
                  <a:gd name="T18" fmla="*/ 754 w 2011"/>
                  <a:gd name="T19" fmla="*/ 262 h 471"/>
                  <a:gd name="T20" fmla="*/ 798 w 2011"/>
                  <a:gd name="T21" fmla="*/ 299 h 471"/>
                  <a:gd name="T22" fmla="*/ 827 w 2011"/>
                  <a:gd name="T23" fmla="*/ 309 h 471"/>
                  <a:gd name="T24" fmla="*/ 1288 w 2011"/>
                  <a:gd name="T25" fmla="*/ 385 h 471"/>
                  <a:gd name="T26" fmla="*/ 1342 w 2011"/>
                  <a:gd name="T27" fmla="*/ 385 h 471"/>
                  <a:gd name="T28" fmla="*/ 1393 w 2011"/>
                  <a:gd name="T29" fmla="*/ 382 h 471"/>
                  <a:gd name="T30" fmla="*/ 1438 w 2011"/>
                  <a:gd name="T31" fmla="*/ 373 h 471"/>
                  <a:gd name="T32" fmla="*/ 1479 w 2011"/>
                  <a:gd name="T33" fmla="*/ 361 h 471"/>
                  <a:gd name="T34" fmla="*/ 1516 w 2011"/>
                  <a:gd name="T35" fmla="*/ 344 h 471"/>
                  <a:gd name="T36" fmla="*/ 1546 w 2011"/>
                  <a:gd name="T37" fmla="*/ 324 h 471"/>
                  <a:gd name="T38" fmla="*/ 1573 w 2011"/>
                  <a:gd name="T39" fmla="*/ 299 h 471"/>
                  <a:gd name="T40" fmla="*/ 1595 w 2011"/>
                  <a:gd name="T41" fmla="*/ 270 h 471"/>
                  <a:gd name="T42" fmla="*/ 1619 w 2011"/>
                  <a:gd name="T43" fmla="*/ 275 h 471"/>
                  <a:gd name="T44" fmla="*/ 1730 w 2011"/>
                  <a:gd name="T45" fmla="*/ 299 h 471"/>
                  <a:gd name="T46" fmla="*/ 1833 w 2011"/>
                  <a:gd name="T47" fmla="*/ 322 h 471"/>
                  <a:gd name="T48" fmla="*/ 1926 w 2011"/>
                  <a:gd name="T49" fmla="*/ 346 h 471"/>
                  <a:gd name="T50" fmla="*/ 2011 w 2011"/>
                  <a:gd name="T51" fmla="*/ 371 h 471"/>
                  <a:gd name="T52" fmla="*/ 1973 w 2011"/>
                  <a:gd name="T53" fmla="*/ 397 h 471"/>
                  <a:gd name="T54" fmla="*/ 1930 w 2011"/>
                  <a:gd name="T55" fmla="*/ 417 h 471"/>
                  <a:gd name="T56" fmla="*/ 1884 w 2011"/>
                  <a:gd name="T57" fmla="*/ 434 h 471"/>
                  <a:gd name="T58" fmla="*/ 1833 w 2011"/>
                  <a:gd name="T59" fmla="*/ 448 h 471"/>
                  <a:gd name="T60" fmla="*/ 1725 w 2011"/>
                  <a:gd name="T61" fmla="*/ 464 h 471"/>
                  <a:gd name="T62" fmla="*/ 1614 w 2011"/>
                  <a:gd name="T63" fmla="*/ 471 h 471"/>
                  <a:gd name="T64" fmla="*/ 1506 w 2011"/>
                  <a:gd name="T65" fmla="*/ 469 h 471"/>
                  <a:gd name="T66" fmla="*/ 1408 w 2011"/>
                  <a:gd name="T67" fmla="*/ 463 h 471"/>
                  <a:gd name="T68" fmla="*/ 1268 w 2011"/>
                  <a:gd name="T69" fmla="*/ 444 h 471"/>
                  <a:gd name="T70" fmla="*/ 1148 w 2011"/>
                  <a:gd name="T71" fmla="*/ 419 h 471"/>
                  <a:gd name="T72" fmla="*/ 1026 w 2011"/>
                  <a:gd name="T73" fmla="*/ 392 h 471"/>
                  <a:gd name="T74" fmla="*/ 898 w 2011"/>
                  <a:gd name="T75" fmla="*/ 365 h 471"/>
                  <a:gd name="T76" fmla="*/ 768 w 2011"/>
                  <a:gd name="T77" fmla="*/ 334 h 4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11" h="471">
                    <a:moveTo>
                      <a:pt x="0" y="0"/>
                    </a:moveTo>
                    <a:lnTo>
                      <a:pt x="72" y="3"/>
                    </a:lnTo>
                    <a:lnTo>
                      <a:pt x="147" y="5"/>
                    </a:lnTo>
                    <a:lnTo>
                      <a:pt x="219" y="6"/>
                    </a:lnTo>
                    <a:lnTo>
                      <a:pt x="292" y="10"/>
                    </a:lnTo>
                    <a:lnTo>
                      <a:pt x="363" y="10"/>
                    </a:lnTo>
                    <a:lnTo>
                      <a:pt x="430" y="12"/>
                    </a:lnTo>
                    <a:lnTo>
                      <a:pt x="494" y="13"/>
                    </a:lnTo>
                    <a:lnTo>
                      <a:pt x="552" y="15"/>
                    </a:lnTo>
                    <a:lnTo>
                      <a:pt x="548" y="23"/>
                    </a:lnTo>
                    <a:lnTo>
                      <a:pt x="547" y="34"/>
                    </a:lnTo>
                    <a:lnTo>
                      <a:pt x="548" y="42"/>
                    </a:lnTo>
                    <a:lnTo>
                      <a:pt x="552" y="50"/>
                    </a:lnTo>
                    <a:lnTo>
                      <a:pt x="577" y="83"/>
                    </a:lnTo>
                    <a:lnTo>
                      <a:pt x="603" y="115"/>
                    </a:lnTo>
                    <a:lnTo>
                      <a:pt x="631" y="145"/>
                    </a:lnTo>
                    <a:lnTo>
                      <a:pt x="660" y="175"/>
                    </a:lnTo>
                    <a:lnTo>
                      <a:pt x="690" y="206"/>
                    </a:lnTo>
                    <a:lnTo>
                      <a:pt x="721" y="235"/>
                    </a:lnTo>
                    <a:lnTo>
                      <a:pt x="754" y="262"/>
                    </a:lnTo>
                    <a:lnTo>
                      <a:pt x="788" y="290"/>
                    </a:lnTo>
                    <a:lnTo>
                      <a:pt x="798" y="299"/>
                    </a:lnTo>
                    <a:lnTo>
                      <a:pt x="812" y="306"/>
                    </a:lnTo>
                    <a:lnTo>
                      <a:pt x="827" y="309"/>
                    </a:lnTo>
                    <a:lnTo>
                      <a:pt x="842" y="314"/>
                    </a:lnTo>
                    <a:lnTo>
                      <a:pt x="1288" y="385"/>
                    </a:lnTo>
                    <a:lnTo>
                      <a:pt x="1317" y="385"/>
                    </a:lnTo>
                    <a:lnTo>
                      <a:pt x="1342" y="385"/>
                    </a:lnTo>
                    <a:lnTo>
                      <a:pt x="1369" y="383"/>
                    </a:lnTo>
                    <a:lnTo>
                      <a:pt x="1393" y="382"/>
                    </a:lnTo>
                    <a:lnTo>
                      <a:pt x="1416" y="378"/>
                    </a:lnTo>
                    <a:lnTo>
                      <a:pt x="1438" y="373"/>
                    </a:lnTo>
                    <a:lnTo>
                      <a:pt x="1460" y="368"/>
                    </a:lnTo>
                    <a:lnTo>
                      <a:pt x="1479" y="361"/>
                    </a:lnTo>
                    <a:lnTo>
                      <a:pt x="1497" y="353"/>
                    </a:lnTo>
                    <a:lnTo>
                      <a:pt x="1516" y="344"/>
                    </a:lnTo>
                    <a:lnTo>
                      <a:pt x="1531" y="334"/>
                    </a:lnTo>
                    <a:lnTo>
                      <a:pt x="1546" y="324"/>
                    </a:lnTo>
                    <a:lnTo>
                      <a:pt x="1560" y="312"/>
                    </a:lnTo>
                    <a:lnTo>
                      <a:pt x="1573" y="299"/>
                    </a:lnTo>
                    <a:lnTo>
                      <a:pt x="1583" y="285"/>
                    </a:lnTo>
                    <a:lnTo>
                      <a:pt x="1595" y="270"/>
                    </a:lnTo>
                    <a:lnTo>
                      <a:pt x="1605" y="272"/>
                    </a:lnTo>
                    <a:lnTo>
                      <a:pt x="1619" y="275"/>
                    </a:lnTo>
                    <a:lnTo>
                      <a:pt x="1676" y="287"/>
                    </a:lnTo>
                    <a:lnTo>
                      <a:pt x="1730" y="299"/>
                    </a:lnTo>
                    <a:lnTo>
                      <a:pt x="1783" y="311"/>
                    </a:lnTo>
                    <a:lnTo>
                      <a:pt x="1833" y="322"/>
                    </a:lnTo>
                    <a:lnTo>
                      <a:pt x="1881" y="334"/>
                    </a:lnTo>
                    <a:lnTo>
                      <a:pt x="1926" y="346"/>
                    </a:lnTo>
                    <a:lnTo>
                      <a:pt x="1970" y="358"/>
                    </a:lnTo>
                    <a:lnTo>
                      <a:pt x="2011" y="371"/>
                    </a:lnTo>
                    <a:lnTo>
                      <a:pt x="1992" y="383"/>
                    </a:lnTo>
                    <a:lnTo>
                      <a:pt x="1973" y="397"/>
                    </a:lnTo>
                    <a:lnTo>
                      <a:pt x="1952" y="407"/>
                    </a:lnTo>
                    <a:lnTo>
                      <a:pt x="1930" y="417"/>
                    </a:lnTo>
                    <a:lnTo>
                      <a:pt x="1908" y="426"/>
                    </a:lnTo>
                    <a:lnTo>
                      <a:pt x="1884" y="434"/>
                    </a:lnTo>
                    <a:lnTo>
                      <a:pt x="1859" y="441"/>
                    </a:lnTo>
                    <a:lnTo>
                      <a:pt x="1833" y="448"/>
                    </a:lnTo>
                    <a:lnTo>
                      <a:pt x="1779" y="458"/>
                    </a:lnTo>
                    <a:lnTo>
                      <a:pt x="1725" y="464"/>
                    </a:lnTo>
                    <a:lnTo>
                      <a:pt x="1670" y="469"/>
                    </a:lnTo>
                    <a:lnTo>
                      <a:pt x="1614" y="471"/>
                    </a:lnTo>
                    <a:lnTo>
                      <a:pt x="1560" y="471"/>
                    </a:lnTo>
                    <a:lnTo>
                      <a:pt x="1506" y="469"/>
                    </a:lnTo>
                    <a:lnTo>
                      <a:pt x="1455" y="466"/>
                    </a:lnTo>
                    <a:lnTo>
                      <a:pt x="1408" y="463"/>
                    </a:lnTo>
                    <a:lnTo>
                      <a:pt x="1325" y="453"/>
                    </a:lnTo>
                    <a:lnTo>
                      <a:pt x="1268" y="444"/>
                    </a:lnTo>
                    <a:lnTo>
                      <a:pt x="1209" y="431"/>
                    </a:lnTo>
                    <a:lnTo>
                      <a:pt x="1148" y="419"/>
                    </a:lnTo>
                    <a:lnTo>
                      <a:pt x="1087" y="405"/>
                    </a:lnTo>
                    <a:lnTo>
                      <a:pt x="1026" y="392"/>
                    </a:lnTo>
                    <a:lnTo>
                      <a:pt x="962" y="378"/>
                    </a:lnTo>
                    <a:lnTo>
                      <a:pt x="898" y="365"/>
                    </a:lnTo>
                    <a:lnTo>
                      <a:pt x="834" y="350"/>
                    </a:lnTo>
                    <a:lnTo>
                      <a:pt x="768" y="334"/>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2" name="Freeform 33">
                <a:extLst>
                  <a:ext uri="{FF2B5EF4-FFF2-40B4-BE49-F238E27FC236}">
                    <a16:creationId xmlns:a16="http://schemas.microsoft.com/office/drawing/2014/main" id="{8EE12736-BACA-4EDC-944B-687C0E13BBBB}"/>
                  </a:ext>
                </a:extLst>
              </p:cNvPr>
              <p:cNvSpPr>
                <a:spLocks/>
              </p:cNvSpPr>
              <p:nvPr/>
            </p:nvSpPr>
            <p:spPr bwMode="auto">
              <a:xfrm>
                <a:off x="2791" y="1682"/>
                <a:ext cx="1395" cy="421"/>
              </a:xfrm>
              <a:custGeom>
                <a:avLst/>
                <a:gdLst>
                  <a:gd name="T0" fmla="*/ 30 w 1395"/>
                  <a:gd name="T1" fmla="*/ 0 h 421"/>
                  <a:gd name="T2" fmla="*/ 98 w 1395"/>
                  <a:gd name="T3" fmla="*/ 2 h 421"/>
                  <a:gd name="T4" fmla="*/ 121 w 1395"/>
                  <a:gd name="T5" fmla="*/ 10 h 421"/>
                  <a:gd name="T6" fmla="*/ 121 w 1395"/>
                  <a:gd name="T7" fmla="*/ 29 h 421"/>
                  <a:gd name="T8" fmla="*/ 150 w 1395"/>
                  <a:gd name="T9" fmla="*/ 70 h 421"/>
                  <a:gd name="T10" fmla="*/ 204 w 1395"/>
                  <a:gd name="T11" fmla="*/ 132 h 421"/>
                  <a:gd name="T12" fmla="*/ 263 w 1395"/>
                  <a:gd name="T13" fmla="*/ 193 h 421"/>
                  <a:gd name="T14" fmla="*/ 327 w 1395"/>
                  <a:gd name="T15" fmla="*/ 249 h 421"/>
                  <a:gd name="T16" fmla="*/ 371 w 1395"/>
                  <a:gd name="T17" fmla="*/ 286 h 421"/>
                  <a:gd name="T18" fmla="*/ 400 w 1395"/>
                  <a:gd name="T19" fmla="*/ 296 h 421"/>
                  <a:gd name="T20" fmla="*/ 861 w 1395"/>
                  <a:gd name="T21" fmla="*/ 372 h 421"/>
                  <a:gd name="T22" fmla="*/ 915 w 1395"/>
                  <a:gd name="T23" fmla="*/ 372 h 421"/>
                  <a:gd name="T24" fmla="*/ 966 w 1395"/>
                  <a:gd name="T25" fmla="*/ 369 h 421"/>
                  <a:gd name="T26" fmla="*/ 1011 w 1395"/>
                  <a:gd name="T27" fmla="*/ 360 h 421"/>
                  <a:gd name="T28" fmla="*/ 1052 w 1395"/>
                  <a:gd name="T29" fmla="*/ 348 h 421"/>
                  <a:gd name="T30" fmla="*/ 1089 w 1395"/>
                  <a:gd name="T31" fmla="*/ 331 h 421"/>
                  <a:gd name="T32" fmla="*/ 1119 w 1395"/>
                  <a:gd name="T33" fmla="*/ 311 h 421"/>
                  <a:gd name="T34" fmla="*/ 1146 w 1395"/>
                  <a:gd name="T35" fmla="*/ 286 h 421"/>
                  <a:gd name="T36" fmla="*/ 1168 w 1395"/>
                  <a:gd name="T37" fmla="*/ 257 h 421"/>
                  <a:gd name="T38" fmla="*/ 1192 w 1395"/>
                  <a:gd name="T39" fmla="*/ 262 h 421"/>
                  <a:gd name="T40" fmla="*/ 1297 w 1395"/>
                  <a:gd name="T41" fmla="*/ 284 h 421"/>
                  <a:gd name="T42" fmla="*/ 1395 w 1395"/>
                  <a:gd name="T43" fmla="*/ 306 h 421"/>
                  <a:gd name="T44" fmla="*/ 1381 w 1395"/>
                  <a:gd name="T45" fmla="*/ 325 h 421"/>
                  <a:gd name="T46" fmla="*/ 1361 w 1395"/>
                  <a:gd name="T47" fmla="*/ 342 h 421"/>
                  <a:gd name="T48" fmla="*/ 1335 w 1395"/>
                  <a:gd name="T49" fmla="*/ 357 h 421"/>
                  <a:gd name="T50" fmla="*/ 1307 w 1395"/>
                  <a:gd name="T51" fmla="*/ 370 h 421"/>
                  <a:gd name="T52" fmla="*/ 1234 w 1395"/>
                  <a:gd name="T53" fmla="*/ 392 h 421"/>
                  <a:gd name="T54" fmla="*/ 1153 w 1395"/>
                  <a:gd name="T55" fmla="*/ 407 h 421"/>
                  <a:gd name="T56" fmla="*/ 1067 w 1395"/>
                  <a:gd name="T57" fmla="*/ 418 h 421"/>
                  <a:gd name="T58" fmla="*/ 984 w 1395"/>
                  <a:gd name="T59" fmla="*/ 421 h 421"/>
                  <a:gd name="T60" fmla="*/ 908 w 1395"/>
                  <a:gd name="T61" fmla="*/ 419 h 421"/>
                  <a:gd name="T62" fmla="*/ 847 w 1395"/>
                  <a:gd name="T63" fmla="*/ 413 h 421"/>
                  <a:gd name="T64" fmla="*/ 385 w 1395"/>
                  <a:gd name="T65" fmla="*/ 320 h 421"/>
                  <a:gd name="T66" fmla="*/ 371 w 1395"/>
                  <a:gd name="T67" fmla="*/ 315 h 421"/>
                  <a:gd name="T68" fmla="*/ 341 w 1395"/>
                  <a:gd name="T69" fmla="*/ 298 h 421"/>
                  <a:gd name="T70" fmla="*/ 282 w 1395"/>
                  <a:gd name="T71" fmla="*/ 260 h 421"/>
                  <a:gd name="T72" fmla="*/ 213 w 1395"/>
                  <a:gd name="T73" fmla="*/ 210 h 421"/>
                  <a:gd name="T74" fmla="*/ 140 w 1395"/>
                  <a:gd name="T75" fmla="*/ 154 h 421"/>
                  <a:gd name="T76" fmla="*/ 76 w 1395"/>
                  <a:gd name="T77" fmla="*/ 98 h 421"/>
                  <a:gd name="T78" fmla="*/ 25 w 1395"/>
                  <a:gd name="T79" fmla="*/ 49 h 421"/>
                  <a:gd name="T80" fmla="*/ 5 w 1395"/>
                  <a:gd name="T81" fmla="*/ 19 h 421"/>
                  <a:gd name="T82" fmla="*/ 0 w 1395"/>
                  <a:gd name="T83" fmla="*/ 5 h 4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95" h="421">
                    <a:moveTo>
                      <a:pt x="2" y="0"/>
                    </a:moveTo>
                    <a:lnTo>
                      <a:pt x="30" y="0"/>
                    </a:lnTo>
                    <a:lnTo>
                      <a:pt x="66" y="0"/>
                    </a:lnTo>
                    <a:lnTo>
                      <a:pt x="98" y="2"/>
                    </a:lnTo>
                    <a:lnTo>
                      <a:pt x="125" y="2"/>
                    </a:lnTo>
                    <a:lnTo>
                      <a:pt x="121" y="10"/>
                    </a:lnTo>
                    <a:lnTo>
                      <a:pt x="120" y="21"/>
                    </a:lnTo>
                    <a:lnTo>
                      <a:pt x="121" y="29"/>
                    </a:lnTo>
                    <a:lnTo>
                      <a:pt x="125" y="37"/>
                    </a:lnTo>
                    <a:lnTo>
                      <a:pt x="150" y="70"/>
                    </a:lnTo>
                    <a:lnTo>
                      <a:pt x="176" y="102"/>
                    </a:lnTo>
                    <a:lnTo>
                      <a:pt x="204" y="132"/>
                    </a:lnTo>
                    <a:lnTo>
                      <a:pt x="233" y="162"/>
                    </a:lnTo>
                    <a:lnTo>
                      <a:pt x="263" y="193"/>
                    </a:lnTo>
                    <a:lnTo>
                      <a:pt x="294" y="222"/>
                    </a:lnTo>
                    <a:lnTo>
                      <a:pt x="327" y="249"/>
                    </a:lnTo>
                    <a:lnTo>
                      <a:pt x="361" y="277"/>
                    </a:lnTo>
                    <a:lnTo>
                      <a:pt x="371" y="286"/>
                    </a:lnTo>
                    <a:lnTo>
                      <a:pt x="385" y="293"/>
                    </a:lnTo>
                    <a:lnTo>
                      <a:pt x="400" y="296"/>
                    </a:lnTo>
                    <a:lnTo>
                      <a:pt x="415" y="301"/>
                    </a:lnTo>
                    <a:lnTo>
                      <a:pt x="861" y="372"/>
                    </a:lnTo>
                    <a:lnTo>
                      <a:pt x="890" y="372"/>
                    </a:lnTo>
                    <a:lnTo>
                      <a:pt x="915" y="372"/>
                    </a:lnTo>
                    <a:lnTo>
                      <a:pt x="942" y="370"/>
                    </a:lnTo>
                    <a:lnTo>
                      <a:pt x="966" y="369"/>
                    </a:lnTo>
                    <a:lnTo>
                      <a:pt x="989" y="365"/>
                    </a:lnTo>
                    <a:lnTo>
                      <a:pt x="1011" y="360"/>
                    </a:lnTo>
                    <a:lnTo>
                      <a:pt x="1033" y="355"/>
                    </a:lnTo>
                    <a:lnTo>
                      <a:pt x="1052" y="348"/>
                    </a:lnTo>
                    <a:lnTo>
                      <a:pt x="1070" y="340"/>
                    </a:lnTo>
                    <a:lnTo>
                      <a:pt x="1089" y="331"/>
                    </a:lnTo>
                    <a:lnTo>
                      <a:pt x="1104" y="321"/>
                    </a:lnTo>
                    <a:lnTo>
                      <a:pt x="1119" y="311"/>
                    </a:lnTo>
                    <a:lnTo>
                      <a:pt x="1133" y="299"/>
                    </a:lnTo>
                    <a:lnTo>
                      <a:pt x="1146" y="286"/>
                    </a:lnTo>
                    <a:lnTo>
                      <a:pt x="1156" y="272"/>
                    </a:lnTo>
                    <a:lnTo>
                      <a:pt x="1168" y="257"/>
                    </a:lnTo>
                    <a:lnTo>
                      <a:pt x="1178" y="259"/>
                    </a:lnTo>
                    <a:lnTo>
                      <a:pt x="1192" y="262"/>
                    </a:lnTo>
                    <a:lnTo>
                      <a:pt x="1246" y="272"/>
                    </a:lnTo>
                    <a:lnTo>
                      <a:pt x="1297" y="284"/>
                    </a:lnTo>
                    <a:lnTo>
                      <a:pt x="1347" y="294"/>
                    </a:lnTo>
                    <a:lnTo>
                      <a:pt x="1395" y="306"/>
                    </a:lnTo>
                    <a:lnTo>
                      <a:pt x="1388" y="316"/>
                    </a:lnTo>
                    <a:lnTo>
                      <a:pt x="1381" y="325"/>
                    </a:lnTo>
                    <a:lnTo>
                      <a:pt x="1373" y="333"/>
                    </a:lnTo>
                    <a:lnTo>
                      <a:pt x="1361" y="342"/>
                    </a:lnTo>
                    <a:lnTo>
                      <a:pt x="1349" y="348"/>
                    </a:lnTo>
                    <a:lnTo>
                      <a:pt x="1335" y="357"/>
                    </a:lnTo>
                    <a:lnTo>
                      <a:pt x="1322" y="364"/>
                    </a:lnTo>
                    <a:lnTo>
                      <a:pt x="1307" y="370"/>
                    </a:lnTo>
                    <a:lnTo>
                      <a:pt x="1271" y="382"/>
                    </a:lnTo>
                    <a:lnTo>
                      <a:pt x="1234" y="392"/>
                    </a:lnTo>
                    <a:lnTo>
                      <a:pt x="1195" y="401"/>
                    </a:lnTo>
                    <a:lnTo>
                      <a:pt x="1153" y="407"/>
                    </a:lnTo>
                    <a:lnTo>
                      <a:pt x="1111" y="413"/>
                    </a:lnTo>
                    <a:lnTo>
                      <a:pt x="1067" y="418"/>
                    </a:lnTo>
                    <a:lnTo>
                      <a:pt x="1025" y="421"/>
                    </a:lnTo>
                    <a:lnTo>
                      <a:pt x="984" y="421"/>
                    </a:lnTo>
                    <a:lnTo>
                      <a:pt x="944" y="421"/>
                    </a:lnTo>
                    <a:lnTo>
                      <a:pt x="908" y="419"/>
                    </a:lnTo>
                    <a:lnTo>
                      <a:pt x="875" y="418"/>
                    </a:lnTo>
                    <a:lnTo>
                      <a:pt x="847" y="413"/>
                    </a:lnTo>
                    <a:lnTo>
                      <a:pt x="388" y="318"/>
                    </a:lnTo>
                    <a:lnTo>
                      <a:pt x="385" y="320"/>
                    </a:lnTo>
                    <a:lnTo>
                      <a:pt x="380" y="318"/>
                    </a:lnTo>
                    <a:lnTo>
                      <a:pt x="371" y="315"/>
                    </a:lnTo>
                    <a:lnTo>
                      <a:pt x="363" y="311"/>
                    </a:lnTo>
                    <a:lnTo>
                      <a:pt x="341" y="298"/>
                    </a:lnTo>
                    <a:lnTo>
                      <a:pt x="312" y="281"/>
                    </a:lnTo>
                    <a:lnTo>
                      <a:pt x="282" y="260"/>
                    </a:lnTo>
                    <a:lnTo>
                      <a:pt x="248" y="237"/>
                    </a:lnTo>
                    <a:lnTo>
                      <a:pt x="213" y="210"/>
                    </a:lnTo>
                    <a:lnTo>
                      <a:pt x="176" y="183"/>
                    </a:lnTo>
                    <a:lnTo>
                      <a:pt x="140" y="154"/>
                    </a:lnTo>
                    <a:lnTo>
                      <a:pt x="106" y="125"/>
                    </a:lnTo>
                    <a:lnTo>
                      <a:pt x="76" y="98"/>
                    </a:lnTo>
                    <a:lnTo>
                      <a:pt x="49" y="73"/>
                    </a:lnTo>
                    <a:lnTo>
                      <a:pt x="25" y="49"/>
                    </a:lnTo>
                    <a:lnTo>
                      <a:pt x="10" y="29"/>
                    </a:lnTo>
                    <a:lnTo>
                      <a:pt x="5" y="19"/>
                    </a:lnTo>
                    <a:lnTo>
                      <a:pt x="2" y="12"/>
                    </a:lnTo>
                    <a:lnTo>
                      <a:pt x="0" y="5"/>
                    </a:lnTo>
                    <a:lnTo>
                      <a:pt x="2"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3" name="Freeform 34">
                <a:extLst>
                  <a:ext uri="{FF2B5EF4-FFF2-40B4-BE49-F238E27FC236}">
                    <a16:creationId xmlns:a16="http://schemas.microsoft.com/office/drawing/2014/main" id="{58D311B6-7243-4BD6-915C-D4FE4B069D31}"/>
                  </a:ext>
                </a:extLst>
              </p:cNvPr>
              <p:cNvSpPr>
                <a:spLocks/>
              </p:cNvSpPr>
              <p:nvPr/>
            </p:nvSpPr>
            <p:spPr bwMode="auto">
              <a:xfrm>
                <a:off x="2904" y="1684"/>
                <a:ext cx="1065" cy="380"/>
              </a:xfrm>
              <a:custGeom>
                <a:avLst/>
                <a:gdLst>
                  <a:gd name="T0" fmla="*/ 12 w 1065"/>
                  <a:gd name="T1" fmla="*/ 0 h 380"/>
                  <a:gd name="T2" fmla="*/ 7 w 1065"/>
                  <a:gd name="T3" fmla="*/ 19 h 380"/>
                  <a:gd name="T4" fmla="*/ 12 w 1065"/>
                  <a:gd name="T5" fmla="*/ 35 h 380"/>
                  <a:gd name="T6" fmla="*/ 63 w 1065"/>
                  <a:gd name="T7" fmla="*/ 100 h 380"/>
                  <a:gd name="T8" fmla="*/ 120 w 1065"/>
                  <a:gd name="T9" fmla="*/ 160 h 380"/>
                  <a:gd name="T10" fmla="*/ 181 w 1065"/>
                  <a:gd name="T11" fmla="*/ 220 h 380"/>
                  <a:gd name="T12" fmla="*/ 248 w 1065"/>
                  <a:gd name="T13" fmla="*/ 275 h 380"/>
                  <a:gd name="T14" fmla="*/ 272 w 1065"/>
                  <a:gd name="T15" fmla="*/ 291 h 380"/>
                  <a:gd name="T16" fmla="*/ 302 w 1065"/>
                  <a:gd name="T17" fmla="*/ 299 h 380"/>
                  <a:gd name="T18" fmla="*/ 777 w 1065"/>
                  <a:gd name="T19" fmla="*/ 370 h 380"/>
                  <a:gd name="T20" fmla="*/ 829 w 1065"/>
                  <a:gd name="T21" fmla="*/ 368 h 380"/>
                  <a:gd name="T22" fmla="*/ 876 w 1065"/>
                  <a:gd name="T23" fmla="*/ 363 h 380"/>
                  <a:gd name="T24" fmla="*/ 920 w 1065"/>
                  <a:gd name="T25" fmla="*/ 353 h 380"/>
                  <a:gd name="T26" fmla="*/ 957 w 1065"/>
                  <a:gd name="T27" fmla="*/ 338 h 380"/>
                  <a:gd name="T28" fmla="*/ 991 w 1065"/>
                  <a:gd name="T29" fmla="*/ 319 h 380"/>
                  <a:gd name="T30" fmla="*/ 1020 w 1065"/>
                  <a:gd name="T31" fmla="*/ 297 h 380"/>
                  <a:gd name="T32" fmla="*/ 1043 w 1065"/>
                  <a:gd name="T33" fmla="*/ 270 h 380"/>
                  <a:gd name="T34" fmla="*/ 1060 w 1065"/>
                  <a:gd name="T35" fmla="*/ 257 h 380"/>
                  <a:gd name="T36" fmla="*/ 1052 w 1065"/>
                  <a:gd name="T37" fmla="*/ 277 h 380"/>
                  <a:gd name="T38" fmla="*/ 1016 w 1065"/>
                  <a:gd name="T39" fmla="*/ 311 h 380"/>
                  <a:gd name="T40" fmla="*/ 978 w 1065"/>
                  <a:gd name="T41" fmla="*/ 336 h 380"/>
                  <a:gd name="T42" fmla="*/ 934 w 1065"/>
                  <a:gd name="T43" fmla="*/ 356 h 380"/>
                  <a:gd name="T44" fmla="*/ 888 w 1065"/>
                  <a:gd name="T45" fmla="*/ 368 h 380"/>
                  <a:gd name="T46" fmla="*/ 844 w 1065"/>
                  <a:gd name="T47" fmla="*/ 377 h 380"/>
                  <a:gd name="T48" fmla="*/ 802 w 1065"/>
                  <a:gd name="T49" fmla="*/ 380 h 380"/>
                  <a:gd name="T50" fmla="*/ 763 w 1065"/>
                  <a:gd name="T51" fmla="*/ 378 h 380"/>
                  <a:gd name="T52" fmla="*/ 299 w 1065"/>
                  <a:gd name="T53" fmla="*/ 304 h 380"/>
                  <a:gd name="T54" fmla="*/ 269 w 1065"/>
                  <a:gd name="T55" fmla="*/ 296 h 380"/>
                  <a:gd name="T56" fmla="*/ 243 w 1065"/>
                  <a:gd name="T57" fmla="*/ 280 h 380"/>
                  <a:gd name="T58" fmla="*/ 186 w 1065"/>
                  <a:gd name="T59" fmla="*/ 231 h 380"/>
                  <a:gd name="T60" fmla="*/ 120 w 1065"/>
                  <a:gd name="T61" fmla="*/ 171 h 380"/>
                  <a:gd name="T62" fmla="*/ 56 w 1065"/>
                  <a:gd name="T63" fmla="*/ 103 h 380"/>
                  <a:gd name="T64" fmla="*/ 7 w 1065"/>
                  <a:gd name="T65" fmla="*/ 39 h 380"/>
                  <a:gd name="T66" fmla="*/ 0 w 1065"/>
                  <a:gd name="T67" fmla="*/ 25 h 380"/>
                  <a:gd name="T68" fmla="*/ 0 w 1065"/>
                  <a:gd name="T69" fmla="*/ 17 h 380"/>
                  <a:gd name="T70" fmla="*/ 5 w 1065"/>
                  <a:gd name="T71" fmla="*/ 0 h 3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65" h="380">
                    <a:moveTo>
                      <a:pt x="5" y="0"/>
                    </a:moveTo>
                    <a:lnTo>
                      <a:pt x="12" y="0"/>
                    </a:lnTo>
                    <a:lnTo>
                      <a:pt x="8" y="8"/>
                    </a:lnTo>
                    <a:lnTo>
                      <a:pt x="7" y="19"/>
                    </a:lnTo>
                    <a:lnTo>
                      <a:pt x="8" y="27"/>
                    </a:lnTo>
                    <a:lnTo>
                      <a:pt x="12" y="35"/>
                    </a:lnTo>
                    <a:lnTo>
                      <a:pt x="37" y="68"/>
                    </a:lnTo>
                    <a:lnTo>
                      <a:pt x="63" y="100"/>
                    </a:lnTo>
                    <a:lnTo>
                      <a:pt x="91" y="130"/>
                    </a:lnTo>
                    <a:lnTo>
                      <a:pt x="120" y="160"/>
                    </a:lnTo>
                    <a:lnTo>
                      <a:pt x="150" y="191"/>
                    </a:lnTo>
                    <a:lnTo>
                      <a:pt x="181" y="220"/>
                    </a:lnTo>
                    <a:lnTo>
                      <a:pt x="214" y="247"/>
                    </a:lnTo>
                    <a:lnTo>
                      <a:pt x="248" y="275"/>
                    </a:lnTo>
                    <a:lnTo>
                      <a:pt x="258" y="284"/>
                    </a:lnTo>
                    <a:lnTo>
                      <a:pt x="272" y="291"/>
                    </a:lnTo>
                    <a:lnTo>
                      <a:pt x="287" y="294"/>
                    </a:lnTo>
                    <a:lnTo>
                      <a:pt x="302" y="299"/>
                    </a:lnTo>
                    <a:lnTo>
                      <a:pt x="748" y="370"/>
                    </a:lnTo>
                    <a:lnTo>
                      <a:pt x="777" y="370"/>
                    </a:lnTo>
                    <a:lnTo>
                      <a:pt x="802" y="370"/>
                    </a:lnTo>
                    <a:lnTo>
                      <a:pt x="829" y="368"/>
                    </a:lnTo>
                    <a:lnTo>
                      <a:pt x="853" y="367"/>
                    </a:lnTo>
                    <a:lnTo>
                      <a:pt x="876" y="363"/>
                    </a:lnTo>
                    <a:lnTo>
                      <a:pt x="898" y="358"/>
                    </a:lnTo>
                    <a:lnTo>
                      <a:pt x="920" y="353"/>
                    </a:lnTo>
                    <a:lnTo>
                      <a:pt x="939" y="346"/>
                    </a:lnTo>
                    <a:lnTo>
                      <a:pt x="957" y="338"/>
                    </a:lnTo>
                    <a:lnTo>
                      <a:pt x="976" y="329"/>
                    </a:lnTo>
                    <a:lnTo>
                      <a:pt x="991" y="319"/>
                    </a:lnTo>
                    <a:lnTo>
                      <a:pt x="1006" y="309"/>
                    </a:lnTo>
                    <a:lnTo>
                      <a:pt x="1020" y="297"/>
                    </a:lnTo>
                    <a:lnTo>
                      <a:pt x="1033" y="284"/>
                    </a:lnTo>
                    <a:lnTo>
                      <a:pt x="1043" y="270"/>
                    </a:lnTo>
                    <a:lnTo>
                      <a:pt x="1055" y="255"/>
                    </a:lnTo>
                    <a:lnTo>
                      <a:pt x="1060" y="257"/>
                    </a:lnTo>
                    <a:lnTo>
                      <a:pt x="1065" y="257"/>
                    </a:lnTo>
                    <a:lnTo>
                      <a:pt x="1052" y="277"/>
                    </a:lnTo>
                    <a:lnTo>
                      <a:pt x="1035" y="296"/>
                    </a:lnTo>
                    <a:lnTo>
                      <a:pt x="1016" y="311"/>
                    </a:lnTo>
                    <a:lnTo>
                      <a:pt x="998" y="324"/>
                    </a:lnTo>
                    <a:lnTo>
                      <a:pt x="978" y="336"/>
                    </a:lnTo>
                    <a:lnTo>
                      <a:pt x="956" y="346"/>
                    </a:lnTo>
                    <a:lnTo>
                      <a:pt x="934" y="356"/>
                    </a:lnTo>
                    <a:lnTo>
                      <a:pt x="910" y="363"/>
                    </a:lnTo>
                    <a:lnTo>
                      <a:pt x="888" y="368"/>
                    </a:lnTo>
                    <a:lnTo>
                      <a:pt x="866" y="373"/>
                    </a:lnTo>
                    <a:lnTo>
                      <a:pt x="844" y="377"/>
                    </a:lnTo>
                    <a:lnTo>
                      <a:pt x="822" y="378"/>
                    </a:lnTo>
                    <a:lnTo>
                      <a:pt x="802" y="380"/>
                    </a:lnTo>
                    <a:lnTo>
                      <a:pt x="782" y="380"/>
                    </a:lnTo>
                    <a:lnTo>
                      <a:pt x="763" y="378"/>
                    </a:lnTo>
                    <a:lnTo>
                      <a:pt x="748" y="377"/>
                    </a:lnTo>
                    <a:lnTo>
                      <a:pt x="299" y="304"/>
                    </a:lnTo>
                    <a:lnTo>
                      <a:pt x="284" y="301"/>
                    </a:lnTo>
                    <a:lnTo>
                      <a:pt x="269" y="296"/>
                    </a:lnTo>
                    <a:lnTo>
                      <a:pt x="255" y="289"/>
                    </a:lnTo>
                    <a:lnTo>
                      <a:pt x="243" y="280"/>
                    </a:lnTo>
                    <a:lnTo>
                      <a:pt x="216" y="258"/>
                    </a:lnTo>
                    <a:lnTo>
                      <a:pt x="186" y="231"/>
                    </a:lnTo>
                    <a:lnTo>
                      <a:pt x="154" y="203"/>
                    </a:lnTo>
                    <a:lnTo>
                      <a:pt x="120" y="171"/>
                    </a:lnTo>
                    <a:lnTo>
                      <a:pt x="88" y="137"/>
                    </a:lnTo>
                    <a:lnTo>
                      <a:pt x="56" y="103"/>
                    </a:lnTo>
                    <a:lnTo>
                      <a:pt x="29" y="71"/>
                    </a:lnTo>
                    <a:lnTo>
                      <a:pt x="7" y="39"/>
                    </a:lnTo>
                    <a:lnTo>
                      <a:pt x="3" y="32"/>
                    </a:lnTo>
                    <a:lnTo>
                      <a:pt x="0" y="25"/>
                    </a:lnTo>
                    <a:lnTo>
                      <a:pt x="0" y="20"/>
                    </a:lnTo>
                    <a:lnTo>
                      <a:pt x="0" y="17"/>
                    </a:lnTo>
                    <a:lnTo>
                      <a:pt x="2" y="8"/>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4" name="Freeform 35">
                <a:extLst>
                  <a:ext uri="{FF2B5EF4-FFF2-40B4-BE49-F238E27FC236}">
                    <a16:creationId xmlns:a16="http://schemas.microsoft.com/office/drawing/2014/main" id="{34DA6581-AE22-45BF-88B7-F281C7073514}"/>
                  </a:ext>
                </a:extLst>
              </p:cNvPr>
              <p:cNvSpPr>
                <a:spLocks/>
              </p:cNvSpPr>
              <p:nvPr/>
            </p:nvSpPr>
            <p:spPr bwMode="auto">
              <a:xfrm>
                <a:off x="4655" y="2155"/>
                <a:ext cx="7" cy="4"/>
              </a:xfrm>
              <a:custGeom>
                <a:avLst/>
                <a:gdLst>
                  <a:gd name="T0" fmla="*/ 7 w 7"/>
                  <a:gd name="T1" fmla="*/ 4 h 4"/>
                  <a:gd name="T2" fmla="*/ 0 w 7"/>
                  <a:gd name="T3" fmla="*/ 4 h 4"/>
                  <a:gd name="T4" fmla="*/ 2 w 7"/>
                  <a:gd name="T5" fmla="*/ 2 h 4"/>
                  <a:gd name="T6" fmla="*/ 2 w 7"/>
                  <a:gd name="T7" fmla="*/ 0 h 4"/>
                  <a:gd name="T8" fmla="*/ 5 w 7"/>
                  <a:gd name="T9" fmla="*/ 2 h 4"/>
                  <a:gd name="T10" fmla="*/ 7 w 7"/>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7" y="4"/>
                    </a:moveTo>
                    <a:lnTo>
                      <a:pt x="0" y="4"/>
                    </a:lnTo>
                    <a:lnTo>
                      <a:pt x="2" y="2"/>
                    </a:lnTo>
                    <a:lnTo>
                      <a:pt x="2" y="0"/>
                    </a:lnTo>
                    <a:lnTo>
                      <a:pt x="5" y="2"/>
                    </a:lnTo>
                    <a:lnTo>
                      <a:pt x="7" y="4"/>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5" name="Freeform 36">
                <a:extLst>
                  <a:ext uri="{FF2B5EF4-FFF2-40B4-BE49-F238E27FC236}">
                    <a16:creationId xmlns:a16="http://schemas.microsoft.com/office/drawing/2014/main" id="{4AB89FDF-59C6-4971-8805-EE92866F3D92}"/>
                  </a:ext>
                </a:extLst>
              </p:cNvPr>
              <p:cNvSpPr>
                <a:spLocks/>
              </p:cNvSpPr>
              <p:nvPr/>
            </p:nvSpPr>
            <p:spPr bwMode="auto">
              <a:xfrm>
                <a:off x="4653" y="2157"/>
                <a:ext cx="14" cy="5"/>
              </a:xfrm>
              <a:custGeom>
                <a:avLst/>
                <a:gdLst>
                  <a:gd name="T0" fmla="*/ 4 w 14"/>
                  <a:gd name="T1" fmla="*/ 0 h 5"/>
                  <a:gd name="T2" fmla="*/ 5 w 14"/>
                  <a:gd name="T3" fmla="*/ 0 h 5"/>
                  <a:gd name="T4" fmla="*/ 9 w 14"/>
                  <a:gd name="T5" fmla="*/ 2 h 5"/>
                  <a:gd name="T6" fmla="*/ 14 w 14"/>
                  <a:gd name="T7" fmla="*/ 5 h 5"/>
                  <a:gd name="T8" fmla="*/ 0 w 14"/>
                  <a:gd name="T9" fmla="*/ 2 h 5"/>
                  <a:gd name="T10" fmla="*/ 2 w 14"/>
                  <a:gd name="T11" fmla="*/ 2 h 5"/>
                  <a:gd name="T12" fmla="*/ 4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4" y="0"/>
                    </a:moveTo>
                    <a:lnTo>
                      <a:pt x="5" y="0"/>
                    </a:lnTo>
                    <a:lnTo>
                      <a:pt x="9" y="2"/>
                    </a:lnTo>
                    <a:lnTo>
                      <a:pt x="14" y="5"/>
                    </a:lnTo>
                    <a:lnTo>
                      <a:pt x="0" y="2"/>
                    </a:lnTo>
                    <a:lnTo>
                      <a:pt x="2" y="2"/>
                    </a:lnTo>
                    <a:lnTo>
                      <a:pt x="4" y="0"/>
                    </a:lnTo>
                    <a:close/>
                  </a:path>
                </a:pathLst>
              </a:custGeom>
              <a:solidFill>
                <a:srgbClr val="5B5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6" name="Freeform 37">
                <a:extLst>
                  <a:ext uri="{FF2B5EF4-FFF2-40B4-BE49-F238E27FC236}">
                    <a16:creationId xmlns:a16="http://schemas.microsoft.com/office/drawing/2014/main" id="{49142BDA-175C-4191-9DA4-839CF511173A}"/>
                  </a:ext>
                </a:extLst>
              </p:cNvPr>
              <p:cNvSpPr>
                <a:spLocks/>
              </p:cNvSpPr>
              <p:nvPr/>
            </p:nvSpPr>
            <p:spPr bwMode="auto">
              <a:xfrm>
                <a:off x="4653" y="2159"/>
                <a:ext cx="19" cy="5"/>
              </a:xfrm>
              <a:custGeom>
                <a:avLst/>
                <a:gdLst>
                  <a:gd name="T0" fmla="*/ 2 w 19"/>
                  <a:gd name="T1" fmla="*/ 0 h 5"/>
                  <a:gd name="T2" fmla="*/ 9 w 19"/>
                  <a:gd name="T3" fmla="*/ 0 h 5"/>
                  <a:gd name="T4" fmla="*/ 14 w 19"/>
                  <a:gd name="T5" fmla="*/ 3 h 5"/>
                  <a:gd name="T6" fmla="*/ 19 w 19"/>
                  <a:gd name="T7" fmla="*/ 5 h 5"/>
                  <a:gd name="T8" fmla="*/ 0 w 19"/>
                  <a:gd name="T9" fmla="*/ 1 h 5"/>
                  <a:gd name="T10" fmla="*/ 0 w 19"/>
                  <a:gd name="T11" fmla="*/ 0 h 5"/>
                  <a:gd name="T12" fmla="*/ 2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2" y="0"/>
                    </a:moveTo>
                    <a:lnTo>
                      <a:pt x="9" y="0"/>
                    </a:lnTo>
                    <a:lnTo>
                      <a:pt x="14" y="3"/>
                    </a:lnTo>
                    <a:lnTo>
                      <a:pt x="19" y="5"/>
                    </a:lnTo>
                    <a:lnTo>
                      <a:pt x="0" y="1"/>
                    </a:lnTo>
                    <a:lnTo>
                      <a:pt x="0" y="0"/>
                    </a:lnTo>
                    <a:lnTo>
                      <a:pt x="2" y="0"/>
                    </a:lnTo>
                    <a:close/>
                  </a:path>
                </a:pathLst>
              </a:custGeom>
              <a:solidFill>
                <a:srgbClr val="5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7" name="Freeform 38">
                <a:extLst>
                  <a:ext uri="{FF2B5EF4-FFF2-40B4-BE49-F238E27FC236}">
                    <a16:creationId xmlns:a16="http://schemas.microsoft.com/office/drawing/2014/main" id="{9A280996-4579-49DE-BACA-67BB9CF54E8B}"/>
                  </a:ext>
                </a:extLst>
              </p:cNvPr>
              <p:cNvSpPr>
                <a:spLocks/>
              </p:cNvSpPr>
              <p:nvPr/>
            </p:nvSpPr>
            <p:spPr bwMode="auto">
              <a:xfrm>
                <a:off x="4652" y="2159"/>
                <a:ext cx="23" cy="8"/>
              </a:xfrm>
              <a:custGeom>
                <a:avLst/>
                <a:gdLst>
                  <a:gd name="T0" fmla="*/ 1 w 23"/>
                  <a:gd name="T1" fmla="*/ 0 h 8"/>
                  <a:gd name="T2" fmla="*/ 15 w 23"/>
                  <a:gd name="T3" fmla="*/ 3 h 8"/>
                  <a:gd name="T4" fmla="*/ 18 w 23"/>
                  <a:gd name="T5" fmla="*/ 5 h 8"/>
                  <a:gd name="T6" fmla="*/ 23 w 23"/>
                  <a:gd name="T7" fmla="*/ 8 h 8"/>
                  <a:gd name="T8" fmla="*/ 0 w 23"/>
                  <a:gd name="T9" fmla="*/ 3 h 8"/>
                  <a:gd name="T10" fmla="*/ 0 w 23"/>
                  <a:gd name="T11" fmla="*/ 1 h 8"/>
                  <a:gd name="T12" fmla="*/ 1 w 2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8">
                    <a:moveTo>
                      <a:pt x="1" y="0"/>
                    </a:moveTo>
                    <a:lnTo>
                      <a:pt x="15" y="3"/>
                    </a:lnTo>
                    <a:lnTo>
                      <a:pt x="18" y="5"/>
                    </a:lnTo>
                    <a:lnTo>
                      <a:pt x="23" y="8"/>
                    </a:lnTo>
                    <a:lnTo>
                      <a:pt x="0" y="3"/>
                    </a:lnTo>
                    <a:lnTo>
                      <a:pt x="0" y="1"/>
                    </a:lnTo>
                    <a:lnTo>
                      <a:pt x="1" y="0"/>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8" name="Freeform 39">
                <a:extLst>
                  <a:ext uri="{FF2B5EF4-FFF2-40B4-BE49-F238E27FC236}">
                    <a16:creationId xmlns:a16="http://schemas.microsoft.com/office/drawing/2014/main" id="{307E9889-7EA3-43A5-A52C-82D9F9BFC158}"/>
                  </a:ext>
                </a:extLst>
              </p:cNvPr>
              <p:cNvSpPr>
                <a:spLocks/>
              </p:cNvSpPr>
              <p:nvPr/>
            </p:nvSpPr>
            <p:spPr bwMode="auto">
              <a:xfrm>
                <a:off x="4650" y="2160"/>
                <a:ext cx="27" cy="9"/>
              </a:xfrm>
              <a:custGeom>
                <a:avLst/>
                <a:gdLst>
                  <a:gd name="T0" fmla="*/ 3 w 27"/>
                  <a:gd name="T1" fmla="*/ 0 h 9"/>
                  <a:gd name="T2" fmla="*/ 22 w 27"/>
                  <a:gd name="T3" fmla="*/ 4 h 9"/>
                  <a:gd name="T4" fmla="*/ 23 w 27"/>
                  <a:gd name="T5" fmla="*/ 6 h 9"/>
                  <a:gd name="T6" fmla="*/ 27 w 27"/>
                  <a:gd name="T7" fmla="*/ 7 h 9"/>
                  <a:gd name="T8" fmla="*/ 27 w 27"/>
                  <a:gd name="T9" fmla="*/ 9 h 9"/>
                  <a:gd name="T10" fmla="*/ 27 w 27"/>
                  <a:gd name="T11" fmla="*/ 9 h 9"/>
                  <a:gd name="T12" fmla="*/ 0 w 27"/>
                  <a:gd name="T13" fmla="*/ 4 h 9"/>
                  <a:gd name="T14" fmla="*/ 2 w 27"/>
                  <a:gd name="T15" fmla="*/ 2 h 9"/>
                  <a:gd name="T16" fmla="*/ 3 w 2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9">
                    <a:moveTo>
                      <a:pt x="3" y="0"/>
                    </a:moveTo>
                    <a:lnTo>
                      <a:pt x="22" y="4"/>
                    </a:lnTo>
                    <a:lnTo>
                      <a:pt x="23" y="6"/>
                    </a:lnTo>
                    <a:lnTo>
                      <a:pt x="27" y="7"/>
                    </a:lnTo>
                    <a:lnTo>
                      <a:pt x="27" y="9"/>
                    </a:lnTo>
                    <a:lnTo>
                      <a:pt x="0" y="4"/>
                    </a:lnTo>
                    <a:lnTo>
                      <a:pt x="2" y="2"/>
                    </a:lnTo>
                    <a:lnTo>
                      <a:pt x="3" y="0"/>
                    </a:lnTo>
                    <a:close/>
                  </a:path>
                </a:pathLst>
              </a:custGeom>
              <a:solidFill>
                <a:srgbClr val="64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9" name="Freeform 40">
                <a:extLst>
                  <a:ext uri="{FF2B5EF4-FFF2-40B4-BE49-F238E27FC236}">
                    <a16:creationId xmlns:a16="http://schemas.microsoft.com/office/drawing/2014/main" id="{35706EB7-93AD-4DC5-90ED-37009D584389}"/>
                  </a:ext>
                </a:extLst>
              </p:cNvPr>
              <p:cNvSpPr>
                <a:spLocks/>
              </p:cNvSpPr>
              <p:nvPr/>
            </p:nvSpPr>
            <p:spPr bwMode="auto">
              <a:xfrm>
                <a:off x="4648" y="2162"/>
                <a:ext cx="29" cy="9"/>
              </a:xfrm>
              <a:custGeom>
                <a:avLst/>
                <a:gdLst>
                  <a:gd name="T0" fmla="*/ 4 w 29"/>
                  <a:gd name="T1" fmla="*/ 0 h 9"/>
                  <a:gd name="T2" fmla="*/ 27 w 29"/>
                  <a:gd name="T3" fmla="*/ 5 h 9"/>
                  <a:gd name="T4" fmla="*/ 27 w 29"/>
                  <a:gd name="T5" fmla="*/ 5 h 9"/>
                  <a:gd name="T6" fmla="*/ 29 w 29"/>
                  <a:gd name="T7" fmla="*/ 5 h 9"/>
                  <a:gd name="T8" fmla="*/ 29 w 29"/>
                  <a:gd name="T9" fmla="*/ 7 h 9"/>
                  <a:gd name="T10" fmla="*/ 29 w 29"/>
                  <a:gd name="T11" fmla="*/ 9 h 9"/>
                  <a:gd name="T12" fmla="*/ 0 w 29"/>
                  <a:gd name="T13" fmla="*/ 4 h 9"/>
                  <a:gd name="T14" fmla="*/ 2 w 29"/>
                  <a:gd name="T15" fmla="*/ 2 h 9"/>
                  <a:gd name="T16" fmla="*/ 4 w 2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9">
                    <a:moveTo>
                      <a:pt x="4" y="0"/>
                    </a:moveTo>
                    <a:lnTo>
                      <a:pt x="27" y="5"/>
                    </a:lnTo>
                    <a:lnTo>
                      <a:pt x="29" y="5"/>
                    </a:lnTo>
                    <a:lnTo>
                      <a:pt x="29" y="7"/>
                    </a:lnTo>
                    <a:lnTo>
                      <a:pt x="29" y="9"/>
                    </a:lnTo>
                    <a:lnTo>
                      <a:pt x="0" y="4"/>
                    </a:lnTo>
                    <a:lnTo>
                      <a:pt x="2" y="2"/>
                    </a:lnTo>
                    <a:lnTo>
                      <a:pt x="4" y="0"/>
                    </a:lnTo>
                    <a:close/>
                  </a:path>
                </a:pathLst>
              </a:custGeom>
              <a:solidFill>
                <a:srgbClr val="686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0" name="Freeform 41">
                <a:extLst>
                  <a:ext uri="{FF2B5EF4-FFF2-40B4-BE49-F238E27FC236}">
                    <a16:creationId xmlns:a16="http://schemas.microsoft.com/office/drawing/2014/main" id="{18DF9485-BE88-41D3-8D8C-5293EC81F808}"/>
                  </a:ext>
                </a:extLst>
              </p:cNvPr>
              <p:cNvSpPr>
                <a:spLocks/>
              </p:cNvSpPr>
              <p:nvPr/>
            </p:nvSpPr>
            <p:spPr bwMode="auto">
              <a:xfrm>
                <a:off x="4648" y="2164"/>
                <a:ext cx="29" cy="8"/>
              </a:xfrm>
              <a:custGeom>
                <a:avLst/>
                <a:gdLst>
                  <a:gd name="T0" fmla="*/ 2 w 29"/>
                  <a:gd name="T1" fmla="*/ 0 h 8"/>
                  <a:gd name="T2" fmla="*/ 29 w 29"/>
                  <a:gd name="T3" fmla="*/ 5 h 8"/>
                  <a:gd name="T4" fmla="*/ 29 w 29"/>
                  <a:gd name="T5" fmla="*/ 7 h 8"/>
                  <a:gd name="T6" fmla="*/ 29 w 29"/>
                  <a:gd name="T7" fmla="*/ 8 h 8"/>
                  <a:gd name="T8" fmla="*/ 0 w 29"/>
                  <a:gd name="T9" fmla="*/ 3 h 8"/>
                  <a:gd name="T10" fmla="*/ 0 w 29"/>
                  <a:gd name="T11" fmla="*/ 2 h 8"/>
                  <a:gd name="T12" fmla="*/ 2 w 29"/>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
                    <a:moveTo>
                      <a:pt x="2" y="0"/>
                    </a:moveTo>
                    <a:lnTo>
                      <a:pt x="29" y="5"/>
                    </a:lnTo>
                    <a:lnTo>
                      <a:pt x="29" y="7"/>
                    </a:lnTo>
                    <a:lnTo>
                      <a:pt x="29" y="8"/>
                    </a:lnTo>
                    <a:lnTo>
                      <a:pt x="0" y="3"/>
                    </a:lnTo>
                    <a:lnTo>
                      <a:pt x="0" y="2"/>
                    </a:lnTo>
                    <a:lnTo>
                      <a:pt x="2" y="0"/>
                    </a:lnTo>
                    <a:close/>
                  </a:path>
                </a:pathLst>
              </a:custGeom>
              <a:solidFill>
                <a:srgbClr val="6A68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1" name="Freeform 42">
                <a:extLst>
                  <a:ext uri="{FF2B5EF4-FFF2-40B4-BE49-F238E27FC236}">
                    <a16:creationId xmlns:a16="http://schemas.microsoft.com/office/drawing/2014/main" id="{653C6E3F-35A4-41F4-9502-DDFA9767DBD0}"/>
                  </a:ext>
                </a:extLst>
              </p:cNvPr>
              <p:cNvSpPr>
                <a:spLocks/>
              </p:cNvSpPr>
              <p:nvPr/>
            </p:nvSpPr>
            <p:spPr bwMode="auto">
              <a:xfrm>
                <a:off x="4646" y="2166"/>
                <a:ext cx="31" cy="8"/>
              </a:xfrm>
              <a:custGeom>
                <a:avLst/>
                <a:gdLst>
                  <a:gd name="T0" fmla="*/ 2 w 31"/>
                  <a:gd name="T1" fmla="*/ 0 h 8"/>
                  <a:gd name="T2" fmla="*/ 31 w 31"/>
                  <a:gd name="T3" fmla="*/ 5 h 8"/>
                  <a:gd name="T4" fmla="*/ 31 w 31"/>
                  <a:gd name="T5" fmla="*/ 6 h 8"/>
                  <a:gd name="T6" fmla="*/ 31 w 31"/>
                  <a:gd name="T7" fmla="*/ 8 h 8"/>
                  <a:gd name="T8" fmla="*/ 0 w 31"/>
                  <a:gd name="T9" fmla="*/ 3 h 8"/>
                  <a:gd name="T10" fmla="*/ 2 w 31"/>
                  <a:gd name="T11" fmla="*/ 1 h 8"/>
                  <a:gd name="T12" fmla="*/ 2 w 31"/>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
                    <a:moveTo>
                      <a:pt x="2" y="0"/>
                    </a:moveTo>
                    <a:lnTo>
                      <a:pt x="31" y="5"/>
                    </a:lnTo>
                    <a:lnTo>
                      <a:pt x="31" y="6"/>
                    </a:lnTo>
                    <a:lnTo>
                      <a:pt x="31" y="8"/>
                    </a:lnTo>
                    <a:lnTo>
                      <a:pt x="0" y="3"/>
                    </a:lnTo>
                    <a:lnTo>
                      <a:pt x="2" y="1"/>
                    </a:lnTo>
                    <a:lnTo>
                      <a:pt x="2" y="0"/>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2" name="Freeform 43">
                <a:extLst>
                  <a:ext uri="{FF2B5EF4-FFF2-40B4-BE49-F238E27FC236}">
                    <a16:creationId xmlns:a16="http://schemas.microsoft.com/office/drawing/2014/main" id="{5BA0D86F-20EE-4099-A21D-AFC2B7780FE6}"/>
                  </a:ext>
                </a:extLst>
              </p:cNvPr>
              <p:cNvSpPr>
                <a:spLocks/>
              </p:cNvSpPr>
              <p:nvPr/>
            </p:nvSpPr>
            <p:spPr bwMode="auto">
              <a:xfrm>
                <a:off x="4645" y="2167"/>
                <a:ext cx="32" cy="9"/>
              </a:xfrm>
              <a:custGeom>
                <a:avLst/>
                <a:gdLst>
                  <a:gd name="T0" fmla="*/ 3 w 32"/>
                  <a:gd name="T1" fmla="*/ 0 h 9"/>
                  <a:gd name="T2" fmla="*/ 32 w 32"/>
                  <a:gd name="T3" fmla="*/ 5 h 9"/>
                  <a:gd name="T4" fmla="*/ 32 w 32"/>
                  <a:gd name="T5" fmla="*/ 7 h 9"/>
                  <a:gd name="T6" fmla="*/ 32 w 32"/>
                  <a:gd name="T7" fmla="*/ 9 h 9"/>
                  <a:gd name="T8" fmla="*/ 0 w 32"/>
                  <a:gd name="T9" fmla="*/ 4 h 9"/>
                  <a:gd name="T10" fmla="*/ 1 w 32"/>
                  <a:gd name="T11" fmla="*/ 2 h 9"/>
                  <a:gd name="T12" fmla="*/ 3 w 3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9">
                    <a:moveTo>
                      <a:pt x="3" y="0"/>
                    </a:moveTo>
                    <a:lnTo>
                      <a:pt x="32" y="5"/>
                    </a:lnTo>
                    <a:lnTo>
                      <a:pt x="32" y="7"/>
                    </a:lnTo>
                    <a:lnTo>
                      <a:pt x="32" y="9"/>
                    </a:lnTo>
                    <a:lnTo>
                      <a:pt x="0" y="4"/>
                    </a:lnTo>
                    <a:lnTo>
                      <a:pt x="1" y="2"/>
                    </a:lnTo>
                    <a:lnTo>
                      <a:pt x="3" y="0"/>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3" name="Freeform 44">
                <a:extLst>
                  <a:ext uri="{FF2B5EF4-FFF2-40B4-BE49-F238E27FC236}">
                    <a16:creationId xmlns:a16="http://schemas.microsoft.com/office/drawing/2014/main" id="{F4934709-0589-4430-B3BE-A51B5D8C3EF8}"/>
                  </a:ext>
                </a:extLst>
              </p:cNvPr>
              <p:cNvSpPr>
                <a:spLocks/>
              </p:cNvSpPr>
              <p:nvPr/>
            </p:nvSpPr>
            <p:spPr bwMode="auto">
              <a:xfrm>
                <a:off x="4645" y="2169"/>
                <a:ext cx="34" cy="8"/>
              </a:xfrm>
              <a:custGeom>
                <a:avLst/>
                <a:gdLst>
                  <a:gd name="T0" fmla="*/ 1 w 34"/>
                  <a:gd name="T1" fmla="*/ 0 h 8"/>
                  <a:gd name="T2" fmla="*/ 32 w 34"/>
                  <a:gd name="T3" fmla="*/ 5 h 8"/>
                  <a:gd name="T4" fmla="*/ 32 w 34"/>
                  <a:gd name="T5" fmla="*/ 7 h 8"/>
                  <a:gd name="T6" fmla="*/ 34 w 34"/>
                  <a:gd name="T7" fmla="*/ 8 h 8"/>
                  <a:gd name="T8" fmla="*/ 0 w 34"/>
                  <a:gd name="T9" fmla="*/ 3 h 8"/>
                  <a:gd name="T10" fmla="*/ 0 w 34"/>
                  <a:gd name="T11" fmla="*/ 2 h 8"/>
                  <a:gd name="T12" fmla="*/ 1 w 3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8">
                    <a:moveTo>
                      <a:pt x="1" y="0"/>
                    </a:moveTo>
                    <a:lnTo>
                      <a:pt x="32" y="5"/>
                    </a:lnTo>
                    <a:lnTo>
                      <a:pt x="32" y="7"/>
                    </a:lnTo>
                    <a:lnTo>
                      <a:pt x="34" y="8"/>
                    </a:lnTo>
                    <a:lnTo>
                      <a:pt x="0" y="3"/>
                    </a:lnTo>
                    <a:lnTo>
                      <a:pt x="0" y="2"/>
                    </a:lnTo>
                    <a:lnTo>
                      <a:pt x="1" y="0"/>
                    </a:lnTo>
                    <a:close/>
                  </a:path>
                </a:pathLst>
              </a:custGeom>
              <a:solidFill>
                <a:srgbClr val="717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4" name="Freeform 45">
                <a:extLst>
                  <a:ext uri="{FF2B5EF4-FFF2-40B4-BE49-F238E27FC236}">
                    <a16:creationId xmlns:a16="http://schemas.microsoft.com/office/drawing/2014/main" id="{EE330D97-CDF1-4622-A207-7C4018BE0F9E}"/>
                  </a:ext>
                </a:extLst>
              </p:cNvPr>
              <p:cNvSpPr>
                <a:spLocks/>
              </p:cNvSpPr>
              <p:nvPr/>
            </p:nvSpPr>
            <p:spPr bwMode="auto">
              <a:xfrm>
                <a:off x="4643" y="2171"/>
                <a:ext cx="36" cy="8"/>
              </a:xfrm>
              <a:custGeom>
                <a:avLst/>
                <a:gdLst>
                  <a:gd name="T0" fmla="*/ 2 w 36"/>
                  <a:gd name="T1" fmla="*/ 0 h 8"/>
                  <a:gd name="T2" fmla="*/ 34 w 36"/>
                  <a:gd name="T3" fmla="*/ 5 h 8"/>
                  <a:gd name="T4" fmla="*/ 36 w 36"/>
                  <a:gd name="T5" fmla="*/ 6 h 8"/>
                  <a:gd name="T6" fmla="*/ 36 w 36"/>
                  <a:gd name="T7" fmla="*/ 8 h 8"/>
                  <a:gd name="T8" fmla="*/ 0 w 36"/>
                  <a:gd name="T9" fmla="*/ 3 h 8"/>
                  <a:gd name="T10" fmla="*/ 2 w 36"/>
                  <a:gd name="T11" fmla="*/ 1 h 8"/>
                  <a:gd name="T12" fmla="*/ 2 w 3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
                    <a:moveTo>
                      <a:pt x="2" y="0"/>
                    </a:moveTo>
                    <a:lnTo>
                      <a:pt x="34" y="5"/>
                    </a:lnTo>
                    <a:lnTo>
                      <a:pt x="36" y="6"/>
                    </a:lnTo>
                    <a:lnTo>
                      <a:pt x="36" y="8"/>
                    </a:lnTo>
                    <a:lnTo>
                      <a:pt x="0" y="3"/>
                    </a:lnTo>
                    <a:lnTo>
                      <a:pt x="2" y="1"/>
                    </a:lnTo>
                    <a:lnTo>
                      <a:pt x="2" y="0"/>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5" name="Freeform 46">
                <a:extLst>
                  <a:ext uri="{FF2B5EF4-FFF2-40B4-BE49-F238E27FC236}">
                    <a16:creationId xmlns:a16="http://schemas.microsoft.com/office/drawing/2014/main" id="{8477B60C-FE12-4226-AAE6-8D3FB86A2656}"/>
                  </a:ext>
                </a:extLst>
              </p:cNvPr>
              <p:cNvSpPr>
                <a:spLocks/>
              </p:cNvSpPr>
              <p:nvPr/>
            </p:nvSpPr>
            <p:spPr bwMode="auto">
              <a:xfrm>
                <a:off x="4641" y="2172"/>
                <a:ext cx="38" cy="9"/>
              </a:xfrm>
              <a:custGeom>
                <a:avLst/>
                <a:gdLst>
                  <a:gd name="T0" fmla="*/ 4 w 38"/>
                  <a:gd name="T1" fmla="*/ 0 h 9"/>
                  <a:gd name="T2" fmla="*/ 38 w 38"/>
                  <a:gd name="T3" fmla="*/ 5 h 9"/>
                  <a:gd name="T4" fmla="*/ 38 w 38"/>
                  <a:gd name="T5" fmla="*/ 7 h 9"/>
                  <a:gd name="T6" fmla="*/ 38 w 38"/>
                  <a:gd name="T7" fmla="*/ 9 h 9"/>
                  <a:gd name="T8" fmla="*/ 0 w 38"/>
                  <a:gd name="T9" fmla="*/ 2 h 9"/>
                  <a:gd name="T10" fmla="*/ 2 w 38"/>
                  <a:gd name="T11" fmla="*/ 2 h 9"/>
                  <a:gd name="T12" fmla="*/ 4 w 38"/>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4" y="0"/>
                    </a:moveTo>
                    <a:lnTo>
                      <a:pt x="38" y="5"/>
                    </a:lnTo>
                    <a:lnTo>
                      <a:pt x="38" y="7"/>
                    </a:lnTo>
                    <a:lnTo>
                      <a:pt x="38" y="9"/>
                    </a:lnTo>
                    <a:lnTo>
                      <a:pt x="0" y="2"/>
                    </a:lnTo>
                    <a:lnTo>
                      <a:pt x="2" y="2"/>
                    </a:lnTo>
                    <a:lnTo>
                      <a:pt x="4" y="0"/>
                    </a:lnTo>
                    <a:close/>
                  </a:path>
                </a:pathLst>
              </a:custGeom>
              <a:solidFill>
                <a:srgbClr val="777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6" name="Freeform 47">
                <a:extLst>
                  <a:ext uri="{FF2B5EF4-FFF2-40B4-BE49-F238E27FC236}">
                    <a16:creationId xmlns:a16="http://schemas.microsoft.com/office/drawing/2014/main" id="{A4F33989-86F5-4EF7-976A-5D510DEDA729}"/>
                  </a:ext>
                </a:extLst>
              </p:cNvPr>
              <p:cNvSpPr>
                <a:spLocks noEditPoints="1"/>
              </p:cNvSpPr>
              <p:nvPr/>
            </p:nvSpPr>
            <p:spPr bwMode="auto">
              <a:xfrm>
                <a:off x="4641" y="2174"/>
                <a:ext cx="76" cy="15"/>
              </a:xfrm>
              <a:custGeom>
                <a:avLst/>
                <a:gdLst>
                  <a:gd name="T0" fmla="*/ 2 w 76"/>
                  <a:gd name="T1" fmla="*/ 0 h 15"/>
                  <a:gd name="T2" fmla="*/ 38 w 76"/>
                  <a:gd name="T3" fmla="*/ 5 h 15"/>
                  <a:gd name="T4" fmla="*/ 38 w 76"/>
                  <a:gd name="T5" fmla="*/ 7 h 15"/>
                  <a:gd name="T6" fmla="*/ 38 w 76"/>
                  <a:gd name="T7" fmla="*/ 8 h 15"/>
                  <a:gd name="T8" fmla="*/ 0 w 76"/>
                  <a:gd name="T9" fmla="*/ 2 h 15"/>
                  <a:gd name="T10" fmla="*/ 0 w 76"/>
                  <a:gd name="T11" fmla="*/ 0 h 15"/>
                  <a:gd name="T12" fmla="*/ 2 w 76"/>
                  <a:gd name="T13" fmla="*/ 0 h 15"/>
                  <a:gd name="T14" fmla="*/ 76 w 76"/>
                  <a:gd name="T15" fmla="*/ 15 h 15"/>
                  <a:gd name="T16" fmla="*/ 73 w 76"/>
                  <a:gd name="T17" fmla="*/ 15 h 15"/>
                  <a:gd name="T18" fmla="*/ 73 w 76"/>
                  <a:gd name="T19" fmla="*/ 15 h 15"/>
                  <a:gd name="T20" fmla="*/ 73 w 76"/>
                  <a:gd name="T21" fmla="*/ 14 h 15"/>
                  <a:gd name="T22" fmla="*/ 75 w 76"/>
                  <a:gd name="T23" fmla="*/ 15 h 15"/>
                  <a:gd name="T24" fmla="*/ 76 w 76"/>
                  <a:gd name="T25" fmla="*/ 1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15">
                    <a:moveTo>
                      <a:pt x="2" y="0"/>
                    </a:moveTo>
                    <a:lnTo>
                      <a:pt x="38" y="5"/>
                    </a:lnTo>
                    <a:lnTo>
                      <a:pt x="38" y="7"/>
                    </a:lnTo>
                    <a:lnTo>
                      <a:pt x="38" y="8"/>
                    </a:lnTo>
                    <a:lnTo>
                      <a:pt x="0" y="2"/>
                    </a:lnTo>
                    <a:lnTo>
                      <a:pt x="0" y="0"/>
                    </a:lnTo>
                    <a:lnTo>
                      <a:pt x="2" y="0"/>
                    </a:lnTo>
                    <a:close/>
                    <a:moveTo>
                      <a:pt x="76" y="15"/>
                    </a:moveTo>
                    <a:lnTo>
                      <a:pt x="73" y="15"/>
                    </a:lnTo>
                    <a:lnTo>
                      <a:pt x="73" y="14"/>
                    </a:lnTo>
                    <a:lnTo>
                      <a:pt x="75" y="15"/>
                    </a:lnTo>
                    <a:lnTo>
                      <a:pt x="76" y="15"/>
                    </a:lnTo>
                    <a:close/>
                  </a:path>
                </a:pathLst>
              </a:custGeom>
              <a:solidFill>
                <a:srgbClr val="797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7" name="Freeform 48">
                <a:extLst>
                  <a:ext uri="{FF2B5EF4-FFF2-40B4-BE49-F238E27FC236}">
                    <a16:creationId xmlns:a16="http://schemas.microsoft.com/office/drawing/2014/main" id="{4679FBC6-CE56-4280-AADA-BED173E04CA4}"/>
                  </a:ext>
                </a:extLst>
              </p:cNvPr>
              <p:cNvSpPr>
                <a:spLocks noEditPoints="1"/>
              </p:cNvSpPr>
              <p:nvPr/>
            </p:nvSpPr>
            <p:spPr bwMode="auto">
              <a:xfrm>
                <a:off x="4640" y="2174"/>
                <a:ext cx="82" cy="19"/>
              </a:xfrm>
              <a:custGeom>
                <a:avLst/>
                <a:gdLst>
                  <a:gd name="T0" fmla="*/ 1 w 82"/>
                  <a:gd name="T1" fmla="*/ 0 h 19"/>
                  <a:gd name="T2" fmla="*/ 39 w 82"/>
                  <a:gd name="T3" fmla="*/ 7 h 19"/>
                  <a:gd name="T4" fmla="*/ 39 w 82"/>
                  <a:gd name="T5" fmla="*/ 8 h 19"/>
                  <a:gd name="T6" fmla="*/ 40 w 82"/>
                  <a:gd name="T7" fmla="*/ 10 h 19"/>
                  <a:gd name="T8" fmla="*/ 0 w 82"/>
                  <a:gd name="T9" fmla="*/ 3 h 19"/>
                  <a:gd name="T10" fmla="*/ 1 w 82"/>
                  <a:gd name="T11" fmla="*/ 2 h 19"/>
                  <a:gd name="T12" fmla="*/ 1 w 82"/>
                  <a:gd name="T13" fmla="*/ 0 h 19"/>
                  <a:gd name="T14" fmla="*/ 82 w 82"/>
                  <a:gd name="T15" fmla="*/ 19 h 19"/>
                  <a:gd name="T16" fmla="*/ 74 w 82"/>
                  <a:gd name="T17" fmla="*/ 17 h 19"/>
                  <a:gd name="T18" fmla="*/ 74 w 82"/>
                  <a:gd name="T19" fmla="*/ 15 h 19"/>
                  <a:gd name="T20" fmla="*/ 74 w 82"/>
                  <a:gd name="T21" fmla="*/ 14 h 19"/>
                  <a:gd name="T22" fmla="*/ 79 w 82"/>
                  <a:gd name="T23" fmla="*/ 17 h 19"/>
                  <a:gd name="T24" fmla="*/ 82 w 8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9">
                    <a:moveTo>
                      <a:pt x="1" y="0"/>
                    </a:moveTo>
                    <a:lnTo>
                      <a:pt x="39" y="7"/>
                    </a:lnTo>
                    <a:lnTo>
                      <a:pt x="39" y="8"/>
                    </a:lnTo>
                    <a:lnTo>
                      <a:pt x="40" y="10"/>
                    </a:lnTo>
                    <a:lnTo>
                      <a:pt x="0" y="3"/>
                    </a:lnTo>
                    <a:lnTo>
                      <a:pt x="1" y="2"/>
                    </a:lnTo>
                    <a:lnTo>
                      <a:pt x="1" y="0"/>
                    </a:lnTo>
                    <a:close/>
                    <a:moveTo>
                      <a:pt x="82" y="19"/>
                    </a:moveTo>
                    <a:lnTo>
                      <a:pt x="74" y="17"/>
                    </a:lnTo>
                    <a:lnTo>
                      <a:pt x="74" y="15"/>
                    </a:lnTo>
                    <a:lnTo>
                      <a:pt x="74" y="14"/>
                    </a:lnTo>
                    <a:lnTo>
                      <a:pt x="79" y="17"/>
                    </a:lnTo>
                    <a:lnTo>
                      <a:pt x="82" y="19"/>
                    </a:ln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8" name="Freeform 49">
                <a:extLst>
                  <a:ext uri="{FF2B5EF4-FFF2-40B4-BE49-F238E27FC236}">
                    <a16:creationId xmlns:a16="http://schemas.microsoft.com/office/drawing/2014/main" id="{29F18176-B00D-4058-94C3-EB81934090A1}"/>
                  </a:ext>
                </a:extLst>
              </p:cNvPr>
              <p:cNvSpPr>
                <a:spLocks noEditPoints="1"/>
              </p:cNvSpPr>
              <p:nvPr/>
            </p:nvSpPr>
            <p:spPr bwMode="auto">
              <a:xfrm>
                <a:off x="4640" y="2176"/>
                <a:ext cx="89" cy="20"/>
              </a:xfrm>
              <a:custGeom>
                <a:avLst/>
                <a:gdLst>
                  <a:gd name="T0" fmla="*/ 1 w 89"/>
                  <a:gd name="T1" fmla="*/ 0 h 20"/>
                  <a:gd name="T2" fmla="*/ 39 w 89"/>
                  <a:gd name="T3" fmla="*/ 6 h 20"/>
                  <a:gd name="T4" fmla="*/ 40 w 89"/>
                  <a:gd name="T5" fmla="*/ 8 h 20"/>
                  <a:gd name="T6" fmla="*/ 40 w 89"/>
                  <a:gd name="T7" fmla="*/ 10 h 20"/>
                  <a:gd name="T8" fmla="*/ 0 w 89"/>
                  <a:gd name="T9" fmla="*/ 3 h 20"/>
                  <a:gd name="T10" fmla="*/ 0 w 89"/>
                  <a:gd name="T11" fmla="*/ 1 h 20"/>
                  <a:gd name="T12" fmla="*/ 1 w 89"/>
                  <a:gd name="T13" fmla="*/ 0 h 20"/>
                  <a:gd name="T14" fmla="*/ 74 w 89"/>
                  <a:gd name="T15" fmla="*/ 13 h 20"/>
                  <a:gd name="T16" fmla="*/ 77 w 89"/>
                  <a:gd name="T17" fmla="*/ 13 h 20"/>
                  <a:gd name="T18" fmla="*/ 82 w 89"/>
                  <a:gd name="T19" fmla="*/ 17 h 20"/>
                  <a:gd name="T20" fmla="*/ 89 w 89"/>
                  <a:gd name="T21" fmla="*/ 20 h 20"/>
                  <a:gd name="T22" fmla="*/ 74 w 89"/>
                  <a:gd name="T23" fmla="*/ 17 h 20"/>
                  <a:gd name="T24" fmla="*/ 74 w 89"/>
                  <a:gd name="T25" fmla="*/ 15 h 20"/>
                  <a:gd name="T26" fmla="*/ 74 w 89"/>
                  <a:gd name="T27" fmla="*/ 13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20">
                    <a:moveTo>
                      <a:pt x="1" y="0"/>
                    </a:moveTo>
                    <a:lnTo>
                      <a:pt x="39" y="6"/>
                    </a:lnTo>
                    <a:lnTo>
                      <a:pt x="40" y="8"/>
                    </a:lnTo>
                    <a:lnTo>
                      <a:pt x="40" y="10"/>
                    </a:lnTo>
                    <a:lnTo>
                      <a:pt x="0" y="3"/>
                    </a:lnTo>
                    <a:lnTo>
                      <a:pt x="0" y="1"/>
                    </a:lnTo>
                    <a:lnTo>
                      <a:pt x="1" y="0"/>
                    </a:lnTo>
                    <a:close/>
                    <a:moveTo>
                      <a:pt x="74" y="13"/>
                    </a:moveTo>
                    <a:lnTo>
                      <a:pt x="77" y="13"/>
                    </a:lnTo>
                    <a:lnTo>
                      <a:pt x="82" y="17"/>
                    </a:lnTo>
                    <a:lnTo>
                      <a:pt x="89" y="20"/>
                    </a:lnTo>
                    <a:lnTo>
                      <a:pt x="74" y="17"/>
                    </a:lnTo>
                    <a:lnTo>
                      <a:pt x="74" y="15"/>
                    </a:lnTo>
                    <a:lnTo>
                      <a:pt x="74" y="13"/>
                    </a:lnTo>
                    <a:close/>
                  </a:path>
                </a:pathLst>
              </a:custGeom>
              <a:solidFill>
                <a:srgbClr val="7F7E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9" name="Freeform 50">
                <a:extLst>
                  <a:ext uri="{FF2B5EF4-FFF2-40B4-BE49-F238E27FC236}">
                    <a16:creationId xmlns:a16="http://schemas.microsoft.com/office/drawing/2014/main" id="{BD00C029-6156-4031-8A47-D8275BD062DE}"/>
                  </a:ext>
                </a:extLst>
              </p:cNvPr>
              <p:cNvSpPr>
                <a:spLocks noEditPoints="1"/>
              </p:cNvSpPr>
              <p:nvPr/>
            </p:nvSpPr>
            <p:spPr bwMode="auto">
              <a:xfrm>
                <a:off x="4638" y="2177"/>
                <a:ext cx="96" cy="21"/>
              </a:xfrm>
              <a:custGeom>
                <a:avLst/>
                <a:gdLst>
                  <a:gd name="T0" fmla="*/ 2 w 96"/>
                  <a:gd name="T1" fmla="*/ 0 h 21"/>
                  <a:gd name="T2" fmla="*/ 42 w 96"/>
                  <a:gd name="T3" fmla="*/ 7 h 21"/>
                  <a:gd name="T4" fmla="*/ 42 w 96"/>
                  <a:gd name="T5" fmla="*/ 9 h 21"/>
                  <a:gd name="T6" fmla="*/ 42 w 96"/>
                  <a:gd name="T7" fmla="*/ 12 h 21"/>
                  <a:gd name="T8" fmla="*/ 0 w 96"/>
                  <a:gd name="T9" fmla="*/ 4 h 21"/>
                  <a:gd name="T10" fmla="*/ 2 w 96"/>
                  <a:gd name="T11" fmla="*/ 2 h 21"/>
                  <a:gd name="T12" fmla="*/ 2 w 96"/>
                  <a:gd name="T13" fmla="*/ 0 h 21"/>
                  <a:gd name="T14" fmla="*/ 76 w 96"/>
                  <a:gd name="T15" fmla="*/ 14 h 21"/>
                  <a:gd name="T16" fmla="*/ 84 w 96"/>
                  <a:gd name="T17" fmla="*/ 16 h 21"/>
                  <a:gd name="T18" fmla="*/ 90 w 96"/>
                  <a:gd name="T19" fmla="*/ 17 h 21"/>
                  <a:gd name="T20" fmla="*/ 96 w 96"/>
                  <a:gd name="T21" fmla="*/ 21 h 21"/>
                  <a:gd name="T22" fmla="*/ 76 w 96"/>
                  <a:gd name="T23" fmla="*/ 17 h 21"/>
                  <a:gd name="T24" fmla="*/ 76 w 96"/>
                  <a:gd name="T25" fmla="*/ 16 h 21"/>
                  <a:gd name="T26" fmla="*/ 76 w 96"/>
                  <a:gd name="T27" fmla="*/ 1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21">
                    <a:moveTo>
                      <a:pt x="2" y="0"/>
                    </a:moveTo>
                    <a:lnTo>
                      <a:pt x="42" y="7"/>
                    </a:lnTo>
                    <a:lnTo>
                      <a:pt x="42" y="9"/>
                    </a:lnTo>
                    <a:lnTo>
                      <a:pt x="42" y="12"/>
                    </a:lnTo>
                    <a:lnTo>
                      <a:pt x="0" y="4"/>
                    </a:lnTo>
                    <a:lnTo>
                      <a:pt x="2" y="2"/>
                    </a:lnTo>
                    <a:lnTo>
                      <a:pt x="2" y="0"/>
                    </a:lnTo>
                    <a:close/>
                    <a:moveTo>
                      <a:pt x="76" y="14"/>
                    </a:moveTo>
                    <a:lnTo>
                      <a:pt x="84" y="16"/>
                    </a:lnTo>
                    <a:lnTo>
                      <a:pt x="90" y="17"/>
                    </a:lnTo>
                    <a:lnTo>
                      <a:pt x="96" y="21"/>
                    </a:lnTo>
                    <a:lnTo>
                      <a:pt x="76" y="17"/>
                    </a:lnTo>
                    <a:lnTo>
                      <a:pt x="76" y="16"/>
                    </a:lnTo>
                    <a:lnTo>
                      <a:pt x="76" y="14"/>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0" name="Freeform 51">
                <a:extLst>
                  <a:ext uri="{FF2B5EF4-FFF2-40B4-BE49-F238E27FC236}">
                    <a16:creationId xmlns:a16="http://schemas.microsoft.com/office/drawing/2014/main" id="{B6B517EE-A8D1-4EE0-8604-FD81AFC8A2A8}"/>
                  </a:ext>
                </a:extLst>
              </p:cNvPr>
              <p:cNvSpPr>
                <a:spLocks noEditPoints="1"/>
              </p:cNvSpPr>
              <p:nvPr/>
            </p:nvSpPr>
            <p:spPr bwMode="auto">
              <a:xfrm>
                <a:off x="4636" y="2179"/>
                <a:ext cx="102" cy="22"/>
              </a:xfrm>
              <a:custGeom>
                <a:avLst/>
                <a:gdLst>
                  <a:gd name="T0" fmla="*/ 4 w 102"/>
                  <a:gd name="T1" fmla="*/ 0 h 22"/>
                  <a:gd name="T2" fmla="*/ 44 w 102"/>
                  <a:gd name="T3" fmla="*/ 7 h 22"/>
                  <a:gd name="T4" fmla="*/ 44 w 102"/>
                  <a:gd name="T5" fmla="*/ 10 h 22"/>
                  <a:gd name="T6" fmla="*/ 46 w 102"/>
                  <a:gd name="T7" fmla="*/ 12 h 22"/>
                  <a:gd name="T8" fmla="*/ 0 w 102"/>
                  <a:gd name="T9" fmla="*/ 3 h 22"/>
                  <a:gd name="T10" fmla="*/ 2 w 102"/>
                  <a:gd name="T11" fmla="*/ 2 h 22"/>
                  <a:gd name="T12" fmla="*/ 4 w 102"/>
                  <a:gd name="T13" fmla="*/ 0 h 22"/>
                  <a:gd name="T14" fmla="*/ 78 w 102"/>
                  <a:gd name="T15" fmla="*/ 14 h 22"/>
                  <a:gd name="T16" fmla="*/ 93 w 102"/>
                  <a:gd name="T17" fmla="*/ 17 h 22"/>
                  <a:gd name="T18" fmla="*/ 98 w 102"/>
                  <a:gd name="T19" fmla="*/ 19 h 22"/>
                  <a:gd name="T20" fmla="*/ 102 w 102"/>
                  <a:gd name="T21" fmla="*/ 22 h 22"/>
                  <a:gd name="T22" fmla="*/ 78 w 102"/>
                  <a:gd name="T23" fmla="*/ 17 h 22"/>
                  <a:gd name="T24" fmla="*/ 78 w 102"/>
                  <a:gd name="T25" fmla="*/ 15 h 22"/>
                  <a:gd name="T26" fmla="*/ 78 w 102"/>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22">
                    <a:moveTo>
                      <a:pt x="4" y="0"/>
                    </a:moveTo>
                    <a:lnTo>
                      <a:pt x="44" y="7"/>
                    </a:lnTo>
                    <a:lnTo>
                      <a:pt x="44" y="10"/>
                    </a:lnTo>
                    <a:lnTo>
                      <a:pt x="46" y="12"/>
                    </a:lnTo>
                    <a:lnTo>
                      <a:pt x="0" y="3"/>
                    </a:lnTo>
                    <a:lnTo>
                      <a:pt x="2" y="2"/>
                    </a:lnTo>
                    <a:lnTo>
                      <a:pt x="4" y="0"/>
                    </a:lnTo>
                    <a:close/>
                    <a:moveTo>
                      <a:pt x="78" y="14"/>
                    </a:moveTo>
                    <a:lnTo>
                      <a:pt x="93" y="17"/>
                    </a:lnTo>
                    <a:lnTo>
                      <a:pt x="98" y="19"/>
                    </a:lnTo>
                    <a:lnTo>
                      <a:pt x="102" y="22"/>
                    </a:lnTo>
                    <a:lnTo>
                      <a:pt x="78" y="17"/>
                    </a:lnTo>
                    <a:lnTo>
                      <a:pt x="78" y="15"/>
                    </a:lnTo>
                    <a:lnTo>
                      <a:pt x="78" y="14"/>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1" name="Freeform 52">
                <a:extLst>
                  <a:ext uri="{FF2B5EF4-FFF2-40B4-BE49-F238E27FC236}">
                    <a16:creationId xmlns:a16="http://schemas.microsoft.com/office/drawing/2014/main" id="{5B881AE8-3A9D-409D-A6F7-7B216817EA33}"/>
                  </a:ext>
                </a:extLst>
              </p:cNvPr>
              <p:cNvSpPr>
                <a:spLocks noEditPoints="1"/>
              </p:cNvSpPr>
              <p:nvPr/>
            </p:nvSpPr>
            <p:spPr bwMode="auto">
              <a:xfrm>
                <a:off x="4636" y="2181"/>
                <a:ext cx="107" cy="22"/>
              </a:xfrm>
              <a:custGeom>
                <a:avLst/>
                <a:gdLst>
                  <a:gd name="T0" fmla="*/ 2 w 107"/>
                  <a:gd name="T1" fmla="*/ 0 h 22"/>
                  <a:gd name="T2" fmla="*/ 44 w 107"/>
                  <a:gd name="T3" fmla="*/ 8 h 22"/>
                  <a:gd name="T4" fmla="*/ 46 w 107"/>
                  <a:gd name="T5" fmla="*/ 10 h 22"/>
                  <a:gd name="T6" fmla="*/ 46 w 107"/>
                  <a:gd name="T7" fmla="*/ 12 h 22"/>
                  <a:gd name="T8" fmla="*/ 0 w 107"/>
                  <a:gd name="T9" fmla="*/ 3 h 22"/>
                  <a:gd name="T10" fmla="*/ 0 w 107"/>
                  <a:gd name="T11" fmla="*/ 1 h 22"/>
                  <a:gd name="T12" fmla="*/ 2 w 107"/>
                  <a:gd name="T13" fmla="*/ 0 h 22"/>
                  <a:gd name="T14" fmla="*/ 78 w 107"/>
                  <a:gd name="T15" fmla="*/ 13 h 22"/>
                  <a:gd name="T16" fmla="*/ 98 w 107"/>
                  <a:gd name="T17" fmla="*/ 17 h 22"/>
                  <a:gd name="T18" fmla="*/ 102 w 107"/>
                  <a:gd name="T19" fmla="*/ 20 h 22"/>
                  <a:gd name="T20" fmla="*/ 107 w 107"/>
                  <a:gd name="T21" fmla="*/ 22 h 22"/>
                  <a:gd name="T22" fmla="*/ 78 w 107"/>
                  <a:gd name="T23" fmla="*/ 17 h 22"/>
                  <a:gd name="T24" fmla="*/ 78 w 107"/>
                  <a:gd name="T25" fmla="*/ 15 h 22"/>
                  <a:gd name="T26" fmla="*/ 78 w 107"/>
                  <a:gd name="T27" fmla="*/ 1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2">
                    <a:moveTo>
                      <a:pt x="2" y="0"/>
                    </a:moveTo>
                    <a:lnTo>
                      <a:pt x="44" y="8"/>
                    </a:lnTo>
                    <a:lnTo>
                      <a:pt x="46" y="10"/>
                    </a:lnTo>
                    <a:lnTo>
                      <a:pt x="46" y="12"/>
                    </a:lnTo>
                    <a:lnTo>
                      <a:pt x="0" y="3"/>
                    </a:lnTo>
                    <a:lnTo>
                      <a:pt x="0" y="1"/>
                    </a:lnTo>
                    <a:lnTo>
                      <a:pt x="2" y="0"/>
                    </a:lnTo>
                    <a:close/>
                    <a:moveTo>
                      <a:pt x="78" y="13"/>
                    </a:moveTo>
                    <a:lnTo>
                      <a:pt x="98" y="17"/>
                    </a:lnTo>
                    <a:lnTo>
                      <a:pt x="102" y="20"/>
                    </a:lnTo>
                    <a:lnTo>
                      <a:pt x="107" y="22"/>
                    </a:lnTo>
                    <a:lnTo>
                      <a:pt x="78" y="17"/>
                    </a:lnTo>
                    <a:lnTo>
                      <a:pt x="78" y="15"/>
                    </a:lnTo>
                    <a:lnTo>
                      <a:pt x="78" y="13"/>
                    </a:lnTo>
                    <a:close/>
                  </a:path>
                </a:pathLst>
              </a:custGeom>
              <a:solidFill>
                <a:srgbClr val="8887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2" name="Freeform 53">
                <a:extLst>
                  <a:ext uri="{FF2B5EF4-FFF2-40B4-BE49-F238E27FC236}">
                    <a16:creationId xmlns:a16="http://schemas.microsoft.com/office/drawing/2014/main" id="{52DA8A80-CD0B-446D-8024-FB927C93F817}"/>
                  </a:ext>
                </a:extLst>
              </p:cNvPr>
              <p:cNvSpPr>
                <a:spLocks noEditPoints="1"/>
              </p:cNvSpPr>
              <p:nvPr/>
            </p:nvSpPr>
            <p:spPr bwMode="auto">
              <a:xfrm>
                <a:off x="4635" y="2182"/>
                <a:ext cx="113" cy="24"/>
              </a:xfrm>
              <a:custGeom>
                <a:avLst/>
                <a:gdLst>
                  <a:gd name="T0" fmla="*/ 1 w 113"/>
                  <a:gd name="T1" fmla="*/ 0 h 24"/>
                  <a:gd name="T2" fmla="*/ 47 w 113"/>
                  <a:gd name="T3" fmla="*/ 9 h 24"/>
                  <a:gd name="T4" fmla="*/ 47 w 113"/>
                  <a:gd name="T5" fmla="*/ 11 h 24"/>
                  <a:gd name="T6" fmla="*/ 49 w 113"/>
                  <a:gd name="T7" fmla="*/ 12 h 24"/>
                  <a:gd name="T8" fmla="*/ 0 w 113"/>
                  <a:gd name="T9" fmla="*/ 4 h 24"/>
                  <a:gd name="T10" fmla="*/ 1 w 113"/>
                  <a:gd name="T11" fmla="*/ 2 h 24"/>
                  <a:gd name="T12" fmla="*/ 1 w 113"/>
                  <a:gd name="T13" fmla="*/ 0 h 24"/>
                  <a:gd name="T14" fmla="*/ 79 w 113"/>
                  <a:gd name="T15" fmla="*/ 14 h 24"/>
                  <a:gd name="T16" fmla="*/ 103 w 113"/>
                  <a:gd name="T17" fmla="*/ 19 h 24"/>
                  <a:gd name="T18" fmla="*/ 108 w 113"/>
                  <a:gd name="T19" fmla="*/ 21 h 24"/>
                  <a:gd name="T20" fmla="*/ 113 w 113"/>
                  <a:gd name="T21" fmla="*/ 24 h 24"/>
                  <a:gd name="T22" fmla="*/ 79 w 113"/>
                  <a:gd name="T23" fmla="*/ 17 h 24"/>
                  <a:gd name="T24" fmla="*/ 79 w 113"/>
                  <a:gd name="T25" fmla="*/ 16 h 24"/>
                  <a:gd name="T26" fmla="*/ 79 w 113"/>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24">
                    <a:moveTo>
                      <a:pt x="1" y="0"/>
                    </a:moveTo>
                    <a:lnTo>
                      <a:pt x="47" y="9"/>
                    </a:lnTo>
                    <a:lnTo>
                      <a:pt x="47" y="11"/>
                    </a:lnTo>
                    <a:lnTo>
                      <a:pt x="49" y="12"/>
                    </a:lnTo>
                    <a:lnTo>
                      <a:pt x="0" y="4"/>
                    </a:lnTo>
                    <a:lnTo>
                      <a:pt x="1" y="2"/>
                    </a:lnTo>
                    <a:lnTo>
                      <a:pt x="1" y="0"/>
                    </a:lnTo>
                    <a:close/>
                    <a:moveTo>
                      <a:pt x="79" y="14"/>
                    </a:moveTo>
                    <a:lnTo>
                      <a:pt x="103" y="19"/>
                    </a:lnTo>
                    <a:lnTo>
                      <a:pt x="108" y="21"/>
                    </a:lnTo>
                    <a:lnTo>
                      <a:pt x="113" y="24"/>
                    </a:lnTo>
                    <a:lnTo>
                      <a:pt x="79" y="17"/>
                    </a:lnTo>
                    <a:lnTo>
                      <a:pt x="79" y="16"/>
                    </a:lnTo>
                    <a:lnTo>
                      <a:pt x="79" y="14"/>
                    </a:lnTo>
                    <a:close/>
                  </a:path>
                </a:pathLst>
              </a:custGeom>
              <a:solidFill>
                <a:srgbClr val="8A89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3" name="Freeform 54">
                <a:extLst>
                  <a:ext uri="{FF2B5EF4-FFF2-40B4-BE49-F238E27FC236}">
                    <a16:creationId xmlns:a16="http://schemas.microsoft.com/office/drawing/2014/main" id="{BF52C39E-C53B-4696-9573-9E7DB28BDEBC}"/>
                  </a:ext>
                </a:extLst>
              </p:cNvPr>
              <p:cNvSpPr>
                <a:spLocks noEditPoints="1"/>
              </p:cNvSpPr>
              <p:nvPr/>
            </p:nvSpPr>
            <p:spPr bwMode="auto">
              <a:xfrm>
                <a:off x="4635" y="2184"/>
                <a:ext cx="118" cy="24"/>
              </a:xfrm>
              <a:custGeom>
                <a:avLst/>
                <a:gdLst>
                  <a:gd name="T0" fmla="*/ 1 w 118"/>
                  <a:gd name="T1" fmla="*/ 0 h 24"/>
                  <a:gd name="T2" fmla="*/ 47 w 118"/>
                  <a:gd name="T3" fmla="*/ 9 h 24"/>
                  <a:gd name="T4" fmla="*/ 49 w 118"/>
                  <a:gd name="T5" fmla="*/ 10 h 24"/>
                  <a:gd name="T6" fmla="*/ 49 w 118"/>
                  <a:gd name="T7" fmla="*/ 12 h 24"/>
                  <a:gd name="T8" fmla="*/ 0 w 118"/>
                  <a:gd name="T9" fmla="*/ 4 h 24"/>
                  <a:gd name="T10" fmla="*/ 0 w 118"/>
                  <a:gd name="T11" fmla="*/ 2 h 24"/>
                  <a:gd name="T12" fmla="*/ 1 w 118"/>
                  <a:gd name="T13" fmla="*/ 0 h 24"/>
                  <a:gd name="T14" fmla="*/ 79 w 118"/>
                  <a:gd name="T15" fmla="*/ 14 h 24"/>
                  <a:gd name="T16" fmla="*/ 108 w 118"/>
                  <a:gd name="T17" fmla="*/ 19 h 24"/>
                  <a:gd name="T18" fmla="*/ 113 w 118"/>
                  <a:gd name="T19" fmla="*/ 22 h 24"/>
                  <a:gd name="T20" fmla="*/ 118 w 118"/>
                  <a:gd name="T21" fmla="*/ 24 h 24"/>
                  <a:gd name="T22" fmla="*/ 79 w 118"/>
                  <a:gd name="T23" fmla="*/ 17 h 24"/>
                  <a:gd name="T24" fmla="*/ 79 w 118"/>
                  <a:gd name="T25" fmla="*/ 15 h 24"/>
                  <a:gd name="T26" fmla="*/ 79 w 118"/>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4">
                    <a:moveTo>
                      <a:pt x="1" y="0"/>
                    </a:moveTo>
                    <a:lnTo>
                      <a:pt x="47" y="9"/>
                    </a:lnTo>
                    <a:lnTo>
                      <a:pt x="49" y="10"/>
                    </a:lnTo>
                    <a:lnTo>
                      <a:pt x="49" y="12"/>
                    </a:lnTo>
                    <a:lnTo>
                      <a:pt x="0" y="4"/>
                    </a:lnTo>
                    <a:lnTo>
                      <a:pt x="0" y="2"/>
                    </a:lnTo>
                    <a:lnTo>
                      <a:pt x="1" y="0"/>
                    </a:lnTo>
                    <a:close/>
                    <a:moveTo>
                      <a:pt x="79" y="14"/>
                    </a:moveTo>
                    <a:lnTo>
                      <a:pt x="108" y="19"/>
                    </a:lnTo>
                    <a:lnTo>
                      <a:pt x="113" y="22"/>
                    </a:lnTo>
                    <a:lnTo>
                      <a:pt x="118" y="24"/>
                    </a:lnTo>
                    <a:lnTo>
                      <a:pt x="79" y="17"/>
                    </a:lnTo>
                    <a:lnTo>
                      <a:pt x="79" y="15"/>
                    </a:lnTo>
                    <a:lnTo>
                      <a:pt x="79" y="14"/>
                    </a:lnTo>
                    <a:close/>
                  </a:path>
                </a:pathLst>
              </a:custGeom>
              <a:solidFill>
                <a:srgbClr val="8C8B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4" name="Freeform 55">
                <a:extLst>
                  <a:ext uri="{FF2B5EF4-FFF2-40B4-BE49-F238E27FC236}">
                    <a16:creationId xmlns:a16="http://schemas.microsoft.com/office/drawing/2014/main" id="{4CEA6B0C-564D-41CD-8A24-17257C10715D}"/>
                  </a:ext>
                </a:extLst>
              </p:cNvPr>
              <p:cNvSpPr>
                <a:spLocks noEditPoints="1"/>
              </p:cNvSpPr>
              <p:nvPr/>
            </p:nvSpPr>
            <p:spPr bwMode="auto">
              <a:xfrm>
                <a:off x="4633" y="2186"/>
                <a:ext cx="123" cy="25"/>
              </a:xfrm>
              <a:custGeom>
                <a:avLst/>
                <a:gdLst>
                  <a:gd name="T0" fmla="*/ 2 w 123"/>
                  <a:gd name="T1" fmla="*/ 0 h 25"/>
                  <a:gd name="T2" fmla="*/ 51 w 123"/>
                  <a:gd name="T3" fmla="*/ 8 h 25"/>
                  <a:gd name="T4" fmla="*/ 51 w 123"/>
                  <a:gd name="T5" fmla="*/ 10 h 25"/>
                  <a:gd name="T6" fmla="*/ 52 w 123"/>
                  <a:gd name="T7" fmla="*/ 12 h 25"/>
                  <a:gd name="T8" fmla="*/ 0 w 123"/>
                  <a:gd name="T9" fmla="*/ 3 h 25"/>
                  <a:gd name="T10" fmla="*/ 2 w 123"/>
                  <a:gd name="T11" fmla="*/ 2 h 25"/>
                  <a:gd name="T12" fmla="*/ 2 w 123"/>
                  <a:gd name="T13" fmla="*/ 0 h 25"/>
                  <a:gd name="T14" fmla="*/ 81 w 123"/>
                  <a:gd name="T15" fmla="*/ 13 h 25"/>
                  <a:gd name="T16" fmla="*/ 115 w 123"/>
                  <a:gd name="T17" fmla="*/ 20 h 25"/>
                  <a:gd name="T18" fmla="*/ 118 w 123"/>
                  <a:gd name="T19" fmla="*/ 22 h 25"/>
                  <a:gd name="T20" fmla="*/ 123 w 123"/>
                  <a:gd name="T21" fmla="*/ 25 h 25"/>
                  <a:gd name="T22" fmla="*/ 79 w 123"/>
                  <a:gd name="T23" fmla="*/ 17 h 25"/>
                  <a:gd name="T24" fmla="*/ 81 w 123"/>
                  <a:gd name="T25" fmla="*/ 15 h 25"/>
                  <a:gd name="T26" fmla="*/ 81 w 123"/>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5">
                    <a:moveTo>
                      <a:pt x="2" y="0"/>
                    </a:moveTo>
                    <a:lnTo>
                      <a:pt x="51" y="8"/>
                    </a:lnTo>
                    <a:lnTo>
                      <a:pt x="51" y="10"/>
                    </a:lnTo>
                    <a:lnTo>
                      <a:pt x="52" y="12"/>
                    </a:lnTo>
                    <a:lnTo>
                      <a:pt x="0" y="3"/>
                    </a:lnTo>
                    <a:lnTo>
                      <a:pt x="2" y="2"/>
                    </a:lnTo>
                    <a:lnTo>
                      <a:pt x="2" y="0"/>
                    </a:lnTo>
                    <a:close/>
                    <a:moveTo>
                      <a:pt x="81" y="13"/>
                    </a:moveTo>
                    <a:lnTo>
                      <a:pt x="115" y="20"/>
                    </a:lnTo>
                    <a:lnTo>
                      <a:pt x="118" y="22"/>
                    </a:lnTo>
                    <a:lnTo>
                      <a:pt x="123" y="25"/>
                    </a:lnTo>
                    <a:lnTo>
                      <a:pt x="79" y="17"/>
                    </a:lnTo>
                    <a:lnTo>
                      <a:pt x="81" y="15"/>
                    </a:lnTo>
                    <a:lnTo>
                      <a:pt x="81" y="13"/>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5" name="Freeform 56">
                <a:extLst>
                  <a:ext uri="{FF2B5EF4-FFF2-40B4-BE49-F238E27FC236}">
                    <a16:creationId xmlns:a16="http://schemas.microsoft.com/office/drawing/2014/main" id="{40C06F8A-4B98-402B-B0EC-FFFF71ED56DD}"/>
                  </a:ext>
                </a:extLst>
              </p:cNvPr>
              <p:cNvSpPr>
                <a:spLocks noEditPoints="1"/>
              </p:cNvSpPr>
              <p:nvPr/>
            </p:nvSpPr>
            <p:spPr bwMode="auto">
              <a:xfrm>
                <a:off x="4631" y="2188"/>
                <a:ext cx="130" cy="25"/>
              </a:xfrm>
              <a:custGeom>
                <a:avLst/>
                <a:gdLst>
                  <a:gd name="T0" fmla="*/ 4 w 130"/>
                  <a:gd name="T1" fmla="*/ 0 h 25"/>
                  <a:gd name="T2" fmla="*/ 53 w 130"/>
                  <a:gd name="T3" fmla="*/ 8 h 25"/>
                  <a:gd name="T4" fmla="*/ 54 w 130"/>
                  <a:gd name="T5" fmla="*/ 10 h 25"/>
                  <a:gd name="T6" fmla="*/ 56 w 130"/>
                  <a:gd name="T7" fmla="*/ 11 h 25"/>
                  <a:gd name="T8" fmla="*/ 0 w 130"/>
                  <a:gd name="T9" fmla="*/ 3 h 25"/>
                  <a:gd name="T10" fmla="*/ 2 w 130"/>
                  <a:gd name="T11" fmla="*/ 1 h 25"/>
                  <a:gd name="T12" fmla="*/ 4 w 130"/>
                  <a:gd name="T13" fmla="*/ 0 h 25"/>
                  <a:gd name="T14" fmla="*/ 83 w 130"/>
                  <a:gd name="T15" fmla="*/ 13 h 25"/>
                  <a:gd name="T16" fmla="*/ 122 w 130"/>
                  <a:gd name="T17" fmla="*/ 20 h 25"/>
                  <a:gd name="T18" fmla="*/ 125 w 130"/>
                  <a:gd name="T19" fmla="*/ 23 h 25"/>
                  <a:gd name="T20" fmla="*/ 130 w 130"/>
                  <a:gd name="T21" fmla="*/ 25 h 25"/>
                  <a:gd name="T22" fmla="*/ 81 w 130"/>
                  <a:gd name="T23" fmla="*/ 16 h 25"/>
                  <a:gd name="T24" fmla="*/ 81 w 130"/>
                  <a:gd name="T25" fmla="*/ 15 h 25"/>
                  <a:gd name="T26" fmla="*/ 83 w 130"/>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5">
                    <a:moveTo>
                      <a:pt x="4" y="0"/>
                    </a:moveTo>
                    <a:lnTo>
                      <a:pt x="53" y="8"/>
                    </a:lnTo>
                    <a:lnTo>
                      <a:pt x="54" y="10"/>
                    </a:lnTo>
                    <a:lnTo>
                      <a:pt x="56" y="11"/>
                    </a:lnTo>
                    <a:lnTo>
                      <a:pt x="0" y="3"/>
                    </a:lnTo>
                    <a:lnTo>
                      <a:pt x="2" y="1"/>
                    </a:lnTo>
                    <a:lnTo>
                      <a:pt x="4" y="0"/>
                    </a:lnTo>
                    <a:close/>
                    <a:moveTo>
                      <a:pt x="83" y="13"/>
                    </a:moveTo>
                    <a:lnTo>
                      <a:pt x="122" y="20"/>
                    </a:lnTo>
                    <a:lnTo>
                      <a:pt x="125" y="23"/>
                    </a:lnTo>
                    <a:lnTo>
                      <a:pt x="130" y="25"/>
                    </a:lnTo>
                    <a:lnTo>
                      <a:pt x="81" y="16"/>
                    </a:lnTo>
                    <a:lnTo>
                      <a:pt x="81" y="15"/>
                    </a:lnTo>
                    <a:lnTo>
                      <a:pt x="83" y="13"/>
                    </a:lnTo>
                    <a:close/>
                  </a:path>
                </a:pathLst>
              </a:custGeom>
              <a:solidFill>
                <a:srgbClr val="9291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6" name="Freeform 57">
                <a:extLst>
                  <a:ext uri="{FF2B5EF4-FFF2-40B4-BE49-F238E27FC236}">
                    <a16:creationId xmlns:a16="http://schemas.microsoft.com/office/drawing/2014/main" id="{B7BAE004-424A-48B0-85C1-17A18B5E4CB1}"/>
                  </a:ext>
                </a:extLst>
              </p:cNvPr>
              <p:cNvSpPr>
                <a:spLocks noEditPoints="1"/>
              </p:cNvSpPr>
              <p:nvPr/>
            </p:nvSpPr>
            <p:spPr bwMode="auto">
              <a:xfrm>
                <a:off x="4631" y="2189"/>
                <a:ext cx="134" cy="26"/>
              </a:xfrm>
              <a:custGeom>
                <a:avLst/>
                <a:gdLst>
                  <a:gd name="T0" fmla="*/ 2 w 134"/>
                  <a:gd name="T1" fmla="*/ 0 h 26"/>
                  <a:gd name="T2" fmla="*/ 54 w 134"/>
                  <a:gd name="T3" fmla="*/ 9 h 26"/>
                  <a:gd name="T4" fmla="*/ 56 w 134"/>
                  <a:gd name="T5" fmla="*/ 10 h 26"/>
                  <a:gd name="T6" fmla="*/ 56 w 134"/>
                  <a:gd name="T7" fmla="*/ 12 h 26"/>
                  <a:gd name="T8" fmla="*/ 0 w 134"/>
                  <a:gd name="T9" fmla="*/ 4 h 26"/>
                  <a:gd name="T10" fmla="*/ 0 w 134"/>
                  <a:gd name="T11" fmla="*/ 2 h 26"/>
                  <a:gd name="T12" fmla="*/ 2 w 134"/>
                  <a:gd name="T13" fmla="*/ 0 h 26"/>
                  <a:gd name="T14" fmla="*/ 81 w 134"/>
                  <a:gd name="T15" fmla="*/ 14 h 26"/>
                  <a:gd name="T16" fmla="*/ 125 w 134"/>
                  <a:gd name="T17" fmla="*/ 22 h 26"/>
                  <a:gd name="T18" fmla="*/ 129 w 134"/>
                  <a:gd name="T19" fmla="*/ 24 h 26"/>
                  <a:gd name="T20" fmla="*/ 134 w 134"/>
                  <a:gd name="T21" fmla="*/ 26 h 26"/>
                  <a:gd name="T22" fmla="*/ 81 w 134"/>
                  <a:gd name="T23" fmla="*/ 17 h 26"/>
                  <a:gd name="T24" fmla="*/ 81 w 134"/>
                  <a:gd name="T25" fmla="*/ 15 h 26"/>
                  <a:gd name="T26" fmla="*/ 81 w 134"/>
                  <a:gd name="T27" fmla="*/ 14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26">
                    <a:moveTo>
                      <a:pt x="2" y="0"/>
                    </a:moveTo>
                    <a:lnTo>
                      <a:pt x="54" y="9"/>
                    </a:lnTo>
                    <a:lnTo>
                      <a:pt x="56" y="10"/>
                    </a:lnTo>
                    <a:lnTo>
                      <a:pt x="56" y="12"/>
                    </a:lnTo>
                    <a:lnTo>
                      <a:pt x="0" y="4"/>
                    </a:lnTo>
                    <a:lnTo>
                      <a:pt x="0" y="2"/>
                    </a:lnTo>
                    <a:lnTo>
                      <a:pt x="2" y="0"/>
                    </a:lnTo>
                    <a:close/>
                    <a:moveTo>
                      <a:pt x="81" y="14"/>
                    </a:moveTo>
                    <a:lnTo>
                      <a:pt x="125" y="22"/>
                    </a:lnTo>
                    <a:lnTo>
                      <a:pt x="129" y="24"/>
                    </a:lnTo>
                    <a:lnTo>
                      <a:pt x="134" y="26"/>
                    </a:lnTo>
                    <a:lnTo>
                      <a:pt x="81" y="17"/>
                    </a:lnTo>
                    <a:lnTo>
                      <a:pt x="81" y="15"/>
                    </a:lnTo>
                    <a:lnTo>
                      <a:pt x="81" y="14"/>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7" name="Freeform 58">
                <a:extLst>
                  <a:ext uri="{FF2B5EF4-FFF2-40B4-BE49-F238E27FC236}">
                    <a16:creationId xmlns:a16="http://schemas.microsoft.com/office/drawing/2014/main" id="{D698A638-516E-413D-A21C-01C775B84BEC}"/>
                  </a:ext>
                </a:extLst>
              </p:cNvPr>
              <p:cNvSpPr>
                <a:spLocks noEditPoints="1"/>
              </p:cNvSpPr>
              <p:nvPr/>
            </p:nvSpPr>
            <p:spPr bwMode="auto">
              <a:xfrm>
                <a:off x="4630" y="2191"/>
                <a:ext cx="138" cy="27"/>
              </a:xfrm>
              <a:custGeom>
                <a:avLst/>
                <a:gdLst>
                  <a:gd name="T0" fmla="*/ 1 w 138"/>
                  <a:gd name="T1" fmla="*/ 0 h 27"/>
                  <a:gd name="T2" fmla="*/ 57 w 138"/>
                  <a:gd name="T3" fmla="*/ 8 h 27"/>
                  <a:gd name="T4" fmla="*/ 57 w 138"/>
                  <a:gd name="T5" fmla="*/ 10 h 27"/>
                  <a:gd name="T6" fmla="*/ 59 w 138"/>
                  <a:gd name="T7" fmla="*/ 13 h 27"/>
                  <a:gd name="T8" fmla="*/ 0 w 138"/>
                  <a:gd name="T9" fmla="*/ 2 h 27"/>
                  <a:gd name="T10" fmla="*/ 1 w 138"/>
                  <a:gd name="T11" fmla="*/ 2 h 27"/>
                  <a:gd name="T12" fmla="*/ 1 w 138"/>
                  <a:gd name="T13" fmla="*/ 0 h 27"/>
                  <a:gd name="T14" fmla="*/ 82 w 138"/>
                  <a:gd name="T15" fmla="*/ 13 h 27"/>
                  <a:gd name="T16" fmla="*/ 131 w 138"/>
                  <a:gd name="T17" fmla="*/ 22 h 27"/>
                  <a:gd name="T18" fmla="*/ 135 w 138"/>
                  <a:gd name="T19" fmla="*/ 24 h 27"/>
                  <a:gd name="T20" fmla="*/ 138 w 138"/>
                  <a:gd name="T21" fmla="*/ 27 h 27"/>
                  <a:gd name="T22" fmla="*/ 81 w 138"/>
                  <a:gd name="T23" fmla="*/ 17 h 27"/>
                  <a:gd name="T24" fmla="*/ 82 w 138"/>
                  <a:gd name="T25" fmla="*/ 15 h 27"/>
                  <a:gd name="T26" fmla="*/ 82 w 138"/>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7">
                    <a:moveTo>
                      <a:pt x="1" y="0"/>
                    </a:moveTo>
                    <a:lnTo>
                      <a:pt x="57" y="8"/>
                    </a:lnTo>
                    <a:lnTo>
                      <a:pt x="57" y="10"/>
                    </a:lnTo>
                    <a:lnTo>
                      <a:pt x="59" y="13"/>
                    </a:lnTo>
                    <a:lnTo>
                      <a:pt x="0" y="2"/>
                    </a:lnTo>
                    <a:lnTo>
                      <a:pt x="1" y="2"/>
                    </a:lnTo>
                    <a:lnTo>
                      <a:pt x="1" y="0"/>
                    </a:lnTo>
                    <a:close/>
                    <a:moveTo>
                      <a:pt x="82" y="13"/>
                    </a:moveTo>
                    <a:lnTo>
                      <a:pt x="131" y="22"/>
                    </a:lnTo>
                    <a:lnTo>
                      <a:pt x="135" y="24"/>
                    </a:lnTo>
                    <a:lnTo>
                      <a:pt x="138" y="27"/>
                    </a:lnTo>
                    <a:lnTo>
                      <a:pt x="81" y="17"/>
                    </a:lnTo>
                    <a:lnTo>
                      <a:pt x="82" y="15"/>
                    </a:lnTo>
                    <a:lnTo>
                      <a:pt x="82" y="13"/>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8" name="Freeform 59">
                <a:extLst>
                  <a:ext uri="{FF2B5EF4-FFF2-40B4-BE49-F238E27FC236}">
                    <a16:creationId xmlns:a16="http://schemas.microsoft.com/office/drawing/2014/main" id="{3E15457D-17EA-4309-BB66-1A755775A351}"/>
                  </a:ext>
                </a:extLst>
              </p:cNvPr>
              <p:cNvSpPr>
                <a:spLocks noEditPoints="1"/>
              </p:cNvSpPr>
              <p:nvPr/>
            </p:nvSpPr>
            <p:spPr bwMode="auto">
              <a:xfrm>
                <a:off x="4630" y="2193"/>
                <a:ext cx="141" cy="27"/>
              </a:xfrm>
              <a:custGeom>
                <a:avLst/>
                <a:gdLst>
                  <a:gd name="T0" fmla="*/ 1 w 141"/>
                  <a:gd name="T1" fmla="*/ 0 h 27"/>
                  <a:gd name="T2" fmla="*/ 57 w 141"/>
                  <a:gd name="T3" fmla="*/ 8 h 27"/>
                  <a:gd name="T4" fmla="*/ 59 w 141"/>
                  <a:gd name="T5" fmla="*/ 11 h 27"/>
                  <a:gd name="T6" fmla="*/ 60 w 141"/>
                  <a:gd name="T7" fmla="*/ 13 h 27"/>
                  <a:gd name="T8" fmla="*/ 0 w 141"/>
                  <a:gd name="T9" fmla="*/ 1 h 27"/>
                  <a:gd name="T10" fmla="*/ 0 w 141"/>
                  <a:gd name="T11" fmla="*/ 0 h 27"/>
                  <a:gd name="T12" fmla="*/ 1 w 141"/>
                  <a:gd name="T13" fmla="*/ 0 h 27"/>
                  <a:gd name="T14" fmla="*/ 82 w 141"/>
                  <a:gd name="T15" fmla="*/ 13 h 27"/>
                  <a:gd name="T16" fmla="*/ 135 w 141"/>
                  <a:gd name="T17" fmla="*/ 22 h 27"/>
                  <a:gd name="T18" fmla="*/ 138 w 141"/>
                  <a:gd name="T19" fmla="*/ 25 h 27"/>
                  <a:gd name="T20" fmla="*/ 141 w 141"/>
                  <a:gd name="T21" fmla="*/ 27 h 27"/>
                  <a:gd name="T22" fmla="*/ 81 w 141"/>
                  <a:gd name="T23" fmla="*/ 16 h 27"/>
                  <a:gd name="T24" fmla="*/ 81 w 141"/>
                  <a:gd name="T25" fmla="*/ 15 h 27"/>
                  <a:gd name="T26" fmla="*/ 82 w 141"/>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1" h="27">
                    <a:moveTo>
                      <a:pt x="1" y="0"/>
                    </a:moveTo>
                    <a:lnTo>
                      <a:pt x="57" y="8"/>
                    </a:lnTo>
                    <a:lnTo>
                      <a:pt x="59" y="11"/>
                    </a:lnTo>
                    <a:lnTo>
                      <a:pt x="60" y="13"/>
                    </a:lnTo>
                    <a:lnTo>
                      <a:pt x="0" y="1"/>
                    </a:lnTo>
                    <a:lnTo>
                      <a:pt x="0" y="0"/>
                    </a:lnTo>
                    <a:lnTo>
                      <a:pt x="1" y="0"/>
                    </a:lnTo>
                    <a:close/>
                    <a:moveTo>
                      <a:pt x="82" y="13"/>
                    </a:moveTo>
                    <a:lnTo>
                      <a:pt x="135" y="22"/>
                    </a:lnTo>
                    <a:lnTo>
                      <a:pt x="138" y="25"/>
                    </a:lnTo>
                    <a:lnTo>
                      <a:pt x="141" y="27"/>
                    </a:lnTo>
                    <a:lnTo>
                      <a:pt x="81" y="16"/>
                    </a:lnTo>
                    <a:lnTo>
                      <a:pt x="81" y="15"/>
                    </a:lnTo>
                    <a:lnTo>
                      <a:pt x="82" y="13"/>
                    </a:ln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9" name="Freeform 60">
                <a:extLst>
                  <a:ext uri="{FF2B5EF4-FFF2-40B4-BE49-F238E27FC236}">
                    <a16:creationId xmlns:a16="http://schemas.microsoft.com/office/drawing/2014/main" id="{BA25A1E4-F34D-4A5B-ACE8-EEFB658C1C05}"/>
                  </a:ext>
                </a:extLst>
              </p:cNvPr>
              <p:cNvSpPr>
                <a:spLocks noEditPoints="1"/>
              </p:cNvSpPr>
              <p:nvPr/>
            </p:nvSpPr>
            <p:spPr bwMode="auto">
              <a:xfrm>
                <a:off x="4628" y="2193"/>
                <a:ext cx="148" cy="30"/>
              </a:xfrm>
              <a:custGeom>
                <a:avLst/>
                <a:gdLst>
                  <a:gd name="T0" fmla="*/ 2 w 148"/>
                  <a:gd name="T1" fmla="*/ 0 h 30"/>
                  <a:gd name="T2" fmla="*/ 61 w 148"/>
                  <a:gd name="T3" fmla="*/ 11 h 30"/>
                  <a:gd name="T4" fmla="*/ 62 w 148"/>
                  <a:gd name="T5" fmla="*/ 13 h 30"/>
                  <a:gd name="T6" fmla="*/ 64 w 148"/>
                  <a:gd name="T7" fmla="*/ 15 h 30"/>
                  <a:gd name="T8" fmla="*/ 0 w 148"/>
                  <a:gd name="T9" fmla="*/ 3 h 30"/>
                  <a:gd name="T10" fmla="*/ 2 w 148"/>
                  <a:gd name="T11" fmla="*/ 1 h 30"/>
                  <a:gd name="T12" fmla="*/ 2 w 148"/>
                  <a:gd name="T13" fmla="*/ 0 h 30"/>
                  <a:gd name="T14" fmla="*/ 83 w 148"/>
                  <a:gd name="T15" fmla="*/ 15 h 30"/>
                  <a:gd name="T16" fmla="*/ 140 w 148"/>
                  <a:gd name="T17" fmla="*/ 25 h 30"/>
                  <a:gd name="T18" fmla="*/ 143 w 148"/>
                  <a:gd name="T19" fmla="*/ 27 h 30"/>
                  <a:gd name="T20" fmla="*/ 148 w 148"/>
                  <a:gd name="T21" fmla="*/ 30 h 30"/>
                  <a:gd name="T22" fmla="*/ 81 w 148"/>
                  <a:gd name="T23" fmla="*/ 18 h 30"/>
                  <a:gd name="T24" fmla="*/ 83 w 148"/>
                  <a:gd name="T25" fmla="*/ 16 h 30"/>
                  <a:gd name="T26" fmla="*/ 83 w 148"/>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30">
                    <a:moveTo>
                      <a:pt x="2" y="0"/>
                    </a:moveTo>
                    <a:lnTo>
                      <a:pt x="61" y="11"/>
                    </a:lnTo>
                    <a:lnTo>
                      <a:pt x="62" y="13"/>
                    </a:lnTo>
                    <a:lnTo>
                      <a:pt x="64" y="15"/>
                    </a:lnTo>
                    <a:lnTo>
                      <a:pt x="0" y="3"/>
                    </a:lnTo>
                    <a:lnTo>
                      <a:pt x="2" y="1"/>
                    </a:lnTo>
                    <a:lnTo>
                      <a:pt x="2" y="0"/>
                    </a:lnTo>
                    <a:close/>
                    <a:moveTo>
                      <a:pt x="83" y="15"/>
                    </a:moveTo>
                    <a:lnTo>
                      <a:pt x="140" y="25"/>
                    </a:lnTo>
                    <a:lnTo>
                      <a:pt x="143" y="27"/>
                    </a:lnTo>
                    <a:lnTo>
                      <a:pt x="148" y="30"/>
                    </a:lnTo>
                    <a:lnTo>
                      <a:pt x="81" y="18"/>
                    </a:lnTo>
                    <a:lnTo>
                      <a:pt x="83" y="16"/>
                    </a:lnTo>
                    <a:lnTo>
                      <a:pt x="83" y="15"/>
                    </a:lnTo>
                    <a:close/>
                  </a:path>
                </a:pathLst>
              </a:custGeom>
              <a:solidFill>
                <a:srgbClr val="9E9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0" name="Freeform 61">
                <a:extLst>
                  <a:ext uri="{FF2B5EF4-FFF2-40B4-BE49-F238E27FC236}">
                    <a16:creationId xmlns:a16="http://schemas.microsoft.com/office/drawing/2014/main" id="{13905E4D-54D1-4530-A4E1-5EAB501392B2}"/>
                  </a:ext>
                </a:extLst>
              </p:cNvPr>
              <p:cNvSpPr>
                <a:spLocks noEditPoints="1"/>
              </p:cNvSpPr>
              <p:nvPr/>
            </p:nvSpPr>
            <p:spPr bwMode="auto">
              <a:xfrm>
                <a:off x="4628" y="2194"/>
                <a:ext cx="152" cy="31"/>
              </a:xfrm>
              <a:custGeom>
                <a:avLst/>
                <a:gdLst>
                  <a:gd name="T0" fmla="*/ 2 w 152"/>
                  <a:gd name="T1" fmla="*/ 0 h 31"/>
                  <a:gd name="T2" fmla="*/ 62 w 152"/>
                  <a:gd name="T3" fmla="*/ 12 h 31"/>
                  <a:gd name="T4" fmla="*/ 64 w 152"/>
                  <a:gd name="T5" fmla="*/ 14 h 31"/>
                  <a:gd name="T6" fmla="*/ 67 w 152"/>
                  <a:gd name="T7" fmla="*/ 15 h 31"/>
                  <a:gd name="T8" fmla="*/ 0 w 152"/>
                  <a:gd name="T9" fmla="*/ 4 h 31"/>
                  <a:gd name="T10" fmla="*/ 0 w 152"/>
                  <a:gd name="T11" fmla="*/ 2 h 31"/>
                  <a:gd name="T12" fmla="*/ 2 w 152"/>
                  <a:gd name="T13" fmla="*/ 0 h 31"/>
                  <a:gd name="T14" fmla="*/ 83 w 152"/>
                  <a:gd name="T15" fmla="*/ 15 h 31"/>
                  <a:gd name="T16" fmla="*/ 143 w 152"/>
                  <a:gd name="T17" fmla="*/ 26 h 31"/>
                  <a:gd name="T18" fmla="*/ 148 w 152"/>
                  <a:gd name="T19" fmla="*/ 29 h 31"/>
                  <a:gd name="T20" fmla="*/ 152 w 152"/>
                  <a:gd name="T21" fmla="*/ 31 h 31"/>
                  <a:gd name="T22" fmla="*/ 79 w 152"/>
                  <a:gd name="T23" fmla="*/ 19 h 31"/>
                  <a:gd name="T24" fmla="*/ 81 w 152"/>
                  <a:gd name="T25" fmla="*/ 17 h 31"/>
                  <a:gd name="T26" fmla="*/ 83 w 152"/>
                  <a:gd name="T27" fmla="*/ 15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31">
                    <a:moveTo>
                      <a:pt x="2" y="0"/>
                    </a:moveTo>
                    <a:lnTo>
                      <a:pt x="62" y="12"/>
                    </a:lnTo>
                    <a:lnTo>
                      <a:pt x="64" y="14"/>
                    </a:lnTo>
                    <a:lnTo>
                      <a:pt x="67" y="15"/>
                    </a:lnTo>
                    <a:lnTo>
                      <a:pt x="0" y="4"/>
                    </a:lnTo>
                    <a:lnTo>
                      <a:pt x="0" y="2"/>
                    </a:lnTo>
                    <a:lnTo>
                      <a:pt x="2" y="0"/>
                    </a:lnTo>
                    <a:close/>
                    <a:moveTo>
                      <a:pt x="83" y="15"/>
                    </a:moveTo>
                    <a:lnTo>
                      <a:pt x="143" y="26"/>
                    </a:lnTo>
                    <a:lnTo>
                      <a:pt x="148" y="29"/>
                    </a:lnTo>
                    <a:lnTo>
                      <a:pt x="152" y="31"/>
                    </a:lnTo>
                    <a:lnTo>
                      <a:pt x="79" y="19"/>
                    </a:lnTo>
                    <a:lnTo>
                      <a:pt x="81" y="17"/>
                    </a:lnTo>
                    <a:lnTo>
                      <a:pt x="83" y="15"/>
                    </a:lnTo>
                    <a:close/>
                  </a:path>
                </a:pathLst>
              </a:custGeom>
              <a:solidFill>
                <a:srgbClr val="A2A2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1" name="Freeform 62">
                <a:extLst>
                  <a:ext uri="{FF2B5EF4-FFF2-40B4-BE49-F238E27FC236}">
                    <a16:creationId xmlns:a16="http://schemas.microsoft.com/office/drawing/2014/main" id="{7050F8D6-E379-45BA-8C6D-B4D44AEF9682}"/>
                  </a:ext>
                </a:extLst>
              </p:cNvPr>
              <p:cNvSpPr>
                <a:spLocks noEditPoints="1"/>
              </p:cNvSpPr>
              <p:nvPr/>
            </p:nvSpPr>
            <p:spPr bwMode="auto">
              <a:xfrm>
                <a:off x="4626" y="2196"/>
                <a:ext cx="157" cy="30"/>
              </a:xfrm>
              <a:custGeom>
                <a:avLst/>
                <a:gdLst>
                  <a:gd name="T0" fmla="*/ 2 w 157"/>
                  <a:gd name="T1" fmla="*/ 0 h 30"/>
                  <a:gd name="T2" fmla="*/ 66 w 157"/>
                  <a:gd name="T3" fmla="*/ 12 h 30"/>
                  <a:gd name="T4" fmla="*/ 69 w 157"/>
                  <a:gd name="T5" fmla="*/ 15 h 30"/>
                  <a:gd name="T6" fmla="*/ 73 w 157"/>
                  <a:gd name="T7" fmla="*/ 17 h 30"/>
                  <a:gd name="T8" fmla="*/ 0 w 157"/>
                  <a:gd name="T9" fmla="*/ 3 h 30"/>
                  <a:gd name="T10" fmla="*/ 2 w 157"/>
                  <a:gd name="T11" fmla="*/ 2 h 30"/>
                  <a:gd name="T12" fmla="*/ 2 w 157"/>
                  <a:gd name="T13" fmla="*/ 0 h 30"/>
                  <a:gd name="T14" fmla="*/ 83 w 157"/>
                  <a:gd name="T15" fmla="*/ 15 h 30"/>
                  <a:gd name="T16" fmla="*/ 150 w 157"/>
                  <a:gd name="T17" fmla="*/ 27 h 30"/>
                  <a:gd name="T18" fmla="*/ 154 w 157"/>
                  <a:gd name="T19" fmla="*/ 29 h 30"/>
                  <a:gd name="T20" fmla="*/ 157 w 157"/>
                  <a:gd name="T21" fmla="*/ 30 h 30"/>
                  <a:gd name="T22" fmla="*/ 78 w 157"/>
                  <a:gd name="T23" fmla="*/ 17 h 30"/>
                  <a:gd name="T24" fmla="*/ 81 w 157"/>
                  <a:gd name="T25" fmla="*/ 17 h 30"/>
                  <a:gd name="T26" fmla="*/ 83 w 157"/>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30">
                    <a:moveTo>
                      <a:pt x="2" y="0"/>
                    </a:moveTo>
                    <a:lnTo>
                      <a:pt x="66" y="12"/>
                    </a:lnTo>
                    <a:lnTo>
                      <a:pt x="69" y="15"/>
                    </a:lnTo>
                    <a:lnTo>
                      <a:pt x="73" y="17"/>
                    </a:lnTo>
                    <a:lnTo>
                      <a:pt x="0" y="3"/>
                    </a:lnTo>
                    <a:lnTo>
                      <a:pt x="2" y="2"/>
                    </a:lnTo>
                    <a:lnTo>
                      <a:pt x="2" y="0"/>
                    </a:lnTo>
                    <a:close/>
                    <a:moveTo>
                      <a:pt x="83" y="15"/>
                    </a:moveTo>
                    <a:lnTo>
                      <a:pt x="150" y="27"/>
                    </a:lnTo>
                    <a:lnTo>
                      <a:pt x="154" y="29"/>
                    </a:lnTo>
                    <a:lnTo>
                      <a:pt x="157" y="30"/>
                    </a:lnTo>
                    <a:lnTo>
                      <a:pt x="78" y="17"/>
                    </a:lnTo>
                    <a:lnTo>
                      <a:pt x="81" y="17"/>
                    </a:lnTo>
                    <a:lnTo>
                      <a:pt x="83" y="15"/>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2" name="Freeform 63">
                <a:extLst>
                  <a:ext uri="{FF2B5EF4-FFF2-40B4-BE49-F238E27FC236}">
                    <a16:creationId xmlns:a16="http://schemas.microsoft.com/office/drawing/2014/main" id="{49FDBF67-28EB-4DB3-A390-C7C4DF4A6379}"/>
                  </a:ext>
                </a:extLst>
              </p:cNvPr>
              <p:cNvSpPr>
                <a:spLocks/>
              </p:cNvSpPr>
              <p:nvPr/>
            </p:nvSpPr>
            <p:spPr bwMode="auto">
              <a:xfrm>
                <a:off x="4626" y="2198"/>
                <a:ext cx="161" cy="32"/>
              </a:xfrm>
              <a:custGeom>
                <a:avLst/>
                <a:gdLst>
                  <a:gd name="T0" fmla="*/ 2 w 161"/>
                  <a:gd name="T1" fmla="*/ 0 h 32"/>
                  <a:gd name="T2" fmla="*/ 69 w 161"/>
                  <a:gd name="T3" fmla="*/ 11 h 32"/>
                  <a:gd name="T4" fmla="*/ 73 w 161"/>
                  <a:gd name="T5" fmla="*/ 15 h 32"/>
                  <a:gd name="T6" fmla="*/ 76 w 161"/>
                  <a:gd name="T7" fmla="*/ 15 h 32"/>
                  <a:gd name="T8" fmla="*/ 78 w 161"/>
                  <a:gd name="T9" fmla="*/ 15 h 32"/>
                  <a:gd name="T10" fmla="*/ 81 w 161"/>
                  <a:gd name="T11" fmla="*/ 15 h 32"/>
                  <a:gd name="T12" fmla="*/ 154 w 161"/>
                  <a:gd name="T13" fmla="*/ 27 h 32"/>
                  <a:gd name="T14" fmla="*/ 157 w 161"/>
                  <a:gd name="T15" fmla="*/ 28 h 32"/>
                  <a:gd name="T16" fmla="*/ 161 w 161"/>
                  <a:gd name="T17" fmla="*/ 32 h 32"/>
                  <a:gd name="T18" fmla="*/ 0 w 161"/>
                  <a:gd name="T19" fmla="*/ 3 h 32"/>
                  <a:gd name="T20" fmla="*/ 0 w 161"/>
                  <a:gd name="T21" fmla="*/ 1 h 32"/>
                  <a:gd name="T22" fmla="*/ 2 w 161"/>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 h="32">
                    <a:moveTo>
                      <a:pt x="2" y="0"/>
                    </a:moveTo>
                    <a:lnTo>
                      <a:pt x="69" y="11"/>
                    </a:lnTo>
                    <a:lnTo>
                      <a:pt x="73" y="15"/>
                    </a:lnTo>
                    <a:lnTo>
                      <a:pt x="76" y="15"/>
                    </a:lnTo>
                    <a:lnTo>
                      <a:pt x="78" y="15"/>
                    </a:lnTo>
                    <a:lnTo>
                      <a:pt x="81" y="15"/>
                    </a:lnTo>
                    <a:lnTo>
                      <a:pt x="154" y="27"/>
                    </a:lnTo>
                    <a:lnTo>
                      <a:pt x="157" y="28"/>
                    </a:lnTo>
                    <a:lnTo>
                      <a:pt x="161" y="32"/>
                    </a:lnTo>
                    <a:lnTo>
                      <a:pt x="0" y="3"/>
                    </a:lnTo>
                    <a:lnTo>
                      <a:pt x="0" y="1"/>
                    </a:lnTo>
                    <a:lnTo>
                      <a:pt x="2" y="0"/>
                    </a:ln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3" name="Freeform 64">
                <a:extLst>
                  <a:ext uri="{FF2B5EF4-FFF2-40B4-BE49-F238E27FC236}">
                    <a16:creationId xmlns:a16="http://schemas.microsoft.com/office/drawing/2014/main" id="{D9B4AE76-09C5-4228-AD24-EA698807FB7D}"/>
                  </a:ext>
                </a:extLst>
              </p:cNvPr>
              <p:cNvSpPr>
                <a:spLocks/>
              </p:cNvSpPr>
              <p:nvPr/>
            </p:nvSpPr>
            <p:spPr bwMode="auto">
              <a:xfrm>
                <a:off x="4625" y="2199"/>
                <a:ext cx="165" cy="32"/>
              </a:xfrm>
              <a:custGeom>
                <a:avLst/>
                <a:gdLst>
                  <a:gd name="T0" fmla="*/ 1 w 165"/>
                  <a:gd name="T1" fmla="*/ 0 h 32"/>
                  <a:gd name="T2" fmla="*/ 74 w 165"/>
                  <a:gd name="T3" fmla="*/ 14 h 32"/>
                  <a:gd name="T4" fmla="*/ 77 w 165"/>
                  <a:gd name="T5" fmla="*/ 14 h 32"/>
                  <a:gd name="T6" fmla="*/ 79 w 165"/>
                  <a:gd name="T7" fmla="*/ 14 h 32"/>
                  <a:gd name="T8" fmla="*/ 158 w 165"/>
                  <a:gd name="T9" fmla="*/ 27 h 32"/>
                  <a:gd name="T10" fmla="*/ 162 w 165"/>
                  <a:gd name="T11" fmla="*/ 31 h 32"/>
                  <a:gd name="T12" fmla="*/ 165 w 165"/>
                  <a:gd name="T13" fmla="*/ 32 h 32"/>
                  <a:gd name="T14" fmla="*/ 0 w 165"/>
                  <a:gd name="T15" fmla="*/ 4 h 32"/>
                  <a:gd name="T16" fmla="*/ 1 w 165"/>
                  <a:gd name="T17" fmla="*/ 2 h 32"/>
                  <a:gd name="T18" fmla="*/ 1 w 16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32">
                    <a:moveTo>
                      <a:pt x="1" y="0"/>
                    </a:moveTo>
                    <a:lnTo>
                      <a:pt x="74" y="14"/>
                    </a:lnTo>
                    <a:lnTo>
                      <a:pt x="77" y="14"/>
                    </a:lnTo>
                    <a:lnTo>
                      <a:pt x="79" y="14"/>
                    </a:lnTo>
                    <a:lnTo>
                      <a:pt x="158" y="27"/>
                    </a:lnTo>
                    <a:lnTo>
                      <a:pt x="162" y="31"/>
                    </a:lnTo>
                    <a:lnTo>
                      <a:pt x="165" y="32"/>
                    </a:lnTo>
                    <a:lnTo>
                      <a:pt x="0" y="4"/>
                    </a:lnTo>
                    <a:lnTo>
                      <a:pt x="1" y="2"/>
                    </a:lnTo>
                    <a:lnTo>
                      <a:pt x="1" y="0"/>
                    </a:lnTo>
                    <a:close/>
                  </a:path>
                </a:pathLst>
              </a:custGeom>
              <a:solidFill>
                <a:srgbClr val="ABA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4" name="Freeform 65">
                <a:extLst>
                  <a:ext uri="{FF2B5EF4-FFF2-40B4-BE49-F238E27FC236}">
                    <a16:creationId xmlns:a16="http://schemas.microsoft.com/office/drawing/2014/main" id="{4713D945-073D-466D-BD8D-60F83A74736A}"/>
                  </a:ext>
                </a:extLst>
              </p:cNvPr>
              <p:cNvSpPr>
                <a:spLocks/>
              </p:cNvSpPr>
              <p:nvPr/>
            </p:nvSpPr>
            <p:spPr bwMode="auto">
              <a:xfrm>
                <a:off x="4625" y="2201"/>
                <a:ext cx="168" cy="34"/>
              </a:xfrm>
              <a:custGeom>
                <a:avLst/>
                <a:gdLst>
                  <a:gd name="T0" fmla="*/ 1 w 168"/>
                  <a:gd name="T1" fmla="*/ 0 h 34"/>
                  <a:gd name="T2" fmla="*/ 162 w 168"/>
                  <a:gd name="T3" fmla="*/ 29 h 34"/>
                  <a:gd name="T4" fmla="*/ 165 w 168"/>
                  <a:gd name="T5" fmla="*/ 30 h 34"/>
                  <a:gd name="T6" fmla="*/ 168 w 168"/>
                  <a:gd name="T7" fmla="*/ 34 h 34"/>
                  <a:gd name="T8" fmla="*/ 0 w 168"/>
                  <a:gd name="T9" fmla="*/ 3 h 34"/>
                  <a:gd name="T10" fmla="*/ 0 w 168"/>
                  <a:gd name="T11" fmla="*/ 2 h 34"/>
                  <a:gd name="T12" fmla="*/ 1 w 168"/>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34">
                    <a:moveTo>
                      <a:pt x="1" y="0"/>
                    </a:moveTo>
                    <a:lnTo>
                      <a:pt x="162" y="29"/>
                    </a:lnTo>
                    <a:lnTo>
                      <a:pt x="165" y="30"/>
                    </a:lnTo>
                    <a:lnTo>
                      <a:pt x="168" y="34"/>
                    </a:lnTo>
                    <a:lnTo>
                      <a:pt x="0" y="3"/>
                    </a:lnTo>
                    <a:lnTo>
                      <a:pt x="0" y="2"/>
                    </a:lnTo>
                    <a:lnTo>
                      <a:pt x="1" y="0"/>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5" name="Freeform 66">
                <a:extLst>
                  <a:ext uri="{FF2B5EF4-FFF2-40B4-BE49-F238E27FC236}">
                    <a16:creationId xmlns:a16="http://schemas.microsoft.com/office/drawing/2014/main" id="{949CDE91-672B-40A4-A810-4C0E4F21EF31}"/>
                  </a:ext>
                </a:extLst>
              </p:cNvPr>
              <p:cNvSpPr>
                <a:spLocks/>
              </p:cNvSpPr>
              <p:nvPr/>
            </p:nvSpPr>
            <p:spPr bwMode="auto">
              <a:xfrm>
                <a:off x="4625" y="2203"/>
                <a:ext cx="172" cy="34"/>
              </a:xfrm>
              <a:custGeom>
                <a:avLst/>
                <a:gdLst>
                  <a:gd name="T0" fmla="*/ 0 w 172"/>
                  <a:gd name="T1" fmla="*/ 0 h 34"/>
                  <a:gd name="T2" fmla="*/ 165 w 172"/>
                  <a:gd name="T3" fmla="*/ 28 h 34"/>
                  <a:gd name="T4" fmla="*/ 168 w 172"/>
                  <a:gd name="T5" fmla="*/ 32 h 34"/>
                  <a:gd name="T6" fmla="*/ 172 w 172"/>
                  <a:gd name="T7" fmla="*/ 34 h 34"/>
                  <a:gd name="T8" fmla="*/ 0 w 172"/>
                  <a:gd name="T9" fmla="*/ 3 h 34"/>
                  <a:gd name="T10" fmla="*/ 0 w 172"/>
                  <a:gd name="T11" fmla="*/ 1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65" y="28"/>
                    </a:lnTo>
                    <a:lnTo>
                      <a:pt x="168" y="32"/>
                    </a:lnTo>
                    <a:lnTo>
                      <a:pt x="172" y="34"/>
                    </a:lnTo>
                    <a:lnTo>
                      <a:pt x="0" y="3"/>
                    </a:lnTo>
                    <a:lnTo>
                      <a:pt x="0" y="1"/>
                    </a:lnTo>
                    <a:lnTo>
                      <a:pt x="0" y="0"/>
                    </a:lnTo>
                    <a:close/>
                  </a:path>
                </a:pathLst>
              </a:custGeom>
              <a:solidFill>
                <a:srgbClr val="B0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6" name="Freeform 67">
                <a:extLst>
                  <a:ext uri="{FF2B5EF4-FFF2-40B4-BE49-F238E27FC236}">
                    <a16:creationId xmlns:a16="http://schemas.microsoft.com/office/drawing/2014/main" id="{117BEEEF-2FFE-4F16-B969-4394E77E7309}"/>
                  </a:ext>
                </a:extLst>
              </p:cNvPr>
              <p:cNvSpPr>
                <a:spLocks/>
              </p:cNvSpPr>
              <p:nvPr/>
            </p:nvSpPr>
            <p:spPr bwMode="auto">
              <a:xfrm>
                <a:off x="4623" y="2204"/>
                <a:ext cx="175" cy="34"/>
              </a:xfrm>
              <a:custGeom>
                <a:avLst/>
                <a:gdLst>
                  <a:gd name="T0" fmla="*/ 2 w 175"/>
                  <a:gd name="T1" fmla="*/ 0 h 34"/>
                  <a:gd name="T2" fmla="*/ 170 w 175"/>
                  <a:gd name="T3" fmla="*/ 31 h 34"/>
                  <a:gd name="T4" fmla="*/ 174 w 175"/>
                  <a:gd name="T5" fmla="*/ 33 h 34"/>
                  <a:gd name="T6" fmla="*/ 175 w 175"/>
                  <a:gd name="T7" fmla="*/ 34 h 34"/>
                  <a:gd name="T8" fmla="*/ 0 w 175"/>
                  <a:gd name="T9" fmla="*/ 4 h 34"/>
                  <a:gd name="T10" fmla="*/ 2 w 175"/>
                  <a:gd name="T11" fmla="*/ 2 h 34"/>
                  <a:gd name="T12" fmla="*/ 2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2" y="0"/>
                    </a:moveTo>
                    <a:lnTo>
                      <a:pt x="170" y="31"/>
                    </a:lnTo>
                    <a:lnTo>
                      <a:pt x="174" y="33"/>
                    </a:lnTo>
                    <a:lnTo>
                      <a:pt x="175" y="34"/>
                    </a:lnTo>
                    <a:lnTo>
                      <a:pt x="0" y="4"/>
                    </a:lnTo>
                    <a:lnTo>
                      <a:pt x="2" y="2"/>
                    </a:lnTo>
                    <a:lnTo>
                      <a:pt x="2" y="0"/>
                    </a:lnTo>
                    <a:close/>
                  </a:path>
                </a:pathLst>
              </a:custGeom>
              <a:solidFill>
                <a:srgbClr val="B6B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7" name="Freeform 68">
                <a:extLst>
                  <a:ext uri="{FF2B5EF4-FFF2-40B4-BE49-F238E27FC236}">
                    <a16:creationId xmlns:a16="http://schemas.microsoft.com/office/drawing/2014/main" id="{17DD9664-D1CB-46EF-88E4-145CD747798E}"/>
                  </a:ext>
                </a:extLst>
              </p:cNvPr>
              <p:cNvSpPr>
                <a:spLocks/>
              </p:cNvSpPr>
              <p:nvPr/>
            </p:nvSpPr>
            <p:spPr bwMode="auto">
              <a:xfrm>
                <a:off x="4623" y="2206"/>
                <a:ext cx="179" cy="36"/>
              </a:xfrm>
              <a:custGeom>
                <a:avLst/>
                <a:gdLst>
                  <a:gd name="T0" fmla="*/ 2 w 179"/>
                  <a:gd name="T1" fmla="*/ 0 h 36"/>
                  <a:gd name="T2" fmla="*/ 174 w 179"/>
                  <a:gd name="T3" fmla="*/ 31 h 36"/>
                  <a:gd name="T4" fmla="*/ 175 w 179"/>
                  <a:gd name="T5" fmla="*/ 32 h 36"/>
                  <a:gd name="T6" fmla="*/ 179 w 179"/>
                  <a:gd name="T7" fmla="*/ 36 h 36"/>
                  <a:gd name="T8" fmla="*/ 0 w 179"/>
                  <a:gd name="T9" fmla="*/ 3 h 36"/>
                  <a:gd name="T10" fmla="*/ 0 w 179"/>
                  <a:gd name="T11" fmla="*/ 2 h 36"/>
                  <a:gd name="T12" fmla="*/ 2 w 179"/>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6">
                    <a:moveTo>
                      <a:pt x="2" y="0"/>
                    </a:moveTo>
                    <a:lnTo>
                      <a:pt x="174" y="31"/>
                    </a:lnTo>
                    <a:lnTo>
                      <a:pt x="175" y="32"/>
                    </a:lnTo>
                    <a:lnTo>
                      <a:pt x="179" y="36"/>
                    </a:lnTo>
                    <a:lnTo>
                      <a:pt x="0" y="3"/>
                    </a:lnTo>
                    <a:lnTo>
                      <a:pt x="0" y="2"/>
                    </a:lnTo>
                    <a:lnTo>
                      <a:pt x="2" y="0"/>
                    </a:lnTo>
                    <a:close/>
                  </a:path>
                </a:pathLst>
              </a:custGeom>
              <a:solidFill>
                <a:srgbClr val="B9B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8" name="Freeform 69">
                <a:extLst>
                  <a:ext uri="{FF2B5EF4-FFF2-40B4-BE49-F238E27FC236}">
                    <a16:creationId xmlns:a16="http://schemas.microsoft.com/office/drawing/2014/main" id="{0C97DF4B-9FF2-4C91-903B-EFB9370165C6}"/>
                  </a:ext>
                </a:extLst>
              </p:cNvPr>
              <p:cNvSpPr>
                <a:spLocks/>
              </p:cNvSpPr>
              <p:nvPr/>
            </p:nvSpPr>
            <p:spPr bwMode="auto">
              <a:xfrm>
                <a:off x="4621" y="2208"/>
                <a:ext cx="184" cy="35"/>
              </a:xfrm>
              <a:custGeom>
                <a:avLst/>
                <a:gdLst>
                  <a:gd name="T0" fmla="*/ 2 w 184"/>
                  <a:gd name="T1" fmla="*/ 0 h 35"/>
                  <a:gd name="T2" fmla="*/ 177 w 184"/>
                  <a:gd name="T3" fmla="*/ 30 h 35"/>
                  <a:gd name="T4" fmla="*/ 181 w 184"/>
                  <a:gd name="T5" fmla="*/ 34 h 35"/>
                  <a:gd name="T6" fmla="*/ 184 w 184"/>
                  <a:gd name="T7" fmla="*/ 35 h 35"/>
                  <a:gd name="T8" fmla="*/ 0 w 184"/>
                  <a:gd name="T9" fmla="*/ 3 h 35"/>
                  <a:gd name="T10" fmla="*/ 2 w 184"/>
                  <a:gd name="T11" fmla="*/ 1 h 35"/>
                  <a:gd name="T12" fmla="*/ 2 w 184"/>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5">
                    <a:moveTo>
                      <a:pt x="2" y="0"/>
                    </a:moveTo>
                    <a:lnTo>
                      <a:pt x="177" y="30"/>
                    </a:lnTo>
                    <a:lnTo>
                      <a:pt x="181" y="34"/>
                    </a:lnTo>
                    <a:lnTo>
                      <a:pt x="184" y="35"/>
                    </a:lnTo>
                    <a:lnTo>
                      <a:pt x="0" y="3"/>
                    </a:lnTo>
                    <a:lnTo>
                      <a:pt x="2" y="1"/>
                    </a:lnTo>
                    <a:lnTo>
                      <a:pt x="2" y="0"/>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9" name="Freeform 70">
                <a:extLst>
                  <a:ext uri="{FF2B5EF4-FFF2-40B4-BE49-F238E27FC236}">
                    <a16:creationId xmlns:a16="http://schemas.microsoft.com/office/drawing/2014/main" id="{E0496B11-BE57-4B52-BC18-24F4D3724592}"/>
                  </a:ext>
                </a:extLst>
              </p:cNvPr>
              <p:cNvSpPr>
                <a:spLocks/>
              </p:cNvSpPr>
              <p:nvPr/>
            </p:nvSpPr>
            <p:spPr bwMode="auto">
              <a:xfrm>
                <a:off x="4621" y="2209"/>
                <a:ext cx="188" cy="36"/>
              </a:xfrm>
              <a:custGeom>
                <a:avLst/>
                <a:gdLst>
                  <a:gd name="T0" fmla="*/ 2 w 188"/>
                  <a:gd name="T1" fmla="*/ 0 h 36"/>
                  <a:gd name="T2" fmla="*/ 181 w 188"/>
                  <a:gd name="T3" fmla="*/ 33 h 36"/>
                  <a:gd name="T4" fmla="*/ 184 w 188"/>
                  <a:gd name="T5" fmla="*/ 34 h 36"/>
                  <a:gd name="T6" fmla="*/ 188 w 188"/>
                  <a:gd name="T7" fmla="*/ 36 h 36"/>
                  <a:gd name="T8" fmla="*/ 0 w 188"/>
                  <a:gd name="T9" fmla="*/ 4 h 36"/>
                  <a:gd name="T10" fmla="*/ 0 w 188"/>
                  <a:gd name="T11" fmla="*/ 2 h 36"/>
                  <a:gd name="T12" fmla="*/ 2 w 188"/>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36">
                    <a:moveTo>
                      <a:pt x="2" y="0"/>
                    </a:moveTo>
                    <a:lnTo>
                      <a:pt x="181" y="33"/>
                    </a:lnTo>
                    <a:lnTo>
                      <a:pt x="184" y="34"/>
                    </a:lnTo>
                    <a:lnTo>
                      <a:pt x="188" y="36"/>
                    </a:lnTo>
                    <a:lnTo>
                      <a:pt x="0" y="4"/>
                    </a:lnTo>
                    <a:lnTo>
                      <a:pt x="0" y="2"/>
                    </a:lnTo>
                    <a:lnTo>
                      <a:pt x="2" y="0"/>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0" name="Freeform 71">
                <a:extLst>
                  <a:ext uri="{FF2B5EF4-FFF2-40B4-BE49-F238E27FC236}">
                    <a16:creationId xmlns:a16="http://schemas.microsoft.com/office/drawing/2014/main" id="{59681AA8-AECC-46F9-AA0C-14F88D2D4ACD}"/>
                  </a:ext>
                </a:extLst>
              </p:cNvPr>
              <p:cNvSpPr>
                <a:spLocks/>
              </p:cNvSpPr>
              <p:nvPr/>
            </p:nvSpPr>
            <p:spPr bwMode="auto">
              <a:xfrm>
                <a:off x="4619" y="2211"/>
                <a:ext cx="191" cy="36"/>
              </a:xfrm>
              <a:custGeom>
                <a:avLst/>
                <a:gdLst>
                  <a:gd name="T0" fmla="*/ 2 w 191"/>
                  <a:gd name="T1" fmla="*/ 0 h 36"/>
                  <a:gd name="T2" fmla="*/ 186 w 191"/>
                  <a:gd name="T3" fmla="*/ 32 h 36"/>
                  <a:gd name="T4" fmla="*/ 190 w 191"/>
                  <a:gd name="T5" fmla="*/ 34 h 36"/>
                  <a:gd name="T6" fmla="*/ 191 w 191"/>
                  <a:gd name="T7" fmla="*/ 36 h 36"/>
                  <a:gd name="T8" fmla="*/ 0 w 191"/>
                  <a:gd name="T9" fmla="*/ 4 h 36"/>
                  <a:gd name="T10" fmla="*/ 2 w 191"/>
                  <a:gd name="T11" fmla="*/ 2 h 36"/>
                  <a:gd name="T12" fmla="*/ 2 w 19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6">
                    <a:moveTo>
                      <a:pt x="2" y="0"/>
                    </a:moveTo>
                    <a:lnTo>
                      <a:pt x="186" y="32"/>
                    </a:lnTo>
                    <a:lnTo>
                      <a:pt x="190" y="34"/>
                    </a:lnTo>
                    <a:lnTo>
                      <a:pt x="191" y="36"/>
                    </a:lnTo>
                    <a:lnTo>
                      <a:pt x="0" y="4"/>
                    </a:lnTo>
                    <a:lnTo>
                      <a:pt x="2" y="2"/>
                    </a:lnTo>
                    <a:lnTo>
                      <a:pt x="2" y="0"/>
                    </a:lnTo>
                    <a:close/>
                  </a:path>
                </a:pathLst>
              </a:custGeom>
              <a:solidFill>
                <a:srgbClr val="C4C4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1" name="Freeform 72">
                <a:extLst>
                  <a:ext uri="{FF2B5EF4-FFF2-40B4-BE49-F238E27FC236}">
                    <a16:creationId xmlns:a16="http://schemas.microsoft.com/office/drawing/2014/main" id="{74B28B5B-1262-4278-B9A0-48557768DF12}"/>
                  </a:ext>
                </a:extLst>
              </p:cNvPr>
              <p:cNvSpPr>
                <a:spLocks/>
              </p:cNvSpPr>
              <p:nvPr/>
            </p:nvSpPr>
            <p:spPr bwMode="auto">
              <a:xfrm>
                <a:off x="4619" y="2213"/>
                <a:ext cx="195" cy="37"/>
              </a:xfrm>
              <a:custGeom>
                <a:avLst/>
                <a:gdLst>
                  <a:gd name="T0" fmla="*/ 2 w 195"/>
                  <a:gd name="T1" fmla="*/ 0 h 37"/>
                  <a:gd name="T2" fmla="*/ 190 w 195"/>
                  <a:gd name="T3" fmla="*/ 32 h 37"/>
                  <a:gd name="T4" fmla="*/ 191 w 195"/>
                  <a:gd name="T5" fmla="*/ 34 h 37"/>
                  <a:gd name="T6" fmla="*/ 195 w 195"/>
                  <a:gd name="T7" fmla="*/ 37 h 37"/>
                  <a:gd name="T8" fmla="*/ 0 w 195"/>
                  <a:gd name="T9" fmla="*/ 3 h 37"/>
                  <a:gd name="T10" fmla="*/ 0 w 195"/>
                  <a:gd name="T11" fmla="*/ 2 h 37"/>
                  <a:gd name="T12" fmla="*/ 2 w 19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 h="37">
                    <a:moveTo>
                      <a:pt x="2" y="0"/>
                    </a:moveTo>
                    <a:lnTo>
                      <a:pt x="190" y="32"/>
                    </a:lnTo>
                    <a:lnTo>
                      <a:pt x="191" y="34"/>
                    </a:lnTo>
                    <a:lnTo>
                      <a:pt x="195" y="37"/>
                    </a:lnTo>
                    <a:lnTo>
                      <a:pt x="0" y="3"/>
                    </a:lnTo>
                    <a:lnTo>
                      <a:pt x="0" y="2"/>
                    </a:lnTo>
                    <a:lnTo>
                      <a:pt x="2" y="0"/>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2" name="Freeform 73">
                <a:extLst>
                  <a:ext uri="{FF2B5EF4-FFF2-40B4-BE49-F238E27FC236}">
                    <a16:creationId xmlns:a16="http://schemas.microsoft.com/office/drawing/2014/main" id="{72099DDB-FB5B-462F-887B-E43C0408D1D4}"/>
                  </a:ext>
                </a:extLst>
              </p:cNvPr>
              <p:cNvSpPr>
                <a:spLocks/>
              </p:cNvSpPr>
              <p:nvPr/>
            </p:nvSpPr>
            <p:spPr bwMode="auto">
              <a:xfrm>
                <a:off x="4619" y="2215"/>
                <a:ext cx="196" cy="37"/>
              </a:xfrm>
              <a:custGeom>
                <a:avLst/>
                <a:gdLst>
                  <a:gd name="T0" fmla="*/ 0 w 196"/>
                  <a:gd name="T1" fmla="*/ 0 h 37"/>
                  <a:gd name="T2" fmla="*/ 191 w 196"/>
                  <a:gd name="T3" fmla="*/ 32 h 37"/>
                  <a:gd name="T4" fmla="*/ 195 w 196"/>
                  <a:gd name="T5" fmla="*/ 35 h 37"/>
                  <a:gd name="T6" fmla="*/ 196 w 196"/>
                  <a:gd name="T7" fmla="*/ 37 h 37"/>
                  <a:gd name="T8" fmla="*/ 0 w 196"/>
                  <a:gd name="T9" fmla="*/ 3 h 37"/>
                  <a:gd name="T10" fmla="*/ 0 w 196"/>
                  <a:gd name="T11" fmla="*/ 1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1" y="32"/>
                    </a:lnTo>
                    <a:lnTo>
                      <a:pt x="195" y="35"/>
                    </a:lnTo>
                    <a:lnTo>
                      <a:pt x="196" y="37"/>
                    </a:lnTo>
                    <a:lnTo>
                      <a:pt x="0" y="3"/>
                    </a:lnTo>
                    <a:lnTo>
                      <a:pt x="0"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3" name="Freeform 74">
                <a:extLst>
                  <a:ext uri="{FF2B5EF4-FFF2-40B4-BE49-F238E27FC236}">
                    <a16:creationId xmlns:a16="http://schemas.microsoft.com/office/drawing/2014/main" id="{3C494EB2-BB82-41A7-9904-BB28B5412764}"/>
                  </a:ext>
                </a:extLst>
              </p:cNvPr>
              <p:cNvSpPr>
                <a:spLocks/>
              </p:cNvSpPr>
              <p:nvPr/>
            </p:nvSpPr>
            <p:spPr bwMode="auto">
              <a:xfrm>
                <a:off x="4618" y="2216"/>
                <a:ext cx="199" cy="37"/>
              </a:xfrm>
              <a:custGeom>
                <a:avLst/>
                <a:gdLst>
                  <a:gd name="T0" fmla="*/ 1 w 199"/>
                  <a:gd name="T1" fmla="*/ 0 h 37"/>
                  <a:gd name="T2" fmla="*/ 196 w 199"/>
                  <a:gd name="T3" fmla="*/ 34 h 37"/>
                  <a:gd name="T4" fmla="*/ 197 w 199"/>
                  <a:gd name="T5" fmla="*/ 36 h 37"/>
                  <a:gd name="T6" fmla="*/ 199 w 199"/>
                  <a:gd name="T7" fmla="*/ 37 h 37"/>
                  <a:gd name="T8" fmla="*/ 0 w 199"/>
                  <a:gd name="T9" fmla="*/ 2 h 37"/>
                  <a:gd name="T10" fmla="*/ 1 w 199"/>
                  <a:gd name="T11" fmla="*/ 2 h 37"/>
                  <a:gd name="T12" fmla="*/ 1 w 199"/>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37">
                    <a:moveTo>
                      <a:pt x="1" y="0"/>
                    </a:moveTo>
                    <a:lnTo>
                      <a:pt x="196" y="34"/>
                    </a:lnTo>
                    <a:lnTo>
                      <a:pt x="197" y="36"/>
                    </a:lnTo>
                    <a:lnTo>
                      <a:pt x="199" y="37"/>
                    </a:lnTo>
                    <a:lnTo>
                      <a:pt x="0" y="2"/>
                    </a:lnTo>
                    <a:lnTo>
                      <a:pt x="1" y="2"/>
                    </a:lnTo>
                    <a:lnTo>
                      <a:pt x="1"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4" name="Freeform 75">
                <a:extLst>
                  <a:ext uri="{FF2B5EF4-FFF2-40B4-BE49-F238E27FC236}">
                    <a16:creationId xmlns:a16="http://schemas.microsoft.com/office/drawing/2014/main" id="{9C1AF994-DF34-4B5C-8DA0-C57BE2F43FBF}"/>
                  </a:ext>
                </a:extLst>
              </p:cNvPr>
              <p:cNvSpPr>
                <a:spLocks/>
              </p:cNvSpPr>
              <p:nvPr/>
            </p:nvSpPr>
            <p:spPr bwMode="auto">
              <a:xfrm>
                <a:off x="4618" y="2218"/>
                <a:ext cx="202" cy="39"/>
              </a:xfrm>
              <a:custGeom>
                <a:avLst/>
                <a:gdLst>
                  <a:gd name="T0" fmla="*/ 1 w 202"/>
                  <a:gd name="T1" fmla="*/ 0 h 39"/>
                  <a:gd name="T2" fmla="*/ 197 w 202"/>
                  <a:gd name="T3" fmla="*/ 34 h 39"/>
                  <a:gd name="T4" fmla="*/ 199 w 202"/>
                  <a:gd name="T5" fmla="*/ 35 h 39"/>
                  <a:gd name="T6" fmla="*/ 202 w 202"/>
                  <a:gd name="T7" fmla="*/ 39 h 39"/>
                  <a:gd name="T8" fmla="*/ 0 w 202"/>
                  <a:gd name="T9" fmla="*/ 2 h 39"/>
                  <a:gd name="T10" fmla="*/ 0 w 202"/>
                  <a:gd name="T11" fmla="*/ 0 h 39"/>
                  <a:gd name="T12" fmla="*/ 1 w 202"/>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39">
                    <a:moveTo>
                      <a:pt x="1" y="0"/>
                    </a:moveTo>
                    <a:lnTo>
                      <a:pt x="197" y="34"/>
                    </a:lnTo>
                    <a:lnTo>
                      <a:pt x="199" y="35"/>
                    </a:lnTo>
                    <a:lnTo>
                      <a:pt x="202" y="39"/>
                    </a:lnTo>
                    <a:lnTo>
                      <a:pt x="0" y="2"/>
                    </a:lnTo>
                    <a:lnTo>
                      <a:pt x="0" y="0"/>
                    </a:lnTo>
                    <a:lnTo>
                      <a:pt x="1"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5" name="Freeform 76">
                <a:extLst>
                  <a:ext uri="{FF2B5EF4-FFF2-40B4-BE49-F238E27FC236}">
                    <a16:creationId xmlns:a16="http://schemas.microsoft.com/office/drawing/2014/main" id="{8171B6C8-2873-45C4-BC76-54A1453FD279}"/>
                  </a:ext>
                </a:extLst>
              </p:cNvPr>
              <p:cNvSpPr>
                <a:spLocks/>
              </p:cNvSpPr>
              <p:nvPr/>
            </p:nvSpPr>
            <p:spPr bwMode="auto">
              <a:xfrm>
                <a:off x="4616" y="2218"/>
                <a:ext cx="206" cy="40"/>
              </a:xfrm>
              <a:custGeom>
                <a:avLst/>
                <a:gdLst>
                  <a:gd name="T0" fmla="*/ 2 w 206"/>
                  <a:gd name="T1" fmla="*/ 0 h 40"/>
                  <a:gd name="T2" fmla="*/ 201 w 206"/>
                  <a:gd name="T3" fmla="*/ 35 h 40"/>
                  <a:gd name="T4" fmla="*/ 204 w 206"/>
                  <a:gd name="T5" fmla="*/ 39 h 40"/>
                  <a:gd name="T6" fmla="*/ 206 w 206"/>
                  <a:gd name="T7" fmla="*/ 40 h 40"/>
                  <a:gd name="T8" fmla="*/ 0 w 206"/>
                  <a:gd name="T9" fmla="*/ 3 h 40"/>
                  <a:gd name="T10" fmla="*/ 2 w 206"/>
                  <a:gd name="T11" fmla="*/ 2 h 40"/>
                  <a:gd name="T12" fmla="*/ 2 w 206"/>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40">
                    <a:moveTo>
                      <a:pt x="2" y="0"/>
                    </a:moveTo>
                    <a:lnTo>
                      <a:pt x="201" y="35"/>
                    </a:lnTo>
                    <a:lnTo>
                      <a:pt x="204" y="39"/>
                    </a:lnTo>
                    <a:lnTo>
                      <a:pt x="206" y="40"/>
                    </a:lnTo>
                    <a:lnTo>
                      <a:pt x="0" y="3"/>
                    </a:lnTo>
                    <a:lnTo>
                      <a:pt x="2" y="2"/>
                    </a:lnTo>
                    <a:lnTo>
                      <a:pt x="2"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6" name="Freeform 77">
                <a:extLst>
                  <a:ext uri="{FF2B5EF4-FFF2-40B4-BE49-F238E27FC236}">
                    <a16:creationId xmlns:a16="http://schemas.microsoft.com/office/drawing/2014/main" id="{BA6831BD-07E9-4110-8013-F0B840672CE7}"/>
                  </a:ext>
                </a:extLst>
              </p:cNvPr>
              <p:cNvSpPr>
                <a:spLocks/>
              </p:cNvSpPr>
              <p:nvPr/>
            </p:nvSpPr>
            <p:spPr bwMode="auto">
              <a:xfrm>
                <a:off x="4616" y="2220"/>
                <a:ext cx="208" cy="40"/>
              </a:xfrm>
              <a:custGeom>
                <a:avLst/>
                <a:gdLst>
                  <a:gd name="T0" fmla="*/ 2 w 208"/>
                  <a:gd name="T1" fmla="*/ 0 h 40"/>
                  <a:gd name="T2" fmla="*/ 204 w 208"/>
                  <a:gd name="T3" fmla="*/ 37 h 40"/>
                  <a:gd name="T4" fmla="*/ 206 w 208"/>
                  <a:gd name="T5" fmla="*/ 38 h 40"/>
                  <a:gd name="T6" fmla="*/ 208 w 208"/>
                  <a:gd name="T7" fmla="*/ 40 h 40"/>
                  <a:gd name="T8" fmla="*/ 0 w 208"/>
                  <a:gd name="T9" fmla="*/ 3 h 40"/>
                  <a:gd name="T10" fmla="*/ 0 w 208"/>
                  <a:gd name="T11" fmla="*/ 1 h 40"/>
                  <a:gd name="T12" fmla="*/ 2 w 208"/>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0">
                    <a:moveTo>
                      <a:pt x="2" y="0"/>
                    </a:moveTo>
                    <a:lnTo>
                      <a:pt x="204" y="37"/>
                    </a:lnTo>
                    <a:lnTo>
                      <a:pt x="206" y="38"/>
                    </a:lnTo>
                    <a:lnTo>
                      <a:pt x="208" y="40"/>
                    </a:lnTo>
                    <a:lnTo>
                      <a:pt x="0" y="3"/>
                    </a:lnTo>
                    <a:lnTo>
                      <a:pt x="0" y="1"/>
                    </a:lnTo>
                    <a:lnTo>
                      <a:pt x="2"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7" name="Freeform 78">
                <a:extLst>
                  <a:ext uri="{FF2B5EF4-FFF2-40B4-BE49-F238E27FC236}">
                    <a16:creationId xmlns:a16="http://schemas.microsoft.com/office/drawing/2014/main" id="{7A4521F9-F2E5-436D-9929-60DCCEF1C39F}"/>
                  </a:ext>
                </a:extLst>
              </p:cNvPr>
              <p:cNvSpPr>
                <a:spLocks/>
              </p:cNvSpPr>
              <p:nvPr/>
            </p:nvSpPr>
            <p:spPr bwMode="auto">
              <a:xfrm>
                <a:off x="4616" y="2221"/>
                <a:ext cx="209" cy="41"/>
              </a:xfrm>
              <a:custGeom>
                <a:avLst/>
                <a:gdLst>
                  <a:gd name="T0" fmla="*/ 0 w 209"/>
                  <a:gd name="T1" fmla="*/ 0 h 41"/>
                  <a:gd name="T2" fmla="*/ 206 w 209"/>
                  <a:gd name="T3" fmla="*/ 37 h 41"/>
                  <a:gd name="T4" fmla="*/ 208 w 209"/>
                  <a:gd name="T5" fmla="*/ 39 h 41"/>
                  <a:gd name="T6" fmla="*/ 209 w 209"/>
                  <a:gd name="T7" fmla="*/ 41 h 41"/>
                  <a:gd name="T8" fmla="*/ 0 w 209"/>
                  <a:gd name="T9" fmla="*/ 4 h 41"/>
                  <a:gd name="T10" fmla="*/ 0 w 209"/>
                  <a:gd name="T11" fmla="*/ 2 h 41"/>
                  <a:gd name="T12" fmla="*/ 0 w 20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41">
                    <a:moveTo>
                      <a:pt x="0" y="0"/>
                    </a:moveTo>
                    <a:lnTo>
                      <a:pt x="206" y="37"/>
                    </a:lnTo>
                    <a:lnTo>
                      <a:pt x="208" y="39"/>
                    </a:lnTo>
                    <a:lnTo>
                      <a:pt x="209" y="41"/>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8" name="Freeform 79">
                <a:extLst>
                  <a:ext uri="{FF2B5EF4-FFF2-40B4-BE49-F238E27FC236}">
                    <a16:creationId xmlns:a16="http://schemas.microsoft.com/office/drawing/2014/main" id="{572FB17D-0555-4E9E-BE1D-92ED452F111A}"/>
                  </a:ext>
                </a:extLst>
              </p:cNvPr>
              <p:cNvSpPr>
                <a:spLocks/>
              </p:cNvSpPr>
              <p:nvPr/>
            </p:nvSpPr>
            <p:spPr bwMode="auto">
              <a:xfrm>
                <a:off x="4614" y="2223"/>
                <a:ext cx="215" cy="41"/>
              </a:xfrm>
              <a:custGeom>
                <a:avLst/>
                <a:gdLst>
                  <a:gd name="T0" fmla="*/ 2 w 215"/>
                  <a:gd name="T1" fmla="*/ 0 h 41"/>
                  <a:gd name="T2" fmla="*/ 210 w 215"/>
                  <a:gd name="T3" fmla="*/ 37 h 41"/>
                  <a:gd name="T4" fmla="*/ 211 w 215"/>
                  <a:gd name="T5" fmla="*/ 39 h 41"/>
                  <a:gd name="T6" fmla="*/ 213 w 215"/>
                  <a:gd name="T7" fmla="*/ 41 h 41"/>
                  <a:gd name="T8" fmla="*/ 213 w 215"/>
                  <a:gd name="T9" fmla="*/ 41 h 41"/>
                  <a:gd name="T10" fmla="*/ 215 w 215"/>
                  <a:gd name="T11" fmla="*/ 41 h 41"/>
                  <a:gd name="T12" fmla="*/ 0 w 215"/>
                  <a:gd name="T13" fmla="*/ 3 h 41"/>
                  <a:gd name="T14" fmla="*/ 2 w 215"/>
                  <a:gd name="T15" fmla="*/ 2 h 41"/>
                  <a:gd name="T16" fmla="*/ 2 w 215"/>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1">
                    <a:moveTo>
                      <a:pt x="2" y="0"/>
                    </a:moveTo>
                    <a:lnTo>
                      <a:pt x="210" y="37"/>
                    </a:lnTo>
                    <a:lnTo>
                      <a:pt x="211" y="39"/>
                    </a:lnTo>
                    <a:lnTo>
                      <a:pt x="213" y="41"/>
                    </a:lnTo>
                    <a:lnTo>
                      <a:pt x="215" y="41"/>
                    </a:lnTo>
                    <a:lnTo>
                      <a:pt x="0" y="3"/>
                    </a:lnTo>
                    <a:lnTo>
                      <a:pt x="2" y="2"/>
                    </a:lnTo>
                    <a:lnTo>
                      <a:pt x="2"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9" name="Freeform 80">
                <a:extLst>
                  <a:ext uri="{FF2B5EF4-FFF2-40B4-BE49-F238E27FC236}">
                    <a16:creationId xmlns:a16="http://schemas.microsoft.com/office/drawing/2014/main" id="{0A530C02-8D0A-4A7F-826C-085EDF6A68CD}"/>
                  </a:ext>
                </a:extLst>
              </p:cNvPr>
              <p:cNvSpPr>
                <a:spLocks/>
              </p:cNvSpPr>
              <p:nvPr/>
            </p:nvSpPr>
            <p:spPr bwMode="auto">
              <a:xfrm>
                <a:off x="4614" y="2225"/>
                <a:ext cx="215" cy="42"/>
              </a:xfrm>
              <a:custGeom>
                <a:avLst/>
                <a:gdLst>
                  <a:gd name="T0" fmla="*/ 2 w 215"/>
                  <a:gd name="T1" fmla="*/ 0 h 42"/>
                  <a:gd name="T2" fmla="*/ 211 w 215"/>
                  <a:gd name="T3" fmla="*/ 37 h 42"/>
                  <a:gd name="T4" fmla="*/ 213 w 215"/>
                  <a:gd name="T5" fmla="*/ 39 h 42"/>
                  <a:gd name="T6" fmla="*/ 213 w 215"/>
                  <a:gd name="T7" fmla="*/ 39 h 42"/>
                  <a:gd name="T8" fmla="*/ 215 w 215"/>
                  <a:gd name="T9" fmla="*/ 40 h 42"/>
                  <a:gd name="T10" fmla="*/ 215 w 215"/>
                  <a:gd name="T11" fmla="*/ 42 h 42"/>
                  <a:gd name="T12" fmla="*/ 0 w 215"/>
                  <a:gd name="T13" fmla="*/ 3 h 42"/>
                  <a:gd name="T14" fmla="*/ 0 w 215"/>
                  <a:gd name="T15" fmla="*/ 1 h 42"/>
                  <a:gd name="T16" fmla="*/ 2 w 21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2">
                    <a:moveTo>
                      <a:pt x="2" y="0"/>
                    </a:moveTo>
                    <a:lnTo>
                      <a:pt x="211" y="37"/>
                    </a:lnTo>
                    <a:lnTo>
                      <a:pt x="213" y="39"/>
                    </a:lnTo>
                    <a:lnTo>
                      <a:pt x="215" y="40"/>
                    </a:lnTo>
                    <a:lnTo>
                      <a:pt x="215" y="42"/>
                    </a:lnTo>
                    <a:lnTo>
                      <a:pt x="0" y="3"/>
                    </a:lnTo>
                    <a:lnTo>
                      <a:pt x="0" y="1"/>
                    </a:lnTo>
                    <a:lnTo>
                      <a:pt x="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0" name="Freeform 81">
                <a:extLst>
                  <a:ext uri="{FF2B5EF4-FFF2-40B4-BE49-F238E27FC236}">
                    <a16:creationId xmlns:a16="http://schemas.microsoft.com/office/drawing/2014/main" id="{54FF6080-0D23-445C-AF99-DABEC9702F86}"/>
                  </a:ext>
                </a:extLst>
              </p:cNvPr>
              <p:cNvSpPr>
                <a:spLocks/>
              </p:cNvSpPr>
              <p:nvPr/>
            </p:nvSpPr>
            <p:spPr bwMode="auto">
              <a:xfrm>
                <a:off x="4614" y="2226"/>
                <a:ext cx="216" cy="43"/>
              </a:xfrm>
              <a:custGeom>
                <a:avLst/>
                <a:gdLst>
                  <a:gd name="T0" fmla="*/ 0 w 216"/>
                  <a:gd name="T1" fmla="*/ 0 h 43"/>
                  <a:gd name="T2" fmla="*/ 215 w 216"/>
                  <a:gd name="T3" fmla="*/ 38 h 43"/>
                  <a:gd name="T4" fmla="*/ 215 w 216"/>
                  <a:gd name="T5" fmla="*/ 41 h 43"/>
                  <a:gd name="T6" fmla="*/ 216 w 216"/>
                  <a:gd name="T7" fmla="*/ 43 h 43"/>
                  <a:gd name="T8" fmla="*/ 0 w 216"/>
                  <a:gd name="T9" fmla="*/ 4 h 43"/>
                  <a:gd name="T10" fmla="*/ 0 w 216"/>
                  <a:gd name="T11" fmla="*/ 2 h 43"/>
                  <a:gd name="T12" fmla="*/ 0 w 21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3">
                    <a:moveTo>
                      <a:pt x="0" y="0"/>
                    </a:moveTo>
                    <a:lnTo>
                      <a:pt x="215" y="38"/>
                    </a:lnTo>
                    <a:lnTo>
                      <a:pt x="215" y="41"/>
                    </a:lnTo>
                    <a:lnTo>
                      <a:pt x="216" y="43"/>
                    </a:lnTo>
                    <a:lnTo>
                      <a:pt x="0" y="4"/>
                    </a:lnTo>
                    <a:lnTo>
                      <a:pt x="0" y="2"/>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1" name="Freeform 82">
                <a:extLst>
                  <a:ext uri="{FF2B5EF4-FFF2-40B4-BE49-F238E27FC236}">
                    <a16:creationId xmlns:a16="http://schemas.microsoft.com/office/drawing/2014/main" id="{E8A29E0A-54D9-40D2-BD9E-5176C5DE62A9}"/>
                  </a:ext>
                </a:extLst>
              </p:cNvPr>
              <p:cNvSpPr>
                <a:spLocks/>
              </p:cNvSpPr>
              <p:nvPr/>
            </p:nvSpPr>
            <p:spPr bwMode="auto">
              <a:xfrm>
                <a:off x="4613" y="2228"/>
                <a:ext cx="219" cy="42"/>
              </a:xfrm>
              <a:custGeom>
                <a:avLst/>
                <a:gdLst>
                  <a:gd name="T0" fmla="*/ 1 w 219"/>
                  <a:gd name="T1" fmla="*/ 0 h 42"/>
                  <a:gd name="T2" fmla="*/ 216 w 219"/>
                  <a:gd name="T3" fmla="*/ 39 h 42"/>
                  <a:gd name="T4" fmla="*/ 217 w 219"/>
                  <a:gd name="T5" fmla="*/ 41 h 42"/>
                  <a:gd name="T6" fmla="*/ 219 w 219"/>
                  <a:gd name="T7" fmla="*/ 42 h 42"/>
                  <a:gd name="T8" fmla="*/ 0 w 219"/>
                  <a:gd name="T9" fmla="*/ 3 h 42"/>
                  <a:gd name="T10" fmla="*/ 1 w 219"/>
                  <a:gd name="T11" fmla="*/ 2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6" y="39"/>
                    </a:lnTo>
                    <a:lnTo>
                      <a:pt x="217" y="41"/>
                    </a:lnTo>
                    <a:lnTo>
                      <a:pt x="219" y="42"/>
                    </a:lnTo>
                    <a:lnTo>
                      <a:pt x="0" y="3"/>
                    </a:lnTo>
                    <a:lnTo>
                      <a:pt x="1" y="2"/>
                    </a:lnTo>
                    <a:lnTo>
                      <a:pt x="1"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2" name="Freeform 83">
                <a:extLst>
                  <a:ext uri="{FF2B5EF4-FFF2-40B4-BE49-F238E27FC236}">
                    <a16:creationId xmlns:a16="http://schemas.microsoft.com/office/drawing/2014/main" id="{9E8916A3-934B-467D-BC88-4473DEACE307}"/>
                  </a:ext>
                </a:extLst>
              </p:cNvPr>
              <p:cNvSpPr>
                <a:spLocks/>
              </p:cNvSpPr>
              <p:nvPr/>
            </p:nvSpPr>
            <p:spPr bwMode="auto">
              <a:xfrm>
                <a:off x="4613" y="2230"/>
                <a:ext cx="219" cy="42"/>
              </a:xfrm>
              <a:custGeom>
                <a:avLst/>
                <a:gdLst>
                  <a:gd name="T0" fmla="*/ 1 w 219"/>
                  <a:gd name="T1" fmla="*/ 0 h 42"/>
                  <a:gd name="T2" fmla="*/ 217 w 219"/>
                  <a:gd name="T3" fmla="*/ 39 h 42"/>
                  <a:gd name="T4" fmla="*/ 219 w 219"/>
                  <a:gd name="T5" fmla="*/ 40 h 42"/>
                  <a:gd name="T6" fmla="*/ 219 w 219"/>
                  <a:gd name="T7" fmla="*/ 42 h 42"/>
                  <a:gd name="T8" fmla="*/ 0 w 219"/>
                  <a:gd name="T9" fmla="*/ 3 h 42"/>
                  <a:gd name="T10" fmla="*/ 0 w 219"/>
                  <a:gd name="T11" fmla="*/ 1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7" y="39"/>
                    </a:lnTo>
                    <a:lnTo>
                      <a:pt x="219" y="40"/>
                    </a:lnTo>
                    <a:lnTo>
                      <a:pt x="219" y="42"/>
                    </a:lnTo>
                    <a:lnTo>
                      <a:pt x="0" y="3"/>
                    </a:lnTo>
                    <a:lnTo>
                      <a:pt x="0" y="1"/>
                    </a:lnTo>
                    <a:lnTo>
                      <a:pt x="1"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3" name="Freeform 84">
                <a:extLst>
                  <a:ext uri="{FF2B5EF4-FFF2-40B4-BE49-F238E27FC236}">
                    <a16:creationId xmlns:a16="http://schemas.microsoft.com/office/drawing/2014/main" id="{5E9EB22C-2369-4BF3-A59D-AF146320767F}"/>
                  </a:ext>
                </a:extLst>
              </p:cNvPr>
              <p:cNvSpPr>
                <a:spLocks/>
              </p:cNvSpPr>
              <p:nvPr/>
            </p:nvSpPr>
            <p:spPr bwMode="auto">
              <a:xfrm>
                <a:off x="4613" y="2231"/>
                <a:ext cx="221" cy="43"/>
              </a:xfrm>
              <a:custGeom>
                <a:avLst/>
                <a:gdLst>
                  <a:gd name="T0" fmla="*/ 0 w 221"/>
                  <a:gd name="T1" fmla="*/ 0 h 43"/>
                  <a:gd name="T2" fmla="*/ 219 w 221"/>
                  <a:gd name="T3" fmla="*/ 39 h 43"/>
                  <a:gd name="T4" fmla="*/ 219 w 221"/>
                  <a:gd name="T5" fmla="*/ 41 h 43"/>
                  <a:gd name="T6" fmla="*/ 221 w 221"/>
                  <a:gd name="T7" fmla="*/ 43 h 43"/>
                  <a:gd name="T8" fmla="*/ 0 w 221"/>
                  <a:gd name="T9" fmla="*/ 4 h 43"/>
                  <a:gd name="T10" fmla="*/ 0 w 221"/>
                  <a:gd name="T11" fmla="*/ 2 h 43"/>
                  <a:gd name="T12" fmla="*/ 0 w 22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3">
                    <a:moveTo>
                      <a:pt x="0" y="0"/>
                    </a:moveTo>
                    <a:lnTo>
                      <a:pt x="219" y="39"/>
                    </a:lnTo>
                    <a:lnTo>
                      <a:pt x="219" y="41"/>
                    </a:lnTo>
                    <a:lnTo>
                      <a:pt x="221" y="43"/>
                    </a:lnTo>
                    <a:lnTo>
                      <a:pt x="0" y="4"/>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4" name="Freeform 85">
                <a:extLst>
                  <a:ext uri="{FF2B5EF4-FFF2-40B4-BE49-F238E27FC236}">
                    <a16:creationId xmlns:a16="http://schemas.microsoft.com/office/drawing/2014/main" id="{D3F6B186-07AB-4AB9-8B3A-178EFB7F19D1}"/>
                  </a:ext>
                </a:extLst>
              </p:cNvPr>
              <p:cNvSpPr>
                <a:spLocks/>
              </p:cNvSpPr>
              <p:nvPr/>
            </p:nvSpPr>
            <p:spPr bwMode="auto">
              <a:xfrm>
                <a:off x="4613" y="2233"/>
                <a:ext cx="221" cy="42"/>
              </a:xfrm>
              <a:custGeom>
                <a:avLst/>
                <a:gdLst>
                  <a:gd name="T0" fmla="*/ 0 w 221"/>
                  <a:gd name="T1" fmla="*/ 0 h 42"/>
                  <a:gd name="T2" fmla="*/ 219 w 221"/>
                  <a:gd name="T3" fmla="*/ 39 h 42"/>
                  <a:gd name="T4" fmla="*/ 221 w 221"/>
                  <a:gd name="T5" fmla="*/ 41 h 42"/>
                  <a:gd name="T6" fmla="*/ 221 w 221"/>
                  <a:gd name="T7" fmla="*/ 42 h 42"/>
                  <a:gd name="T8" fmla="*/ 0 w 221"/>
                  <a:gd name="T9" fmla="*/ 4 h 42"/>
                  <a:gd name="T10" fmla="*/ 0 w 221"/>
                  <a:gd name="T11" fmla="*/ 2 h 42"/>
                  <a:gd name="T12" fmla="*/ 0 w 221"/>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2">
                    <a:moveTo>
                      <a:pt x="0" y="0"/>
                    </a:moveTo>
                    <a:lnTo>
                      <a:pt x="219" y="39"/>
                    </a:lnTo>
                    <a:lnTo>
                      <a:pt x="221" y="41"/>
                    </a:lnTo>
                    <a:lnTo>
                      <a:pt x="221" y="42"/>
                    </a:lnTo>
                    <a:lnTo>
                      <a:pt x="0" y="4"/>
                    </a:lnTo>
                    <a:lnTo>
                      <a:pt x="0" y="2"/>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5" name="Freeform 86">
                <a:extLst>
                  <a:ext uri="{FF2B5EF4-FFF2-40B4-BE49-F238E27FC236}">
                    <a16:creationId xmlns:a16="http://schemas.microsoft.com/office/drawing/2014/main" id="{5ABF4E36-1395-46B7-A4E1-89BE2BF70E89}"/>
                  </a:ext>
                </a:extLst>
              </p:cNvPr>
              <p:cNvSpPr>
                <a:spLocks/>
              </p:cNvSpPr>
              <p:nvPr/>
            </p:nvSpPr>
            <p:spPr bwMode="auto">
              <a:xfrm>
                <a:off x="4611" y="2235"/>
                <a:ext cx="225" cy="42"/>
              </a:xfrm>
              <a:custGeom>
                <a:avLst/>
                <a:gdLst>
                  <a:gd name="T0" fmla="*/ 2 w 225"/>
                  <a:gd name="T1" fmla="*/ 0 h 42"/>
                  <a:gd name="T2" fmla="*/ 223 w 225"/>
                  <a:gd name="T3" fmla="*/ 39 h 42"/>
                  <a:gd name="T4" fmla="*/ 223 w 225"/>
                  <a:gd name="T5" fmla="*/ 40 h 42"/>
                  <a:gd name="T6" fmla="*/ 225 w 225"/>
                  <a:gd name="T7" fmla="*/ 42 h 42"/>
                  <a:gd name="T8" fmla="*/ 0 w 225"/>
                  <a:gd name="T9" fmla="*/ 3 h 42"/>
                  <a:gd name="T10" fmla="*/ 2 w 225"/>
                  <a:gd name="T11" fmla="*/ 2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9"/>
                    </a:lnTo>
                    <a:lnTo>
                      <a:pt x="223" y="40"/>
                    </a:lnTo>
                    <a:lnTo>
                      <a:pt x="225" y="42"/>
                    </a:lnTo>
                    <a:lnTo>
                      <a:pt x="0" y="3"/>
                    </a:lnTo>
                    <a:lnTo>
                      <a:pt x="2" y="2"/>
                    </a:lnTo>
                    <a:lnTo>
                      <a:pt x="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6" name="Freeform 87">
                <a:extLst>
                  <a:ext uri="{FF2B5EF4-FFF2-40B4-BE49-F238E27FC236}">
                    <a16:creationId xmlns:a16="http://schemas.microsoft.com/office/drawing/2014/main" id="{5DF940F6-8C85-4BEF-83B9-9142E4294D41}"/>
                  </a:ext>
                </a:extLst>
              </p:cNvPr>
              <p:cNvSpPr>
                <a:spLocks/>
              </p:cNvSpPr>
              <p:nvPr/>
            </p:nvSpPr>
            <p:spPr bwMode="auto">
              <a:xfrm>
                <a:off x="4611" y="2237"/>
                <a:ext cx="225" cy="42"/>
              </a:xfrm>
              <a:custGeom>
                <a:avLst/>
                <a:gdLst>
                  <a:gd name="T0" fmla="*/ 2 w 225"/>
                  <a:gd name="T1" fmla="*/ 0 h 42"/>
                  <a:gd name="T2" fmla="*/ 223 w 225"/>
                  <a:gd name="T3" fmla="*/ 38 h 42"/>
                  <a:gd name="T4" fmla="*/ 225 w 225"/>
                  <a:gd name="T5" fmla="*/ 40 h 42"/>
                  <a:gd name="T6" fmla="*/ 225 w 225"/>
                  <a:gd name="T7" fmla="*/ 42 h 42"/>
                  <a:gd name="T8" fmla="*/ 0 w 225"/>
                  <a:gd name="T9" fmla="*/ 3 h 42"/>
                  <a:gd name="T10" fmla="*/ 0 w 225"/>
                  <a:gd name="T11" fmla="*/ 1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8"/>
                    </a:lnTo>
                    <a:lnTo>
                      <a:pt x="225" y="40"/>
                    </a:lnTo>
                    <a:lnTo>
                      <a:pt x="225" y="42"/>
                    </a:lnTo>
                    <a:lnTo>
                      <a:pt x="0" y="3"/>
                    </a:lnTo>
                    <a:lnTo>
                      <a:pt x="0" y="1"/>
                    </a:lnTo>
                    <a:lnTo>
                      <a:pt x="2"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7" name="Freeform 88">
                <a:extLst>
                  <a:ext uri="{FF2B5EF4-FFF2-40B4-BE49-F238E27FC236}">
                    <a16:creationId xmlns:a16="http://schemas.microsoft.com/office/drawing/2014/main" id="{AAC7DFC6-E6CF-44F7-843A-8FA30C15CDB4}"/>
                  </a:ext>
                </a:extLst>
              </p:cNvPr>
              <p:cNvSpPr>
                <a:spLocks/>
              </p:cNvSpPr>
              <p:nvPr/>
            </p:nvSpPr>
            <p:spPr bwMode="auto">
              <a:xfrm>
                <a:off x="4611" y="2238"/>
                <a:ext cx="225" cy="42"/>
              </a:xfrm>
              <a:custGeom>
                <a:avLst/>
                <a:gdLst>
                  <a:gd name="T0" fmla="*/ 0 w 225"/>
                  <a:gd name="T1" fmla="*/ 0 h 42"/>
                  <a:gd name="T2" fmla="*/ 225 w 225"/>
                  <a:gd name="T3" fmla="*/ 39 h 42"/>
                  <a:gd name="T4" fmla="*/ 225 w 225"/>
                  <a:gd name="T5" fmla="*/ 41 h 42"/>
                  <a:gd name="T6" fmla="*/ 225 w 225"/>
                  <a:gd name="T7" fmla="*/ 42 h 42"/>
                  <a:gd name="T8" fmla="*/ 0 w 225"/>
                  <a:gd name="T9" fmla="*/ 4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1"/>
                    </a:lnTo>
                    <a:lnTo>
                      <a:pt x="225" y="42"/>
                    </a:lnTo>
                    <a:lnTo>
                      <a:pt x="0" y="4"/>
                    </a:lnTo>
                    <a:lnTo>
                      <a:pt x="0" y="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8" name="Freeform 89">
                <a:extLst>
                  <a:ext uri="{FF2B5EF4-FFF2-40B4-BE49-F238E27FC236}">
                    <a16:creationId xmlns:a16="http://schemas.microsoft.com/office/drawing/2014/main" id="{762AD860-0112-48F2-A1A0-3AF05D91989A}"/>
                  </a:ext>
                </a:extLst>
              </p:cNvPr>
              <p:cNvSpPr>
                <a:spLocks/>
              </p:cNvSpPr>
              <p:nvPr/>
            </p:nvSpPr>
            <p:spPr bwMode="auto">
              <a:xfrm>
                <a:off x="4611" y="2240"/>
                <a:ext cx="225" cy="42"/>
              </a:xfrm>
              <a:custGeom>
                <a:avLst/>
                <a:gdLst>
                  <a:gd name="T0" fmla="*/ 0 w 225"/>
                  <a:gd name="T1" fmla="*/ 0 h 42"/>
                  <a:gd name="T2" fmla="*/ 225 w 225"/>
                  <a:gd name="T3" fmla="*/ 39 h 42"/>
                  <a:gd name="T4" fmla="*/ 225 w 225"/>
                  <a:gd name="T5" fmla="*/ 40 h 42"/>
                  <a:gd name="T6" fmla="*/ 225 w 225"/>
                  <a:gd name="T7" fmla="*/ 42 h 42"/>
                  <a:gd name="T8" fmla="*/ 0 w 225"/>
                  <a:gd name="T9" fmla="*/ 3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0"/>
                    </a:lnTo>
                    <a:lnTo>
                      <a:pt x="225" y="42"/>
                    </a:lnTo>
                    <a:lnTo>
                      <a:pt x="0" y="3"/>
                    </a:lnTo>
                    <a:lnTo>
                      <a:pt x="0" y="2"/>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9" name="Freeform 90">
                <a:extLst>
                  <a:ext uri="{FF2B5EF4-FFF2-40B4-BE49-F238E27FC236}">
                    <a16:creationId xmlns:a16="http://schemas.microsoft.com/office/drawing/2014/main" id="{7EDA2D98-A327-4F53-B962-126A966D30EA}"/>
                  </a:ext>
                </a:extLst>
              </p:cNvPr>
              <p:cNvSpPr>
                <a:spLocks/>
              </p:cNvSpPr>
              <p:nvPr/>
            </p:nvSpPr>
            <p:spPr bwMode="auto">
              <a:xfrm>
                <a:off x="4609" y="2242"/>
                <a:ext cx="227" cy="42"/>
              </a:xfrm>
              <a:custGeom>
                <a:avLst/>
                <a:gdLst>
                  <a:gd name="T0" fmla="*/ 2 w 227"/>
                  <a:gd name="T1" fmla="*/ 0 h 42"/>
                  <a:gd name="T2" fmla="*/ 227 w 227"/>
                  <a:gd name="T3" fmla="*/ 38 h 42"/>
                  <a:gd name="T4" fmla="*/ 227 w 227"/>
                  <a:gd name="T5" fmla="*/ 40 h 42"/>
                  <a:gd name="T6" fmla="*/ 227 w 227"/>
                  <a:gd name="T7" fmla="*/ 42 h 42"/>
                  <a:gd name="T8" fmla="*/ 0 w 227"/>
                  <a:gd name="T9" fmla="*/ 3 h 42"/>
                  <a:gd name="T10" fmla="*/ 2 w 227"/>
                  <a:gd name="T11" fmla="*/ 1 h 42"/>
                  <a:gd name="T12" fmla="*/ 2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2" y="0"/>
                    </a:moveTo>
                    <a:lnTo>
                      <a:pt x="227" y="38"/>
                    </a:lnTo>
                    <a:lnTo>
                      <a:pt x="227" y="40"/>
                    </a:lnTo>
                    <a:lnTo>
                      <a:pt x="227" y="42"/>
                    </a:lnTo>
                    <a:lnTo>
                      <a:pt x="0" y="3"/>
                    </a:lnTo>
                    <a:lnTo>
                      <a:pt x="2" y="1"/>
                    </a:lnTo>
                    <a:lnTo>
                      <a:pt x="2"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0" name="Freeform 91">
                <a:extLst>
                  <a:ext uri="{FF2B5EF4-FFF2-40B4-BE49-F238E27FC236}">
                    <a16:creationId xmlns:a16="http://schemas.microsoft.com/office/drawing/2014/main" id="{BFDC6417-D7A8-4AF3-9942-CD5E2E852397}"/>
                  </a:ext>
                </a:extLst>
              </p:cNvPr>
              <p:cNvSpPr>
                <a:spLocks/>
              </p:cNvSpPr>
              <p:nvPr/>
            </p:nvSpPr>
            <p:spPr bwMode="auto">
              <a:xfrm>
                <a:off x="4609" y="2243"/>
                <a:ext cx="227" cy="43"/>
              </a:xfrm>
              <a:custGeom>
                <a:avLst/>
                <a:gdLst>
                  <a:gd name="T0" fmla="*/ 2 w 227"/>
                  <a:gd name="T1" fmla="*/ 0 h 43"/>
                  <a:gd name="T2" fmla="*/ 227 w 227"/>
                  <a:gd name="T3" fmla="*/ 39 h 43"/>
                  <a:gd name="T4" fmla="*/ 227 w 227"/>
                  <a:gd name="T5" fmla="*/ 41 h 43"/>
                  <a:gd name="T6" fmla="*/ 227 w 227"/>
                  <a:gd name="T7" fmla="*/ 43 h 43"/>
                  <a:gd name="T8" fmla="*/ 0 w 227"/>
                  <a:gd name="T9" fmla="*/ 4 h 43"/>
                  <a:gd name="T10" fmla="*/ 0 w 227"/>
                  <a:gd name="T11" fmla="*/ 2 h 43"/>
                  <a:gd name="T12" fmla="*/ 2 w 22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3">
                    <a:moveTo>
                      <a:pt x="2" y="0"/>
                    </a:moveTo>
                    <a:lnTo>
                      <a:pt x="227" y="39"/>
                    </a:lnTo>
                    <a:lnTo>
                      <a:pt x="227" y="41"/>
                    </a:lnTo>
                    <a:lnTo>
                      <a:pt x="227" y="43"/>
                    </a:lnTo>
                    <a:lnTo>
                      <a:pt x="0" y="4"/>
                    </a:lnTo>
                    <a:lnTo>
                      <a:pt x="0" y="2"/>
                    </a:lnTo>
                    <a:lnTo>
                      <a:pt x="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1" name="Freeform 92">
                <a:extLst>
                  <a:ext uri="{FF2B5EF4-FFF2-40B4-BE49-F238E27FC236}">
                    <a16:creationId xmlns:a16="http://schemas.microsoft.com/office/drawing/2014/main" id="{715BAF22-F328-4629-A490-B9BC7BFB20A0}"/>
                  </a:ext>
                </a:extLst>
              </p:cNvPr>
              <p:cNvSpPr>
                <a:spLocks/>
              </p:cNvSpPr>
              <p:nvPr/>
            </p:nvSpPr>
            <p:spPr bwMode="auto">
              <a:xfrm>
                <a:off x="4609" y="2245"/>
                <a:ext cx="227" cy="42"/>
              </a:xfrm>
              <a:custGeom>
                <a:avLst/>
                <a:gdLst>
                  <a:gd name="T0" fmla="*/ 0 w 227"/>
                  <a:gd name="T1" fmla="*/ 0 h 42"/>
                  <a:gd name="T2" fmla="*/ 227 w 227"/>
                  <a:gd name="T3" fmla="*/ 39 h 42"/>
                  <a:gd name="T4" fmla="*/ 227 w 227"/>
                  <a:gd name="T5" fmla="*/ 41 h 42"/>
                  <a:gd name="T6" fmla="*/ 227 w 227"/>
                  <a:gd name="T7" fmla="*/ 42 h 42"/>
                  <a:gd name="T8" fmla="*/ 0 w 227"/>
                  <a:gd name="T9" fmla="*/ 3 h 42"/>
                  <a:gd name="T10" fmla="*/ 0 w 227"/>
                  <a:gd name="T11" fmla="*/ 2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1"/>
                    </a:lnTo>
                    <a:lnTo>
                      <a:pt x="227" y="42"/>
                    </a:lnTo>
                    <a:lnTo>
                      <a:pt x="0" y="3"/>
                    </a:lnTo>
                    <a:lnTo>
                      <a:pt x="0" y="2"/>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2" name="Freeform 93">
                <a:extLst>
                  <a:ext uri="{FF2B5EF4-FFF2-40B4-BE49-F238E27FC236}">
                    <a16:creationId xmlns:a16="http://schemas.microsoft.com/office/drawing/2014/main" id="{98BFBC47-F35E-4F78-B4F4-E4DCD9B86715}"/>
                  </a:ext>
                </a:extLst>
              </p:cNvPr>
              <p:cNvSpPr>
                <a:spLocks/>
              </p:cNvSpPr>
              <p:nvPr/>
            </p:nvSpPr>
            <p:spPr bwMode="auto">
              <a:xfrm>
                <a:off x="4609" y="2247"/>
                <a:ext cx="227" cy="42"/>
              </a:xfrm>
              <a:custGeom>
                <a:avLst/>
                <a:gdLst>
                  <a:gd name="T0" fmla="*/ 0 w 227"/>
                  <a:gd name="T1" fmla="*/ 0 h 42"/>
                  <a:gd name="T2" fmla="*/ 227 w 227"/>
                  <a:gd name="T3" fmla="*/ 39 h 42"/>
                  <a:gd name="T4" fmla="*/ 227 w 227"/>
                  <a:gd name="T5" fmla="*/ 40 h 42"/>
                  <a:gd name="T6" fmla="*/ 227 w 227"/>
                  <a:gd name="T7" fmla="*/ 42 h 42"/>
                  <a:gd name="T8" fmla="*/ 0 w 227"/>
                  <a:gd name="T9" fmla="*/ 3 h 42"/>
                  <a:gd name="T10" fmla="*/ 0 w 227"/>
                  <a:gd name="T11" fmla="*/ 1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0"/>
                    </a:lnTo>
                    <a:lnTo>
                      <a:pt x="227" y="42"/>
                    </a:lnTo>
                    <a:lnTo>
                      <a:pt x="0" y="3"/>
                    </a:lnTo>
                    <a:lnTo>
                      <a:pt x="0" y="1"/>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3" name="Freeform 94">
                <a:extLst>
                  <a:ext uri="{FF2B5EF4-FFF2-40B4-BE49-F238E27FC236}">
                    <a16:creationId xmlns:a16="http://schemas.microsoft.com/office/drawing/2014/main" id="{5B300F7D-B069-4449-96E8-D7A98ED5C03A}"/>
                  </a:ext>
                </a:extLst>
              </p:cNvPr>
              <p:cNvSpPr>
                <a:spLocks/>
              </p:cNvSpPr>
              <p:nvPr/>
            </p:nvSpPr>
            <p:spPr bwMode="auto">
              <a:xfrm>
                <a:off x="4608" y="2248"/>
                <a:ext cx="228" cy="43"/>
              </a:xfrm>
              <a:custGeom>
                <a:avLst/>
                <a:gdLst>
                  <a:gd name="T0" fmla="*/ 1 w 228"/>
                  <a:gd name="T1" fmla="*/ 0 h 43"/>
                  <a:gd name="T2" fmla="*/ 228 w 228"/>
                  <a:gd name="T3" fmla="*/ 39 h 43"/>
                  <a:gd name="T4" fmla="*/ 228 w 228"/>
                  <a:gd name="T5" fmla="*/ 41 h 43"/>
                  <a:gd name="T6" fmla="*/ 226 w 228"/>
                  <a:gd name="T7" fmla="*/ 43 h 43"/>
                  <a:gd name="T8" fmla="*/ 0 w 228"/>
                  <a:gd name="T9" fmla="*/ 4 h 43"/>
                  <a:gd name="T10" fmla="*/ 1 w 228"/>
                  <a:gd name="T11" fmla="*/ 2 h 43"/>
                  <a:gd name="T12" fmla="*/ 1 w 228"/>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3">
                    <a:moveTo>
                      <a:pt x="1" y="0"/>
                    </a:moveTo>
                    <a:lnTo>
                      <a:pt x="228" y="39"/>
                    </a:lnTo>
                    <a:lnTo>
                      <a:pt x="228" y="41"/>
                    </a:lnTo>
                    <a:lnTo>
                      <a:pt x="226" y="43"/>
                    </a:lnTo>
                    <a:lnTo>
                      <a:pt x="0" y="4"/>
                    </a:lnTo>
                    <a:lnTo>
                      <a:pt x="1" y="2"/>
                    </a:lnTo>
                    <a:lnTo>
                      <a:pt x="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4" name="Freeform 95">
                <a:extLst>
                  <a:ext uri="{FF2B5EF4-FFF2-40B4-BE49-F238E27FC236}">
                    <a16:creationId xmlns:a16="http://schemas.microsoft.com/office/drawing/2014/main" id="{3C8D1CB1-B61D-49A6-BC76-79692735B047}"/>
                  </a:ext>
                </a:extLst>
              </p:cNvPr>
              <p:cNvSpPr>
                <a:spLocks/>
              </p:cNvSpPr>
              <p:nvPr/>
            </p:nvSpPr>
            <p:spPr bwMode="auto">
              <a:xfrm>
                <a:off x="4608" y="2250"/>
                <a:ext cx="228" cy="42"/>
              </a:xfrm>
              <a:custGeom>
                <a:avLst/>
                <a:gdLst>
                  <a:gd name="T0" fmla="*/ 1 w 228"/>
                  <a:gd name="T1" fmla="*/ 0 h 42"/>
                  <a:gd name="T2" fmla="*/ 228 w 228"/>
                  <a:gd name="T3" fmla="*/ 39 h 42"/>
                  <a:gd name="T4" fmla="*/ 226 w 228"/>
                  <a:gd name="T5" fmla="*/ 41 h 42"/>
                  <a:gd name="T6" fmla="*/ 226 w 228"/>
                  <a:gd name="T7" fmla="*/ 42 h 42"/>
                  <a:gd name="T8" fmla="*/ 0 w 228"/>
                  <a:gd name="T9" fmla="*/ 3 h 42"/>
                  <a:gd name="T10" fmla="*/ 0 w 228"/>
                  <a:gd name="T11" fmla="*/ 2 h 42"/>
                  <a:gd name="T12" fmla="*/ 1 w 228"/>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2">
                    <a:moveTo>
                      <a:pt x="1" y="0"/>
                    </a:moveTo>
                    <a:lnTo>
                      <a:pt x="228" y="39"/>
                    </a:lnTo>
                    <a:lnTo>
                      <a:pt x="226" y="41"/>
                    </a:lnTo>
                    <a:lnTo>
                      <a:pt x="226" y="42"/>
                    </a:lnTo>
                    <a:lnTo>
                      <a:pt x="0" y="3"/>
                    </a:lnTo>
                    <a:lnTo>
                      <a:pt x="0" y="2"/>
                    </a:lnTo>
                    <a:lnTo>
                      <a:pt x="1"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5" name="Freeform 96">
                <a:extLst>
                  <a:ext uri="{FF2B5EF4-FFF2-40B4-BE49-F238E27FC236}">
                    <a16:creationId xmlns:a16="http://schemas.microsoft.com/office/drawing/2014/main" id="{04257E2C-4CC4-4EA5-A962-2BBCA95295A5}"/>
                  </a:ext>
                </a:extLst>
              </p:cNvPr>
              <p:cNvSpPr>
                <a:spLocks/>
              </p:cNvSpPr>
              <p:nvPr/>
            </p:nvSpPr>
            <p:spPr bwMode="auto">
              <a:xfrm>
                <a:off x="4608" y="2252"/>
                <a:ext cx="226" cy="42"/>
              </a:xfrm>
              <a:custGeom>
                <a:avLst/>
                <a:gdLst>
                  <a:gd name="T0" fmla="*/ 0 w 226"/>
                  <a:gd name="T1" fmla="*/ 0 h 42"/>
                  <a:gd name="T2" fmla="*/ 226 w 226"/>
                  <a:gd name="T3" fmla="*/ 39 h 42"/>
                  <a:gd name="T4" fmla="*/ 226 w 226"/>
                  <a:gd name="T5" fmla="*/ 40 h 42"/>
                  <a:gd name="T6" fmla="*/ 226 w 226"/>
                  <a:gd name="T7" fmla="*/ 42 h 42"/>
                  <a:gd name="T8" fmla="*/ 0 w 226"/>
                  <a:gd name="T9" fmla="*/ 3 h 42"/>
                  <a:gd name="T10" fmla="*/ 0 w 226"/>
                  <a:gd name="T11" fmla="*/ 1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6" y="40"/>
                    </a:lnTo>
                    <a:lnTo>
                      <a:pt x="226" y="42"/>
                    </a:lnTo>
                    <a:lnTo>
                      <a:pt x="0" y="3"/>
                    </a:lnTo>
                    <a:lnTo>
                      <a:pt x="0" y="1"/>
                    </a:lnTo>
                    <a:lnTo>
                      <a:pt x="0"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6" name="Freeform 97">
                <a:extLst>
                  <a:ext uri="{FF2B5EF4-FFF2-40B4-BE49-F238E27FC236}">
                    <a16:creationId xmlns:a16="http://schemas.microsoft.com/office/drawing/2014/main" id="{787064E5-737D-43D9-B17B-229E5319011D}"/>
                  </a:ext>
                </a:extLst>
              </p:cNvPr>
              <p:cNvSpPr>
                <a:spLocks/>
              </p:cNvSpPr>
              <p:nvPr/>
            </p:nvSpPr>
            <p:spPr bwMode="auto">
              <a:xfrm>
                <a:off x="4608" y="2253"/>
                <a:ext cx="226" cy="43"/>
              </a:xfrm>
              <a:custGeom>
                <a:avLst/>
                <a:gdLst>
                  <a:gd name="T0" fmla="*/ 0 w 226"/>
                  <a:gd name="T1" fmla="*/ 0 h 43"/>
                  <a:gd name="T2" fmla="*/ 226 w 226"/>
                  <a:gd name="T3" fmla="*/ 39 h 43"/>
                  <a:gd name="T4" fmla="*/ 226 w 226"/>
                  <a:gd name="T5" fmla="*/ 41 h 43"/>
                  <a:gd name="T6" fmla="*/ 224 w 226"/>
                  <a:gd name="T7" fmla="*/ 43 h 43"/>
                  <a:gd name="T8" fmla="*/ 0 w 226"/>
                  <a:gd name="T9" fmla="*/ 4 h 43"/>
                  <a:gd name="T10" fmla="*/ 0 w 226"/>
                  <a:gd name="T11" fmla="*/ 2 h 43"/>
                  <a:gd name="T12" fmla="*/ 0 w 22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3">
                    <a:moveTo>
                      <a:pt x="0" y="0"/>
                    </a:moveTo>
                    <a:lnTo>
                      <a:pt x="226" y="39"/>
                    </a:lnTo>
                    <a:lnTo>
                      <a:pt x="226" y="41"/>
                    </a:lnTo>
                    <a:lnTo>
                      <a:pt x="224" y="43"/>
                    </a:lnTo>
                    <a:lnTo>
                      <a:pt x="0" y="4"/>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7" name="Freeform 98">
                <a:extLst>
                  <a:ext uri="{FF2B5EF4-FFF2-40B4-BE49-F238E27FC236}">
                    <a16:creationId xmlns:a16="http://schemas.microsoft.com/office/drawing/2014/main" id="{02227705-28CF-4A5A-ABB4-045F95D45D9E}"/>
                  </a:ext>
                </a:extLst>
              </p:cNvPr>
              <p:cNvSpPr>
                <a:spLocks/>
              </p:cNvSpPr>
              <p:nvPr/>
            </p:nvSpPr>
            <p:spPr bwMode="auto">
              <a:xfrm>
                <a:off x="4608" y="2255"/>
                <a:ext cx="226" cy="42"/>
              </a:xfrm>
              <a:custGeom>
                <a:avLst/>
                <a:gdLst>
                  <a:gd name="T0" fmla="*/ 0 w 226"/>
                  <a:gd name="T1" fmla="*/ 0 h 42"/>
                  <a:gd name="T2" fmla="*/ 226 w 226"/>
                  <a:gd name="T3" fmla="*/ 39 h 42"/>
                  <a:gd name="T4" fmla="*/ 224 w 226"/>
                  <a:gd name="T5" fmla="*/ 41 h 42"/>
                  <a:gd name="T6" fmla="*/ 224 w 226"/>
                  <a:gd name="T7" fmla="*/ 42 h 42"/>
                  <a:gd name="T8" fmla="*/ 0 w 226"/>
                  <a:gd name="T9" fmla="*/ 3 h 42"/>
                  <a:gd name="T10" fmla="*/ 0 w 226"/>
                  <a:gd name="T11" fmla="*/ 2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4" y="41"/>
                    </a:lnTo>
                    <a:lnTo>
                      <a:pt x="224" y="42"/>
                    </a:lnTo>
                    <a:lnTo>
                      <a:pt x="0" y="3"/>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8" name="Freeform 99">
                <a:extLst>
                  <a:ext uri="{FF2B5EF4-FFF2-40B4-BE49-F238E27FC236}">
                    <a16:creationId xmlns:a16="http://schemas.microsoft.com/office/drawing/2014/main" id="{C22FE4B7-ED51-461A-9B38-A811FDAF21FB}"/>
                  </a:ext>
                </a:extLst>
              </p:cNvPr>
              <p:cNvSpPr>
                <a:spLocks/>
              </p:cNvSpPr>
              <p:nvPr/>
            </p:nvSpPr>
            <p:spPr bwMode="auto">
              <a:xfrm>
                <a:off x="4608" y="2257"/>
                <a:ext cx="224" cy="42"/>
              </a:xfrm>
              <a:custGeom>
                <a:avLst/>
                <a:gdLst>
                  <a:gd name="T0" fmla="*/ 0 w 224"/>
                  <a:gd name="T1" fmla="*/ 0 h 42"/>
                  <a:gd name="T2" fmla="*/ 224 w 224"/>
                  <a:gd name="T3" fmla="*/ 39 h 42"/>
                  <a:gd name="T4" fmla="*/ 224 w 224"/>
                  <a:gd name="T5" fmla="*/ 40 h 42"/>
                  <a:gd name="T6" fmla="*/ 222 w 224"/>
                  <a:gd name="T7" fmla="*/ 42 h 42"/>
                  <a:gd name="T8" fmla="*/ 0 w 224"/>
                  <a:gd name="T9" fmla="*/ 3 h 42"/>
                  <a:gd name="T10" fmla="*/ 0 w 224"/>
                  <a:gd name="T11" fmla="*/ 1 h 42"/>
                  <a:gd name="T12" fmla="*/ 0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0" y="0"/>
                    </a:moveTo>
                    <a:lnTo>
                      <a:pt x="224" y="39"/>
                    </a:lnTo>
                    <a:lnTo>
                      <a:pt x="224" y="40"/>
                    </a:lnTo>
                    <a:lnTo>
                      <a:pt x="222" y="42"/>
                    </a:lnTo>
                    <a:lnTo>
                      <a:pt x="0" y="3"/>
                    </a:lnTo>
                    <a:lnTo>
                      <a:pt x="0" y="1"/>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9" name="Freeform 100">
                <a:extLst>
                  <a:ext uri="{FF2B5EF4-FFF2-40B4-BE49-F238E27FC236}">
                    <a16:creationId xmlns:a16="http://schemas.microsoft.com/office/drawing/2014/main" id="{59A599DF-1EA7-4EB2-B810-BAF94AEE41C9}"/>
                  </a:ext>
                </a:extLst>
              </p:cNvPr>
              <p:cNvSpPr>
                <a:spLocks/>
              </p:cNvSpPr>
              <p:nvPr/>
            </p:nvSpPr>
            <p:spPr bwMode="auto">
              <a:xfrm>
                <a:off x="4608" y="2258"/>
                <a:ext cx="224" cy="43"/>
              </a:xfrm>
              <a:custGeom>
                <a:avLst/>
                <a:gdLst>
                  <a:gd name="T0" fmla="*/ 0 w 224"/>
                  <a:gd name="T1" fmla="*/ 0 h 43"/>
                  <a:gd name="T2" fmla="*/ 224 w 224"/>
                  <a:gd name="T3" fmla="*/ 39 h 43"/>
                  <a:gd name="T4" fmla="*/ 222 w 224"/>
                  <a:gd name="T5" fmla="*/ 41 h 43"/>
                  <a:gd name="T6" fmla="*/ 222 w 224"/>
                  <a:gd name="T7" fmla="*/ 43 h 43"/>
                  <a:gd name="T8" fmla="*/ 0 w 224"/>
                  <a:gd name="T9" fmla="*/ 4 h 43"/>
                  <a:gd name="T10" fmla="*/ 0 w 224"/>
                  <a:gd name="T11" fmla="*/ 2 h 43"/>
                  <a:gd name="T12" fmla="*/ 0 w 224"/>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3">
                    <a:moveTo>
                      <a:pt x="0" y="0"/>
                    </a:moveTo>
                    <a:lnTo>
                      <a:pt x="224" y="39"/>
                    </a:lnTo>
                    <a:lnTo>
                      <a:pt x="222" y="41"/>
                    </a:lnTo>
                    <a:lnTo>
                      <a:pt x="222" y="43"/>
                    </a:lnTo>
                    <a:lnTo>
                      <a:pt x="0" y="4"/>
                    </a:lnTo>
                    <a:lnTo>
                      <a:pt x="0" y="2"/>
                    </a:lnTo>
                    <a:lnTo>
                      <a:pt x="0" y="0"/>
                    </a:lnTo>
                    <a:close/>
                  </a:path>
                </a:pathLst>
              </a:custGeom>
              <a:solidFill>
                <a:srgbClr val="F0F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0" name="Freeform 101">
                <a:extLst>
                  <a:ext uri="{FF2B5EF4-FFF2-40B4-BE49-F238E27FC236}">
                    <a16:creationId xmlns:a16="http://schemas.microsoft.com/office/drawing/2014/main" id="{0B23592C-DC31-4C4B-A3EE-213E38ED07E6}"/>
                  </a:ext>
                </a:extLst>
              </p:cNvPr>
              <p:cNvSpPr>
                <a:spLocks/>
              </p:cNvSpPr>
              <p:nvPr/>
            </p:nvSpPr>
            <p:spPr bwMode="auto">
              <a:xfrm>
                <a:off x="4606" y="2260"/>
                <a:ext cx="224" cy="42"/>
              </a:xfrm>
              <a:custGeom>
                <a:avLst/>
                <a:gdLst>
                  <a:gd name="T0" fmla="*/ 2 w 224"/>
                  <a:gd name="T1" fmla="*/ 0 h 42"/>
                  <a:gd name="T2" fmla="*/ 224 w 224"/>
                  <a:gd name="T3" fmla="*/ 39 h 42"/>
                  <a:gd name="T4" fmla="*/ 224 w 224"/>
                  <a:gd name="T5" fmla="*/ 41 h 42"/>
                  <a:gd name="T6" fmla="*/ 223 w 224"/>
                  <a:gd name="T7" fmla="*/ 42 h 42"/>
                  <a:gd name="T8" fmla="*/ 0 w 224"/>
                  <a:gd name="T9" fmla="*/ 4 h 42"/>
                  <a:gd name="T10" fmla="*/ 2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4" y="41"/>
                    </a:lnTo>
                    <a:lnTo>
                      <a:pt x="223" y="42"/>
                    </a:lnTo>
                    <a:lnTo>
                      <a:pt x="0" y="4"/>
                    </a:lnTo>
                    <a:lnTo>
                      <a:pt x="2"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1" name="Freeform 102">
                <a:extLst>
                  <a:ext uri="{FF2B5EF4-FFF2-40B4-BE49-F238E27FC236}">
                    <a16:creationId xmlns:a16="http://schemas.microsoft.com/office/drawing/2014/main" id="{A1196D73-A98F-414E-ABA8-6837B6BF812A}"/>
                  </a:ext>
                </a:extLst>
              </p:cNvPr>
              <p:cNvSpPr>
                <a:spLocks/>
              </p:cNvSpPr>
              <p:nvPr/>
            </p:nvSpPr>
            <p:spPr bwMode="auto">
              <a:xfrm>
                <a:off x="4606" y="2262"/>
                <a:ext cx="224" cy="42"/>
              </a:xfrm>
              <a:custGeom>
                <a:avLst/>
                <a:gdLst>
                  <a:gd name="T0" fmla="*/ 2 w 224"/>
                  <a:gd name="T1" fmla="*/ 0 h 42"/>
                  <a:gd name="T2" fmla="*/ 224 w 224"/>
                  <a:gd name="T3" fmla="*/ 39 h 42"/>
                  <a:gd name="T4" fmla="*/ 223 w 224"/>
                  <a:gd name="T5" fmla="*/ 40 h 42"/>
                  <a:gd name="T6" fmla="*/ 223 w 224"/>
                  <a:gd name="T7" fmla="*/ 42 h 42"/>
                  <a:gd name="T8" fmla="*/ 0 w 224"/>
                  <a:gd name="T9" fmla="*/ 3 h 42"/>
                  <a:gd name="T10" fmla="*/ 0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3" y="40"/>
                    </a:lnTo>
                    <a:lnTo>
                      <a:pt x="223" y="42"/>
                    </a:lnTo>
                    <a:lnTo>
                      <a:pt x="0" y="3"/>
                    </a:lnTo>
                    <a:lnTo>
                      <a:pt x="0"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2" name="Freeform 103">
                <a:extLst>
                  <a:ext uri="{FF2B5EF4-FFF2-40B4-BE49-F238E27FC236}">
                    <a16:creationId xmlns:a16="http://schemas.microsoft.com/office/drawing/2014/main" id="{AB0C0FAE-73BC-4018-91DE-577D5BBE2FC1}"/>
                  </a:ext>
                </a:extLst>
              </p:cNvPr>
              <p:cNvSpPr>
                <a:spLocks/>
              </p:cNvSpPr>
              <p:nvPr/>
            </p:nvSpPr>
            <p:spPr bwMode="auto">
              <a:xfrm>
                <a:off x="4606" y="2264"/>
                <a:ext cx="223" cy="42"/>
              </a:xfrm>
              <a:custGeom>
                <a:avLst/>
                <a:gdLst>
                  <a:gd name="T0" fmla="*/ 0 w 223"/>
                  <a:gd name="T1" fmla="*/ 0 h 42"/>
                  <a:gd name="T2" fmla="*/ 223 w 223"/>
                  <a:gd name="T3" fmla="*/ 38 h 42"/>
                  <a:gd name="T4" fmla="*/ 223 w 223"/>
                  <a:gd name="T5" fmla="*/ 40 h 42"/>
                  <a:gd name="T6" fmla="*/ 221 w 223"/>
                  <a:gd name="T7" fmla="*/ 42 h 42"/>
                  <a:gd name="T8" fmla="*/ 0 w 223"/>
                  <a:gd name="T9" fmla="*/ 3 h 42"/>
                  <a:gd name="T10" fmla="*/ 0 w 223"/>
                  <a:gd name="T11" fmla="*/ 1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8"/>
                    </a:lnTo>
                    <a:lnTo>
                      <a:pt x="223" y="40"/>
                    </a:lnTo>
                    <a:lnTo>
                      <a:pt x="221" y="42"/>
                    </a:lnTo>
                    <a:lnTo>
                      <a:pt x="0" y="3"/>
                    </a:lnTo>
                    <a:lnTo>
                      <a:pt x="0" y="1"/>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3" name="Freeform 104">
                <a:extLst>
                  <a:ext uri="{FF2B5EF4-FFF2-40B4-BE49-F238E27FC236}">
                    <a16:creationId xmlns:a16="http://schemas.microsoft.com/office/drawing/2014/main" id="{18E50BFE-28CA-4515-8C4E-8474F6B84373}"/>
                  </a:ext>
                </a:extLst>
              </p:cNvPr>
              <p:cNvSpPr>
                <a:spLocks/>
              </p:cNvSpPr>
              <p:nvPr/>
            </p:nvSpPr>
            <p:spPr bwMode="auto">
              <a:xfrm>
                <a:off x="4606" y="2265"/>
                <a:ext cx="223" cy="42"/>
              </a:xfrm>
              <a:custGeom>
                <a:avLst/>
                <a:gdLst>
                  <a:gd name="T0" fmla="*/ 0 w 223"/>
                  <a:gd name="T1" fmla="*/ 0 h 42"/>
                  <a:gd name="T2" fmla="*/ 223 w 223"/>
                  <a:gd name="T3" fmla="*/ 39 h 42"/>
                  <a:gd name="T4" fmla="*/ 221 w 223"/>
                  <a:gd name="T5" fmla="*/ 41 h 42"/>
                  <a:gd name="T6" fmla="*/ 219 w 223"/>
                  <a:gd name="T7" fmla="*/ 42 h 42"/>
                  <a:gd name="T8" fmla="*/ 0 w 223"/>
                  <a:gd name="T9" fmla="*/ 4 h 42"/>
                  <a:gd name="T10" fmla="*/ 0 w 223"/>
                  <a:gd name="T11" fmla="*/ 2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9"/>
                    </a:lnTo>
                    <a:lnTo>
                      <a:pt x="221" y="41"/>
                    </a:lnTo>
                    <a:lnTo>
                      <a:pt x="219" y="42"/>
                    </a:lnTo>
                    <a:lnTo>
                      <a:pt x="0" y="4"/>
                    </a:lnTo>
                    <a:lnTo>
                      <a:pt x="0" y="2"/>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4" name="Freeform 105">
                <a:extLst>
                  <a:ext uri="{FF2B5EF4-FFF2-40B4-BE49-F238E27FC236}">
                    <a16:creationId xmlns:a16="http://schemas.microsoft.com/office/drawing/2014/main" id="{CCCD0575-345B-4E3F-A85C-EC4C1DF9D5CC}"/>
                  </a:ext>
                </a:extLst>
              </p:cNvPr>
              <p:cNvSpPr>
                <a:spLocks/>
              </p:cNvSpPr>
              <p:nvPr/>
            </p:nvSpPr>
            <p:spPr bwMode="auto">
              <a:xfrm>
                <a:off x="4606" y="2267"/>
                <a:ext cx="221" cy="42"/>
              </a:xfrm>
              <a:custGeom>
                <a:avLst/>
                <a:gdLst>
                  <a:gd name="T0" fmla="*/ 0 w 221"/>
                  <a:gd name="T1" fmla="*/ 0 h 42"/>
                  <a:gd name="T2" fmla="*/ 221 w 221"/>
                  <a:gd name="T3" fmla="*/ 39 h 42"/>
                  <a:gd name="T4" fmla="*/ 221 w 221"/>
                  <a:gd name="T5" fmla="*/ 39 h 42"/>
                  <a:gd name="T6" fmla="*/ 219 w 221"/>
                  <a:gd name="T7" fmla="*/ 40 h 42"/>
                  <a:gd name="T8" fmla="*/ 219 w 221"/>
                  <a:gd name="T9" fmla="*/ 40 h 42"/>
                  <a:gd name="T10" fmla="*/ 218 w 221"/>
                  <a:gd name="T11" fmla="*/ 42 h 42"/>
                  <a:gd name="T12" fmla="*/ 0 w 221"/>
                  <a:gd name="T13" fmla="*/ 3 h 42"/>
                  <a:gd name="T14" fmla="*/ 0 w 221"/>
                  <a:gd name="T15" fmla="*/ 2 h 42"/>
                  <a:gd name="T16" fmla="*/ 0 w 22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42">
                    <a:moveTo>
                      <a:pt x="0" y="0"/>
                    </a:moveTo>
                    <a:lnTo>
                      <a:pt x="221" y="39"/>
                    </a:lnTo>
                    <a:lnTo>
                      <a:pt x="219" y="40"/>
                    </a:lnTo>
                    <a:lnTo>
                      <a:pt x="218" y="42"/>
                    </a:lnTo>
                    <a:lnTo>
                      <a:pt x="0" y="3"/>
                    </a:lnTo>
                    <a:lnTo>
                      <a:pt x="0" y="2"/>
                    </a:lnTo>
                    <a:lnTo>
                      <a:pt x="0"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5" name="Freeform 106">
                <a:extLst>
                  <a:ext uri="{FF2B5EF4-FFF2-40B4-BE49-F238E27FC236}">
                    <a16:creationId xmlns:a16="http://schemas.microsoft.com/office/drawing/2014/main" id="{2CA0E9DF-7865-4DEF-B9CB-E40ECB26874D}"/>
                  </a:ext>
                </a:extLst>
              </p:cNvPr>
              <p:cNvSpPr>
                <a:spLocks/>
              </p:cNvSpPr>
              <p:nvPr/>
            </p:nvSpPr>
            <p:spPr bwMode="auto">
              <a:xfrm>
                <a:off x="4606" y="2269"/>
                <a:ext cx="219" cy="40"/>
              </a:xfrm>
              <a:custGeom>
                <a:avLst/>
                <a:gdLst>
                  <a:gd name="T0" fmla="*/ 0 w 219"/>
                  <a:gd name="T1" fmla="*/ 0 h 40"/>
                  <a:gd name="T2" fmla="*/ 219 w 219"/>
                  <a:gd name="T3" fmla="*/ 38 h 40"/>
                  <a:gd name="T4" fmla="*/ 219 w 219"/>
                  <a:gd name="T5" fmla="*/ 38 h 40"/>
                  <a:gd name="T6" fmla="*/ 219 w 219"/>
                  <a:gd name="T7" fmla="*/ 38 h 40"/>
                  <a:gd name="T8" fmla="*/ 218 w 219"/>
                  <a:gd name="T9" fmla="*/ 40 h 40"/>
                  <a:gd name="T10" fmla="*/ 216 w 219"/>
                  <a:gd name="T11" fmla="*/ 40 h 40"/>
                  <a:gd name="T12" fmla="*/ 0 w 219"/>
                  <a:gd name="T13" fmla="*/ 3 h 40"/>
                  <a:gd name="T14" fmla="*/ 0 w 219"/>
                  <a:gd name="T15" fmla="*/ 1 h 40"/>
                  <a:gd name="T16" fmla="*/ 0 w 21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40">
                    <a:moveTo>
                      <a:pt x="0" y="0"/>
                    </a:moveTo>
                    <a:lnTo>
                      <a:pt x="219" y="38"/>
                    </a:lnTo>
                    <a:lnTo>
                      <a:pt x="218" y="40"/>
                    </a:lnTo>
                    <a:lnTo>
                      <a:pt x="216" y="40"/>
                    </a:lnTo>
                    <a:lnTo>
                      <a:pt x="0" y="3"/>
                    </a:lnTo>
                    <a:lnTo>
                      <a:pt x="0" y="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 name="Freeform 107">
                <a:extLst>
                  <a:ext uri="{FF2B5EF4-FFF2-40B4-BE49-F238E27FC236}">
                    <a16:creationId xmlns:a16="http://schemas.microsoft.com/office/drawing/2014/main" id="{3727A10E-C510-49E6-9BEE-D51D7A9907ED}"/>
                  </a:ext>
                </a:extLst>
              </p:cNvPr>
              <p:cNvSpPr>
                <a:spLocks/>
              </p:cNvSpPr>
              <p:nvPr/>
            </p:nvSpPr>
            <p:spPr bwMode="auto">
              <a:xfrm>
                <a:off x="4606" y="2270"/>
                <a:ext cx="218" cy="41"/>
              </a:xfrm>
              <a:custGeom>
                <a:avLst/>
                <a:gdLst>
                  <a:gd name="T0" fmla="*/ 0 w 218"/>
                  <a:gd name="T1" fmla="*/ 0 h 41"/>
                  <a:gd name="T2" fmla="*/ 218 w 218"/>
                  <a:gd name="T3" fmla="*/ 39 h 41"/>
                  <a:gd name="T4" fmla="*/ 216 w 218"/>
                  <a:gd name="T5" fmla="*/ 39 h 41"/>
                  <a:gd name="T6" fmla="*/ 214 w 218"/>
                  <a:gd name="T7" fmla="*/ 41 h 41"/>
                  <a:gd name="T8" fmla="*/ 0 w 218"/>
                  <a:gd name="T9" fmla="*/ 4 h 41"/>
                  <a:gd name="T10" fmla="*/ 0 w 218"/>
                  <a:gd name="T11" fmla="*/ 2 h 41"/>
                  <a:gd name="T12" fmla="*/ 0 w 21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41">
                    <a:moveTo>
                      <a:pt x="0" y="0"/>
                    </a:moveTo>
                    <a:lnTo>
                      <a:pt x="218" y="39"/>
                    </a:lnTo>
                    <a:lnTo>
                      <a:pt x="216" y="39"/>
                    </a:lnTo>
                    <a:lnTo>
                      <a:pt x="214" y="41"/>
                    </a:lnTo>
                    <a:lnTo>
                      <a:pt x="0" y="4"/>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7" name="Freeform 108">
                <a:extLst>
                  <a:ext uri="{FF2B5EF4-FFF2-40B4-BE49-F238E27FC236}">
                    <a16:creationId xmlns:a16="http://schemas.microsoft.com/office/drawing/2014/main" id="{B4992156-66BE-4FBD-B7DB-A2B7C320F323}"/>
                  </a:ext>
                </a:extLst>
              </p:cNvPr>
              <p:cNvSpPr>
                <a:spLocks/>
              </p:cNvSpPr>
              <p:nvPr/>
            </p:nvSpPr>
            <p:spPr bwMode="auto">
              <a:xfrm>
                <a:off x="4606" y="2272"/>
                <a:ext cx="216" cy="41"/>
              </a:xfrm>
              <a:custGeom>
                <a:avLst/>
                <a:gdLst>
                  <a:gd name="T0" fmla="*/ 0 w 216"/>
                  <a:gd name="T1" fmla="*/ 0 h 41"/>
                  <a:gd name="T2" fmla="*/ 216 w 216"/>
                  <a:gd name="T3" fmla="*/ 37 h 41"/>
                  <a:gd name="T4" fmla="*/ 214 w 216"/>
                  <a:gd name="T5" fmla="*/ 39 h 41"/>
                  <a:gd name="T6" fmla="*/ 213 w 216"/>
                  <a:gd name="T7" fmla="*/ 41 h 41"/>
                  <a:gd name="T8" fmla="*/ 0 w 216"/>
                  <a:gd name="T9" fmla="*/ 3 h 41"/>
                  <a:gd name="T10" fmla="*/ 0 w 216"/>
                  <a:gd name="T11" fmla="*/ 2 h 41"/>
                  <a:gd name="T12" fmla="*/ 0 w 216"/>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1">
                    <a:moveTo>
                      <a:pt x="0" y="0"/>
                    </a:moveTo>
                    <a:lnTo>
                      <a:pt x="216" y="37"/>
                    </a:lnTo>
                    <a:lnTo>
                      <a:pt x="214" y="39"/>
                    </a:lnTo>
                    <a:lnTo>
                      <a:pt x="213" y="41"/>
                    </a:lnTo>
                    <a:lnTo>
                      <a:pt x="0" y="3"/>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8" name="Freeform 109">
                <a:extLst>
                  <a:ext uri="{FF2B5EF4-FFF2-40B4-BE49-F238E27FC236}">
                    <a16:creationId xmlns:a16="http://schemas.microsoft.com/office/drawing/2014/main" id="{EE829B29-EBAC-4821-BA3D-44E6BB5EFD5A}"/>
                  </a:ext>
                </a:extLst>
              </p:cNvPr>
              <p:cNvSpPr>
                <a:spLocks/>
              </p:cNvSpPr>
              <p:nvPr/>
            </p:nvSpPr>
            <p:spPr bwMode="auto">
              <a:xfrm>
                <a:off x="4606" y="2274"/>
                <a:ext cx="214" cy="40"/>
              </a:xfrm>
              <a:custGeom>
                <a:avLst/>
                <a:gdLst>
                  <a:gd name="T0" fmla="*/ 0 w 214"/>
                  <a:gd name="T1" fmla="*/ 0 h 40"/>
                  <a:gd name="T2" fmla="*/ 214 w 214"/>
                  <a:gd name="T3" fmla="*/ 37 h 40"/>
                  <a:gd name="T4" fmla="*/ 213 w 214"/>
                  <a:gd name="T5" fmla="*/ 39 h 40"/>
                  <a:gd name="T6" fmla="*/ 211 w 214"/>
                  <a:gd name="T7" fmla="*/ 40 h 40"/>
                  <a:gd name="T8" fmla="*/ 0 w 214"/>
                  <a:gd name="T9" fmla="*/ 3 h 40"/>
                  <a:gd name="T10" fmla="*/ 0 w 214"/>
                  <a:gd name="T11" fmla="*/ 1 h 40"/>
                  <a:gd name="T12" fmla="*/ 0 w 214"/>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40">
                    <a:moveTo>
                      <a:pt x="0" y="0"/>
                    </a:moveTo>
                    <a:lnTo>
                      <a:pt x="214" y="37"/>
                    </a:lnTo>
                    <a:lnTo>
                      <a:pt x="213" y="39"/>
                    </a:lnTo>
                    <a:lnTo>
                      <a:pt x="211" y="40"/>
                    </a:lnTo>
                    <a:lnTo>
                      <a:pt x="0" y="3"/>
                    </a:lnTo>
                    <a:lnTo>
                      <a:pt x="0" y="1"/>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9" name="Freeform 110">
                <a:extLst>
                  <a:ext uri="{FF2B5EF4-FFF2-40B4-BE49-F238E27FC236}">
                    <a16:creationId xmlns:a16="http://schemas.microsoft.com/office/drawing/2014/main" id="{64F77074-7774-4B0B-9EE7-83567CF12FC6}"/>
                  </a:ext>
                </a:extLst>
              </p:cNvPr>
              <p:cNvSpPr>
                <a:spLocks/>
              </p:cNvSpPr>
              <p:nvPr/>
            </p:nvSpPr>
            <p:spPr bwMode="auto">
              <a:xfrm>
                <a:off x="4606" y="2275"/>
                <a:ext cx="213" cy="41"/>
              </a:xfrm>
              <a:custGeom>
                <a:avLst/>
                <a:gdLst>
                  <a:gd name="T0" fmla="*/ 0 w 213"/>
                  <a:gd name="T1" fmla="*/ 0 h 41"/>
                  <a:gd name="T2" fmla="*/ 213 w 213"/>
                  <a:gd name="T3" fmla="*/ 38 h 41"/>
                  <a:gd name="T4" fmla="*/ 211 w 213"/>
                  <a:gd name="T5" fmla="*/ 39 h 41"/>
                  <a:gd name="T6" fmla="*/ 209 w 213"/>
                  <a:gd name="T7" fmla="*/ 41 h 41"/>
                  <a:gd name="T8" fmla="*/ 0 w 213"/>
                  <a:gd name="T9" fmla="*/ 4 h 41"/>
                  <a:gd name="T10" fmla="*/ 0 w 213"/>
                  <a:gd name="T11" fmla="*/ 2 h 41"/>
                  <a:gd name="T12" fmla="*/ 0 w 21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3" h="41">
                    <a:moveTo>
                      <a:pt x="0" y="0"/>
                    </a:moveTo>
                    <a:lnTo>
                      <a:pt x="213" y="38"/>
                    </a:lnTo>
                    <a:lnTo>
                      <a:pt x="211" y="39"/>
                    </a:lnTo>
                    <a:lnTo>
                      <a:pt x="209" y="41"/>
                    </a:lnTo>
                    <a:lnTo>
                      <a:pt x="0" y="4"/>
                    </a:lnTo>
                    <a:lnTo>
                      <a:pt x="0" y="2"/>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0" name="Freeform 111">
                <a:extLst>
                  <a:ext uri="{FF2B5EF4-FFF2-40B4-BE49-F238E27FC236}">
                    <a16:creationId xmlns:a16="http://schemas.microsoft.com/office/drawing/2014/main" id="{FC34807A-F856-4751-92BB-0A27AD03E7F9}"/>
                  </a:ext>
                </a:extLst>
              </p:cNvPr>
              <p:cNvSpPr>
                <a:spLocks/>
              </p:cNvSpPr>
              <p:nvPr/>
            </p:nvSpPr>
            <p:spPr bwMode="auto">
              <a:xfrm>
                <a:off x="4606" y="2277"/>
                <a:ext cx="211" cy="39"/>
              </a:xfrm>
              <a:custGeom>
                <a:avLst/>
                <a:gdLst>
                  <a:gd name="T0" fmla="*/ 0 w 211"/>
                  <a:gd name="T1" fmla="*/ 0 h 39"/>
                  <a:gd name="T2" fmla="*/ 211 w 211"/>
                  <a:gd name="T3" fmla="*/ 37 h 39"/>
                  <a:gd name="T4" fmla="*/ 209 w 211"/>
                  <a:gd name="T5" fmla="*/ 39 h 39"/>
                  <a:gd name="T6" fmla="*/ 206 w 211"/>
                  <a:gd name="T7" fmla="*/ 39 h 39"/>
                  <a:gd name="T8" fmla="*/ 0 w 211"/>
                  <a:gd name="T9" fmla="*/ 3 h 39"/>
                  <a:gd name="T10" fmla="*/ 0 w 211"/>
                  <a:gd name="T11" fmla="*/ 2 h 39"/>
                  <a:gd name="T12" fmla="*/ 0 w 21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39">
                    <a:moveTo>
                      <a:pt x="0" y="0"/>
                    </a:moveTo>
                    <a:lnTo>
                      <a:pt x="211" y="37"/>
                    </a:lnTo>
                    <a:lnTo>
                      <a:pt x="209" y="39"/>
                    </a:lnTo>
                    <a:lnTo>
                      <a:pt x="206" y="39"/>
                    </a:lnTo>
                    <a:lnTo>
                      <a:pt x="0" y="3"/>
                    </a:lnTo>
                    <a:lnTo>
                      <a:pt x="0" y="2"/>
                    </a:lnTo>
                    <a:lnTo>
                      <a:pt x="0"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1" name="Freeform 112">
                <a:extLst>
                  <a:ext uri="{FF2B5EF4-FFF2-40B4-BE49-F238E27FC236}">
                    <a16:creationId xmlns:a16="http://schemas.microsoft.com/office/drawing/2014/main" id="{22A95409-46ED-4B2C-9F59-B493F2D096BD}"/>
                  </a:ext>
                </a:extLst>
              </p:cNvPr>
              <p:cNvSpPr>
                <a:spLocks/>
              </p:cNvSpPr>
              <p:nvPr/>
            </p:nvSpPr>
            <p:spPr bwMode="auto">
              <a:xfrm>
                <a:off x="4606" y="2279"/>
                <a:ext cx="209" cy="39"/>
              </a:xfrm>
              <a:custGeom>
                <a:avLst/>
                <a:gdLst>
                  <a:gd name="T0" fmla="*/ 0 w 209"/>
                  <a:gd name="T1" fmla="*/ 0 h 39"/>
                  <a:gd name="T2" fmla="*/ 209 w 209"/>
                  <a:gd name="T3" fmla="*/ 37 h 39"/>
                  <a:gd name="T4" fmla="*/ 206 w 209"/>
                  <a:gd name="T5" fmla="*/ 37 h 39"/>
                  <a:gd name="T6" fmla="*/ 204 w 209"/>
                  <a:gd name="T7" fmla="*/ 39 h 39"/>
                  <a:gd name="T8" fmla="*/ 0 w 209"/>
                  <a:gd name="T9" fmla="*/ 3 h 39"/>
                  <a:gd name="T10" fmla="*/ 0 w 209"/>
                  <a:gd name="T11" fmla="*/ 1 h 39"/>
                  <a:gd name="T12" fmla="*/ 0 w 209"/>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39">
                    <a:moveTo>
                      <a:pt x="0" y="0"/>
                    </a:moveTo>
                    <a:lnTo>
                      <a:pt x="209" y="37"/>
                    </a:lnTo>
                    <a:lnTo>
                      <a:pt x="206" y="37"/>
                    </a:lnTo>
                    <a:lnTo>
                      <a:pt x="204" y="39"/>
                    </a:lnTo>
                    <a:lnTo>
                      <a:pt x="0" y="3"/>
                    </a:lnTo>
                    <a:lnTo>
                      <a:pt x="0" y="1"/>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2" name="Freeform 113">
                <a:extLst>
                  <a:ext uri="{FF2B5EF4-FFF2-40B4-BE49-F238E27FC236}">
                    <a16:creationId xmlns:a16="http://schemas.microsoft.com/office/drawing/2014/main" id="{23947F5E-36D7-4EEB-9C78-74901A9BF0B8}"/>
                  </a:ext>
                </a:extLst>
              </p:cNvPr>
              <p:cNvSpPr>
                <a:spLocks/>
              </p:cNvSpPr>
              <p:nvPr/>
            </p:nvSpPr>
            <p:spPr bwMode="auto">
              <a:xfrm>
                <a:off x="4606" y="2280"/>
                <a:ext cx="206" cy="39"/>
              </a:xfrm>
              <a:custGeom>
                <a:avLst/>
                <a:gdLst>
                  <a:gd name="T0" fmla="*/ 0 w 206"/>
                  <a:gd name="T1" fmla="*/ 0 h 39"/>
                  <a:gd name="T2" fmla="*/ 206 w 206"/>
                  <a:gd name="T3" fmla="*/ 36 h 39"/>
                  <a:gd name="T4" fmla="*/ 204 w 206"/>
                  <a:gd name="T5" fmla="*/ 38 h 39"/>
                  <a:gd name="T6" fmla="*/ 203 w 206"/>
                  <a:gd name="T7" fmla="*/ 39 h 39"/>
                  <a:gd name="T8" fmla="*/ 0 w 206"/>
                  <a:gd name="T9" fmla="*/ 4 h 39"/>
                  <a:gd name="T10" fmla="*/ 0 w 206"/>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 h="39">
                    <a:moveTo>
                      <a:pt x="0" y="0"/>
                    </a:moveTo>
                    <a:lnTo>
                      <a:pt x="206" y="36"/>
                    </a:lnTo>
                    <a:lnTo>
                      <a:pt x="204" y="38"/>
                    </a:lnTo>
                    <a:lnTo>
                      <a:pt x="203" y="39"/>
                    </a:lnTo>
                    <a:lnTo>
                      <a:pt x="0" y="4"/>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3" name="Freeform 114">
                <a:extLst>
                  <a:ext uri="{FF2B5EF4-FFF2-40B4-BE49-F238E27FC236}">
                    <a16:creationId xmlns:a16="http://schemas.microsoft.com/office/drawing/2014/main" id="{88461A8C-1AC3-49DF-904A-6A10EF0628A5}"/>
                  </a:ext>
                </a:extLst>
              </p:cNvPr>
              <p:cNvSpPr>
                <a:spLocks/>
              </p:cNvSpPr>
              <p:nvPr/>
            </p:nvSpPr>
            <p:spPr bwMode="auto">
              <a:xfrm>
                <a:off x="4606" y="2282"/>
                <a:ext cx="204" cy="39"/>
              </a:xfrm>
              <a:custGeom>
                <a:avLst/>
                <a:gdLst>
                  <a:gd name="T0" fmla="*/ 0 w 204"/>
                  <a:gd name="T1" fmla="*/ 0 h 39"/>
                  <a:gd name="T2" fmla="*/ 204 w 204"/>
                  <a:gd name="T3" fmla="*/ 36 h 39"/>
                  <a:gd name="T4" fmla="*/ 203 w 204"/>
                  <a:gd name="T5" fmla="*/ 37 h 39"/>
                  <a:gd name="T6" fmla="*/ 201 w 204"/>
                  <a:gd name="T7" fmla="*/ 39 h 39"/>
                  <a:gd name="T8" fmla="*/ 0 w 204"/>
                  <a:gd name="T9" fmla="*/ 4 h 39"/>
                  <a:gd name="T10" fmla="*/ 0 w 204"/>
                  <a:gd name="T11" fmla="*/ 2 h 39"/>
                  <a:gd name="T12" fmla="*/ 0 w 204"/>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39">
                    <a:moveTo>
                      <a:pt x="0" y="0"/>
                    </a:moveTo>
                    <a:lnTo>
                      <a:pt x="204" y="36"/>
                    </a:lnTo>
                    <a:lnTo>
                      <a:pt x="203" y="37"/>
                    </a:lnTo>
                    <a:lnTo>
                      <a:pt x="201" y="39"/>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4" name="Freeform 115">
                <a:extLst>
                  <a:ext uri="{FF2B5EF4-FFF2-40B4-BE49-F238E27FC236}">
                    <a16:creationId xmlns:a16="http://schemas.microsoft.com/office/drawing/2014/main" id="{EEAF5720-D6B9-4A09-8CAE-99A407BCFEBA}"/>
                  </a:ext>
                </a:extLst>
              </p:cNvPr>
              <p:cNvSpPr>
                <a:spLocks/>
              </p:cNvSpPr>
              <p:nvPr/>
            </p:nvSpPr>
            <p:spPr bwMode="auto">
              <a:xfrm>
                <a:off x="4606" y="2284"/>
                <a:ext cx="203" cy="39"/>
              </a:xfrm>
              <a:custGeom>
                <a:avLst/>
                <a:gdLst>
                  <a:gd name="T0" fmla="*/ 0 w 203"/>
                  <a:gd name="T1" fmla="*/ 0 h 39"/>
                  <a:gd name="T2" fmla="*/ 203 w 203"/>
                  <a:gd name="T3" fmla="*/ 35 h 39"/>
                  <a:gd name="T4" fmla="*/ 201 w 203"/>
                  <a:gd name="T5" fmla="*/ 37 h 39"/>
                  <a:gd name="T6" fmla="*/ 197 w 203"/>
                  <a:gd name="T7" fmla="*/ 39 h 39"/>
                  <a:gd name="T8" fmla="*/ 0 w 203"/>
                  <a:gd name="T9" fmla="*/ 3 h 39"/>
                  <a:gd name="T10" fmla="*/ 0 w 203"/>
                  <a:gd name="T11" fmla="*/ 2 h 39"/>
                  <a:gd name="T12" fmla="*/ 0 w 203"/>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39">
                    <a:moveTo>
                      <a:pt x="0" y="0"/>
                    </a:moveTo>
                    <a:lnTo>
                      <a:pt x="203" y="35"/>
                    </a:lnTo>
                    <a:lnTo>
                      <a:pt x="201" y="37"/>
                    </a:lnTo>
                    <a:lnTo>
                      <a:pt x="197" y="39"/>
                    </a:lnTo>
                    <a:lnTo>
                      <a:pt x="0" y="3"/>
                    </a:lnTo>
                    <a:lnTo>
                      <a:pt x="0" y="2"/>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5" name="Freeform 116">
                <a:extLst>
                  <a:ext uri="{FF2B5EF4-FFF2-40B4-BE49-F238E27FC236}">
                    <a16:creationId xmlns:a16="http://schemas.microsoft.com/office/drawing/2014/main" id="{0A13862A-FBBD-405A-99C3-B5F71F58CB97}"/>
                  </a:ext>
                </a:extLst>
              </p:cNvPr>
              <p:cNvSpPr>
                <a:spLocks/>
              </p:cNvSpPr>
              <p:nvPr/>
            </p:nvSpPr>
            <p:spPr bwMode="auto">
              <a:xfrm>
                <a:off x="4606" y="2286"/>
                <a:ext cx="201" cy="37"/>
              </a:xfrm>
              <a:custGeom>
                <a:avLst/>
                <a:gdLst>
                  <a:gd name="T0" fmla="*/ 0 w 201"/>
                  <a:gd name="T1" fmla="*/ 0 h 37"/>
                  <a:gd name="T2" fmla="*/ 201 w 201"/>
                  <a:gd name="T3" fmla="*/ 35 h 37"/>
                  <a:gd name="T4" fmla="*/ 197 w 201"/>
                  <a:gd name="T5" fmla="*/ 37 h 37"/>
                  <a:gd name="T6" fmla="*/ 196 w 201"/>
                  <a:gd name="T7" fmla="*/ 37 h 37"/>
                  <a:gd name="T8" fmla="*/ 0 w 201"/>
                  <a:gd name="T9" fmla="*/ 3 h 37"/>
                  <a:gd name="T10" fmla="*/ 0 w 201"/>
                  <a:gd name="T11" fmla="*/ 1 h 37"/>
                  <a:gd name="T12" fmla="*/ 0 w 20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37">
                    <a:moveTo>
                      <a:pt x="0" y="0"/>
                    </a:moveTo>
                    <a:lnTo>
                      <a:pt x="201" y="35"/>
                    </a:lnTo>
                    <a:lnTo>
                      <a:pt x="197" y="37"/>
                    </a:lnTo>
                    <a:lnTo>
                      <a:pt x="196" y="37"/>
                    </a:lnTo>
                    <a:lnTo>
                      <a:pt x="0" y="3"/>
                    </a:lnTo>
                    <a:lnTo>
                      <a:pt x="0" y="1"/>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 name="Freeform 117">
                <a:extLst>
                  <a:ext uri="{FF2B5EF4-FFF2-40B4-BE49-F238E27FC236}">
                    <a16:creationId xmlns:a16="http://schemas.microsoft.com/office/drawing/2014/main" id="{25F4DDC2-2FA2-4B66-A633-142E072D4317}"/>
                  </a:ext>
                </a:extLst>
              </p:cNvPr>
              <p:cNvSpPr>
                <a:spLocks/>
              </p:cNvSpPr>
              <p:nvPr/>
            </p:nvSpPr>
            <p:spPr bwMode="auto">
              <a:xfrm>
                <a:off x="4606" y="2287"/>
                <a:ext cx="197" cy="37"/>
              </a:xfrm>
              <a:custGeom>
                <a:avLst/>
                <a:gdLst>
                  <a:gd name="T0" fmla="*/ 0 w 197"/>
                  <a:gd name="T1" fmla="*/ 0 h 37"/>
                  <a:gd name="T2" fmla="*/ 197 w 197"/>
                  <a:gd name="T3" fmla="*/ 36 h 37"/>
                  <a:gd name="T4" fmla="*/ 196 w 197"/>
                  <a:gd name="T5" fmla="*/ 36 h 37"/>
                  <a:gd name="T6" fmla="*/ 194 w 197"/>
                  <a:gd name="T7" fmla="*/ 37 h 37"/>
                  <a:gd name="T8" fmla="*/ 0 w 197"/>
                  <a:gd name="T9" fmla="*/ 4 h 37"/>
                  <a:gd name="T10" fmla="*/ 0 w 197"/>
                  <a:gd name="T11" fmla="*/ 2 h 37"/>
                  <a:gd name="T12" fmla="*/ 0 w 197"/>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37">
                    <a:moveTo>
                      <a:pt x="0" y="0"/>
                    </a:moveTo>
                    <a:lnTo>
                      <a:pt x="197" y="36"/>
                    </a:lnTo>
                    <a:lnTo>
                      <a:pt x="196" y="36"/>
                    </a:lnTo>
                    <a:lnTo>
                      <a:pt x="194" y="37"/>
                    </a:lnTo>
                    <a:lnTo>
                      <a:pt x="0" y="4"/>
                    </a:lnTo>
                    <a:lnTo>
                      <a:pt x="0" y="2"/>
                    </a:lnTo>
                    <a:lnTo>
                      <a:pt x="0"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 name="Freeform 118">
                <a:extLst>
                  <a:ext uri="{FF2B5EF4-FFF2-40B4-BE49-F238E27FC236}">
                    <a16:creationId xmlns:a16="http://schemas.microsoft.com/office/drawing/2014/main" id="{DF60A934-89D2-477A-A192-EBE0E0350833}"/>
                  </a:ext>
                </a:extLst>
              </p:cNvPr>
              <p:cNvSpPr>
                <a:spLocks/>
              </p:cNvSpPr>
              <p:nvPr/>
            </p:nvSpPr>
            <p:spPr bwMode="auto">
              <a:xfrm>
                <a:off x="4606" y="2289"/>
                <a:ext cx="196" cy="37"/>
              </a:xfrm>
              <a:custGeom>
                <a:avLst/>
                <a:gdLst>
                  <a:gd name="T0" fmla="*/ 0 w 196"/>
                  <a:gd name="T1" fmla="*/ 0 h 37"/>
                  <a:gd name="T2" fmla="*/ 196 w 196"/>
                  <a:gd name="T3" fmla="*/ 34 h 37"/>
                  <a:gd name="T4" fmla="*/ 194 w 196"/>
                  <a:gd name="T5" fmla="*/ 35 h 37"/>
                  <a:gd name="T6" fmla="*/ 191 w 196"/>
                  <a:gd name="T7" fmla="*/ 37 h 37"/>
                  <a:gd name="T8" fmla="*/ 0 w 196"/>
                  <a:gd name="T9" fmla="*/ 3 h 37"/>
                  <a:gd name="T10" fmla="*/ 0 w 196"/>
                  <a:gd name="T11" fmla="*/ 2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6" y="34"/>
                    </a:lnTo>
                    <a:lnTo>
                      <a:pt x="194" y="35"/>
                    </a:lnTo>
                    <a:lnTo>
                      <a:pt x="191" y="37"/>
                    </a:lnTo>
                    <a:lnTo>
                      <a:pt x="0" y="3"/>
                    </a:lnTo>
                    <a:lnTo>
                      <a:pt x="0" y="2"/>
                    </a:lnTo>
                    <a:lnTo>
                      <a:pt x="0" y="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8" name="Freeform 119">
                <a:extLst>
                  <a:ext uri="{FF2B5EF4-FFF2-40B4-BE49-F238E27FC236}">
                    <a16:creationId xmlns:a16="http://schemas.microsoft.com/office/drawing/2014/main" id="{2006C36B-246A-452E-90F6-8CE4206E436F}"/>
                  </a:ext>
                </a:extLst>
              </p:cNvPr>
              <p:cNvSpPr>
                <a:spLocks/>
              </p:cNvSpPr>
              <p:nvPr/>
            </p:nvSpPr>
            <p:spPr bwMode="auto">
              <a:xfrm>
                <a:off x="4606" y="2291"/>
                <a:ext cx="194" cy="37"/>
              </a:xfrm>
              <a:custGeom>
                <a:avLst/>
                <a:gdLst>
                  <a:gd name="T0" fmla="*/ 0 w 194"/>
                  <a:gd name="T1" fmla="*/ 0 h 37"/>
                  <a:gd name="T2" fmla="*/ 194 w 194"/>
                  <a:gd name="T3" fmla="*/ 33 h 37"/>
                  <a:gd name="T4" fmla="*/ 191 w 194"/>
                  <a:gd name="T5" fmla="*/ 35 h 37"/>
                  <a:gd name="T6" fmla="*/ 189 w 194"/>
                  <a:gd name="T7" fmla="*/ 37 h 37"/>
                  <a:gd name="T8" fmla="*/ 0 w 194"/>
                  <a:gd name="T9" fmla="*/ 3 h 37"/>
                  <a:gd name="T10" fmla="*/ 0 w 194"/>
                  <a:gd name="T11" fmla="*/ 1 h 37"/>
                  <a:gd name="T12" fmla="*/ 0 w 194"/>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 h="37">
                    <a:moveTo>
                      <a:pt x="0" y="0"/>
                    </a:moveTo>
                    <a:lnTo>
                      <a:pt x="194" y="33"/>
                    </a:lnTo>
                    <a:lnTo>
                      <a:pt x="191" y="35"/>
                    </a:lnTo>
                    <a:lnTo>
                      <a:pt x="189" y="37"/>
                    </a:lnTo>
                    <a:lnTo>
                      <a:pt x="0" y="3"/>
                    </a:lnTo>
                    <a:lnTo>
                      <a:pt x="0" y="1"/>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9" name="Freeform 120">
                <a:extLst>
                  <a:ext uri="{FF2B5EF4-FFF2-40B4-BE49-F238E27FC236}">
                    <a16:creationId xmlns:a16="http://schemas.microsoft.com/office/drawing/2014/main" id="{D7DCFFBD-8D2F-4A49-895A-8804B7917A9C}"/>
                  </a:ext>
                </a:extLst>
              </p:cNvPr>
              <p:cNvSpPr>
                <a:spLocks/>
              </p:cNvSpPr>
              <p:nvPr/>
            </p:nvSpPr>
            <p:spPr bwMode="auto">
              <a:xfrm>
                <a:off x="4606" y="2292"/>
                <a:ext cx="191" cy="37"/>
              </a:xfrm>
              <a:custGeom>
                <a:avLst/>
                <a:gdLst>
                  <a:gd name="T0" fmla="*/ 0 w 191"/>
                  <a:gd name="T1" fmla="*/ 0 h 37"/>
                  <a:gd name="T2" fmla="*/ 191 w 191"/>
                  <a:gd name="T3" fmla="*/ 34 h 37"/>
                  <a:gd name="T4" fmla="*/ 189 w 191"/>
                  <a:gd name="T5" fmla="*/ 36 h 37"/>
                  <a:gd name="T6" fmla="*/ 187 w 191"/>
                  <a:gd name="T7" fmla="*/ 37 h 37"/>
                  <a:gd name="T8" fmla="*/ 0 w 191"/>
                  <a:gd name="T9" fmla="*/ 4 h 37"/>
                  <a:gd name="T10" fmla="*/ 0 w 191"/>
                  <a:gd name="T11" fmla="*/ 2 h 37"/>
                  <a:gd name="T12" fmla="*/ 0 w 19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7">
                    <a:moveTo>
                      <a:pt x="0" y="0"/>
                    </a:moveTo>
                    <a:lnTo>
                      <a:pt x="191" y="34"/>
                    </a:lnTo>
                    <a:lnTo>
                      <a:pt x="189" y="36"/>
                    </a:lnTo>
                    <a:lnTo>
                      <a:pt x="187" y="37"/>
                    </a:lnTo>
                    <a:lnTo>
                      <a:pt x="0" y="4"/>
                    </a:lnTo>
                    <a:lnTo>
                      <a:pt x="0" y="2"/>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0" name="Freeform 121">
                <a:extLst>
                  <a:ext uri="{FF2B5EF4-FFF2-40B4-BE49-F238E27FC236}">
                    <a16:creationId xmlns:a16="http://schemas.microsoft.com/office/drawing/2014/main" id="{E5BED26F-8FF7-439C-91B8-70C788EADDC7}"/>
                  </a:ext>
                </a:extLst>
              </p:cNvPr>
              <p:cNvSpPr>
                <a:spLocks/>
              </p:cNvSpPr>
              <p:nvPr/>
            </p:nvSpPr>
            <p:spPr bwMode="auto">
              <a:xfrm>
                <a:off x="4606" y="2294"/>
                <a:ext cx="189" cy="35"/>
              </a:xfrm>
              <a:custGeom>
                <a:avLst/>
                <a:gdLst>
                  <a:gd name="T0" fmla="*/ 0 w 189"/>
                  <a:gd name="T1" fmla="*/ 0 h 35"/>
                  <a:gd name="T2" fmla="*/ 189 w 189"/>
                  <a:gd name="T3" fmla="*/ 34 h 35"/>
                  <a:gd name="T4" fmla="*/ 187 w 189"/>
                  <a:gd name="T5" fmla="*/ 35 h 35"/>
                  <a:gd name="T6" fmla="*/ 184 w 189"/>
                  <a:gd name="T7" fmla="*/ 35 h 35"/>
                  <a:gd name="T8" fmla="*/ 0 w 189"/>
                  <a:gd name="T9" fmla="*/ 3 h 35"/>
                  <a:gd name="T10" fmla="*/ 0 w 189"/>
                  <a:gd name="T11" fmla="*/ 2 h 35"/>
                  <a:gd name="T12" fmla="*/ 0 w 18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 h="35">
                    <a:moveTo>
                      <a:pt x="0" y="0"/>
                    </a:moveTo>
                    <a:lnTo>
                      <a:pt x="189" y="34"/>
                    </a:lnTo>
                    <a:lnTo>
                      <a:pt x="187" y="35"/>
                    </a:lnTo>
                    <a:lnTo>
                      <a:pt x="184" y="35"/>
                    </a:lnTo>
                    <a:lnTo>
                      <a:pt x="0" y="3"/>
                    </a:lnTo>
                    <a:lnTo>
                      <a:pt x="0" y="2"/>
                    </a:lnTo>
                    <a:lnTo>
                      <a:pt x="0" y="0"/>
                    </a:lnTo>
                    <a:close/>
                  </a:path>
                </a:pathLst>
              </a:custGeom>
              <a:solidFill>
                <a:srgbClr val="DA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1" name="Freeform 122">
                <a:extLst>
                  <a:ext uri="{FF2B5EF4-FFF2-40B4-BE49-F238E27FC236}">
                    <a16:creationId xmlns:a16="http://schemas.microsoft.com/office/drawing/2014/main" id="{86DDF5C9-5125-41A4-91AD-26AD2AE73387}"/>
                  </a:ext>
                </a:extLst>
              </p:cNvPr>
              <p:cNvSpPr>
                <a:spLocks/>
              </p:cNvSpPr>
              <p:nvPr/>
            </p:nvSpPr>
            <p:spPr bwMode="auto">
              <a:xfrm>
                <a:off x="4606" y="2296"/>
                <a:ext cx="187" cy="35"/>
              </a:xfrm>
              <a:custGeom>
                <a:avLst/>
                <a:gdLst>
                  <a:gd name="T0" fmla="*/ 0 w 187"/>
                  <a:gd name="T1" fmla="*/ 0 h 35"/>
                  <a:gd name="T2" fmla="*/ 187 w 187"/>
                  <a:gd name="T3" fmla="*/ 33 h 35"/>
                  <a:gd name="T4" fmla="*/ 184 w 187"/>
                  <a:gd name="T5" fmla="*/ 33 h 35"/>
                  <a:gd name="T6" fmla="*/ 182 w 187"/>
                  <a:gd name="T7" fmla="*/ 35 h 35"/>
                  <a:gd name="T8" fmla="*/ 0 w 187"/>
                  <a:gd name="T9" fmla="*/ 3 h 35"/>
                  <a:gd name="T10" fmla="*/ 0 w 187"/>
                  <a:gd name="T11" fmla="*/ 1 h 35"/>
                  <a:gd name="T12" fmla="*/ 0 w 18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 h="35">
                    <a:moveTo>
                      <a:pt x="0" y="0"/>
                    </a:moveTo>
                    <a:lnTo>
                      <a:pt x="187" y="33"/>
                    </a:lnTo>
                    <a:lnTo>
                      <a:pt x="184" y="33"/>
                    </a:lnTo>
                    <a:lnTo>
                      <a:pt x="182" y="35"/>
                    </a:lnTo>
                    <a:lnTo>
                      <a:pt x="0" y="3"/>
                    </a:lnTo>
                    <a:lnTo>
                      <a:pt x="0" y="1"/>
                    </a:lnTo>
                    <a:lnTo>
                      <a:pt x="0" y="0"/>
                    </a:lnTo>
                    <a:close/>
                  </a:path>
                </a:pathLst>
              </a:custGeom>
              <a:solidFill>
                <a:srgbClr val="D8D8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2" name="Freeform 123">
                <a:extLst>
                  <a:ext uri="{FF2B5EF4-FFF2-40B4-BE49-F238E27FC236}">
                    <a16:creationId xmlns:a16="http://schemas.microsoft.com/office/drawing/2014/main" id="{ED2BAC92-7D6B-4102-8B44-EBC66F6C3D99}"/>
                  </a:ext>
                </a:extLst>
              </p:cNvPr>
              <p:cNvSpPr>
                <a:spLocks/>
              </p:cNvSpPr>
              <p:nvPr/>
            </p:nvSpPr>
            <p:spPr bwMode="auto">
              <a:xfrm>
                <a:off x="4606" y="2297"/>
                <a:ext cx="184" cy="36"/>
              </a:xfrm>
              <a:custGeom>
                <a:avLst/>
                <a:gdLst>
                  <a:gd name="T0" fmla="*/ 0 w 184"/>
                  <a:gd name="T1" fmla="*/ 0 h 36"/>
                  <a:gd name="T2" fmla="*/ 184 w 184"/>
                  <a:gd name="T3" fmla="*/ 32 h 36"/>
                  <a:gd name="T4" fmla="*/ 182 w 184"/>
                  <a:gd name="T5" fmla="*/ 34 h 36"/>
                  <a:gd name="T6" fmla="*/ 179 w 184"/>
                  <a:gd name="T7" fmla="*/ 36 h 36"/>
                  <a:gd name="T8" fmla="*/ 0 w 184"/>
                  <a:gd name="T9" fmla="*/ 4 h 36"/>
                  <a:gd name="T10" fmla="*/ 0 w 184"/>
                  <a:gd name="T11" fmla="*/ 2 h 36"/>
                  <a:gd name="T12" fmla="*/ 0 w 184"/>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6">
                    <a:moveTo>
                      <a:pt x="0" y="0"/>
                    </a:moveTo>
                    <a:lnTo>
                      <a:pt x="184" y="32"/>
                    </a:lnTo>
                    <a:lnTo>
                      <a:pt x="182" y="34"/>
                    </a:lnTo>
                    <a:lnTo>
                      <a:pt x="179" y="36"/>
                    </a:lnTo>
                    <a:lnTo>
                      <a:pt x="0" y="4"/>
                    </a:lnTo>
                    <a:lnTo>
                      <a:pt x="0" y="2"/>
                    </a:lnTo>
                    <a:lnTo>
                      <a:pt x="0" y="0"/>
                    </a:lnTo>
                    <a:close/>
                  </a:path>
                </a:pathLst>
              </a:custGeom>
              <a:solidFill>
                <a:srgbClr val="D7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3" name="Freeform 124">
                <a:extLst>
                  <a:ext uri="{FF2B5EF4-FFF2-40B4-BE49-F238E27FC236}">
                    <a16:creationId xmlns:a16="http://schemas.microsoft.com/office/drawing/2014/main" id="{870A0815-77E8-4D8F-84EE-D4400D7A39C9}"/>
                  </a:ext>
                </a:extLst>
              </p:cNvPr>
              <p:cNvSpPr>
                <a:spLocks/>
              </p:cNvSpPr>
              <p:nvPr/>
            </p:nvSpPr>
            <p:spPr bwMode="auto">
              <a:xfrm>
                <a:off x="4606" y="2299"/>
                <a:ext cx="182" cy="36"/>
              </a:xfrm>
              <a:custGeom>
                <a:avLst/>
                <a:gdLst>
                  <a:gd name="T0" fmla="*/ 0 w 182"/>
                  <a:gd name="T1" fmla="*/ 0 h 36"/>
                  <a:gd name="T2" fmla="*/ 182 w 182"/>
                  <a:gd name="T3" fmla="*/ 32 h 36"/>
                  <a:gd name="T4" fmla="*/ 179 w 182"/>
                  <a:gd name="T5" fmla="*/ 34 h 36"/>
                  <a:gd name="T6" fmla="*/ 177 w 182"/>
                  <a:gd name="T7" fmla="*/ 36 h 36"/>
                  <a:gd name="T8" fmla="*/ 2 w 182"/>
                  <a:gd name="T9" fmla="*/ 3 h 36"/>
                  <a:gd name="T10" fmla="*/ 0 w 182"/>
                  <a:gd name="T11" fmla="*/ 2 h 36"/>
                  <a:gd name="T12" fmla="*/ 0 w 1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36">
                    <a:moveTo>
                      <a:pt x="0" y="0"/>
                    </a:moveTo>
                    <a:lnTo>
                      <a:pt x="182" y="32"/>
                    </a:lnTo>
                    <a:lnTo>
                      <a:pt x="179" y="34"/>
                    </a:lnTo>
                    <a:lnTo>
                      <a:pt x="177" y="36"/>
                    </a:lnTo>
                    <a:lnTo>
                      <a:pt x="2" y="3"/>
                    </a:lnTo>
                    <a:lnTo>
                      <a:pt x="0" y="2"/>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4" name="Freeform 125">
                <a:extLst>
                  <a:ext uri="{FF2B5EF4-FFF2-40B4-BE49-F238E27FC236}">
                    <a16:creationId xmlns:a16="http://schemas.microsoft.com/office/drawing/2014/main" id="{1FE19313-D37A-4FED-832C-739425A8AD32}"/>
                  </a:ext>
                </a:extLst>
              </p:cNvPr>
              <p:cNvSpPr>
                <a:spLocks/>
              </p:cNvSpPr>
              <p:nvPr/>
            </p:nvSpPr>
            <p:spPr bwMode="auto">
              <a:xfrm>
                <a:off x="4606" y="2301"/>
                <a:ext cx="179" cy="34"/>
              </a:xfrm>
              <a:custGeom>
                <a:avLst/>
                <a:gdLst>
                  <a:gd name="T0" fmla="*/ 0 w 179"/>
                  <a:gd name="T1" fmla="*/ 0 h 34"/>
                  <a:gd name="T2" fmla="*/ 179 w 179"/>
                  <a:gd name="T3" fmla="*/ 32 h 34"/>
                  <a:gd name="T4" fmla="*/ 177 w 179"/>
                  <a:gd name="T5" fmla="*/ 34 h 34"/>
                  <a:gd name="T6" fmla="*/ 174 w 179"/>
                  <a:gd name="T7" fmla="*/ 34 h 34"/>
                  <a:gd name="T8" fmla="*/ 2 w 179"/>
                  <a:gd name="T9" fmla="*/ 3 h 34"/>
                  <a:gd name="T10" fmla="*/ 2 w 179"/>
                  <a:gd name="T11" fmla="*/ 1 h 34"/>
                  <a:gd name="T12" fmla="*/ 0 w 17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4">
                    <a:moveTo>
                      <a:pt x="0" y="0"/>
                    </a:moveTo>
                    <a:lnTo>
                      <a:pt x="179" y="32"/>
                    </a:lnTo>
                    <a:lnTo>
                      <a:pt x="177" y="34"/>
                    </a:lnTo>
                    <a:lnTo>
                      <a:pt x="174" y="34"/>
                    </a:lnTo>
                    <a:lnTo>
                      <a:pt x="2" y="3"/>
                    </a:lnTo>
                    <a:lnTo>
                      <a:pt x="2" y="1"/>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5" name="Freeform 126">
                <a:extLst>
                  <a:ext uri="{FF2B5EF4-FFF2-40B4-BE49-F238E27FC236}">
                    <a16:creationId xmlns:a16="http://schemas.microsoft.com/office/drawing/2014/main" id="{5EF1F761-20C4-4670-9755-DFD23029E9A9}"/>
                  </a:ext>
                </a:extLst>
              </p:cNvPr>
              <p:cNvSpPr>
                <a:spLocks/>
              </p:cNvSpPr>
              <p:nvPr/>
            </p:nvSpPr>
            <p:spPr bwMode="auto">
              <a:xfrm>
                <a:off x="4608" y="2302"/>
                <a:ext cx="175" cy="34"/>
              </a:xfrm>
              <a:custGeom>
                <a:avLst/>
                <a:gdLst>
                  <a:gd name="T0" fmla="*/ 0 w 175"/>
                  <a:gd name="T1" fmla="*/ 0 h 34"/>
                  <a:gd name="T2" fmla="*/ 175 w 175"/>
                  <a:gd name="T3" fmla="*/ 33 h 34"/>
                  <a:gd name="T4" fmla="*/ 172 w 175"/>
                  <a:gd name="T5" fmla="*/ 33 h 34"/>
                  <a:gd name="T6" fmla="*/ 170 w 175"/>
                  <a:gd name="T7" fmla="*/ 34 h 34"/>
                  <a:gd name="T8" fmla="*/ 0 w 175"/>
                  <a:gd name="T9" fmla="*/ 4 h 34"/>
                  <a:gd name="T10" fmla="*/ 0 w 175"/>
                  <a:gd name="T11" fmla="*/ 2 h 34"/>
                  <a:gd name="T12" fmla="*/ 0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0" y="0"/>
                    </a:moveTo>
                    <a:lnTo>
                      <a:pt x="175" y="33"/>
                    </a:lnTo>
                    <a:lnTo>
                      <a:pt x="172" y="33"/>
                    </a:lnTo>
                    <a:lnTo>
                      <a:pt x="170" y="34"/>
                    </a:lnTo>
                    <a:lnTo>
                      <a:pt x="0" y="4"/>
                    </a:lnTo>
                    <a:lnTo>
                      <a:pt x="0" y="2"/>
                    </a:lnTo>
                    <a:lnTo>
                      <a:pt x="0" y="0"/>
                    </a:lnTo>
                    <a:close/>
                  </a:path>
                </a:pathLst>
              </a:custGeom>
              <a:solidFill>
                <a:srgbClr val="D4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6" name="Freeform 127">
                <a:extLst>
                  <a:ext uri="{FF2B5EF4-FFF2-40B4-BE49-F238E27FC236}">
                    <a16:creationId xmlns:a16="http://schemas.microsoft.com/office/drawing/2014/main" id="{985F7933-BCB5-4169-B65F-132595E29070}"/>
                  </a:ext>
                </a:extLst>
              </p:cNvPr>
              <p:cNvSpPr>
                <a:spLocks/>
              </p:cNvSpPr>
              <p:nvPr/>
            </p:nvSpPr>
            <p:spPr bwMode="auto">
              <a:xfrm>
                <a:off x="4608" y="2304"/>
                <a:ext cx="172" cy="34"/>
              </a:xfrm>
              <a:custGeom>
                <a:avLst/>
                <a:gdLst>
                  <a:gd name="T0" fmla="*/ 0 w 172"/>
                  <a:gd name="T1" fmla="*/ 0 h 34"/>
                  <a:gd name="T2" fmla="*/ 172 w 172"/>
                  <a:gd name="T3" fmla="*/ 31 h 34"/>
                  <a:gd name="T4" fmla="*/ 170 w 172"/>
                  <a:gd name="T5" fmla="*/ 32 h 34"/>
                  <a:gd name="T6" fmla="*/ 167 w 172"/>
                  <a:gd name="T7" fmla="*/ 34 h 34"/>
                  <a:gd name="T8" fmla="*/ 0 w 172"/>
                  <a:gd name="T9" fmla="*/ 3 h 34"/>
                  <a:gd name="T10" fmla="*/ 0 w 172"/>
                  <a:gd name="T11" fmla="*/ 2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72" y="31"/>
                    </a:lnTo>
                    <a:lnTo>
                      <a:pt x="170" y="32"/>
                    </a:lnTo>
                    <a:lnTo>
                      <a:pt x="167" y="34"/>
                    </a:lnTo>
                    <a:lnTo>
                      <a:pt x="0" y="3"/>
                    </a:lnTo>
                    <a:lnTo>
                      <a:pt x="0" y="2"/>
                    </a:lnTo>
                    <a:lnTo>
                      <a:pt x="0"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 name="Freeform 128">
                <a:extLst>
                  <a:ext uri="{FF2B5EF4-FFF2-40B4-BE49-F238E27FC236}">
                    <a16:creationId xmlns:a16="http://schemas.microsoft.com/office/drawing/2014/main" id="{3A2BB9E2-3FCA-483E-9DB9-A6F034C65B3F}"/>
                  </a:ext>
                </a:extLst>
              </p:cNvPr>
              <p:cNvSpPr>
                <a:spLocks/>
              </p:cNvSpPr>
              <p:nvPr/>
            </p:nvSpPr>
            <p:spPr bwMode="auto">
              <a:xfrm>
                <a:off x="4608" y="2306"/>
                <a:ext cx="170" cy="34"/>
              </a:xfrm>
              <a:custGeom>
                <a:avLst/>
                <a:gdLst>
                  <a:gd name="T0" fmla="*/ 0 w 170"/>
                  <a:gd name="T1" fmla="*/ 0 h 34"/>
                  <a:gd name="T2" fmla="*/ 170 w 170"/>
                  <a:gd name="T3" fmla="*/ 30 h 34"/>
                  <a:gd name="T4" fmla="*/ 167 w 170"/>
                  <a:gd name="T5" fmla="*/ 32 h 34"/>
                  <a:gd name="T6" fmla="*/ 165 w 170"/>
                  <a:gd name="T7" fmla="*/ 34 h 34"/>
                  <a:gd name="T8" fmla="*/ 0 w 170"/>
                  <a:gd name="T9" fmla="*/ 3 h 34"/>
                  <a:gd name="T10" fmla="*/ 0 w 170"/>
                  <a:gd name="T11" fmla="*/ 1 h 34"/>
                  <a:gd name="T12" fmla="*/ 0 w 170"/>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34">
                    <a:moveTo>
                      <a:pt x="0" y="0"/>
                    </a:moveTo>
                    <a:lnTo>
                      <a:pt x="170" y="30"/>
                    </a:lnTo>
                    <a:lnTo>
                      <a:pt x="167" y="32"/>
                    </a:lnTo>
                    <a:lnTo>
                      <a:pt x="165" y="34"/>
                    </a:lnTo>
                    <a:lnTo>
                      <a:pt x="0" y="3"/>
                    </a:lnTo>
                    <a:lnTo>
                      <a:pt x="0" y="1"/>
                    </a:lnTo>
                    <a:lnTo>
                      <a:pt x="0" y="0"/>
                    </a:lnTo>
                    <a:close/>
                  </a:path>
                </a:pathLst>
              </a:custGeom>
              <a:solidFill>
                <a:srgbClr val="D1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8" name="Freeform 129">
                <a:extLst>
                  <a:ext uri="{FF2B5EF4-FFF2-40B4-BE49-F238E27FC236}">
                    <a16:creationId xmlns:a16="http://schemas.microsoft.com/office/drawing/2014/main" id="{E8ADD413-3268-4C7E-B142-C9FCF72F5C76}"/>
                  </a:ext>
                </a:extLst>
              </p:cNvPr>
              <p:cNvSpPr>
                <a:spLocks/>
              </p:cNvSpPr>
              <p:nvPr/>
            </p:nvSpPr>
            <p:spPr bwMode="auto">
              <a:xfrm>
                <a:off x="4608" y="2307"/>
                <a:ext cx="167" cy="33"/>
              </a:xfrm>
              <a:custGeom>
                <a:avLst/>
                <a:gdLst>
                  <a:gd name="T0" fmla="*/ 0 w 167"/>
                  <a:gd name="T1" fmla="*/ 0 h 33"/>
                  <a:gd name="T2" fmla="*/ 167 w 167"/>
                  <a:gd name="T3" fmla="*/ 31 h 33"/>
                  <a:gd name="T4" fmla="*/ 165 w 167"/>
                  <a:gd name="T5" fmla="*/ 33 h 33"/>
                  <a:gd name="T6" fmla="*/ 162 w 167"/>
                  <a:gd name="T7" fmla="*/ 33 h 33"/>
                  <a:gd name="T8" fmla="*/ 1 w 167"/>
                  <a:gd name="T9" fmla="*/ 6 h 33"/>
                  <a:gd name="T10" fmla="*/ 0 w 167"/>
                  <a:gd name="T11" fmla="*/ 2 h 33"/>
                  <a:gd name="T12" fmla="*/ 0 w 16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33">
                    <a:moveTo>
                      <a:pt x="0" y="0"/>
                    </a:moveTo>
                    <a:lnTo>
                      <a:pt x="167" y="31"/>
                    </a:lnTo>
                    <a:lnTo>
                      <a:pt x="165" y="33"/>
                    </a:lnTo>
                    <a:lnTo>
                      <a:pt x="162" y="33"/>
                    </a:lnTo>
                    <a:lnTo>
                      <a:pt x="1" y="6"/>
                    </a:lnTo>
                    <a:lnTo>
                      <a:pt x="0" y="2"/>
                    </a:lnTo>
                    <a:lnTo>
                      <a:pt x="0" y="0"/>
                    </a:lnTo>
                    <a:close/>
                  </a:path>
                </a:pathLst>
              </a:custGeom>
              <a:solidFill>
                <a:srgbClr val="D0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9" name="Freeform 130">
                <a:extLst>
                  <a:ext uri="{FF2B5EF4-FFF2-40B4-BE49-F238E27FC236}">
                    <a16:creationId xmlns:a16="http://schemas.microsoft.com/office/drawing/2014/main" id="{E6CCFAA1-3713-4B4E-AA5B-508F3B1B072C}"/>
                  </a:ext>
                </a:extLst>
              </p:cNvPr>
              <p:cNvSpPr>
                <a:spLocks/>
              </p:cNvSpPr>
              <p:nvPr/>
            </p:nvSpPr>
            <p:spPr bwMode="auto">
              <a:xfrm>
                <a:off x="4608" y="2309"/>
                <a:ext cx="165" cy="32"/>
              </a:xfrm>
              <a:custGeom>
                <a:avLst/>
                <a:gdLst>
                  <a:gd name="T0" fmla="*/ 0 w 165"/>
                  <a:gd name="T1" fmla="*/ 0 h 32"/>
                  <a:gd name="T2" fmla="*/ 165 w 165"/>
                  <a:gd name="T3" fmla="*/ 31 h 32"/>
                  <a:gd name="T4" fmla="*/ 162 w 165"/>
                  <a:gd name="T5" fmla="*/ 31 h 32"/>
                  <a:gd name="T6" fmla="*/ 160 w 165"/>
                  <a:gd name="T7" fmla="*/ 32 h 32"/>
                  <a:gd name="T8" fmla="*/ 1 w 165"/>
                  <a:gd name="T9" fmla="*/ 5 h 32"/>
                  <a:gd name="T10" fmla="*/ 1 w 165"/>
                  <a:gd name="T11" fmla="*/ 4 h 32"/>
                  <a:gd name="T12" fmla="*/ 0 w 165"/>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32">
                    <a:moveTo>
                      <a:pt x="0" y="0"/>
                    </a:moveTo>
                    <a:lnTo>
                      <a:pt x="165" y="31"/>
                    </a:lnTo>
                    <a:lnTo>
                      <a:pt x="162" y="31"/>
                    </a:lnTo>
                    <a:lnTo>
                      <a:pt x="160" y="32"/>
                    </a:lnTo>
                    <a:lnTo>
                      <a:pt x="1" y="5"/>
                    </a:lnTo>
                    <a:lnTo>
                      <a:pt x="1" y="4"/>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0" name="Freeform 131">
                <a:extLst>
                  <a:ext uri="{FF2B5EF4-FFF2-40B4-BE49-F238E27FC236}">
                    <a16:creationId xmlns:a16="http://schemas.microsoft.com/office/drawing/2014/main" id="{C987F9C6-1BC0-4D84-B3F4-44C2940C81D0}"/>
                  </a:ext>
                </a:extLst>
              </p:cNvPr>
              <p:cNvSpPr>
                <a:spLocks/>
              </p:cNvSpPr>
              <p:nvPr/>
            </p:nvSpPr>
            <p:spPr bwMode="auto">
              <a:xfrm>
                <a:off x="4609" y="2313"/>
                <a:ext cx="161" cy="30"/>
              </a:xfrm>
              <a:custGeom>
                <a:avLst/>
                <a:gdLst>
                  <a:gd name="T0" fmla="*/ 0 w 161"/>
                  <a:gd name="T1" fmla="*/ 0 h 30"/>
                  <a:gd name="T2" fmla="*/ 161 w 161"/>
                  <a:gd name="T3" fmla="*/ 27 h 30"/>
                  <a:gd name="T4" fmla="*/ 159 w 161"/>
                  <a:gd name="T5" fmla="*/ 28 h 30"/>
                  <a:gd name="T6" fmla="*/ 156 w 161"/>
                  <a:gd name="T7" fmla="*/ 30 h 30"/>
                  <a:gd name="T8" fmla="*/ 0 w 161"/>
                  <a:gd name="T9" fmla="*/ 3 h 30"/>
                  <a:gd name="T10" fmla="*/ 0 w 161"/>
                  <a:gd name="T11" fmla="*/ 1 h 30"/>
                  <a:gd name="T12" fmla="*/ 0 w 16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30">
                    <a:moveTo>
                      <a:pt x="0" y="0"/>
                    </a:moveTo>
                    <a:lnTo>
                      <a:pt x="161" y="27"/>
                    </a:lnTo>
                    <a:lnTo>
                      <a:pt x="159" y="28"/>
                    </a:lnTo>
                    <a:lnTo>
                      <a:pt x="156" y="30"/>
                    </a:lnTo>
                    <a:lnTo>
                      <a:pt x="0" y="3"/>
                    </a:lnTo>
                    <a:lnTo>
                      <a:pt x="0" y="1"/>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1" name="Freeform 132">
                <a:extLst>
                  <a:ext uri="{FF2B5EF4-FFF2-40B4-BE49-F238E27FC236}">
                    <a16:creationId xmlns:a16="http://schemas.microsoft.com/office/drawing/2014/main" id="{AF10A3A5-6B54-4093-A112-6D4F3B015C28}"/>
                  </a:ext>
                </a:extLst>
              </p:cNvPr>
              <p:cNvSpPr>
                <a:spLocks/>
              </p:cNvSpPr>
              <p:nvPr/>
            </p:nvSpPr>
            <p:spPr bwMode="auto">
              <a:xfrm>
                <a:off x="4609" y="2314"/>
                <a:ext cx="159" cy="31"/>
              </a:xfrm>
              <a:custGeom>
                <a:avLst/>
                <a:gdLst>
                  <a:gd name="T0" fmla="*/ 0 w 159"/>
                  <a:gd name="T1" fmla="*/ 0 h 31"/>
                  <a:gd name="T2" fmla="*/ 159 w 159"/>
                  <a:gd name="T3" fmla="*/ 27 h 31"/>
                  <a:gd name="T4" fmla="*/ 156 w 159"/>
                  <a:gd name="T5" fmla="*/ 29 h 31"/>
                  <a:gd name="T6" fmla="*/ 152 w 159"/>
                  <a:gd name="T7" fmla="*/ 31 h 31"/>
                  <a:gd name="T8" fmla="*/ 0 w 159"/>
                  <a:gd name="T9" fmla="*/ 4 h 31"/>
                  <a:gd name="T10" fmla="*/ 0 w 159"/>
                  <a:gd name="T11" fmla="*/ 2 h 31"/>
                  <a:gd name="T12" fmla="*/ 0 w 159"/>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1">
                    <a:moveTo>
                      <a:pt x="0" y="0"/>
                    </a:moveTo>
                    <a:lnTo>
                      <a:pt x="159" y="27"/>
                    </a:lnTo>
                    <a:lnTo>
                      <a:pt x="156" y="29"/>
                    </a:lnTo>
                    <a:lnTo>
                      <a:pt x="152" y="31"/>
                    </a:lnTo>
                    <a:lnTo>
                      <a:pt x="0" y="4"/>
                    </a:lnTo>
                    <a:lnTo>
                      <a:pt x="0" y="2"/>
                    </a:lnTo>
                    <a:lnTo>
                      <a:pt x="0" y="0"/>
                    </a:lnTo>
                    <a:close/>
                  </a:path>
                </a:pathLst>
              </a:custGeom>
              <a:solidFill>
                <a:srgbClr val="CEC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2" name="Freeform 133">
                <a:extLst>
                  <a:ext uri="{FF2B5EF4-FFF2-40B4-BE49-F238E27FC236}">
                    <a16:creationId xmlns:a16="http://schemas.microsoft.com/office/drawing/2014/main" id="{96882294-C192-42FC-848A-1DFAFA8A3465}"/>
                  </a:ext>
                </a:extLst>
              </p:cNvPr>
              <p:cNvSpPr>
                <a:spLocks/>
              </p:cNvSpPr>
              <p:nvPr/>
            </p:nvSpPr>
            <p:spPr bwMode="auto">
              <a:xfrm>
                <a:off x="4609" y="2316"/>
                <a:ext cx="156" cy="29"/>
              </a:xfrm>
              <a:custGeom>
                <a:avLst/>
                <a:gdLst>
                  <a:gd name="T0" fmla="*/ 0 w 156"/>
                  <a:gd name="T1" fmla="*/ 0 h 29"/>
                  <a:gd name="T2" fmla="*/ 156 w 156"/>
                  <a:gd name="T3" fmla="*/ 27 h 29"/>
                  <a:gd name="T4" fmla="*/ 152 w 156"/>
                  <a:gd name="T5" fmla="*/ 29 h 29"/>
                  <a:gd name="T6" fmla="*/ 151 w 156"/>
                  <a:gd name="T7" fmla="*/ 29 h 29"/>
                  <a:gd name="T8" fmla="*/ 2 w 156"/>
                  <a:gd name="T9" fmla="*/ 3 h 29"/>
                  <a:gd name="T10" fmla="*/ 0 w 156"/>
                  <a:gd name="T11" fmla="*/ 2 h 29"/>
                  <a:gd name="T12" fmla="*/ 0 w 156"/>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29">
                    <a:moveTo>
                      <a:pt x="0" y="0"/>
                    </a:moveTo>
                    <a:lnTo>
                      <a:pt x="156" y="27"/>
                    </a:lnTo>
                    <a:lnTo>
                      <a:pt x="152" y="29"/>
                    </a:lnTo>
                    <a:lnTo>
                      <a:pt x="151" y="29"/>
                    </a:lnTo>
                    <a:lnTo>
                      <a:pt x="2" y="3"/>
                    </a:lnTo>
                    <a:lnTo>
                      <a:pt x="0" y="2"/>
                    </a:lnTo>
                    <a:lnTo>
                      <a:pt x="0" y="0"/>
                    </a:lnTo>
                    <a:close/>
                  </a:path>
                </a:pathLst>
              </a:custGeom>
              <a:solidFill>
                <a:srgbClr val="CDC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3" name="Freeform 134">
                <a:extLst>
                  <a:ext uri="{FF2B5EF4-FFF2-40B4-BE49-F238E27FC236}">
                    <a16:creationId xmlns:a16="http://schemas.microsoft.com/office/drawing/2014/main" id="{E00C16D4-1D67-4EA5-9DA6-6FECF4D5350C}"/>
                  </a:ext>
                </a:extLst>
              </p:cNvPr>
              <p:cNvSpPr>
                <a:spLocks/>
              </p:cNvSpPr>
              <p:nvPr/>
            </p:nvSpPr>
            <p:spPr bwMode="auto">
              <a:xfrm>
                <a:off x="4609" y="2318"/>
                <a:ext cx="152" cy="28"/>
              </a:xfrm>
              <a:custGeom>
                <a:avLst/>
                <a:gdLst>
                  <a:gd name="T0" fmla="*/ 0 w 152"/>
                  <a:gd name="T1" fmla="*/ 0 h 28"/>
                  <a:gd name="T2" fmla="*/ 152 w 152"/>
                  <a:gd name="T3" fmla="*/ 27 h 28"/>
                  <a:gd name="T4" fmla="*/ 151 w 152"/>
                  <a:gd name="T5" fmla="*/ 27 h 28"/>
                  <a:gd name="T6" fmla="*/ 147 w 152"/>
                  <a:gd name="T7" fmla="*/ 28 h 28"/>
                  <a:gd name="T8" fmla="*/ 2 w 152"/>
                  <a:gd name="T9" fmla="*/ 3 h 28"/>
                  <a:gd name="T10" fmla="*/ 2 w 152"/>
                  <a:gd name="T11" fmla="*/ 1 h 28"/>
                  <a:gd name="T12" fmla="*/ 0 w 15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28">
                    <a:moveTo>
                      <a:pt x="0" y="0"/>
                    </a:moveTo>
                    <a:lnTo>
                      <a:pt x="152" y="27"/>
                    </a:lnTo>
                    <a:lnTo>
                      <a:pt x="151" y="27"/>
                    </a:lnTo>
                    <a:lnTo>
                      <a:pt x="147" y="28"/>
                    </a:lnTo>
                    <a:lnTo>
                      <a:pt x="2" y="3"/>
                    </a:lnTo>
                    <a:lnTo>
                      <a:pt x="2"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4" name="Freeform 135">
                <a:extLst>
                  <a:ext uri="{FF2B5EF4-FFF2-40B4-BE49-F238E27FC236}">
                    <a16:creationId xmlns:a16="http://schemas.microsoft.com/office/drawing/2014/main" id="{BC7F94F6-827D-4B69-B50F-14013E1E0A32}"/>
                  </a:ext>
                </a:extLst>
              </p:cNvPr>
              <p:cNvSpPr>
                <a:spLocks/>
              </p:cNvSpPr>
              <p:nvPr/>
            </p:nvSpPr>
            <p:spPr bwMode="auto">
              <a:xfrm>
                <a:off x="4611" y="2319"/>
                <a:ext cx="149" cy="29"/>
              </a:xfrm>
              <a:custGeom>
                <a:avLst/>
                <a:gdLst>
                  <a:gd name="T0" fmla="*/ 0 w 149"/>
                  <a:gd name="T1" fmla="*/ 0 h 29"/>
                  <a:gd name="T2" fmla="*/ 149 w 149"/>
                  <a:gd name="T3" fmla="*/ 26 h 29"/>
                  <a:gd name="T4" fmla="*/ 145 w 149"/>
                  <a:gd name="T5" fmla="*/ 27 h 29"/>
                  <a:gd name="T6" fmla="*/ 142 w 149"/>
                  <a:gd name="T7" fmla="*/ 29 h 29"/>
                  <a:gd name="T8" fmla="*/ 0 w 149"/>
                  <a:gd name="T9" fmla="*/ 4 h 29"/>
                  <a:gd name="T10" fmla="*/ 0 w 149"/>
                  <a:gd name="T11" fmla="*/ 2 h 29"/>
                  <a:gd name="T12" fmla="*/ 0 w 149"/>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29">
                    <a:moveTo>
                      <a:pt x="0" y="0"/>
                    </a:moveTo>
                    <a:lnTo>
                      <a:pt x="149" y="26"/>
                    </a:lnTo>
                    <a:lnTo>
                      <a:pt x="145" y="27"/>
                    </a:lnTo>
                    <a:lnTo>
                      <a:pt x="142" y="29"/>
                    </a:lnTo>
                    <a:lnTo>
                      <a:pt x="0" y="4"/>
                    </a:lnTo>
                    <a:lnTo>
                      <a:pt x="0" y="2"/>
                    </a:lnTo>
                    <a:lnTo>
                      <a:pt x="0" y="0"/>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5" name="Freeform 136">
                <a:extLst>
                  <a:ext uri="{FF2B5EF4-FFF2-40B4-BE49-F238E27FC236}">
                    <a16:creationId xmlns:a16="http://schemas.microsoft.com/office/drawing/2014/main" id="{EA95AE70-22AB-45F7-83FC-90A10976976E}"/>
                  </a:ext>
                </a:extLst>
              </p:cNvPr>
              <p:cNvSpPr>
                <a:spLocks/>
              </p:cNvSpPr>
              <p:nvPr/>
            </p:nvSpPr>
            <p:spPr bwMode="auto">
              <a:xfrm>
                <a:off x="4611" y="2321"/>
                <a:ext cx="145" cy="27"/>
              </a:xfrm>
              <a:custGeom>
                <a:avLst/>
                <a:gdLst>
                  <a:gd name="T0" fmla="*/ 0 w 145"/>
                  <a:gd name="T1" fmla="*/ 0 h 27"/>
                  <a:gd name="T2" fmla="*/ 145 w 145"/>
                  <a:gd name="T3" fmla="*/ 25 h 27"/>
                  <a:gd name="T4" fmla="*/ 142 w 145"/>
                  <a:gd name="T5" fmla="*/ 27 h 27"/>
                  <a:gd name="T6" fmla="*/ 140 w 145"/>
                  <a:gd name="T7" fmla="*/ 27 h 27"/>
                  <a:gd name="T8" fmla="*/ 2 w 145"/>
                  <a:gd name="T9" fmla="*/ 3 h 27"/>
                  <a:gd name="T10" fmla="*/ 0 w 145"/>
                  <a:gd name="T11" fmla="*/ 2 h 27"/>
                  <a:gd name="T12" fmla="*/ 0 w 14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7">
                    <a:moveTo>
                      <a:pt x="0" y="0"/>
                    </a:moveTo>
                    <a:lnTo>
                      <a:pt x="145" y="25"/>
                    </a:lnTo>
                    <a:lnTo>
                      <a:pt x="142" y="27"/>
                    </a:lnTo>
                    <a:lnTo>
                      <a:pt x="140" y="27"/>
                    </a:lnTo>
                    <a:lnTo>
                      <a:pt x="2" y="3"/>
                    </a:lnTo>
                    <a:lnTo>
                      <a:pt x="0" y="2"/>
                    </a:lnTo>
                    <a:lnTo>
                      <a:pt x="0"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6" name="Freeform 137">
                <a:extLst>
                  <a:ext uri="{FF2B5EF4-FFF2-40B4-BE49-F238E27FC236}">
                    <a16:creationId xmlns:a16="http://schemas.microsoft.com/office/drawing/2014/main" id="{7ABF04CE-D919-4603-90B5-B486EDD767D6}"/>
                  </a:ext>
                </a:extLst>
              </p:cNvPr>
              <p:cNvSpPr>
                <a:spLocks/>
              </p:cNvSpPr>
              <p:nvPr/>
            </p:nvSpPr>
            <p:spPr bwMode="auto">
              <a:xfrm>
                <a:off x="4611" y="2323"/>
                <a:ext cx="142" cy="27"/>
              </a:xfrm>
              <a:custGeom>
                <a:avLst/>
                <a:gdLst>
                  <a:gd name="T0" fmla="*/ 0 w 142"/>
                  <a:gd name="T1" fmla="*/ 0 h 27"/>
                  <a:gd name="T2" fmla="*/ 142 w 142"/>
                  <a:gd name="T3" fmla="*/ 25 h 27"/>
                  <a:gd name="T4" fmla="*/ 140 w 142"/>
                  <a:gd name="T5" fmla="*/ 25 h 27"/>
                  <a:gd name="T6" fmla="*/ 137 w 142"/>
                  <a:gd name="T7" fmla="*/ 27 h 27"/>
                  <a:gd name="T8" fmla="*/ 2 w 142"/>
                  <a:gd name="T9" fmla="*/ 3 h 27"/>
                  <a:gd name="T10" fmla="*/ 2 w 142"/>
                  <a:gd name="T11" fmla="*/ 1 h 27"/>
                  <a:gd name="T12" fmla="*/ 0 w 14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27">
                    <a:moveTo>
                      <a:pt x="0" y="0"/>
                    </a:moveTo>
                    <a:lnTo>
                      <a:pt x="142" y="25"/>
                    </a:lnTo>
                    <a:lnTo>
                      <a:pt x="140" y="25"/>
                    </a:lnTo>
                    <a:lnTo>
                      <a:pt x="137" y="27"/>
                    </a:lnTo>
                    <a:lnTo>
                      <a:pt x="2" y="3"/>
                    </a:lnTo>
                    <a:lnTo>
                      <a:pt x="2" y="1"/>
                    </a:lnTo>
                    <a:lnTo>
                      <a:pt x="0" y="0"/>
                    </a:lnTo>
                    <a:close/>
                  </a:path>
                </a:pathLst>
              </a:custGeom>
              <a:solidFill>
                <a:srgbClr val="BDB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7" name="Freeform 138">
                <a:extLst>
                  <a:ext uri="{FF2B5EF4-FFF2-40B4-BE49-F238E27FC236}">
                    <a16:creationId xmlns:a16="http://schemas.microsoft.com/office/drawing/2014/main" id="{89F1101D-6E5B-4A4D-838F-5CFFF2F9C46F}"/>
                  </a:ext>
                </a:extLst>
              </p:cNvPr>
              <p:cNvSpPr>
                <a:spLocks/>
              </p:cNvSpPr>
              <p:nvPr/>
            </p:nvSpPr>
            <p:spPr bwMode="auto">
              <a:xfrm>
                <a:off x="4613" y="2324"/>
                <a:ext cx="138" cy="27"/>
              </a:xfrm>
              <a:custGeom>
                <a:avLst/>
                <a:gdLst>
                  <a:gd name="T0" fmla="*/ 0 w 138"/>
                  <a:gd name="T1" fmla="*/ 0 h 27"/>
                  <a:gd name="T2" fmla="*/ 138 w 138"/>
                  <a:gd name="T3" fmla="*/ 24 h 27"/>
                  <a:gd name="T4" fmla="*/ 135 w 138"/>
                  <a:gd name="T5" fmla="*/ 26 h 27"/>
                  <a:gd name="T6" fmla="*/ 131 w 138"/>
                  <a:gd name="T7" fmla="*/ 27 h 27"/>
                  <a:gd name="T8" fmla="*/ 1 w 138"/>
                  <a:gd name="T9" fmla="*/ 4 h 27"/>
                  <a:gd name="T10" fmla="*/ 0 w 138"/>
                  <a:gd name="T11" fmla="*/ 2 h 27"/>
                  <a:gd name="T12" fmla="*/ 0 w 138"/>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27">
                    <a:moveTo>
                      <a:pt x="0" y="0"/>
                    </a:moveTo>
                    <a:lnTo>
                      <a:pt x="138" y="24"/>
                    </a:lnTo>
                    <a:lnTo>
                      <a:pt x="135" y="26"/>
                    </a:lnTo>
                    <a:lnTo>
                      <a:pt x="131" y="27"/>
                    </a:lnTo>
                    <a:lnTo>
                      <a:pt x="1" y="4"/>
                    </a:lnTo>
                    <a:lnTo>
                      <a:pt x="0" y="2"/>
                    </a:lnTo>
                    <a:lnTo>
                      <a:pt x="0" y="0"/>
                    </a:lnTo>
                    <a:close/>
                  </a:path>
                </a:pathLst>
              </a:custGeom>
              <a:solidFill>
                <a:srgbClr val="B8B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8" name="Freeform 139">
                <a:extLst>
                  <a:ext uri="{FF2B5EF4-FFF2-40B4-BE49-F238E27FC236}">
                    <a16:creationId xmlns:a16="http://schemas.microsoft.com/office/drawing/2014/main" id="{E45846ED-CE34-43DD-9EDE-046E4A81CCBE}"/>
                  </a:ext>
                </a:extLst>
              </p:cNvPr>
              <p:cNvSpPr>
                <a:spLocks/>
              </p:cNvSpPr>
              <p:nvPr/>
            </p:nvSpPr>
            <p:spPr bwMode="auto">
              <a:xfrm>
                <a:off x="4613" y="2326"/>
                <a:ext cx="135" cy="27"/>
              </a:xfrm>
              <a:custGeom>
                <a:avLst/>
                <a:gdLst>
                  <a:gd name="T0" fmla="*/ 0 w 135"/>
                  <a:gd name="T1" fmla="*/ 0 h 27"/>
                  <a:gd name="T2" fmla="*/ 135 w 135"/>
                  <a:gd name="T3" fmla="*/ 24 h 27"/>
                  <a:gd name="T4" fmla="*/ 131 w 135"/>
                  <a:gd name="T5" fmla="*/ 25 h 27"/>
                  <a:gd name="T6" fmla="*/ 130 w 135"/>
                  <a:gd name="T7" fmla="*/ 27 h 27"/>
                  <a:gd name="T8" fmla="*/ 1 w 135"/>
                  <a:gd name="T9" fmla="*/ 3 h 27"/>
                  <a:gd name="T10" fmla="*/ 1 w 135"/>
                  <a:gd name="T11" fmla="*/ 2 h 27"/>
                  <a:gd name="T12" fmla="*/ 0 w 13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27">
                    <a:moveTo>
                      <a:pt x="0" y="0"/>
                    </a:moveTo>
                    <a:lnTo>
                      <a:pt x="135" y="24"/>
                    </a:lnTo>
                    <a:lnTo>
                      <a:pt x="131" y="25"/>
                    </a:lnTo>
                    <a:lnTo>
                      <a:pt x="130" y="27"/>
                    </a:lnTo>
                    <a:lnTo>
                      <a:pt x="1" y="3"/>
                    </a:lnTo>
                    <a:lnTo>
                      <a:pt x="1" y="2"/>
                    </a:lnTo>
                    <a:lnTo>
                      <a:pt x="0" y="0"/>
                    </a:lnTo>
                    <a:close/>
                  </a:path>
                </a:pathLst>
              </a:custGeom>
              <a:solidFill>
                <a:srgbClr val="AE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9" name="Freeform 140">
                <a:extLst>
                  <a:ext uri="{FF2B5EF4-FFF2-40B4-BE49-F238E27FC236}">
                    <a16:creationId xmlns:a16="http://schemas.microsoft.com/office/drawing/2014/main" id="{5D9901E3-1C94-41A5-8252-959D7FBACF65}"/>
                  </a:ext>
                </a:extLst>
              </p:cNvPr>
              <p:cNvSpPr>
                <a:spLocks/>
              </p:cNvSpPr>
              <p:nvPr/>
            </p:nvSpPr>
            <p:spPr bwMode="auto">
              <a:xfrm>
                <a:off x="4614" y="2328"/>
                <a:ext cx="130" cy="25"/>
              </a:xfrm>
              <a:custGeom>
                <a:avLst/>
                <a:gdLst>
                  <a:gd name="T0" fmla="*/ 0 w 130"/>
                  <a:gd name="T1" fmla="*/ 0 h 25"/>
                  <a:gd name="T2" fmla="*/ 130 w 130"/>
                  <a:gd name="T3" fmla="*/ 23 h 25"/>
                  <a:gd name="T4" fmla="*/ 129 w 130"/>
                  <a:gd name="T5" fmla="*/ 25 h 25"/>
                  <a:gd name="T6" fmla="*/ 125 w 130"/>
                  <a:gd name="T7" fmla="*/ 25 h 25"/>
                  <a:gd name="T8" fmla="*/ 2 w 130"/>
                  <a:gd name="T9" fmla="*/ 3 h 25"/>
                  <a:gd name="T10" fmla="*/ 0 w 130"/>
                  <a:gd name="T11" fmla="*/ 1 h 25"/>
                  <a:gd name="T12" fmla="*/ 0 w 13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5">
                    <a:moveTo>
                      <a:pt x="0" y="0"/>
                    </a:moveTo>
                    <a:lnTo>
                      <a:pt x="130" y="23"/>
                    </a:lnTo>
                    <a:lnTo>
                      <a:pt x="129" y="25"/>
                    </a:lnTo>
                    <a:lnTo>
                      <a:pt x="125" y="25"/>
                    </a:lnTo>
                    <a:lnTo>
                      <a:pt x="2" y="3"/>
                    </a:lnTo>
                    <a:lnTo>
                      <a:pt x="0" y="1"/>
                    </a:lnTo>
                    <a:lnTo>
                      <a:pt x="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0" name="Freeform 141">
                <a:extLst>
                  <a:ext uri="{FF2B5EF4-FFF2-40B4-BE49-F238E27FC236}">
                    <a16:creationId xmlns:a16="http://schemas.microsoft.com/office/drawing/2014/main" id="{EC2E02C9-62B5-4E12-99B3-F3EF3E050D59}"/>
                  </a:ext>
                </a:extLst>
              </p:cNvPr>
              <p:cNvSpPr>
                <a:spLocks/>
              </p:cNvSpPr>
              <p:nvPr/>
            </p:nvSpPr>
            <p:spPr bwMode="auto">
              <a:xfrm>
                <a:off x="4614" y="2329"/>
                <a:ext cx="129" cy="26"/>
              </a:xfrm>
              <a:custGeom>
                <a:avLst/>
                <a:gdLst>
                  <a:gd name="T0" fmla="*/ 0 w 129"/>
                  <a:gd name="T1" fmla="*/ 0 h 26"/>
                  <a:gd name="T2" fmla="*/ 129 w 129"/>
                  <a:gd name="T3" fmla="*/ 24 h 26"/>
                  <a:gd name="T4" fmla="*/ 125 w 129"/>
                  <a:gd name="T5" fmla="*/ 24 h 26"/>
                  <a:gd name="T6" fmla="*/ 122 w 129"/>
                  <a:gd name="T7" fmla="*/ 26 h 26"/>
                  <a:gd name="T8" fmla="*/ 2 w 129"/>
                  <a:gd name="T9" fmla="*/ 6 h 26"/>
                  <a:gd name="T10" fmla="*/ 2 w 129"/>
                  <a:gd name="T11" fmla="*/ 2 h 26"/>
                  <a:gd name="T12" fmla="*/ 0 w 12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26">
                    <a:moveTo>
                      <a:pt x="0" y="0"/>
                    </a:moveTo>
                    <a:lnTo>
                      <a:pt x="129" y="24"/>
                    </a:lnTo>
                    <a:lnTo>
                      <a:pt x="125" y="24"/>
                    </a:lnTo>
                    <a:lnTo>
                      <a:pt x="122" y="26"/>
                    </a:lnTo>
                    <a:lnTo>
                      <a:pt x="2" y="6"/>
                    </a:lnTo>
                    <a:lnTo>
                      <a:pt x="2" y="2"/>
                    </a:lnTo>
                    <a:lnTo>
                      <a:pt x="0" y="0"/>
                    </a:lnTo>
                    <a:close/>
                  </a:path>
                </a:pathLst>
              </a:custGeom>
              <a:solidFill>
                <a:srgbClr val="A6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1" name="Freeform 142">
                <a:extLst>
                  <a:ext uri="{FF2B5EF4-FFF2-40B4-BE49-F238E27FC236}">
                    <a16:creationId xmlns:a16="http://schemas.microsoft.com/office/drawing/2014/main" id="{A8C2649B-33CD-4CC1-94D5-9CCDD4C12382}"/>
                  </a:ext>
                </a:extLst>
              </p:cNvPr>
              <p:cNvSpPr>
                <a:spLocks/>
              </p:cNvSpPr>
              <p:nvPr/>
            </p:nvSpPr>
            <p:spPr bwMode="auto">
              <a:xfrm>
                <a:off x="4616" y="2331"/>
                <a:ext cx="123" cy="25"/>
              </a:xfrm>
              <a:custGeom>
                <a:avLst/>
                <a:gdLst>
                  <a:gd name="T0" fmla="*/ 0 w 123"/>
                  <a:gd name="T1" fmla="*/ 0 h 25"/>
                  <a:gd name="T2" fmla="*/ 123 w 123"/>
                  <a:gd name="T3" fmla="*/ 22 h 25"/>
                  <a:gd name="T4" fmla="*/ 120 w 123"/>
                  <a:gd name="T5" fmla="*/ 24 h 25"/>
                  <a:gd name="T6" fmla="*/ 117 w 123"/>
                  <a:gd name="T7" fmla="*/ 25 h 25"/>
                  <a:gd name="T8" fmla="*/ 2 w 123"/>
                  <a:gd name="T9" fmla="*/ 5 h 25"/>
                  <a:gd name="T10" fmla="*/ 0 w 123"/>
                  <a:gd name="T11" fmla="*/ 4 h 25"/>
                  <a:gd name="T12" fmla="*/ 0 w 12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25">
                    <a:moveTo>
                      <a:pt x="0" y="0"/>
                    </a:moveTo>
                    <a:lnTo>
                      <a:pt x="123" y="22"/>
                    </a:lnTo>
                    <a:lnTo>
                      <a:pt x="120" y="24"/>
                    </a:lnTo>
                    <a:lnTo>
                      <a:pt x="117" y="25"/>
                    </a:lnTo>
                    <a:lnTo>
                      <a:pt x="2" y="5"/>
                    </a:lnTo>
                    <a:lnTo>
                      <a:pt x="0" y="4"/>
                    </a:lnTo>
                    <a:lnTo>
                      <a:pt x="0" y="0"/>
                    </a:lnTo>
                    <a:close/>
                  </a:path>
                </a:pathLst>
              </a:custGeom>
              <a:solidFill>
                <a:srgbClr val="9F9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2" name="Freeform 143">
                <a:extLst>
                  <a:ext uri="{FF2B5EF4-FFF2-40B4-BE49-F238E27FC236}">
                    <a16:creationId xmlns:a16="http://schemas.microsoft.com/office/drawing/2014/main" id="{2211C100-4DFE-4CE7-8962-60E57FBA11EB}"/>
                  </a:ext>
                </a:extLst>
              </p:cNvPr>
              <p:cNvSpPr>
                <a:spLocks/>
              </p:cNvSpPr>
              <p:nvPr/>
            </p:nvSpPr>
            <p:spPr bwMode="auto">
              <a:xfrm>
                <a:off x="4616" y="2335"/>
                <a:ext cx="120" cy="21"/>
              </a:xfrm>
              <a:custGeom>
                <a:avLst/>
                <a:gdLst>
                  <a:gd name="T0" fmla="*/ 0 w 120"/>
                  <a:gd name="T1" fmla="*/ 0 h 21"/>
                  <a:gd name="T2" fmla="*/ 120 w 120"/>
                  <a:gd name="T3" fmla="*/ 20 h 21"/>
                  <a:gd name="T4" fmla="*/ 117 w 120"/>
                  <a:gd name="T5" fmla="*/ 21 h 21"/>
                  <a:gd name="T6" fmla="*/ 113 w 120"/>
                  <a:gd name="T7" fmla="*/ 21 h 21"/>
                  <a:gd name="T8" fmla="*/ 2 w 120"/>
                  <a:gd name="T9" fmla="*/ 3 h 21"/>
                  <a:gd name="T10" fmla="*/ 2 w 120"/>
                  <a:gd name="T11" fmla="*/ 1 h 21"/>
                  <a:gd name="T12" fmla="*/ 0 w 120"/>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1">
                    <a:moveTo>
                      <a:pt x="0" y="0"/>
                    </a:moveTo>
                    <a:lnTo>
                      <a:pt x="120" y="20"/>
                    </a:lnTo>
                    <a:lnTo>
                      <a:pt x="117" y="21"/>
                    </a:lnTo>
                    <a:lnTo>
                      <a:pt x="113" y="21"/>
                    </a:lnTo>
                    <a:lnTo>
                      <a:pt x="2" y="3"/>
                    </a:lnTo>
                    <a:lnTo>
                      <a:pt x="2" y="1"/>
                    </a:lnTo>
                    <a:lnTo>
                      <a:pt x="0" y="0"/>
                    </a:lnTo>
                    <a:close/>
                  </a:path>
                </a:pathLst>
              </a:custGeom>
              <a:solidFill>
                <a:srgbClr val="9A9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3" name="Freeform 144">
                <a:extLst>
                  <a:ext uri="{FF2B5EF4-FFF2-40B4-BE49-F238E27FC236}">
                    <a16:creationId xmlns:a16="http://schemas.microsoft.com/office/drawing/2014/main" id="{09A90431-03CE-4235-9179-96C5D884FC2F}"/>
                  </a:ext>
                </a:extLst>
              </p:cNvPr>
              <p:cNvSpPr>
                <a:spLocks/>
              </p:cNvSpPr>
              <p:nvPr/>
            </p:nvSpPr>
            <p:spPr bwMode="auto">
              <a:xfrm>
                <a:off x="4618" y="2336"/>
                <a:ext cx="115" cy="22"/>
              </a:xfrm>
              <a:custGeom>
                <a:avLst/>
                <a:gdLst>
                  <a:gd name="T0" fmla="*/ 0 w 115"/>
                  <a:gd name="T1" fmla="*/ 0 h 22"/>
                  <a:gd name="T2" fmla="*/ 115 w 115"/>
                  <a:gd name="T3" fmla="*/ 20 h 22"/>
                  <a:gd name="T4" fmla="*/ 111 w 115"/>
                  <a:gd name="T5" fmla="*/ 20 h 22"/>
                  <a:gd name="T6" fmla="*/ 108 w 115"/>
                  <a:gd name="T7" fmla="*/ 22 h 22"/>
                  <a:gd name="T8" fmla="*/ 66 w 115"/>
                  <a:gd name="T9" fmla="*/ 15 h 22"/>
                  <a:gd name="T10" fmla="*/ 61 w 115"/>
                  <a:gd name="T11" fmla="*/ 14 h 22"/>
                  <a:gd name="T12" fmla="*/ 55 w 115"/>
                  <a:gd name="T13" fmla="*/ 14 h 22"/>
                  <a:gd name="T14" fmla="*/ 1 w 115"/>
                  <a:gd name="T15" fmla="*/ 4 h 22"/>
                  <a:gd name="T16" fmla="*/ 0 w 115"/>
                  <a:gd name="T17" fmla="*/ 2 h 22"/>
                  <a:gd name="T18" fmla="*/ 0 w 115"/>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22">
                    <a:moveTo>
                      <a:pt x="0" y="0"/>
                    </a:moveTo>
                    <a:lnTo>
                      <a:pt x="115" y="20"/>
                    </a:lnTo>
                    <a:lnTo>
                      <a:pt x="111" y="20"/>
                    </a:lnTo>
                    <a:lnTo>
                      <a:pt x="108" y="22"/>
                    </a:lnTo>
                    <a:lnTo>
                      <a:pt x="66" y="15"/>
                    </a:lnTo>
                    <a:lnTo>
                      <a:pt x="61" y="14"/>
                    </a:lnTo>
                    <a:lnTo>
                      <a:pt x="55" y="14"/>
                    </a:lnTo>
                    <a:lnTo>
                      <a:pt x="1" y="4"/>
                    </a:lnTo>
                    <a:lnTo>
                      <a:pt x="0" y="2"/>
                    </a:lnTo>
                    <a:lnTo>
                      <a:pt x="0" y="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4" name="Freeform 145">
                <a:extLst>
                  <a:ext uri="{FF2B5EF4-FFF2-40B4-BE49-F238E27FC236}">
                    <a16:creationId xmlns:a16="http://schemas.microsoft.com/office/drawing/2014/main" id="{BB16DE24-061A-4135-A687-88D576A642F2}"/>
                  </a:ext>
                </a:extLst>
              </p:cNvPr>
              <p:cNvSpPr>
                <a:spLocks/>
              </p:cNvSpPr>
              <p:nvPr/>
            </p:nvSpPr>
            <p:spPr bwMode="auto">
              <a:xfrm>
                <a:off x="4618" y="2338"/>
                <a:ext cx="111" cy="22"/>
              </a:xfrm>
              <a:custGeom>
                <a:avLst/>
                <a:gdLst>
                  <a:gd name="T0" fmla="*/ 0 w 111"/>
                  <a:gd name="T1" fmla="*/ 0 h 22"/>
                  <a:gd name="T2" fmla="*/ 111 w 111"/>
                  <a:gd name="T3" fmla="*/ 18 h 22"/>
                  <a:gd name="T4" fmla="*/ 108 w 111"/>
                  <a:gd name="T5" fmla="*/ 20 h 22"/>
                  <a:gd name="T6" fmla="*/ 106 w 111"/>
                  <a:gd name="T7" fmla="*/ 22 h 22"/>
                  <a:gd name="T8" fmla="*/ 67 w 111"/>
                  <a:gd name="T9" fmla="*/ 15 h 22"/>
                  <a:gd name="T10" fmla="*/ 64 w 111"/>
                  <a:gd name="T11" fmla="*/ 12 h 22"/>
                  <a:gd name="T12" fmla="*/ 61 w 111"/>
                  <a:gd name="T13" fmla="*/ 12 h 22"/>
                  <a:gd name="T14" fmla="*/ 55 w 111"/>
                  <a:gd name="T15" fmla="*/ 12 h 22"/>
                  <a:gd name="T16" fmla="*/ 50 w 111"/>
                  <a:gd name="T17" fmla="*/ 12 h 22"/>
                  <a:gd name="T18" fmla="*/ 1 w 111"/>
                  <a:gd name="T19" fmla="*/ 3 h 22"/>
                  <a:gd name="T20" fmla="*/ 1 w 111"/>
                  <a:gd name="T21" fmla="*/ 2 h 22"/>
                  <a:gd name="T22" fmla="*/ 0 w 111"/>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22">
                    <a:moveTo>
                      <a:pt x="0" y="0"/>
                    </a:moveTo>
                    <a:lnTo>
                      <a:pt x="111" y="18"/>
                    </a:lnTo>
                    <a:lnTo>
                      <a:pt x="108" y="20"/>
                    </a:lnTo>
                    <a:lnTo>
                      <a:pt x="106" y="22"/>
                    </a:lnTo>
                    <a:lnTo>
                      <a:pt x="67" y="15"/>
                    </a:lnTo>
                    <a:lnTo>
                      <a:pt x="64" y="12"/>
                    </a:lnTo>
                    <a:lnTo>
                      <a:pt x="61" y="12"/>
                    </a:lnTo>
                    <a:lnTo>
                      <a:pt x="55" y="12"/>
                    </a:lnTo>
                    <a:lnTo>
                      <a:pt x="50" y="12"/>
                    </a:lnTo>
                    <a:lnTo>
                      <a:pt x="1" y="3"/>
                    </a:lnTo>
                    <a:lnTo>
                      <a:pt x="1" y="2"/>
                    </a:lnTo>
                    <a:lnTo>
                      <a:pt x="0" y="0"/>
                    </a:lnTo>
                    <a:close/>
                  </a:path>
                </a:pathLst>
              </a:custGeom>
              <a:solidFill>
                <a:srgbClr val="8E8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5" name="Freeform 146">
                <a:extLst>
                  <a:ext uri="{FF2B5EF4-FFF2-40B4-BE49-F238E27FC236}">
                    <a16:creationId xmlns:a16="http://schemas.microsoft.com/office/drawing/2014/main" id="{45E80D89-93D7-4073-8715-79ED4A7FD0A7}"/>
                  </a:ext>
                </a:extLst>
              </p:cNvPr>
              <p:cNvSpPr>
                <a:spLocks noEditPoints="1"/>
              </p:cNvSpPr>
              <p:nvPr/>
            </p:nvSpPr>
            <p:spPr bwMode="auto">
              <a:xfrm>
                <a:off x="4619" y="2340"/>
                <a:ext cx="107" cy="20"/>
              </a:xfrm>
              <a:custGeom>
                <a:avLst/>
                <a:gdLst>
                  <a:gd name="T0" fmla="*/ 0 w 107"/>
                  <a:gd name="T1" fmla="*/ 0 h 20"/>
                  <a:gd name="T2" fmla="*/ 54 w 107"/>
                  <a:gd name="T3" fmla="*/ 10 h 20"/>
                  <a:gd name="T4" fmla="*/ 49 w 107"/>
                  <a:gd name="T5" fmla="*/ 10 h 20"/>
                  <a:gd name="T6" fmla="*/ 46 w 107"/>
                  <a:gd name="T7" fmla="*/ 11 h 20"/>
                  <a:gd name="T8" fmla="*/ 2 w 107"/>
                  <a:gd name="T9" fmla="*/ 3 h 20"/>
                  <a:gd name="T10" fmla="*/ 0 w 107"/>
                  <a:gd name="T11" fmla="*/ 1 h 20"/>
                  <a:gd name="T12" fmla="*/ 0 w 107"/>
                  <a:gd name="T13" fmla="*/ 0 h 20"/>
                  <a:gd name="T14" fmla="*/ 65 w 107"/>
                  <a:gd name="T15" fmla="*/ 11 h 20"/>
                  <a:gd name="T16" fmla="*/ 107 w 107"/>
                  <a:gd name="T17" fmla="*/ 18 h 20"/>
                  <a:gd name="T18" fmla="*/ 103 w 107"/>
                  <a:gd name="T19" fmla="*/ 20 h 20"/>
                  <a:gd name="T20" fmla="*/ 102 w 107"/>
                  <a:gd name="T21" fmla="*/ 20 h 20"/>
                  <a:gd name="T22" fmla="*/ 68 w 107"/>
                  <a:gd name="T23" fmla="*/ 15 h 20"/>
                  <a:gd name="T24" fmla="*/ 66 w 107"/>
                  <a:gd name="T25" fmla="*/ 13 h 20"/>
                  <a:gd name="T26" fmla="*/ 65 w 107"/>
                  <a:gd name="T27" fmla="*/ 11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0">
                    <a:moveTo>
                      <a:pt x="0" y="0"/>
                    </a:moveTo>
                    <a:lnTo>
                      <a:pt x="54" y="10"/>
                    </a:lnTo>
                    <a:lnTo>
                      <a:pt x="49" y="10"/>
                    </a:lnTo>
                    <a:lnTo>
                      <a:pt x="46" y="11"/>
                    </a:lnTo>
                    <a:lnTo>
                      <a:pt x="2" y="3"/>
                    </a:lnTo>
                    <a:lnTo>
                      <a:pt x="0" y="1"/>
                    </a:lnTo>
                    <a:lnTo>
                      <a:pt x="0" y="0"/>
                    </a:lnTo>
                    <a:close/>
                    <a:moveTo>
                      <a:pt x="65" y="11"/>
                    </a:moveTo>
                    <a:lnTo>
                      <a:pt x="107" y="18"/>
                    </a:lnTo>
                    <a:lnTo>
                      <a:pt x="103" y="20"/>
                    </a:lnTo>
                    <a:lnTo>
                      <a:pt x="102" y="20"/>
                    </a:lnTo>
                    <a:lnTo>
                      <a:pt x="68" y="15"/>
                    </a:lnTo>
                    <a:lnTo>
                      <a:pt x="66" y="13"/>
                    </a:lnTo>
                    <a:lnTo>
                      <a:pt x="65" y="11"/>
                    </a:lnTo>
                    <a:close/>
                  </a:path>
                </a:pathLst>
              </a:custGeom>
              <a:solidFill>
                <a:srgbClr val="8B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6" name="Freeform 147">
                <a:extLst>
                  <a:ext uri="{FF2B5EF4-FFF2-40B4-BE49-F238E27FC236}">
                    <a16:creationId xmlns:a16="http://schemas.microsoft.com/office/drawing/2014/main" id="{8B6828F5-73A2-4B8D-9383-1B53FAE7A0CC}"/>
                  </a:ext>
                </a:extLst>
              </p:cNvPr>
              <p:cNvSpPr>
                <a:spLocks noEditPoints="1"/>
              </p:cNvSpPr>
              <p:nvPr/>
            </p:nvSpPr>
            <p:spPr bwMode="auto">
              <a:xfrm>
                <a:off x="4619" y="2341"/>
                <a:ext cx="105" cy="21"/>
              </a:xfrm>
              <a:custGeom>
                <a:avLst/>
                <a:gdLst>
                  <a:gd name="T0" fmla="*/ 0 w 105"/>
                  <a:gd name="T1" fmla="*/ 0 h 21"/>
                  <a:gd name="T2" fmla="*/ 49 w 105"/>
                  <a:gd name="T3" fmla="*/ 9 h 21"/>
                  <a:gd name="T4" fmla="*/ 46 w 105"/>
                  <a:gd name="T5" fmla="*/ 10 h 21"/>
                  <a:gd name="T6" fmla="*/ 43 w 105"/>
                  <a:gd name="T7" fmla="*/ 10 h 21"/>
                  <a:gd name="T8" fmla="*/ 4 w 105"/>
                  <a:gd name="T9" fmla="*/ 4 h 21"/>
                  <a:gd name="T10" fmla="*/ 2 w 105"/>
                  <a:gd name="T11" fmla="*/ 2 h 21"/>
                  <a:gd name="T12" fmla="*/ 0 w 105"/>
                  <a:gd name="T13" fmla="*/ 0 h 21"/>
                  <a:gd name="T14" fmla="*/ 66 w 105"/>
                  <a:gd name="T15" fmla="*/ 12 h 21"/>
                  <a:gd name="T16" fmla="*/ 105 w 105"/>
                  <a:gd name="T17" fmla="*/ 19 h 21"/>
                  <a:gd name="T18" fmla="*/ 102 w 105"/>
                  <a:gd name="T19" fmla="*/ 19 h 21"/>
                  <a:gd name="T20" fmla="*/ 98 w 105"/>
                  <a:gd name="T21" fmla="*/ 21 h 21"/>
                  <a:gd name="T22" fmla="*/ 70 w 105"/>
                  <a:gd name="T23" fmla="*/ 15 h 21"/>
                  <a:gd name="T24" fmla="*/ 68 w 105"/>
                  <a:gd name="T25" fmla="*/ 14 h 21"/>
                  <a:gd name="T26" fmla="*/ 66 w 105"/>
                  <a:gd name="T27" fmla="*/ 12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21">
                    <a:moveTo>
                      <a:pt x="0" y="0"/>
                    </a:moveTo>
                    <a:lnTo>
                      <a:pt x="49" y="9"/>
                    </a:lnTo>
                    <a:lnTo>
                      <a:pt x="46" y="10"/>
                    </a:lnTo>
                    <a:lnTo>
                      <a:pt x="43" y="10"/>
                    </a:lnTo>
                    <a:lnTo>
                      <a:pt x="4" y="4"/>
                    </a:lnTo>
                    <a:lnTo>
                      <a:pt x="2" y="2"/>
                    </a:lnTo>
                    <a:lnTo>
                      <a:pt x="0" y="0"/>
                    </a:lnTo>
                    <a:close/>
                    <a:moveTo>
                      <a:pt x="66" y="12"/>
                    </a:moveTo>
                    <a:lnTo>
                      <a:pt x="105" y="19"/>
                    </a:lnTo>
                    <a:lnTo>
                      <a:pt x="102" y="19"/>
                    </a:lnTo>
                    <a:lnTo>
                      <a:pt x="98" y="21"/>
                    </a:lnTo>
                    <a:lnTo>
                      <a:pt x="70" y="15"/>
                    </a:lnTo>
                    <a:lnTo>
                      <a:pt x="68" y="14"/>
                    </a:lnTo>
                    <a:lnTo>
                      <a:pt x="66" y="12"/>
                    </a:lnTo>
                    <a:close/>
                  </a:path>
                </a:pathLst>
              </a:custGeom>
              <a:solidFill>
                <a:srgbClr val="878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7" name="Freeform 148">
                <a:extLst>
                  <a:ext uri="{FF2B5EF4-FFF2-40B4-BE49-F238E27FC236}">
                    <a16:creationId xmlns:a16="http://schemas.microsoft.com/office/drawing/2014/main" id="{06783059-900A-4D46-9281-372BBC0469CE}"/>
                  </a:ext>
                </a:extLst>
              </p:cNvPr>
              <p:cNvSpPr>
                <a:spLocks noEditPoints="1"/>
              </p:cNvSpPr>
              <p:nvPr/>
            </p:nvSpPr>
            <p:spPr bwMode="auto">
              <a:xfrm>
                <a:off x="4621" y="2343"/>
                <a:ext cx="100" cy="20"/>
              </a:xfrm>
              <a:custGeom>
                <a:avLst/>
                <a:gdLst>
                  <a:gd name="T0" fmla="*/ 0 w 100"/>
                  <a:gd name="T1" fmla="*/ 0 h 20"/>
                  <a:gd name="T2" fmla="*/ 44 w 100"/>
                  <a:gd name="T3" fmla="*/ 8 h 20"/>
                  <a:gd name="T4" fmla="*/ 41 w 100"/>
                  <a:gd name="T5" fmla="*/ 8 h 20"/>
                  <a:gd name="T6" fmla="*/ 37 w 100"/>
                  <a:gd name="T7" fmla="*/ 10 h 20"/>
                  <a:gd name="T8" fmla="*/ 4 w 100"/>
                  <a:gd name="T9" fmla="*/ 3 h 20"/>
                  <a:gd name="T10" fmla="*/ 2 w 100"/>
                  <a:gd name="T11" fmla="*/ 2 h 20"/>
                  <a:gd name="T12" fmla="*/ 0 w 100"/>
                  <a:gd name="T13" fmla="*/ 0 h 20"/>
                  <a:gd name="T14" fmla="*/ 66 w 100"/>
                  <a:gd name="T15" fmla="*/ 12 h 20"/>
                  <a:gd name="T16" fmla="*/ 100 w 100"/>
                  <a:gd name="T17" fmla="*/ 17 h 20"/>
                  <a:gd name="T18" fmla="*/ 96 w 100"/>
                  <a:gd name="T19" fmla="*/ 19 h 20"/>
                  <a:gd name="T20" fmla="*/ 93 w 100"/>
                  <a:gd name="T21" fmla="*/ 20 h 20"/>
                  <a:gd name="T22" fmla="*/ 69 w 100"/>
                  <a:gd name="T23" fmla="*/ 15 h 20"/>
                  <a:gd name="T24" fmla="*/ 68 w 100"/>
                  <a:gd name="T25" fmla="*/ 13 h 20"/>
                  <a:gd name="T26" fmla="*/ 66 w 100"/>
                  <a:gd name="T27" fmla="*/ 1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20">
                    <a:moveTo>
                      <a:pt x="0" y="0"/>
                    </a:moveTo>
                    <a:lnTo>
                      <a:pt x="44" y="8"/>
                    </a:lnTo>
                    <a:lnTo>
                      <a:pt x="41" y="8"/>
                    </a:lnTo>
                    <a:lnTo>
                      <a:pt x="37" y="10"/>
                    </a:lnTo>
                    <a:lnTo>
                      <a:pt x="4" y="3"/>
                    </a:lnTo>
                    <a:lnTo>
                      <a:pt x="2" y="2"/>
                    </a:lnTo>
                    <a:lnTo>
                      <a:pt x="0" y="0"/>
                    </a:lnTo>
                    <a:close/>
                    <a:moveTo>
                      <a:pt x="66" y="12"/>
                    </a:moveTo>
                    <a:lnTo>
                      <a:pt x="100" y="17"/>
                    </a:lnTo>
                    <a:lnTo>
                      <a:pt x="96" y="19"/>
                    </a:lnTo>
                    <a:lnTo>
                      <a:pt x="93" y="20"/>
                    </a:lnTo>
                    <a:lnTo>
                      <a:pt x="69" y="15"/>
                    </a:lnTo>
                    <a:lnTo>
                      <a:pt x="68" y="13"/>
                    </a:lnTo>
                    <a:lnTo>
                      <a:pt x="66" y="12"/>
                    </a:lnTo>
                    <a:close/>
                  </a:path>
                </a:pathLst>
              </a:custGeom>
              <a:solidFill>
                <a:srgbClr val="807F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8" name="Freeform 149">
                <a:extLst>
                  <a:ext uri="{FF2B5EF4-FFF2-40B4-BE49-F238E27FC236}">
                    <a16:creationId xmlns:a16="http://schemas.microsoft.com/office/drawing/2014/main" id="{F024B717-C3ED-4360-A9EB-E8303100FC1D}"/>
                  </a:ext>
                </a:extLst>
              </p:cNvPr>
              <p:cNvSpPr>
                <a:spLocks noEditPoints="1"/>
              </p:cNvSpPr>
              <p:nvPr/>
            </p:nvSpPr>
            <p:spPr bwMode="auto">
              <a:xfrm>
                <a:off x="4623" y="2345"/>
                <a:ext cx="94" cy="18"/>
              </a:xfrm>
              <a:custGeom>
                <a:avLst/>
                <a:gdLst>
                  <a:gd name="T0" fmla="*/ 0 w 94"/>
                  <a:gd name="T1" fmla="*/ 0 h 18"/>
                  <a:gd name="T2" fmla="*/ 39 w 94"/>
                  <a:gd name="T3" fmla="*/ 6 h 18"/>
                  <a:gd name="T4" fmla="*/ 35 w 94"/>
                  <a:gd name="T5" fmla="*/ 8 h 18"/>
                  <a:gd name="T6" fmla="*/ 34 w 94"/>
                  <a:gd name="T7" fmla="*/ 10 h 18"/>
                  <a:gd name="T8" fmla="*/ 2 w 94"/>
                  <a:gd name="T9" fmla="*/ 5 h 18"/>
                  <a:gd name="T10" fmla="*/ 2 w 94"/>
                  <a:gd name="T11" fmla="*/ 1 h 18"/>
                  <a:gd name="T12" fmla="*/ 0 w 94"/>
                  <a:gd name="T13" fmla="*/ 0 h 18"/>
                  <a:gd name="T14" fmla="*/ 66 w 94"/>
                  <a:gd name="T15" fmla="*/ 11 h 18"/>
                  <a:gd name="T16" fmla="*/ 94 w 94"/>
                  <a:gd name="T17" fmla="*/ 17 h 18"/>
                  <a:gd name="T18" fmla="*/ 91 w 94"/>
                  <a:gd name="T19" fmla="*/ 18 h 18"/>
                  <a:gd name="T20" fmla="*/ 88 w 94"/>
                  <a:gd name="T21" fmla="*/ 18 h 18"/>
                  <a:gd name="T22" fmla="*/ 67 w 94"/>
                  <a:gd name="T23" fmla="*/ 15 h 18"/>
                  <a:gd name="T24" fmla="*/ 67 w 94"/>
                  <a:gd name="T25" fmla="*/ 13 h 18"/>
                  <a:gd name="T26" fmla="*/ 66 w 94"/>
                  <a:gd name="T27" fmla="*/ 11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18">
                    <a:moveTo>
                      <a:pt x="0" y="0"/>
                    </a:moveTo>
                    <a:lnTo>
                      <a:pt x="39" y="6"/>
                    </a:lnTo>
                    <a:lnTo>
                      <a:pt x="35" y="8"/>
                    </a:lnTo>
                    <a:lnTo>
                      <a:pt x="34" y="10"/>
                    </a:lnTo>
                    <a:lnTo>
                      <a:pt x="2" y="5"/>
                    </a:lnTo>
                    <a:lnTo>
                      <a:pt x="2" y="1"/>
                    </a:lnTo>
                    <a:lnTo>
                      <a:pt x="0" y="0"/>
                    </a:lnTo>
                    <a:close/>
                    <a:moveTo>
                      <a:pt x="66" y="11"/>
                    </a:moveTo>
                    <a:lnTo>
                      <a:pt x="94" y="17"/>
                    </a:lnTo>
                    <a:lnTo>
                      <a:pt x="91" y="18"/>
                    </a:lnTo>
                    <a:lnTo>
                      <a:pt x="88" y="18"/>
                    </a:lnTo>
                    <a:lnTo>
                      <a:pt x="67" y="15"/>
                    </a:lnTo>
                    <a:lnTo>
                      <a:pt x="67" y="13"/>
                    </a:lnTo>
                    <a:lnTo>
                      <a:pt x="66" y="11"/>
                    </a:lnTo>
                    <a:close/>
                  </a:path>
                </a:pathLst>
              </a:custGeom>
              <a:solidFill>
                <a:srgbClr val="7D7B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9" name="Freeform 150">
                <a:extLst>
                  <a:ext uri="{FF2B5EF4-FFF2-40B4-BE49-F238E27FC236}">
                    <a16:creationId xmlns:a16="http://schemas.microsoft.com/office/drawing/2014/main" id="{59916B2D-794D-474D-A359-1751A9AC77B2}"/>
                  </a:ext>
                </a:extLst>
              </p:cNvPr>
              <p:cNvSpPr>
                <a:spLocks noEditPoints="1"/>
              </p:cNvSpPr>
              <p:nvPr/>
            </p:nvSpPr>
            <p:spPr bwMode="auto">
              <a:xfrm>
                <a:off x="4625" y="2346"/>
                <a:ext cx="89" cy="19"/>
              </a:xfrm>
              <a:custGeom>
                <a:avLst/>
                <a:gdLst>
                  <a:gd name="T0" fmla="*/ 0 w 89"/>
                  <a:gd name="T1" fmla="*/ 0 h 19"/>
                  <a:gd name="T2" fmla="*/ 33 w 89"/>
                  <a:gd name="T3" fmla="*/ 7 h 19"/>
                  <a:gd name="T4" fmla="*/ 32 w 89"/>
                  <a:gd name="T5" fmla="*/ 9 h 19"/>
                  <a:gd name="T6" fmla="*/ 28 w 89"/>
                  <a:gd name="T7" fmla="*/ 10 h 19"/>
                  <a:gd name="T8" fmla="*/ 1 w 89"/>
                  <a:gd name="T9" fmla="*/ 5 h 19"/>
                  <a:gd name="T10" fmla="*/ 0 w 89"/>
                  <a:gd name="T11" fmla="*/ 4 h 19"/>
                  <a:gd name="T12" fmla="*/ 0 w 89"/>
                  <a:gd name="T13" fmla="*/ 0 h 19"/>
                  <a:gd name="T14" fmla="*/ 65 w 89"/>
                  <a:gd name="T15" fmla="*/ 12 h 19"/>
                  <a:gd name="T16" fmla="*/ 89 w 89"/>
                  <a:gd name="T17" fmla="*/ 17 h 19"/>
                  <a:gd name="T18" fmla="*/ 86 w 89"/>
                  <a:gd name="T19" fmla="*/ 17 h 19"/>
                  <a:gd name="T20" fmla="*/ 82 w 89"/>
                  <a:gd name="T21" fmla="*/ 19 h 19"/>
                  <a:gd name="T22" fmla="*/ 67 w 89"/>
                  <a:gd name="T23" fmla="*/ 17 h 19"/>
                  <a:gd name="T24" fmla="*/ 65 w 89"/>
                  <a:gd name="T25" fmla="*/ 14 h 19"/>
                  <a:gd name="T26" fmla="*/ 65 w 89"/>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19">
                    <a:moveTo>
                      <a:pt x="0" y="0"/>
                    </a:moveTo>
                    <a:lnTo>
                      <a:pt x="33" y="7"/>
                    </a:lnTo>
                    <a:lnTo>
                      <a:pt x="32" y="9"/>
                    </a:lnTo>
                    <a:lnTo>
                      <a:pt x="28" y="10"/>
                    </a:lnTo>
                    <a:lnTo>
                      <a:pt x="1" y="5"/>
                    </a:lnTo>
                    <a:lnTo>
                      <a:pt x="0" y="4"/>
                    </a:lnTo>
                    <a:lnTo>
                      <a:pt x="0" y="0"/>
                    </a:lnTo>
                    <a:close/>
                    <a:moveTo>
                      <a:pt x="65" y="12"/>
                    </a:moveTo>
                    <a:lnTo>
                      <a:pt x="89" y="17"/>
                    </a:lnTo>
                    <a:lnTo>
                      <a:pt x="86" y="17"/>
                    </a:lnTo>
                    <a:lnTo>
                      <a:pt x="82" y="19"/>
                    </a:lnTo>
                    <a:lnTo>
                      <a:pt x="67" y="17"/>
                    </a:lnTo>
                    <a:lnTo>
                      <a:pt x="65" y="14"/>
                    </a:lnTo>
                    <a:lnTo>
                      <a:pt x="65" y="12"/>
                    </a:lnTo>
                    <a:close/>
                  </a:path>
                </a:pathLst>
              </a:custGeom>
              <a:solidFill>
                <a:srgbClr val="7977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0" name="Freeform 151">
                <a:extLst>
                  <a:ext uri="{FF2B5EF4-FFF2-40B4-BE49-F238E27FC236}">
                    <a16:creationId xmlns:a16="http://schemas.microsoft.com/office/drawing/2014/main" id="{EB45AC04-AEA9-42BF-BFAF-E102EB736A9A}"/>
                  </a:ext>
                </a:extLst>
              </p:cNvPr>
              <p:cNvSpPr>
                <a:spLocks noEditPoints="1"/>
              </p:cNvSpPr>
              <p:nvPr/>
            </p:nvSpPr>
            <p:spPr bwMode="auto">
              <a:xfrm>
                <a:off x="4625" y="2350"/>
                <a:ext cx="86" cy="17"/>
              </a:xfrm>
              <a:custGeom>
                <a:avLst/>
                <a:gdLst>
                  <a:gd name="T0" fmla="*/ 0 w 86"/>
                  <a:gd name="T1" fmla="*/ 0 h 17"/>
                  <a:gd name="T2" fmla="*/ 32 w 86"/>
                  <a:gd name="T3" fmla="*/ 5 h 17"/>
                  <a:gd name="T4" fmla="*/ 28 w 86"/>
                  <a:gd name="T5" fmla="*/ 6 h 17"/>
                  <a:gd name="T6" fmla="*/ 27 w 86"/>
                  <a:gd name="T7" fmla="*/ 6 h 17"/>
                  <a:gd name="T8" fmla="*/ 3 w 86"/>
                  <a:gd name="T9" fmla="*/ 3 h 17"/>
                  <a:gd name="T10" fmla="*/ 1 w 86"/>
                  <a:gd name="T11" fmla="*/ 1 h 17"/>
                  <a:gd name="T12" fmla="*/ 0 w 86"/>
                  <a:gd name="T13" fmla="*/ 0 h 17"/>
                  <a:gd name="T14" fmla="*/ 65 w 86"/>
                  <a:gd name="T15" fmla="*/ 10 h 17"/>
                  <a:gd name="T16" fmla="*/ 86 w 86"/>
                  <a:gd name="T17" fmla="*/ 13 h 17"/>
                  <a:gd name="T18" fmla="*/ 82 w 86"/>
                  <a:gd name="T19" fmla="*/ 15 h 17"/>
                  <a:gd name="T20" fmla="*/ 79 w 86"/>
                  <a:gd name="T21" fmla="*/ 17 h 17"/>
                  <a:gd name="T22" fmla="*/ 67 w 86"/>
                  <a:gd name="T23" fmla="*/ 15 h 17"/>
                  <a:gd name="T24" fmla="*/ 67 w 86"/>
                  <a:gd name="T25" fmla="*/ 13 h 17"/>
                  <a:gd name="T26" fmla="*/ 65 w 86"/>
                  <a:gd name="T27" fmla="*/ 1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17">
                    <a:moveTo>
                      <a:pt x="0" y="0"/>
                    </a:moveTo>
                    <a:lnTo>
                      <a:pt x="32" y="5"/>
                    </a:lnTo>
                    <a:lnTo>
                      <a:pt x="28" y="6"/>
                    </a:lnTo>
                    <a:lnTo>
                      <a:pt x="27" y="6"/>
                    </a:lnTo>
                    <a:lnTo>
                      <a:pt x="3" y="3"/>
                    </a:lnTo>
                    <a:lnTo>
                      <a:pt x="1" y="1"/>
                    </a:lnTo>
                    <a:lnTo>
                      <a:pt x="0" y="0"/>
                    </a:lnTo>
                    <a:close/>
                    <a:moveTo>
                      <a:pt x="65" y="10"/>
                    </a:moveTo>
                    <a:lnTo>
                      <a:pt x="86" y="13"/>
                    </a:lnTo>
                    <a:lnTo>
                      <a:pt x="82" y="15"/>
                    </a:lnTo>
                    <a:lnTo>
                      <a:pt x="79" y="17"/>
                    </a:lnTo>
                    <a:lnTo>
                      <a:pt x="67" y="15"/>
                    </a:lnTo>
                    <a:lnTo>
                      <a:pt x="67" y="13"/>
                    </a:lnTo>
                    <a:lnTo>
                      <a:pt x="65" y="10"/>
                    </a:lnTo>
                    <a:close/>
                  </a:path>
                </a:pathLst>
              </a:custGeom>
              <a:solidFill>
                <a:srgbClr val="72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1" name="Freeform 152">
                <a:extLst>
                  <a:ext uri="{FF2B5EF4-FFF2-40B4-BE49-F238E27FC236}">
                    <a16:creationId xmlns:a16="http://schemas.microsoft.com/office/drawing/2014/main" id="{0E58C0B3-AC2B-4032-ACB1-7434EAFD9D9E}"/>
                  </a:ext>
                </a:extLst>
              </p:cNvPr>
              <p:cNvSpPr>
                <a:spLocks noEditPoints="1"/>
              </p:cNvSpPr>
              <p:nvPr/>
            </p:nvSpPr>
            <p:spPr bwMode="auto">
              <a:xfrm>
                <a:off x="4626" y="2351"/>
                <a:ext cx="81" cy="16"/>
              </a:xfrm>
              <a:custGeom>
                <a:avLst/>
                <a:gdLst>
                  <a:gd name="T0" fmla="*/ 0 w 81"/>
                  <a:gd name="T1" fmla="*/ 0 h 16"/>
                  <a:gd name="T2" fmla="*/ 27 w 81"/>
                  <a:gd name="T3" fmla="*/ 5 h 16"/>
                  <a:gd name="T4" fmla="*/ 26 w 81"/>
                  <a:gd name="T5" fmla="*/ 5 h 16"/>
                  <a:gd name="T6" fmla="*/ 24 w 81"/>
                  <a:gd name="T7" fmla="*/ 7 h 16"/>
                  <a:gd name="T8" fmla="*/ 4 w 81"/>
                  <a:gd name="T9" fmla="*/ 4 h 16"/>
                  <a:gd name="T10" fmla="*/ 2 w 81"/>
                  <a:gd name="T11" fmla="*/ 2 h 16"/>
                  <a:gd name="T12" fmla="*/ 0 w 81"/>
                  <a:gd name="T13" fmla="*/ 0 h 16"/>
                  <a:gd name="T14" fmla="*/ 66 w 81"/>
                  <a:gd name="T15" fmla="*/ 12 h 16"/>
                  <a:gd name="T16" fmla="*/ 81 w 81"/>
                  <a:gd name="T17" fmla="*/ 14 h 16"/>
                  <a:gd name="T18" fmla="*/ 78 w 81"/>
                  <a:gd name="T19" fmla="*/ 16 h 16"/>
                  <a:gd name="T20" fmla="*/ 73 w 81"/>
                  <a:gd name="T21" fmla="*/ 16 h 16"/>
                  <a:gd name="T22" fmla="*/ 66 w 81"/>
                  <a:gd name="T23" fmla="*/ 16 h 16"/>
                  <a:gd name="T24" fmla="*/ 66 w 81"/>
                  <a:gd name="T25" fmla="*/ 14 h 16"/>
                  <a:gd name="T26" fmla="*/ 66 w 81"/>
                  <a:gd name="T27" fmla="*/ 1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16">
                    <a:moveTo>
                      <a:pt x="0" y="0"/>
                    </a:moveTo>
                    <a:lnTo>
                      <a:pt x="27" y="5"/>
                    </a:lnTo>
                    <a:lnTo>
                      <a:pt x="26" y="5"/>
                    </a:lnTo>
                    <a:lnTo>
                      <a:pt x="24" y="7"/>
                    </a:lnTo>
                    <a:lnTo>
                      <a:pt x="4" y="4"/>
                    </a:lnTo>
                    <a:lnTo>
                      <a:pt x="2" y="2"/>
                    </a:lnTo>
                    <a:lnTo>
                      <a:pt x="0" y="0"/>
                    </a:lnTo>
                    <a:close/>
                    <a:moveTo>
                      <a:pt x="66" y="12"/>
                    </a:moveTo>
                    <a:lnTo>
                      <a:pt x="81" y="14"/>
                    </a:lnTo>
                    <a:lnTo>
                      <a:pt x="78" y="16"/>
                    </a:lnTo>
                    <a:lnTo>
                      <a:pt x="73" y="16"/>
                    </a:lnTo>
                    <a:lnTo>
                      <a:pt x="66" y="16"/>
                    </a:lnTo>
                    <a:lnTo>
                      <a:pt x="66" y="14"/>
                    </a:lnTo>
                    <a:lnTo>
                      <a:pt x="66" y="12"/>
                    </a:lnTo>
                    <a:close/>
                  </a:path>
                </a:pathLst>
              </a:custGeom>
              <a:solidFill>
                <a:srgbClr val="6F6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2" name="Freeform 153">
                <a:extLst>
                  <a:ext uri="{FF2B5EF4-FFF2-40B4-BE49-F238E27FC236}">
                    <a16:creationId xmlns:a16="http://schemas.microsoft.com/office/drawing/2014/main" id="{B819116C-24A0-4C5B-910B-5A9FDDFEB985}"/>
                  </a:ext>
                </a:extLst>
              </p:cNvPr>
              <p:cNvSpPr>
                <a:spLocks noEditPoints="1"/>
              </p:cNvSpPr>
              <p:nvPr/>
            </p:nvSpPr>
            <p:spPr bwMode="auto">
              <a:xfrm>
                <a:off x="4628" y="2353"/>
                <a:ext cx="76" cy="15"/>
              </a:xfrm>
              <a:custGeom>
                <a:avLst/>
                <a:gdLst>
                  <a:gd name="T0" fmla="*/ 0 w 76"/>
                  <a:gd name="T1" fmla="*/ 0 h 15"/>
                  <a:gd name="T2" fmla="*/ 24 w 76"/>
                  <a:gd name="T3" fmla="*/ 3 h 15"/>
                  <a:gd name="T4" fmla="*/ 22 w 76"/>
                  <a:gd name="T5" fmla="*/ 5 h 15"/>
                  <a:gd name="T6" fmla="*/ 18 w 76"/>
                  <a:gd name="T7" fmla="*/ 7 h 15"/>
                  <a:gd name="T8" fmla="*/ 3 w 76"/>
                  <a:gd name="T9" fmla="*/ 3 h 15"/>
                  <a:gd name="T10" fmla="*/ 2 w 76"/>
                  <a:gd name="T11" fmla="*/ 2 h 15"/>
                  <a:gd name="T12" fmla="*/ 0 w 76"/>
                  <a:gd name="T13" fmla="*/ 0 h 15"/>
                  <a:gd name="T14" fmla="*/ 64 w 76"/>
                  <a:gd name="T15" fmla="*/ 12 h 15"/>
                  <a:gd name="T16" fmla="*/ 76 w 76"/>
                  <a:gd name="T17" fmla="*/ 14 h 15"/>
                  <a:gd name="T18" fmla="*/ 71 w 76"/>
                  <a:gd name="T19" fmla="*/ 14 h 15"/>
                  <a:gd name="T20" fmla="*/ 67 w 76"/>
                  <a:gd name="T21" fmla="*/ 15 h 15"/>
                  <a:gd name="T22" fmla="*/ 64 w 76"/>
                  <a:gd name="T23" fmla="*/ 15 h 15"/>
                  <a:gd name="T24" fmla="*/ 64 w 76"/>
                  <a:gd name="T25" fmla="*/ 14 h 15"/>
                  <a:gd name="T26" fmla="*/ 64 w 76"/>
                  <a:gd name="T27" fmla="*/ 1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5">
                    <a:moveTo>
                      <a:pt x="0" y="0"/>
                    </a:moveTo>
                    <a:lnTo>
                      <a:pt x="24" y="3"/>
                    </a:lnTo>
                    <a:lnTo>
                      <a:pt x="22" y="5"/>
                    </a:lnTo>
                    <a:lnTo>
                      <a:pt x="18" y="7"/>
                    </a:lnTo>
                    <a:lnTo>
                      <a:pt x="3" y="3"/>
                    </a:lnTo>
                    <a:lnTo>
                      <a:pt x="2" y="2"/>
                    </a:lnTo>
                    <a:lnTo>
                      <a:pt x="0" y="0"/>
                    </a:lnTo>
                    <a:close/>
                    <a:moveTo>
                      <a:pt x="64" y="12"/>
                    </a:moveTo>
                    <a:lnTo>
                      <a:pt x="76" y="14"/>
                    </a:lnTo>
                    <a:lnTo>
                      <a:pt x="71" y="14"/>
                    </a:lnTo>
                    <a:lnTo>
                      <a:pt x="67" y="15"/>
                    </a:lnTo>
                    <a:lnTo>
                      <a:pt x="64" y="15"/>
                    </a:lnTo>
                    <a:lnTo>
                      <a:pt x="64" y="14"/>
                    </a:lnTo>
                    <a:lnTo>
                      <a:pt x="64" y="12"/>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3" name="Freeform 154">
                <a:extLst>
                  <a:ext uri="{FF2B5EF4-FFF2-40B4-BE49-F238E27FC236}">
                    <a16:creationId xmlns:a16="http://schemas.microsoft.com/office/drawing/2014/main" id="{B6CCA0FD-D400-4EF0-B964-FC95BF95A2BF}"/>
                  </a:ext>
                </a:extLst>
              </p:cNvPr>
              <p:cNvSpPr>
                <a:spLocks noEditPoints="1"/>
              </p:cNvSpPr>
              <p:nvPr/>
            </p:nvSpPr>
            <p:spPr bwMode="auto">
              <a:xfrm>
                <a:off x="4630" y="2355"/>
                <a:ext cx="69" cy="15"/>
              </a:xfrm>
              <a:custGeom>
                <a:avLst/>
                <a:gdLst>
                  <a:gd name="T0" fmla="*/ 0 w 69"/>
                  <a:gd name="T1" fmla="*/ 0 h 15"/>
                  <a:gd name="T2" fmla="*/ 20 w 69"/>
                  <a:gd name="T3" fmla="*/ 3 h 15"/>
                  <a:gd name="T4" fmla="*/ 16 w 69"/>
                  <a:gd name="T5" fmla="*/ 5 h 15"/>
                  <a:gd name="T6" fmla="*/ 15 w 69"/>
                  <a:gd name="T7" fmla="*/ 7 h 15"/>
                  <a:gd name="T8" fmla="*/ 3 w 69"/>
                  <a:gd name="T9" fmla="*/ 5 h 15"/>
                  <a:gd name="T10" fmla="*/ 1 w 69"/>
                  <a:gd name="T11" fmla="*/ 1 h 15"/>
                  <a:gd name="T12" fmla="*/ 0 w 69"/>
                  <a:gd name="T13" fmla="*/ 0 h 15"/>
                  <a:gd name="T14" fmla="*/ 62 w 69"/>
                  <a:gd name="T15" fmla="*/ 12 h 15"/>
                  <a:gd name="T16" fmla="*/ 69 w 69"/>
                  <a:gd name="T17" fmla="*/ 12 h 15"/>
                  <a:gd name="T18" fmla="*/ 65 w 69"/>
                  <a:gd name="T19" fmla="*/ 13 h 15"/>
                  <a:gd name="T20" fmla="*/ 64 w 69"/>
                  <a:gd name="T21" fmla="*/ 15 h 15"/>
                  <a:gd name="T22" fmla="*/ 62 w 69"/>
                  <a:gd name="T23" fmla="*/ 13 h 15"/>
                  <a:gd name="T24" fmla="*/ 62 w 69"/>
                  <a:gd name="T25" fmla="*/ 1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5">
                    <a:moveTo>
                      <a:pt x="0" y="0"/>
                    </a:moveTo>
                    <a:lnTo>
                      <a:pt x="20" y="3"/>
                    </a:lnTo>
                    <a:lnTo>
                      <a:pt x="16" y="5"/>
                    </a:lnTo>
                    <a:lnTo>
                      <a:pt x="15" y="7"/>
                    </a:lnTo>
                    <a:lnTo>
                      <a:pt x="3" y="5"/>
                    </a:lnTo>
                    <a:lnTo>
                      <a:pt x="1" y="1"/>
                    </a:lnTo>
                    <a:lnTo>
                      <a:pt x="0" y="0"/>
                    </a:lnTo>
                    <a:close/>
                    <a:moveTo>
                      <a:pt x="62" y="12"/>
                    </a:moveTo>
                    <a:lnTo>
                      <a:pt x="69" y="12"/>
                    </a:lnTo>
                    <a:lnTo>
                      <a:pt x="65" y="13"/>
                    </a:lnTo>
                    <a:lnTo>
                      <a:pt x="64" y="15"/>
                    </a:lnTo>
                    <a:lnTo>
                      <a:pt x="62" y="13"/>
                    </a:lnTo>
                    <a:lnTo>
                      <a:pt x="62" y="12"/>
                    </a:lnTo>
                    <a:close/>
                  </a:path>
                </a:pathLst>
              </a:custGeom>
              <a:solidFill>
                <a:srgbClr val="6562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4" name="Freeform 155">
                <a:extLst>
                  <a:ext uri="{FF2B5EF4-FFF2-40B4-BE49-F238E27FC236}">
                    <a16:creationId xmlns:a16="http://schemas.microsoft.com/office/drawing/2014/main" id="{4FA3CE98-EF98-490D-9F9B-FC588959A59F}"/>
                  </a:ext>
                </a:extLst>
              </p:cNvPr>
              <p:cNvSpPr>
                <a:spLocks noEditPoints="1"/>
              </p:cNvSpPr>
              <p:nvPr/>
            </p:nvSpPr>
            <p:spPr bwMode="auto">
              <a:xfrm>
                <a:off x="4631" y="2356"/>
                <a:ext cx="64" cy="14"/>
              </a:xfrm>
              <a:custGeom>
                <a:avLst/>
                <a:gdLst>
                  <a:gd name="T0" fmla="*/ 0 w 64"/>
                  <a:gd name="T1" fmla="*/ 0 h 14"/>
                  <a:gd name="T2" fmla="*/ 15 w 64"/>
                  <a:gd name="T3" fmla="*/ 4 h 14"/>
                  <a:gd name="T4" fmla="*/ 14 w 64"/>
                  <a:gd name="T5" fmla="*/ 6 h 14"/>
                  <a:gd name="T6" fmla="*/ 12 w 64"/>
                  <a:gd name="T7" fmla="*/ 7 h 14"/>
                  <a:gd name="T8" fmla="*/ 4 w 64"/>
                  <a:gd name="T9" fmla="*/ 6 h 14"/>
                  <a:gd name="T10" fmla="*/ 2 w 64"/>
                  <a:gd name="T11" fmla="*/ 4 h 14"/>
                  <a:gd name="T12" fmla="*/ 0 w 64"/>
                  <a:gd name="T13" fmla="*/ 0 h 14"/>
                  <a:gd name="T14" fmla="*/ 61 w 64"/>
                  <a:gd name="T15" fmla="*/ 12 h 14"/>
                  <a:gd name="T16" fmla="*/ 64 w 64"/>
                  <a:gd name="T17" fmla="*/ 12 h 14"/>
                  <a:gd name="T18" fmla="*/ 63 w 64"/>
                  <a:gd name="T19" fmla="*/ 12 h 14"/>
                  <a:gd name="T20" fmla="*/ 63 w 64"/>
                  <a:gd name="T21" fmla="*/ 14 h 14"/>
                  <a:gd name="T22" fmla="*/ 61 w 64"/>
                  <a:gd name="T23" fmla="*/ 12 h 14"/>
                  <a:gd name="T24" fmla="*/ 61 w 6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4">
                    <a:moveTo>
                      <a:pt x="0" y="0"/>
                    </a:moveTo>
                    <a:lnTo>
                      <a:pt x="15" y="4"/>
                    </a:lnTo>
                    <a:lnTo>
                      <a:pt x="14" y="6"/>
                    </a:lnTo>
                    <a:lnTo>
                      <a:pt x="12" y="7"/>
                    </a:lnTo>
                    <a:lnTo>
                      <a:pt x="4" y="6"/>
                    </a:lnTo>
                    <a:lnTo>
                      <a:pt x="2" y="4"/>
                    </a:lnTo>
                    <a:lnTo>
                      <a:pt x="0" y="0"/>
                    </a:lnTo>
                    <a:close/>
                    <a:moveTo>
                      <a:pt x="61" y="12"/>
                    </a:moveTo>
                    <a:lnTo>
                      <a:pt x="64" y="12"/>
                    </a:lnTo>
                    <a:lnTo>
                      <a:pt x="63" y="12"/>
                    </a:lnTo>
                    <a:lnTo>
                      <a:pt x="63" y="14"/>
                    </a:lnTo>
                    <a:lnTo>
                      <a:pt x="61" y="12"/>
                    </a:lnTo>
                    <a:close/>
                  </a:path>
                </a:pathLst>
              </a:custGeom>
              <a:solidFill>
                <a:srgbClr val="615E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5" name="Freeform 156">
                <a:extLst>
                  <a:ext uri="{FF2B5EF4-FFF2-40B4-BE49-F238E27FC236}">
                    <a16:creationId xmlns:a16="http://schemas.microsoft.com/office/drawing/2014/main" id="{007E22F3-838F-4F5A-B638-77DF4B05D39E}"/>
                  </a:ext>
                </a:extLst>
              </p:cNvPr>
              <p:cNvSpPr>
                <a:spLocks/>
              </p:cNvSpPr>
              <p:nvPr/>
            </p:nvSpPr>
            <p:spPr bwMode="auto">
              <a:xfrm>
                <a:off x="4633" y="2360"/>
                <a:ext cx="12" cy="3"/>
              </a:xfrm>
              <a:custGeom>
                <a:avLst/>
                <a:gdLst>
                  <a:gd name="T0" fmla="*/ 0 w 12"/>
                  <a:gd name="T1" fmla="*/ 0 h 3"/>
                  <a:gd name="T2" fmla="*/ 12 w 12"/>
                  <a:gd name="T3" fmla="*/ 2 h 3"/>
                  <a:gd name="T4" fmla="*/ 10 w 12"/>
                  <a:gd name="T5" fmla="*/ 3 h 3"/>
                  <a:gd name="T6" fmla="*/ 8 w 12"/>
                  <a:gd name="T7" fmla="*/ 3 h 3"/>
                  <a:gd name="T8" fmla="*/ 5 w 12"/>
                  <a:gd name="T9" fmla="*/ 3 h 3"/>
                  <a:gd name="T10" fmla="*/ 3 w 12"/>
                  <a:gd name="T11" fmla="*/ 2 h 3"/>
                  <a:gd name="T12" fmla="*/ 0 w 1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
                    <a:moveTo>
                      <a:pt x="0" y="0"/>
                    </a:moveTo>
                    <a:lnTo>
                      <a:pt x="12" y="2"/>
                    </a:lnTo>
                    <a:lnTo>
                      <a:pt x="10" y="3"/>
                    </a:lnTo>
                    <a:lnTo>
                      <a:pt x="8" y="3"/>
                    </a:lnTo>
                    <a:lnTo>
                      <a:pt x="5" y="3"/>
                    </a:lnTo>
                    <a:lnTo>
                      <a:pt x="3" y="2"/>
                    </a:lnTo>
                    <a:lnTo>
                      <a:pt x="0" y="0"/>
                    </a:lnTo>
                    <a:close/>
                  </a:path>
                </a:pathLst>
              </a:custGeom>
              <a:solidFill>
                <a:srgbClr val="5C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6" name="Freeform 157">
                <a:extLst>
                  <a:ext uri="{FF2B5EF4-FFF2-40B4-BE49-F238E27FC236}">
                    <a16:creationId xmlns:a16="http://schemas.microsoft.com/office/drawing/2014/main" id="{9F94FDE4-C10E-4009-865C-66EBF3CB4EB1}"/>
                  </a:ext>
                </a:extLst>
              </p:cNvPr>
              <p:cNvSpPr>
                <a:spLocks/>
              </p:cNvSpPr>
              <p:nvPr/>
            </p:nvSpPr>
            <p:spPr bwMode="auto">
              <a:xfrm>
                <a:off x="4635" y="2362"/>
                <a:ext cx="8" cy="3"/>
              </a:xfrm>
              <a:custGeom>
                <a:avLst/>
                <a:gdLst>
                  <a:gd name="T0" fmla="*/ 0 w 8"/>
                  <a:gd name="T1" fmla="*/ 0 h 3"/>
                  <a:gd name="T2" fmla="*/ 8 w 8"/>
                  <a:gd name="T3" fmla="*/ 1 h 3"/>
                  <a:gd name="T4" fmla="*/ 6 w 8"/>
                  <a:gd name="T5" fmla="*/ 1 h 3"/>
                  <a:gd name="T6" fmla="*/ 5 w 8"/>
                  <a:gd name="T7" fmla="*/ 3 h 3"/>
                  <a:gd name="T8" fmla="*/ 3 w 8"/>
                  <a:gd name="T9" fmla="*/ 1 h 3"/>
                  <a:gd name="T10" fmla="*/ 0 w 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0" y="0"/>
                    </a:moveTo>
                    <a:lnTo>
                      <a:pt x="8" y="1"/>
                    </a:lnTo>
                    <a:lnTo>
                      <a:pt x="6" y="1"/>
                    </a:lnTo>
                    <a:lnTo>
                      <a:pt x="5" y="3"/>
                    </a:lnTo>
                    <a:lnTo>
                      <a:pt x="3" y="1"/>
                    </a:lnTo>
                    <a:lnTo>
                      <a:pt x="0" y="0"/>
                    </a:lnTo>
                    <a:close/>
                  </a:path>
                </a:pathLst>
              </a:custGeom>
              <a:solidFill>
                <a:srgbClr val="5653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7" name="Freeform 158">
                <a:extLst>
                  <a:ext uri="{FF2B5EF4-FFF2-40B4-BE49-F238E27FC236}">
                    <a16:creationId xmlns:a16="http://schemas.microsoft.com/office/drawing/2014/main" id="{67CE00FD-69A2-4EF4-A6D3-86F6DB13E9D1}"/>
                  </a:ext>
                </a:extLst>
              </p:cNvPr>
              <p:cNvSpPr>
                <a:spLocks/>
              </p:cNvSpPr>
              <p:nvPr/>
            </p:nvSpPr>
            <p:spPr bwMode="auto">
              <a:xfrm>
                <a:off x="4638" y="2363"/>
                <a:ext cx="3" cy="2"/>
              </a:xfrm>
              <a:custGeom>
                <a:avLst/>
                <a:gdLst>
                  <a:gd name="T0" fmla="*/ 0 w 3"/>
                  <a:gd name="T1" fmla="*/ 0 h 2"/>
                  <a:gd name="T2" fmla="*/ 3 w 3"/>
                  <a:gd name="T3" fmla="*/ 0 h 2"/>
                  <a:gd name="T4" fmla="*/ 2 w 3"/>
                  <a:gd name="T5" fmla="*/ 2 h 2"/>
                  <a:gd name="T6" fmla="*/ 2 w 3"/>
                  <a:gd name="T7" fmla="*/ 2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0"/>
                    </a:lnTo>
                    <a:lnTo>
                      <a:pt x="2" y="2"/>
                    </a:lnTo>
                    <a:lnTo>
                      <a:pt x="0" y="0"/>
                    </a:lnTo>
                    <a:close/>
                  </a:path>
                </a:pathLst>
              </a:custGeom>
              <a:solidFill>
                <a:srgbClr val="524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8" name="Freeform 159">
                <a:extLst>
                  <a:ext uri="{FF2B5EF4-FFF2-40B4-BE49-F238E27FC236}">
                    <a16:creationId xmlns:a16="http://schemas.microsoft.com/office/drawing/2014/main" id="{2B7AAA27-3295-4F2B-99B7-AE0C46A71967}"/>
                  </a:ext>
                </a:extLst>
              </p:cNvPr>
              <p:cNvSpPr>
                <a:spLocks/>
              </p:cNvSpPr>
              <p:nvPr/>
            </p:nvSpPr>
            <p:spPr bwMode="auto">
              <a:xfrm>
                <a:off x="4606" y="2155"/>
                <a:ext cx="230" cy="215"/>
              </a:xfrm>
              <a:custGeom>
                <a:avLst/>
                <a:gdLst>
                  <a:gd name="T0" fmla="*/ 221 w 230"/>
                  <a:gd name="T1" fmla="*/ 109 h 215"/>
                  <a:gd name="T2" fmla="*/ 224 w 230"/>
                  <a:gd name="T3" fmla="*/ 114 h 215"/>
                  <a:gd name="T4" fmla="*/ 228 w 230"/>
                  <a:gd name="T5" fmla="*/ 119 h 215"/>
                  <a:gd name="T6" fmla="*/ 230 w 230"/>
                  <a:gd name="T7" fmla="*/ 125 h 215"/>
                  <a:gd name="T8" fmla="*/ 230 w 230"/>
                  <a:gd name="T9" fmla="*/ 131 h 215"/>
                  <a:gd name="T10" fmla="*/ 228 w 230"/>
                  <a:gd name="T11" fmla="*/ 136 h 215"/>
                  <a:gd name="T12" fmla="*/ 226 w 230"/>
                  <a:gd name="T13" fmla="*/ 141 h 215"/>
                  <a:gd name="T14" fmla="*/ 224 w 230"/>
                  <a:gd name="T15" fmla="*/ 147 h 215"/>
                  <a:gd name="T16" fmla="*/ 219 w 230"/>
                  <a:gd name="T17" fmla="*/ 152 h 215"/>
                  <a:gd name="T18" fmla="*/ 208 w 230"/>
                  <a:gd name="T19" fmla="*/ 161 h 215"/>
                  <a:gd name="T20" fmla="*/ 192 w 230"/>
                  <a:gd name="T21" fmla="*/ 171 h 215"/>
                  <a:gd name="T22" fmla="*/ 176 w 230"/>
                  <a:gd name="T23" fmla="*/ 180 h 215"/>
                  <a:gd name="T24" fmla="*/ 159 w 230"/>
                  <a:gd name="T25" fmla="*/ 188 h 215"/>
                  <a:gd name="T26" fmla="*/ 122 w 230"/>
                  <a:gd name="T27" fmla="*/ 203 h 215"/>
                  <a:gd name="T28" fmla="*/ 88 w 230"/>
                  <a:gd name="T29" fmla="*/ 215 h 215"/>
                  <a:gd name="T30" fmla="*/ 84 w 230"/>
                  <a:gd name="T31" fmla="*/ 205 h 215"/>
                  <a:gd name="T32" fmla="*/ 81 w 230"/>
                  <a:gd name="T33" fmla="*/ 198 h 215"/>
                  <a:gd name="T34" fmla="*/ 76 w 230"/>
                  <a:gd name="T35" fmla="*/ 195 h 215"/>
                  <a:gd name="T36" fmla="*/ 69 w 230"/>
                  <a:gd name="T37" fmla="*/ 193 h 215"/>
                  <a:gd name="T38" fmla="*/ 62 w 230"/>
                  <a:gd name="T39" fmla="*/ 195 h 215"/>
                  <a:gd name="T40" fmla="*/ 52 w 230"/>
                  <a:gd name="T41" fmla="*/ 198 h 215"/>
                  <a:gd name="T42" fmla="*/ 44 w 230"/>
                  <a:gd name="T43" fmla="*/ 203 h 215"/>
                  <a:gd name="T44" fmla="*/ 34 w 230"/>
                  <a:gd name="T45" fmla="*/ 210 h 215"/>
                  <a:gd name="T46" fmla="*/ 25 w 230"/>
                  <a:gd name="T47" fmla="*/ 201 h 215"/>
                  <a:gd name="T48" fmla="*/ 17 w 230"/>
                  <a:gd name="T49" fmla="*/ 191 h 215"/>
                  <a:gd name="T50" fmla="*/ 12 w 230"/>
                  <a:gd name="T51" fmla="*/ 181 h 215"/>
                  <a:gd name="T52" fmla="*/ 7 w 230"/>
                  <a:gd name="T53" fmla="*/ 171 h 215"/>
                  <a:gd name="T54" fmla="*/ 3 w 230"/>
                  <a:gd name="T55" fmla="*/ 158 h 215"/>
                  <a:gd name="T56" fmla="*/ 0 w 230"/>
                  <a:gd name="T57" fmla="*/ 146 h 215"/>
                  <a:gd name="T58" fmla="*/ 0 w 230"/>
                  <a:gd name="T59" fmla="*/ 132 h 215"/>
                  <a:gd name="T60" fmla="*/ 0 w 230"/>
                  <a:gd name="T61" fmla="*/ 119 h 215"/>
                  <a:gd name="T62" fmla="*/ 2 w 230"/>
                  <a:gd name="T63" fmla="*/ 103 h 215"/>
                  <a:gd name="T64" fmla="*/ 3 w 230"/>
                  <a:gd name="T65" fmla="*/ 90 h 215"/>
                  <a:gd name="T66" fmla="*/ 8 w 230"/>
                  <a:gd name="T67" fmla="*/ 75 h 215"/>
                  <a:gd name="T68" fmla="*/ 13 w 230"/>
                  <a:gd name="T69" fmla="*/ 60 h 215"/>
                  <a:gd name="T70" fmla="*/ 20 w 230"/>
                  <a:gd name="T71" fmla="*/ 44 h 215"/>
                  <a:gd name="T72" fmla="*/ 29 w 230"/>
                  <a:gd name="T73" fmla="*/ 29 h 215"/>
                  <a:gd name="T74" fmla="*/ 39 w 230"/>
                  <a:gd name="T75" fmla="*/ 16 h 215"/>
                  <a:gd name="T76" fmla="*/ 51 w 230"/>
                  <a:gd name="T77" fmla="*/ 0 h 215"/>
                  <a:gd name="T78" fmla="*/ 61 w 230"/>
                  <a:gd name="T79" fmla="*/ 7 h 215"/>
                  <a:gd name="T80" fmla="*/ 71 w 230"/>
                  <a:gd name="T81" fmla="*/ 12 h 215"/>
                  <a:gd name="T82" fmla="*/ 73 w 230"/>
                  <a:gd name="T83" fmla="*/ 27 h 215"/>
                  <a:gd name="T84" fmla="*/ 78 w 230"/>
                  <a:gd name="T85" fmla="*/ 41 h 215"/>
                  <a:gd name="T86" fmla="*/ 84 w 230"/>
                  <a:gd name="T87" fmla="*/ 51 h 215"/>
                  <a:gd name="T88" fmla="*/ 91 w 230"/>
                  <a:gd name="T89" fmla="*/ 56 h 215"/>
                  <a:gd name="T90" fmla="*/ 94 w 230"/>
                  <a:gd name="T91" fmla="*/ 58 h 215"/>
                  <a:gd name="T92" fmla="*/ 98 w 230"/>
                  <a:gd name="T93" fmla="*/ 58 h 215"/>
                  <a:gd name="T94" fmla="*/ 101 w 230"/>
                  <a:gd name="T95" fmla="*/ 58 h 215"/>
                  <a:gd name="T96" fmla="*/ 103 w 230"/>
                  <a:gd name="T97" fmla="*/ 56 h 215"/>
                  <a:gd name="T98" fmla="*/ 106 w 230"/>
                  <a:gd name="T99" fmla="*/ 53 h 215"/>
                  <a:gd name="T100" fmla="*/ 108 w 230"/>
                  <a:gd name="T101" fmla="*/ 48 h 215"/>
                  <a:gd name="T102" fmla="*/ 108 w 230"/>
                  <a:gd name="T103" fmla="*/ 41 h 215"/>
                  <a:gd name="T104" fmla="*/ 108 w 230"/>
                  <a:gd name="T105" fmla="*/ 33 h 215"/>
                  <a:gd name="T106" fmla="*/ 137 w 230"/>
                  <a:gd name="T107" fmla="*/ 48 h 215"/>
                  <a:gd name="T108" fmla="*/ 169 w 230"/>
                  <a:gd name="T109" fmla="*/ 66 h 215"/>
                  <a:gd name="T110" fmla="*/ 184 w 230"/>
                  <a:gd name="T111" fmla="*/ 76 h 215"/>
                  <a:gd name="T112" fmla="*/ 199 w 230"/>
                  <a:gd name="T113" fmla="*/ 88 h 215"/>
                  <a:gd name="T114" fmla="*/ 211 w 230"/>
                  <a:gd name="T115" fmla="*/ 98 h 215"/>
                  <a:gd name="T116" fmla="*/ 221 w 230"/>
                  <a:gd name="T117" fmla="*/ 109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 h="215">
                    <a:moveTo>
                      <a:pt x="221" y="109"/>
                    </a:moveTo>
                    <a:lnTo>
                      <a:pt x="224" y="114"/>
                    </a:lnTo>
                    <a:lnTo>
                      <a:pt x="228" y="119"/>
                    </a:lnTo>
                    <a:lnTo>
                      <a:pt x="230" y="125"/>
                    </a:lnTo>
                    <a:lnTo>
                      <a:pt x="230" y="131"/>
                    </a:lnTo>
                    <a:lnTo>
                      <a:pt x="228" y="136"/>
                    </a:lnTo>
                    <a:lnTo>
                      <a:pt x="226" y="141"/>
                    </a:lnTo>
                    <a:lnTo>
                      <a:pt x="224" y="147"/>
                    </a:lnTo>
                    <a:lnTo>
                      <a:pt x="219" y="152"/>
                    </a:lnTo>
                    <a:lnTo>
                      <a:pt x="208" y="161"/>
                    </a:lnTo>
                    <a:lnTo>
                      <a:pt x="192" y="171"/>
                    </a:lnTo>
                    <a:lnTo>
                      <a:pt x="176" y="180"/>
                    </a:lnTo>
                    <a:lnTo>
                      <a:pt x="159" y="188"/>
                    </a:lnTo>
                    <a:lnTo>
                      <a:pt x="122" y="203"/>
                    </a:lnTo>
                    <a:lnTo>
                      <a:pt x="88" y="215"/>
                    </a:lnTo>
                    <a:lnTo>
                      <a:pt x="84" y="205"/>
                    </a:lnTo>
                    <a:lnTo>
                      <a:pt x="81" y="198"/>
                    </a:lnTo>
                    <a:lnTo>
                      <a:pt x="76" y="195"/>
                    </a:lnTo>
                    <a:lnTo>
                      <a:pt x="69" y="193"/>
                    </a:lnTo>
                    <a:lnTo>
                      <a:pt x="62" y="195"/>
                    </a:lnTo>
                    <a:lnTo>
                      <a:pt x="52" y="198"/>
                    </a:lnTo>
                    <a:lnTo>
                      <a:pt x="44" y="203"/>
                    </a:lnTo>
                    <a:lnTo>
                      <a:pt x="34" y="210"/>
                    </a:lnTo>
                    <a:lnTo>
                      <a:pt x="25" y="201"/>
                    </a:lnTo>
                    <a:lnTo>
                      <a:pt x="17" y="191"/>
                    </a:lnTo>
                    <a:lnTo>
                      <a:pt x="12" y="181"/>
                    </a:lnTo>
                    <a:lnTo>
                      <a:pt x="7" y="171"/>
                    </a:lnTo>
                    <a:lnTo>
                      <a:pt x="3" y="158"/>
                    </a:lnTo>
                    <a:lnTo>
                      <a:pt x="0" y="146"/>
                    </a:lnTo>
                    <a:lnTo>
                      <a:pt x="0" y="132"/>
                    </a:lnTo>
                    <a:lnTo>
                      <a:pt x="0" y="119"/>
                    </a:lnTo>
                    <a:lnTo>
                      <a:pt x="2" y="103"/>
                    </a:lnTo>
                    <a:lnTo>
                      <a:pt x="3" y="90"/>
                    </a:lnTo>
                    <a:lnTo>
                      <a:pt x="8" y="75"/>
                    </a:lnTo>
                    <a:lnTo>
                      <a:pt x="13" y="60"/>
                    </a:lnTo>
                    <a:lnTo>
                      <a:pt x="20" y="44"/>
                    </a:lnTo>
                    <a:lnTo>
                      <a:pt x="29" y="29"/>
                    </a:lnTo>
                    <a:lnTo>
                      <a:pt x="39" y="16"/>
                    </a:lnTo>
                    <a:lnTo>
                      <a:pt x="51" y="0"/>
                    </a:lnTo>
                    <a:lnTo>
                      <a:pt x="61" y="7"/>
                    </a:lnTo>
                    <a:lnTo>
                      <a:pt x="71" y="12"/>
                    </a:lnTo>
                    <a:lnTo>
                      <a:pt x="73" y="27"/>
                    </a:lnTo>
                    <a:lnTo>
                      <a:pt x="78" y="41"/>
                    </a:lnTo>
                    <a:lnTo>
                      <a:pt x="84" y="51"/>
                    </a:lnTo>
                    <a:lnTo>
                      <a:pt x="91" y="56"/>
                    </a:lnTo>
                    <a:lnTo>
                      <a:pt x="94" y="58"/>
                    </a:lnTo>
                    <a:lnTo>
                      <a:pt x="98" y="58"/>
                    </a:lnTo>
                    <a:lnTo>
                      <a:pt x="101" y="58"/>
                    </a:lnTo>
                    <a:lnTo>
                      <a:pt x="103" y="56"/>
                    </a:lnTo>
                    <a:lnTo>
                      <a:pt x="106" y="53"/>
                    </a:lnTo>
                    <a:lnTo>
                      <a:pt x="108" y="48"/>
                    </a:lnTo>
                    <a:lnTo>
                      <a:pt x="108" y="41"/>
                    </a:lnTo>
                    <a:lnTo>
                      <a:pt x="108" y="33"/>
                    </a:lnTo>
                    <a:lnTo>
                      <a:pt x="137" y="48"/>
                    </a:lnTo>
                    <a:lnTo>
                      <a:pt x="169" y="66"/>
                    </a:lnTo>
                    <a:lnTo>
                      <a:pt x="184" y="76"/>
                    </a:lnTo>
                    <a:lnTo>
                      <a:pt x="199" y="88"/>
                    </a:lnTo>
                    <a:lnTo>
                      <a:pt x="211" y="98"/>
                    </a:lnTo>
                    <a:lnTo>
                      <a:pt x="221" y="10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9" name="Freeform 160">
                <a:extLst>
                  <a:ext uri="{FF2B5EF4-FFF2-40B4-BE49-F238E27FC236}">
                    <a16:creationId xmlns:a16="http://schemas.microsoft.com/office/drawing/2014/main" id="{8D12D05C-3577-4B25-AECD-06AEDBA0AA46}"/>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0" name="Freeform 161">
                <a:extLst>
                  <a:ext uri="{FF2B5EF4-FFF2-40B4-BE49-F238E27FC236}">
                    <a16:creationId xmlns:a16="http://schemas.microsoft.com/office/drawing/2014/main" id="{26FC1C6E-EDD9-49BE-8F86-73260D75715D}"/>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1" name="Freeform 162">
                <a:extLst>
                  <a:ext uri="{FF2B5EF4-FFF2-40B4-BE49-F238E27FC236}">
                    <a16:creationId xmlns:a16="http://schemas.microsoft.com/office/drawing/2014/main" id="{B8CD6DF4-A1DC-428E-A217-AA755F81559E}"/>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2" name="Freeform 163">
                <a:extLst>
                  <a:ext uri="{FF2B5EF4-FFF2-40B4-BE49-F238E27FC236}">
                    <a16:creationId xmlns:a16="http://schemas.microsoft.com/office/drawing/2014/main" id="{A064CFAA-C691-4550-81B4-2B43A7A54621}"/>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3" name="Freeform 164">
                <a:extLst>
                  <a:ext uri="{FF2B5EF4-FFF2-40B4-BE49-F238E27FC236}">
                    <a16:creationId xmlns:a16="http://schemas.microsoft.com/office/drawing/2014/main" id="{9E607F7B-CAC4-443E-BFBC-A4B77F802365}"/>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4" name="Freeform 165">
                <a:extLst>
                  <a:ext uri="{FF2B5EF4-FFF2-40B4-BE49-F238E27FC236}">
                    <a16:creationId xmlns:a16="http://schemas.microsoft.com/office/drawing/2014/main" id="{EB07A427-C264-4814-8461-537D336CDA21}"/>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5" name="Freeform 166">
                <a:extLst>
                  <a:ext uri="{FF2B5EF4-FFF2-40B4-BE49-F238E27FC236}">
                    <a16:creationId xmlns:a16="http://schemas.microsoft.com/office/drawing/2014/main" id="{884107E9-ECD5-45BB-AED6-0A7E4E8DC2D9}"/>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6" name="Freeform 167">
                <a:extLst>
                  <a:ext uri="{FF2B5EF4-FFF2-40B4-BE49-F238E27FC236}">
                    <a16:creationId xmlns:a16="http://schemas.microsoft.com/office/drawing/2014/main" id="{FEDBE179-F67F-4CB9-B739-9FEFA307F960}"/>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7" name="Line 168">
                <a:extLst>
                  <a:ext uri="{FF2B5EF4-FFF2-40B4-BE49-F238E27FC236}">
                    <a16:creationId xmlns:a16="http://schemas.microsoft.com/office/drawing/2014/main" id="{8B50D830-75AB-4037-81F0-7AE7DA937EEC}"/>
                  </a:ext>
                </a:extLst>
              </p:cNvPr>
              <p:cNvSpPr>
                <a:spLocks noChangeShapeType="1"/>
              </p:cNvSpPr>
              <p:nvPr/>
            </p:nvSpPr>
            <p:spPr bwMode="auto">
              <a:xfrm flipV="1">
                <a:off x="3635" y="1517"/>
                <a:ext cx="385" cy="229"/>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 name="Freeform 169">
                <a:extLst>
                  <a:ext uri="{FF2B5EF4-FFF2-40B4-BE49-F238E27FC236}">
                    <a16:creationId xmlns:a16="http://schemas.microsoft.com/office/drawing/2014/main" id="{2A4AD79D-7151-4C7F-888D-CAF16EA17119}"/>
                  </a:ext>
                </a:extLst>
              </p:cNvPr>
              <p:cNvSpPr>
                <a:spLocks/>
              </p:cNvSpPr>
              <p:nvPr/>
            </p:nvSpPr>
            <p:spPr bwMode="auto">
              <a:xfrm>
                <a:off x="3584" y="2326"/>
                <a:ext cx="1049" cy="58"/>
              </a:xfrm>
              <a:custGeom>
                <a:avLst/>
                <a:gdLst>
                  <a:gd name="T0" fmla="*/ 1049 w 1049"/>
                  <a:gd name="T1" fmla="*/ 34 h 58"/>
                  <a:gd name="T2" fmla="*/ 1039 w 1049"/>
                  <a:gd name="T3" fmla="*/ 36 h 58"/>
                  <a:gd name="T4" fmla="*/ 1030 w 1049"/>
                  <a:gd name="T5" fmla="*/ 36 h 58"/>
                  <a:gd name="T6" fmla="*/ 1022 w 1049"/>
                  <a:gd name="T7" fmla="*/ 34 h 58"/>
                  <a:gd name="T8" fmla="*/ 1010 w 1049"/>
                  <a:gd name="T9" fmla="*/ 30 h 58"/>
                  <a:gd name="T10" fmla="*/ 970 w 1049"/>
                  <a:gd name="T11" fmla="*/ 37 h 58"/>
                  <a:gd name="T12" fmla="*/ 926 w 1049"/>
                  <a:gd name="T13" fmla="*/ 44 h 58"/>
                  <a:gd name="T14" fmla="*/ 882 w 1049"/>
                  <a:gd name="T15" fmla="*/ 49 h 58"/>
                  <a:gd name="T16" fmla="*/ 835 w 1049"/>
                  <a:gd name="T17" fmla="*/ 52 h 58"/>
                  <a:gd name="T18" fmla="*/ 787 w 1049"/>
                  <a:gd name="T19" fmla="*/ 56 h 58"/>
                  <a:gd name="T20" fmla="*/ 740 w 1049"/>
                  <a:gd name="T21" fmla="*/ 58 h 58"/>
                  <a:gd name="T22" fmla="*/ 691 w 1049"/>
                  <a:gd name="T23" fmla="*/ 58 h 58"/>
                  <a:gd name="T24" fmla="*/ 640 w 1049"/>
                  <a:gd name="T25" fmla="*/ 58 h 58"/>
                  <a:gd name="T26" fmla="*/ 537 w 1049"/>
                  <a:gd name="T27" fmla="*/ 54 h 58"/>
                  <a:gd name="T28" fmla="*/ 431 w 1049"/>
                  <a:gd name="T29" fmla="*/ 49 h 58"/>
                  <a:gd name="T30" fmla="*/ 325 w 1049"/>
                  <a:gd name="T31" fmla="*/ 39 h 58"/>
                  <a:gd name="T32" fmla="*/ 215 w 1049"/>
                  <a:gd name="T33" fmla="*/ 29 h 58"/>
                  <a:gd name="T34" fmla="*/ 213 w 1049"/>
                  <a:gd name="T35" fmla="*/ 22 h 58"/>
                  <a:gd name="T36" fmla="*/ 210 w 1049"/>
                  <a:gd name="T37" fmla="*/ 19 h 58"/>
                  <a:gd name="T38" fmla="*/ 144 w 1049"/>
                  <a:gd name="T39" fmla="*/ 12 h 58"/>
                  <a:gd name="T40" fmla="*/ 139 w 1049"/>
                  <a:gd name="T41" fmla="*/ 12 h 58"/>
                  <a:gd name="T42" fmla="*/ 134 w 1049"/>
                  <a:gd name="T43" fmla="*/ 14 h 58"/>
                  <a:gd name="T44" fmla="*/ 130 w 1049"/>
                  <a:gd name="T45" fmla="*/ 15 h 58"/>
                  <a:gd name="T46" fmla="*/ 129 w 1049"/>
                  <a:gd name="T47" fmla="*/ 17 h 58"/>
                  <a:gd name="T48" fmla="*/ 97 w 1049"/>
                  <a:gd name="T49" fmla="*/ 14 h 58"/>
                  <a:gd name="T50" fmla="*/ 65 w 1049"/>
                  <a:gd name="T51" fmla="*/ 9 h 58"/>
                  <a:gd name="T52" fmla="*/ 33 w 1049"/>
                  <a:gd name="T53" fmla="*/ 5 h 58"/>
                  <a:gd name="T54" fmla="*/ 0 w 1049"/>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49" h="58">
                    <a:moveTo>
                      <a:pt x="1049" y="34"/>
                    </a:moveTo>
                    <a:lnTo>
                      <a:pt x="1039" y="36"/>
                    </a:lnTo>
                    <a:lnTo>
                      <a:pt x="1030" y="36"/>
                    </a:lnTo>
                    <a:lnTo>
                      <a:pt x="1022" y="34"/>
                    </a:lnTo>
                    <a:lnTo>
                      <a:pt x="1010" y="30"/>
                    </a:lnTo>
                    <a:lnTo>
                      <a:pt x="970" y="37"/>
                    </a:lnTo>
                    <a:lnTo>
                      <a:pt x="926" y="44"/>
                    </a:lnTo>
                    <a:lnTo>
                      <a:pt x="882" y="49"/>
                    </a:lnTo>
                    <a:lnTo>
                      <a:pt x="835" y="52"/>
                    </a:lnTo>
                    <a:lnTo>
                      <a:pt x="787" y="56"/>
                    </a:lnTo>
                    <a:lnTo>
                      <a:pt x="740" y="58"/>
                    </a:lnTo>
                    <a:lnTo>
                      <a:pt x="691" y="58"/>
                    </a:lnTo>
                    <a:lnTo>
                      <a:pt x="640" y="58"/>
                    </a:lnTo>
                    <a:lnTo>
                      <a:pt x="537" y="54"/>
                    </a:lnTo>
                    <a:lnTo>
                      <a:pt x="431" y="49"/>
                    </a:lnTo>
                    <a:lnTo>
                      <a:pt x="325" y="39"/>
                    </a:lnTo>
                    <a:lnTo>
                      <a:pt x="215" y="29"/>
                    </a:lnTo>
                    <a:lnTo>
                      <a:pt x="213" y="22"/>
                    </a:lnTo>
                    <a:lnTo>
                      <a:pt x="210" y="19"/>
                    </a:lnTo>
                    <a:lnTo>
                      <a:pt x="144" y="12"/>
                    </a:lnTo>
                    <a:lnTo>
                      <a:pt x="139" y="12"/>
                    </a:lnTo>
                    <a:lnTo>
                      <a:pt x="134" y="14"/>
                    </a:lnTo>
                    <a:lnTo>
                      <a:pt x="130" y="15"/>
                    </a:lnTo>
                    <a:lnTo>
                      <a:pt x="129" y="17"/>
                    </a:lnTo>
                    <a:lnTo>
                      <a:pt x="97" y="14"/>
                    </a:lnTo>
                    <a:lnTo>
                      <a:pt x="65" y="9"/>
                    </a:lnTo>
                    <a:lnTo>
                      <a:pt x="33" y="5"/>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9" name="Freeform 170">
                <a:extLst>
                  <a:ext uri="{FF2B5EF4-FFF2-40B4-BE49-F238E27FC236}">
                    <a16:creationId xmlns:a16="http://schemas.microsoft.com/office/drawing/2014/main" id="{BB94B319-DC09-4805-9B09-EA68045E711A}"/>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0" name="Freeform 171">
                <a:extLst>
                  <a:ext uri="{FF2B5EF4-FFF2-40B4-BE49-F238E27FC236}">
                    <a16:creationId xmlns:a16="http://schemas.microsoft.com/office/drawing/2014/main" id="{7AC382E0-47F9-4591-8CA0-0F88DA17C559}"/>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1" name="Freeform 172">
                <a:extLst>
                  <a:ext uri="{FF2B5EF4-FFF2-40B4-BE49-F238E27FC236}">
                    <a16:creationId xmlns:a16="http://schemas.microsoft.com/office/drawing/2014/main" id="{3FD1E88D-4181-49AD-A24F-9E7E1DB9D3BE}"/>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2" name="Freeform 173">
                <a:extLst>
                  <a:ext uri="{FF2B5EF4-FFF2-40B4-BE49-F238E27FC236}">
                    <a16:creationId xmlns:a16="http://schemas.microsoft.com/office/drawing/2014/main" id="{849EC336-D78B-42B6-B82C-A9C52932D6C5}"/>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3" name="Freeform 174">
                <a:extLst>
                  <a:ext uri="{FF2B5EF4-FFF2-40B4-BE49-F238E27FC236}">
                    <a16:creationId xmlns:a16="http://schemas.microsoft.com/office/drawing/2014/main" id="{BB9E02ED-9510-475E-8A53-EEF05ABA6865}"/>
                  </a:ext>
                </a:extLst>
              </p:cNvPr>
              <p:cNvSpPr>
                <a:spLocks/>
              </p:cNvSpPr>
              <p:nvPr/>
            </p:nvSpPr>
            <p:spPr bwMode="auto">
              <a:xfrm>
                <a:off x="3205" y="2767"/>
                <a:ext cx="319" cy="117"/>
              </a:xfrm>
              <a:custGeom>
                <a:avLst/>
                <a:gdLst>
                  <a:gd name="T0" fmla="*/ 0 w 319"/>
                  <a:gd name="T1" fmla="*/ 0 h 117"/>
                  <a:gd name="T2" fmla="*/ 1 w 319"/>
                  <a:gd name="T3" fmla="*/ 4 h 117"/>
                  <a:gd name="T4" fmla="*/ 3 w 319"/>
                  <a:gd name="T5" fmla="*/ 7 h 117"/>
                  <a:gd name="T6" fmla="*/ 43 w 319"/>
                  <a:gd name="T7" fmla="*/ 25 h 117"/>
                  <a:gd name="T8" fmla="*/ 84 w 319"/>
                  <a:gd name="T9" fmla="*/ 46 h 117"/>
                  <a:gd name="T10" fmla="*/ 126 w 319"/>
                  <a:gd name="T11" fmla="*/ 64 h 117"/>
                  <a:gd name="T12" fmla="*/ 167 w 319"/>
                  <a:gd name="T13" fmla="*/ 81 h 117"/>
                  <a:gd name="T14" fmla="*/ 207 w 319"/>
                  <a:gd name="T15" fmla="*/ 96 h 117"/>
                  <a:gd name="T16" fmla="*/ 248 w 319"/>
                  <a:gd name="T17" fmla="*/ 108 h 117"/>
                  <a:gd name="T18" fmla="*/ 266 w 319"/>
                  <a:gd name="T19" fmla="*/ 113 h 117"/>
                  <a:gd name="T20" fmla="*/ 285 w 319"/>
                  <a:gd name="T21" fmla="*/ 115 h 117"/>
                  <a:gd name="T22" fmla="*/ 302 w 319"/>
                  <a:gd name="T23" fmla="*/ 117 h 117"/>
                  <a:gd name="T24" fmla="*/ 319 w 319"/>
                  <a:gd name="T25" fmla="*/ 117 h 117"/>
                  <a:gd name="T26" fmla="*/ 315 w 319"/>
                  <a:gd name="T27" fmla="*/ 113 h 117"/>
                  <a:gd name="T28" fmla="*/ 309 w 319"/>
                  <a:gd name="T29" fmla="*/ 108 h 117"/>
                  <a:gd name="T30" fmla="*/ 298 w 319"/>
                  <a:gd name="T31" fmla="*/ 102 h 117"/>
                  <a:gd name="T32" fmla="*/ 285 w 319"/>
                  <a:gd name="T33" fmla="*/ 95 h 117"/>
                  <a:gd name="T34" fmla="*/ 253 w 319"/>
                  <a:gd name="T35" fmla="*/ 83 h 117"/>
                  <a:gd name="T36" fmla="*/ 219 w 319"/>
                  <a:gd name="T37" fmla="*/ 74 h 117"/>
                  <a:gd name="T38" fmla="*/ 177 w 319"/>
                  <a:gd name="T39" fmla="*/ 64 h 117"/>
                  <a:gd name="T40" fmla="*/ 136 w 319"/>
                  <a:gd name="T41" fmla="*/ 53 h 117"/>
                  <a:gd name="T42" fmla="*/ 99 w 319"/>
                  <a:gd name="T43" fmla="*/ 39 h 117"/>
                  <a:gd name="T44" fmla="*/ 65 w 319"/>
                  <a:gd name="T45" fmla="*/ 27 h 117"/>
                  <a:gd name="T46" fmla="*/ 16 w 319"/>
                  <a:gd name="T47" fmla="*/ 9 h 117"/>
                  <a:gd name="T48" fmla="*/ 0 w 319"/>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9" h="117">
                    <a:moveTo>
                      <a:pt x="0" y="0"/>
                    </a:moveTo>
                    <a:lnTo>
                      <a:pt x="1" y="4"/>
                    </a:lnTo>
                    <a:lnTo>
                      <a:pt x="3" y="7"/>
                    </a:lnTo>
                    <a:lnTo>
                      <a:pt x="43" y="25"/>
                    </a:lnTo>
                    <a:lnTo>
                      <a:pt x="84" y="46"/>
                    </a:lnTo>
                    <a:lnTo>
                      <a:pt x="126" y="64"/>
                    </a:lnTo>
                    <a:lnTo>
                      <a:pt x="167" y="81"/>
                    </a:lnTo>
                    <a:lnTo>
                      <a:pt x="207" y="96"/>
                    </a:lnTo>
                    <a:lnTo>
                      <a:pt x="248" y="108"/>
                    </a:lnTo>
                    <a:lnTo>
                      <a:pt x="266" y="113"/>
                    </a:lnTo>
                    <a:lnTo>
                      <a:pt x="285" y="115"/>
                    </a:lnTo>
                    <a:lnTo>
                      <a:pt x="302" y="117"/>
                    </a:lnTo>
                    <a:lnTo>
                      <a:pt x="319" y="117"/>
                    </a:lnTo>
                    <a:lnTo>
                      <a:pt x="315" y="113"/>
                    </a:lnTo>
                    <a:lnTo>
                      <a:pt x="309" y="108"/>
                    </a:lnTo>
                    <a:lnTo>
                      <a:pt x="298" y="102"/>
                    </a:lnTo>
                    <a:lnTo>
                      <a:pt x="285" y="95"/>
                    </a:lnTo>
                    <a:lnTo>
                      <a:pt x="253" y="83"/>
                    </a:lnTo>
                    <a:lnTo>
                      <a:pt x="219" y="74"/>
                    </a:lnTo>
                    <a:lnTo>
                      <a:pt x="177" y="64"/>
                    </a:lnTo>
                    <a:lnTo>
                      <a:pt x="136" y="53"/>
                    </a:lnTo>
                    <a:lnTo>
                      <a:pt x="99" y="39"/>
                    </a:lnTo>
                    <a:lnTo>
                      <a:pt x="65" y="27"/>
                    </a:lnTo>
                    <a:lnTo>
                      <a:pt x="16" y="9"/>
                    </a:lnTo>
                    <a:lnTo>
                      <a:pt x="0"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4" name="Freeform 175">
                <a:extLst>
                  <a:ext uri="{FF2B5EF4-FFF2-40B4-BE49-F238E27FC236}">
                    <a16:creationId xmlns:a16="http://schemas.microsoft.com/office/drawing/2014/main" id="{00B150C6-0B5B-41A5-909A-C9E53268D939}"/>
                  </a:ext>
                </a:extLst>
              </p:cNvPr>
              <p:cNvSpPr>
                <a:spLocks/>
              </p:cNvSpPr>
              <p:nvPr/>
            </p:nvSpPr>
            <p:spPr bwMode="auto">
              <a:xfrm>
                <a:off x="3205" y="2771"/>
                <a:ext cx="288" cy="113"/>
              </a:xfrm>
              <a:custGeom>
                <a:avLst/>
                <a:gdLst>
                  <a:gd name="T0" fmla="*/ 0 w 288"/>
                  <a:gd name="T1" fmla="*/ 0 h 113"/>
                  <a:gd name="T2" fmla="*/ 38 w 288"/>
                  <a:gd name="T3" fmla="*/ 23 h 113"/>
                  <a:gd name="T4" fmla="*/ 76 w 288"/>
                  <a:gd name="T5" fmla="*/ 43 h 113"/>
                  <a:gd name="T6" fmla="*/ 113 w 288"/>
                  <a:gd name="T7" fmla="*/ 62 h 113"/>
                  <a:gd name="T8" fmla="*/ 150 w 288"/>
                  <a:gd name="T9" fmla="*/ 77 h 113"/>
                  <a:gd name="T10" fmla="*/ 185 w 288"/>
                  <a:gd name="T11" fmla="*/ 91 h 113"/>
                  <a:gd name="T12" fmla="*/ 221 w 288"/>
                  <a:gd name="T13" fmla="*/ 101 h 113"/>
                  <a:gd name="T14" fmla="*/ 255 w 288"/>
                  <a:gd name="T15" fmla="*/ 108 h 113"/>
                  <a:gd name="T16" fmla="*/ 288 w 288"/>
                  <a:gd name="T17" fmla="*/ 113 h 113"/>
                  <a:gd name="T18" fmla="*/ 287 w 288"/>
                  <a:gd name="T19" fmla="*/ 109 h 113"/>
                  <a:gd name="T20" fmla="*/ 282 w 288"/>
                  <a:gd name="T21" fmla="*/ 104 h 113"/>
                  <a:gd name="T22" fmla="*/ 275 w 288"/>
                  <a:gd name="T23" fmla="*/ 98 h 113"/>
                  <a:gd name="T24" fmla="*/ 266 w 288"/>
                  <a:gd name="T25" fmla="*/ 92 h 113"/>
                  <a:gd name="T26" fmla="*/ 258 w 288"/>
                  <a:gd name="T27" fmla="*/ 87 h 113"/>
                  <a:gd name="T28" fmla="*/ 246 w 288"/>
                  <a:gd name="T29" fmla="*/ 82 h 113"/>
                  <a:gd name="T30" fmla="*/ 233 w 288"/>
                  <a:gd name="T31" fmla="*/ 77 h 113"/>
                  <a:gd name="T32" fmla="*/ 219 w 288"/>
                  <a:gd name="T33" fmla="*/ 72 h 113"/>
                  <a:gd name="T34" fmla="*/ 138 w 288"/>
                  <a:gd name="T35" fmla="*/ 49 h 113"/>
                  <a:gd name="T36" fmla="*/ 65 w 288"/>
                  <a:gd name="T37" fmla="*/ 25 h 113"/>
                  <a:gd name="T38" fmla="*/ 16 w 288"/>
                  <a:gd name="T39" fmla="*/ 6 h 113"/>
                  <a:gd name="T40" fmla="*/ 0 w 288"/>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8" h="113">
                    <a:moveTo>
                      <a:pt x="0" y="0"/>
                    </a:moveTo>
                    <a:lnTo>
                      <a:pt x="38" y="23"/>
                    </a:lnTo>
                    <a:lnTo>
                      <a:pt x="76" y="43"/>
                    </a:lnTo>
                    <a:lnTo>
                      <a:pt x="113" y="62"/>
                    </a:lnTo>
                    <a:lnTo>
                      <a:pt x="150" y="77"/>
                    </a:lnTo>
                    <a:lnTo>
                      <a:pt x="185" y="91"/>
                    </a:lnTo>
                    <a:lnTo>
                      <a:pt x="221" y="101"/>
                    </a:lnTo>
                    <a:lnTo>
                      <a:pt x="255" y="108"/>
                    </a:lnTo>
                    <a:lnTo>
                      <a:pt x="288" y="113"/>
                    </a:lnTo>
                    <a:lnTo>
                      <a:pt x="287" y="109"/>
                    </a:lnTo>
                    <a:lnTo>
                      <a:pt x="282" y="104"/>
                    </a:lnTo>
                    <a:lnTo>
                      <a:pt x="275" y="98"/>
                    </a:lnTo>
                    <a:lnTo>
                      <a:pt x="266" y="92"/>
                    </a:lnTo>
                    <a:lnTo>
                      <a:pt x="258" y="87"/>
                    </a:lnTo>
                    <a:lnTo>
                      <a:pt x="246" y="82"/>
                    </a:lnTo>
                    <a:lnTo>
                      <a:pt x="233" y="77"/>
                    </a:lnTo>
                    <a:lnTo>
                      <a:pt x="219" y="72"/>
                    </a:lnTo>
                    <a:lnTo>
                      <a:pt x="138" y="49"/>
                    </a:lnTo>
                    <a:lnTo>
                      <a:pt x="65" y="25"/>
                    </a:lnTo>
                    <a:lnTo>
                      <a:pt x="16" y="6"/>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5" name="Freeform 176">
                <a:extLst>
                  <a:ext uri="{FF2B5EF4-FFF2-40B4-BE49-F238E27FC236}">
                    <a16:creationId xmlns:a16="http://schemas.microsoft.com/office/drawing/2014/main" id="{F873F555-87D6-4B63-A9EF-0EA7D09DB1E3}"/>
                  </a:ext>
                </a:extLst>
              </p:cNvPr>
              <p:cNvSpPr>
                <a:spLocks/>
              </p:cNvSpPr>
              <p:nvPr/>
            </p:nvSpPr>
            <p:spPr bwMode="auto">
              <a:xfrm>
                <a:off x="3213" y="2754"/>
                <a:ext cx="329" cy="86"/>
              </a:xfrm>
              <a:custGeom>
                <a:avLst/>
                <a:gdLst>
                  <a:gd name="T0" fmla="*/ 0 w 329"/>
                  <a:gd name="T1" fmla="*/ 0 h 86"/>
                  <a:gd name="T2" fmla="*/ 8 w 329"/>
                  <a:gd name="T3" fmla="*/ 6 h 86"/>
                  <a:gd name="T4" fmla="*/ 39 w 329"/>
                  <a:gd name="T5" fmla="*/ 20 h 86"/>
                  <a:gd name="T6" fmla="*/ 86 w 329"/>
                  <a:gd name="T7" fmla="*/ 37 h 86"/>
                  <a:gd name="T8" fmla="*/ 140 w 329"/>
                  <a:gd name="T9" fmla="*/ 55 h 86"/>
                  <a:gd name="T10" fmla="*/ 169 w 329"/>
                  <a:gd name="T11" fmla="*/ 64 h 86"/>
                  <a:gd name="T12" fmla="*/ 198 w 329"/>
                  <a:gd name="T13" fmla="*/ 72 h 86"/>
                  <a:gd name="T14" fmla="*/ 226 w 329"/>
                  <a:gd name="T15" fmla="*/ 77 h 86"/>
                  <a:gd name="T16" fmla="*/ 253 w 329"/>
                  <a:gd name="T17" fmla="*/ 82 h 86"/>
                  <a:gd name="T18" fmla="*/ 277 w 329"/>
                  <a:gd name="T19" fmla="*/ 86 h 86"/>
                  <a:gd name="T20" fmla="*/ 299 w 329"/>
                  <a:gd name="T21" fmla="*/ 86 h 86"/>
                  <a:gd name="T22" fmla="*/ 307 w 329"/>
                  <a:gd name="T23" fmla="*/ 86 h 86"/>
                  <a:gd name="T24" fmla="*/ 316 w 329"/>
                  <a:gd name="T25" fmla="*/ 84 h 86"/>
                  <a:gd name="T26" fmla="*/ 324 w 329"/>
                  <a:gd name="T27" fmla="*/ 81 h 86"/>
                  <a:gd name="T28" fmla="*/ 329 w 329"/>
                  <a:gd name="T29" fmla="*/ 77 h 86"/>
                  <a:gd name="T30" fmla="*/ 317 w 329"/>
                  <a:gd name="T31" fmla="*/ 66 h 86"/>
                  <a:gd name="T32" fmla="*/ 306 w 329"/>
                  <a:gd name="T33" fmla="*/ 55 h 86"/>
                  <a:gd name="T34" fmla="*/ 290 w 329"/>
                  <a:gd name="T35" fmla="*/ 45 h 86"/>
                  <a:gd name="T36" fmla="*/ 275 w 329"/>
                  <a:gd name="T37" fmla="*/ 37 h 86"/>
                  <a:gd name="T38" fmla="*/ 258 w 329"/>
                  <a:gd name="T39" fmla="*/ 28 h 86"/>
                  <a:gd name="T40" fmla="*/ 240 w 329"/>
                  <a:gd name="T41" fmla="*/ 23 h 86"/>
                  <a:gd name="T42" fmla="*/ 220 w 329"/>
                  <a:gd name="T43" fmla="*/ 17 h 86"/>
                  <a:gd name="T44" fmla="*/ 199 w 329"/>
                  <a:gd name="T45" fmla="*/ 11 h 86"/>
                  <a:gd name="T46" fmla="*/ 154 w 329"/>
                  <a:gd name="T47" fmla="*/ 5 h 86"/>
                  <a:gd name="T48" fmla="*/ 106 w 329"/>
                  <a:gd name="T49" fmla="*/ 1 h 86"/>
                  <a:gd name="T50" fmla="*/ 54 w 329"/>
                  <a:gd name="T51" fmla="*/ 0 h 86"/>
                  <a:gd name="T52" fmla="*/ 0 w 32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9" h="86">
                    <a:moveTo>
                      <a:pt x="0" y="0"/>
                    </a:moveTo>
                    <a:lnTo>
                      <a:pt x="8" y="6"/>
                    </a:lnTo>
                    <a:lnTo>
                      <a:pt x="39" y="20"/>
                    </a:lnTo>
                    <a:lnTo>
                      <a:pt x="86" y="37"/>
                    </a:lnTo>
                    <a:lnTo>
                      <a:pt x="140" y="55"/>
                    </a:lnTo>
                    <a:lnTo>
                      <a:pt x="169" y="64"/>
                    </a:lnTo>
                    <a:lnTo>
                      <a:pt x="198" y="72"/>
                    </a:lnTo>
                    <a:lnTo>
                      <a:pt x="226" y="77"/>
                    </a:lnTo>
                    <a:lnTo>
                      <a:pt x="253" y="82"/>
                    </a:lnTo>
                    <a:lnTo>
                      <a:pt x="277" y="86"/>
                    </a:lnTo>
                    <a:lnTo>
                      <a:pt x="299" y="86"/>
                    </a:lnTo>
                    <a:lnTo>
                      <a:pt x="307" y="86"/>
                    </a:lnTo>
                    <a:lnTo>
                      <a:pt x="316" y="84"/>
                    </a:lnTo>
                    <a:lnTo>
                      <a:pt x="324" y="81"/>
                    </a:lnTo>
                    <a:lnTo>
                      <a:pt x="329" y="77"/>
                    </a:lnTo>
                    <a:lnTo>
                      <a:pt x="317" y="66"/>
                    </a:lnTo>
                    <a:lnTo>
                      <a:pt x="306" y="55"/>
                    </a:lnTo>
                    <a:lnTo>
                      <a:pt x="290" y="45"/>
                    </a:lnTo>
                    <a:lnTo>
                      <a:pt x="275" y="37"/>
                    </a:lnTo>
                    <a:lnTo>
                      <a:pt x="258" y="28"/>
                    </a:lnTo>
                    <a:lnTo>
                      <a:pt x="240" y="23"/>
                    </a:lnTo>
                    <a:lnTo>
                      <a:pt x="220" y="17"/>
                    </a:lnTo>
                    <a:lnTo>
                      <a:pt x="199" y="11"/>
                    </a:lnTo>
                    <a:lnTo>
                      <a:pt x="154" y="5"/>
                    </a:lnTo>
                    <a:lnTo>
                      <a:pt x="106" y="1"/>
                    </a:lnTo>
                    <a:lnTo>
                      <a:pt x="54" y="0"/>
                    </a:lnTo>
                    <a:lnTo>
                      <a:pt x="0" y="0"/>
                    </a:lnTo>
                    <a:close/>
                  </a:path>
                </a:pathLst>
              </a:custGeom>
              <a:solidFill>
                <a:srgbClr val="FA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6" name="Freeform 177">
                <a:extLst>
                  <a:ext uri="{FF2B5EF4-FFF2-40B4-BE49-F238E27FC236}">
                    <a16:creationId xmlns:a16="http://schemas.microsoft.com/office/drawing/2014/main" id="{DB5D31A8-297E-453A-BDA8-29DA546C1F28}"/>
                  </a:ext>
                </a:extLst>
              </p:cNvPr>
              <p:cNvSpPr>
                <a:spLocks/>
              </p:cNvSpPr>
              <p:nvPr/>
            </p:nvSpPr>
            <p:spPr bwMode="auto">
              <a:xfrm>
                <a:off x="3210" y="2755"/>
                <a:ext cx="344" cy="98"/>
              </a:xfrm>
              <a:custGeom>
                <a:avLst/>
                <a:gdLst>
                  <a:gd name="T0" fmla="*/ 3 w 344"/>
                  <a:gd name="T1" fmla="*/ 0 h 98"/>
                  <a:gd name="T2" fmla="*/ 15 w 344"/>
                  <a:gd name="T3" fmla="*/ 7 h 98"/>
                  <a:gd name="T4" fmla="*/ 49 w 344"/>
                  <a:gd name="T5" fmla="*/ 21 h 98"/>
                  <a:gd name="T6" fmla="*/ 96 w 344"/>
                  <a:gd name="T7" fmla="*/ 39 h 98"/>
                  <a:gd name="T8" fmla="*/ 150 w 344"/>
                  <a:gd name="T9" fmla="*/ 58 h 98"/>
                  <a:gd name="T10" fmla="*/ 179 w 344"/>
                  <a:gd name="T11" fmla="*/ 68 h 98"/>
                  <a:gd name="T12" fmla="*/ 207 w 344"/>
                  <a:gd name="T13" fmla="*/ 76 h 98"/>
                  <a:gd name="T14" fmla="*/ 236 w 344"/>
                  <a:gd name="T15" fmla="*/ 83 h 98"/>
                  <a:gd name="T16" fmla="*/ 261 w 344"/>
                  <a:gd name="T17" fmla="*/ 88 h 98"/>
                  <a:gd name="T18" fmla="*/ 285 w 344"/>
                  <a:gd name="T19" fmla="*/ 90 h 98"/>
                  <a:gd name="T20" fmla="*/ 307 w 344"/>
                  <a:gd name="T21" fmla="*/ 92 h 98"/>
                  <a:gd name="T22" fmla="*/ 315 w 344"/>
                  <a:gd name="T23" fmla="*/ 90 h 98"/>
                  <a:gd name="T24" fmla="*/ 324 w 344"/>
                  <a:gd name="T25" fmla="*/ 88 h 98"/>
                  <a:gd name="T26" fmla="*/ 331 w 344"/>
                  <a:gd name="T27" fmla="*/ 86 h 98"/>
                  <a:gd name="T28" fmla="*/ 337 w 344"/>
                  <a:gd name="T29" fmla="*/ 83 h 98"/>
                  <a:gd name="T30" fmla="*/ 341 w 344"/>
                  <a:gd name="T31" fmla="*/ 88 h 98"/>
                  <a:gd name="T32" fmla="*/ 344 w 344"/>
                  <a:gd name="T33" fmla="*/ 92 h 98"/>
                  <a:gd name="T34" fmla="*/ 337 w 344"/>
                  <a:gd name="T35" fmla="*/ 95 h 98"/>
                  <a:gd name="T36" fmla="*/ 326 w 344"/>
                  <a:gd name="T37" fmla="*/ 98 h 98"/>
                  <a:gd name="T38" fmla="*/ 310 w 344"/>
                  <a:gd name="T39" fmla="*/ 98 h 98"/>
                  <a:gd name="T40" fmla="*/ 293 w 344"/>
                  <a:gd name="T41" fmla="*/ 97 h 98"/>
                  <a:gd name="T42" fmla="*/ 273 w 344"/>
                  <a:gd name="T43" fmla="*/ 95 h 98"/>
                  <a:gd name="T44" fmla="*/ 251 w 344"/>
                  <a:gd name="T45" fmla="*/ 92 h 98"/>
                  <a:gd name="T46" fmla="*/ 226 w 344"/>
                  <a:gd name="T47" fmla="*/ 86 h 98"/>
                  <a:gd name="T48" fmla="*/ 201 w 344"/>
                  <a:gd name="T49" fmla="*/ 80 h 98"/>
                  <a:gd name="T50" fmla="*/ 147 w 344"/>
                  <a:gd name="T51" fmla="*/ 65 h 98"/>
                  <a:gd name="T52" fmla="*/ 94 w 344"/>
                  <a:gd name="T53" fmla="*/ 46 h 98"/>
                  <a:gd name="T54" fmla="*/ 67 w 344"/>
                  <a:gd name="T55" fmla="*/ 36 h 98"/>
                  <a:gd name="T56" fmla="*/ 44 w 344"/>
                  <a:gd name="T57" fmla="*/ 24 h 98"/>
                  <a:gd name="T58" fmla="*/ 20 w 344"/>
                  <a:gd name="T59" fmla="*/ 14 h 98"/>
                  <a:gd name="T60" fmla="*/ 0 w 344"/>
                  <a:gd name="T61" fmla="*/ 2 h 98"/>
                  <a:gd name="T62" fmla="*/ 3 w 344"/>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 h="98">
                    <a:moveTo>
                      <a:pt x="3" y="0"/>
                    </a:moveTo>
                    <a:lnTo>
                      <a:pt x="15" y="7"/>
                    </a:lnTo>
                    <a:lnTo>
                      <a:pt x="49" y="21"/>
                    </a:lnTo>
                    <a:lnTo>
                      <a:pt x="96" y="39"/>
                    </a:lnTo>
                    <a:lnTo>
                      <a:pt x="150" y="58"/>
                    </a:lnTo>
                    <a:lnTo>
                      <a:pt x="179" y="68"/>
                    </a:lnTo>
                    <a:lnTo>
                      <a:pt x="207" y="76"/>
                    </a:lnTo>
                    <a:lnTo>
                      <a:pt x="236" y="83"/>
                    </a:lnTo>
                    <a:lnTo>
                      <a:pt x="261" y="88"/>
                    </a:lnTo>
                    <a:lnTo>
                      <a:pt x="285" y="90"/>
                    </a:lnTo>
                    <a:lnTo>
                      <a:pt x="307" y="92"/>
                    </a:lnTo>
                    <a:lnTo>
                      <a:pt x="315" y="90"/>
                    </a:lnTo>
                    <a:lnTo>
                      <a:pt x="324" y="88"/>
                    </a:lnTo>
                    <a:lnTo>
                      <a:pt x="331" y="86"/>
                    </a:lnTo>
                    <a:lnTo>
                      <a:pt x="337" y="83"/>
                    </a:lnTo>
                    <a:lnTo>
                      <a:pt x="341" y="88"/>
                    </a:lnTo>
                    <a:lnTo>
                      <a:pt x="344" y="92"/>
                    </a:lnTo>
                    <a:lnTo>
                      <a:pt x="337" y="95"/>
                    </a:lnTo>
                    <a:lnTo>
                      <a:pt x="326" y="98"/>
                    </a:lnTo>
                    <a:lnTo>
                      <a:pt x="310" y="98"/>
                    </a:lnTo>
                    <a:lnTo>
                      <a:pt x="293" y="97"/>
                    </a:lnTo>
                    <a:lnTo>
                      <a:pt x="273" y="95"/>
                    </a:lnTo>
                    <a:lnTo>
                      <a:pt x="251" y="92"/>
                    </a:lnTo>
                    <a:lnTo>
                      <a:pt x="226" y="86"/>
                    </a:lnTo>
                    <a:lnTo>
                      <a:pt x="201" y="80"/>
                    </a:lnTo>
                    <a:lnTo>
                      <a:pt x="147" y="65"/>
                    </a:lnTo>
                    <a:lnTo>
                      <a:pt x="94" y="46"/>
                    </a:lnTo>
                    <a:lnTo>
                      <a:pt x="67" y="36"/>
                    </a:lnTo>
                    <a:lnTo>
                      <a:pt x="44" y="24"/>
                    </a:lnTo>
                    <a:lnTo>
                      <a:pt x="20" y="14"/>
                    </a:lnTo>
                    <a:lnTo>
                      <a:pt x="0" y="2"/>
                    </a:lnTo>
                    <a:lnTo>
                      <a:pt x="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7" name="Freeform 178">
                <a:extLst>
                  <a:ext uri="{FF2B5EF4-FFF2-40B4-BE49-F238E27FC236}">
                    <a16:creationId xmlns:a16="http://schemas.microsoft.com/office/drawing/2014/main" id="{3BBB2159-D463-4CF4-A046-78B9F1B36973}"/>
                  </a:ext>
                </a:extLst>
              </p:cNvPr>
              <p:cNvSpPr>
                <a:spLocks/>
              </p:cNvSpPr>
              <p:nvPr/>
            </p:nvSpPr>
            <p:spPr bwMode="auto">
              <a:xfrm>
                <a:off x="3211" y="2754"/>
                <a:ext cx="338" cy="94"/>
              </a:xfrm>
              <a:custGeom>
                <a:avLst/>
                <a:gdLst>
                  <a:gd name="T0" fmla="*/ 2 w 338"/>
                  <a:gd name="T1" fmla="*/ 0 h 94"/>
                  <a:gd name="T2" fmla="*/ 10 w 338"/>
                  <a:gd name="T3" fmla="*/ 6 h 94"/>
                  <a:gd name="T4" fmla="*/ 41 w 338"/>
                  <a:gd name="T5" fmla="*/ 20 h 94"/>
                  <a:gd name="T6" fmla="*/ 88 w 338"/>
                  <a:gd name="T7" fmla="*/ 37 h 94"/>
                  <a:gd name="T8" fmla="*/ 142 w 338"/>
                  <a:gd name="T9" fmla="*/ 55 h 94"/>
                  <a:gd name="T10" fmla="*/ 171 w 338"/>
                  <a:gd name="T11" fmla="*/ 64 h 94"/>
                  <a:gd name="T12" fmla="*/ 200 w 338"/>
                  <a:gd name="T13" fmla="*/ 72 h 94"/>
                  <a:gd name="T14" fmla="*/ 228 w 338"/>
                  <a:gd name="T15" fmla="*/ 77 h 94"/>
                  <a:gd name="T16" fmla="*/ 255 w 338"/>
                  <a:gd name="T17" fmla="*/ 82 h 94"/>
                  <a:gd name="T18" fmla="*/ 279 w 338"/>
                  <a:gd name="T19" fmla="*/ 86 h 94"/>
                  <a:gd name="T20" fmla="*/ 301 w 338"/>
                  <a:gd name="T21" fmla="*/ 86 h 94"/>
                  <a:gd name="T22" fmla="*/ 309 w 338"/>
                  <a:gd name="T23" fmla="*/ 86 h 94"/>
                  <a:gd name="T24" fmla="*/ 318 w 338"/>
                  <a:gd name="T25" fmla="*/ 84 h 94"/>
                  <a:gd name="T26" fmla="*/ 326 w 338"/>
                  <a:gd name="T27" fmla="*/ 81 h 94"/>
                  <a:gd name="T28" fmla="*/ 331 w 338"/>
                  <a:gd name="T29" fmla="*/ 77 h 94"/>
                  <a:gd name="T30" fmla="*/ 335 w 338"/>
                  <a:gd name="T31" fmla="*/ 82 h 94"/>
                  <a:gd name="T32" fmla="*/ 338 w 338"/>
                  <a:gd name="T33" fmla="*/ 87 h 94"/>
                  <a:gd name="T34" fmla="*/ 331 w 338"/>
                  <a:gd name="T35" fmla="*/ 91 h 94"/>
                  <a:gd name="T36" fmla="*/ 321 w 338"/>
                  <a:gd name="T37" fmla="*/ 93 h 94"/>
                  <a:gd name="T38" fmla="*/ 306 w 338"/>
                  <a:gd name="T39" fmla="*/ 94 h 94"/>
                  <a:gd name="T40" fmla="*/ 289 w 338"/>
                  <a:gd name="T41" fmla="*/ 93 h 94"/>
                  <a:gd name="T42" fmla="*/ 269 w 338"/>
                  <a:gd name="T43" fmla="*/ 91 h 94"/>
                  <a:gd name="T44" fmla="*/ 247 w 338"/>
                  <a:gd name="T45" fmla="*/ 87 h 94"/>
                  <a:gd name="T46" fmla="*/ 223 w 338"/>
                  <a:gd name="T47" fmla="*/ 82 h 94"/>
                  <a:gd name="T48" fmla="*/ 198 w 338"/>
                  <a:gd name="T49" fmla="*/ 77 h 94"/>
                  <a:gd name="T50" fmla="*/ 146 w 338"/>
                  <a:gd name="T51" fmla="*/ 62 h 94"/>
                  <a:gd name="T52" fmla="*/ 93 w 338"/>
                  <a:gd name="T53" fmla="*/ 44 h 94"/>
                  <a:gd name="T54" fmla="*/ 68 w 338"/>
                  <a:gd name="T55" fmla="*/ 35 h 94"/>
                  <a:gd name="T56" fmla="*/ 44 w 338"/>
                  <a:gd name="T57" fmla="*/ 23 h 94"/>
                  <a:gd name="T58" fmla="*/ 22 w 338"/>
                  <a:gd name="T59" fmla="*/ 13 h 94"/>
                  <a:gd name="T60" fmla="*/ 0 w 338"/>
                  <a:gd name="T61" fmla="*/ 1 h 94"/>
                  <a:gd name="T62" fmla="*/ 2 w 338"/>
                  <a:gd name="T63" fmla="*/ 1 h 94"/>
                  <a:gd name="T64" fmla="*/ 2 w 338"/>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8" h="94">
                    <a:moveTo>
                      <a:pt x="2" y="0"/>
                    </a:moveTo>
                    <a:lnTo>
                      <a:pt x="10" y="6"/>
                    </a:lnTo>
                    <a:lnTo>
                      <a:pt x="41" y="20"/>
                    </a:lnTo>
                    <a:lnTo>
                      <a:pt x="88" y="37"/>
                    </a:lnTo>
                    <a:lnTo>
                      <a:pt x="142" y="55"/>
                    </a:lnTo>
                    <a:lnTo>
                      <a:pt x="171" y="64"/>
                    </a:lnTo>
                    <a:lnTo>
                      <a:pt x="200" y="72"/>
                    </a:lnTo>
                    <a:lnTo>
                      <a:pt x="228" y="77"/>
                    </a:lnTo>
                    <a:lnTo>
                      <a:pt x="255" y="82"/>
                    </a:lnTo>
                    <a:lnTo>
                      <a:pt x="279" y="86"/>
                    </a:lnTo>
                    <a:lnTo>
                      <a:pt x="301" y="86"/>
                    </a:lnTo>
                    <a:lnTo>
                      <a:pt x="309" y="86"/>
                    </a:lnTo>
                    <a:lnTo>
                      <a:pt x="318" y="84"/>
                    </a:lnTo>
                    <a:lnTo>
                      <a:pt x="326" y="81"/>
                    </a:lnTo>
                    <a:lnTo>
                      <a:pt x="331" y="77"/>
                    </a:lnTo>
                    <a:lnTo>
                      <a:pt x="335" y="82"/>
                    </a:lnTo>
                    <a:lnTo>
                      <a:pt x="338" y="87"/>
                    </a:lnTo>
                    <a:lnTo>
                      <a:pt x="331" y="91"/>
                    </a:lnTo>
                    <a:lnTo>
                      <a:pt x="321" y="93"/>
                    </a:lnTo>
                    <a:lnTo>
                      <a:pt x="306" y="94"/>
                    </a:lnTo>
                    <a:lnTo>
                      <a:pt x="289" y="93"/>
                    </a:lnTo>
                    <a:lnTo>
                      <a:pt x="269" y="91"/>
                    </a:lnTo>
                    <a:lnTo>
                      <a:pt x="247" y="87"/>
                    </a:lnTo>
                    <a:lnTo>
                      <a:pt x="223" y="82"/>
                    </a:lnTo>
                    <a:lnTo>
                      <a:pt x="198" y="77"/>
                    </a:lnTo>
                    <a:lnTo>
                      <a:pt x="146" y="62"/>
                    </a:lnTo>
                    <a:lnTo>
                      <a:pt x="93" y="44"/>
                    </a:lnTo>
                    <a:lnTo>
                      <a:pt x="68" y="35"/>
                    </a:lnTo>
                    <a:lnTo>
                      <a:pt x="44" y="23"/>
                    </a:lnTo>
                    <a:lnTo>
                      <a:pt x="22" y="13"/>
                    </a:lnTo>
                    <a:lnTo>
                      <a:pt x="0" y="1"/>
                    </a:lnTo>
                    <a:lnTo>
                      <a:pt x="2" y="1"/>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8" name="Freeform 179">
                <a:extLst>
                  <a:ext uri="{FF2B5EF4-FFF2-40B4-BE49-F238E27FC236}">
                    <a16:creationId xmlns:a16="http://schemas.microsoft.com/office/drawing/2014/main" id="{7FDB9B8A-CE4C-4B92-AB42-B41FE91E21B1}"/>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9" name="Freeform 180">
                <a:extLst>
                  <a:ext uri="{FF2B5EF4-FFF2-40B4-BE49-F238E27FC236}">
                    <a16:creationId xmlns:a16="http://schemas.microsoft.com/office/drawing/2014/main" id="{5CD4B413-4F5F-47D9-BC5C-EE75A23D4E46}"/>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0" name="Freeform 181">
                <a:extLst>
                  <a:ext uri="{FF2B5EF4-FFF2-40B4-BE49-F238E27FC236}">
                    <a16:creationId xmlns:a16="http://schemas.microsoft.com/office/drawing/2014/main" id="{2ED85124-0D5E-4556-A50D-7CD4E6716A7D}"/>
                  </a:ext>
                </a:extLst>
              </p:cNvPr>
              <p:cNvSpPr>
                <a:spLocks/>
              </p:cNvSpPr>
              <p:nvPr/>
            </p:nvSpPr>
            <p:spPr bwMode="auto">
              <a:xfrm>
                <a:off x="3402" y="1692"/>
                <a:ext cx="117" cy="21"/>
              </a:xfrm>
              <a:custGeom>
                <a:avLst/>
                <a:gdLst>
                  <a:gd name="T0" fmla="*/ 117 w 117"/>
                  <a:gd name="T1" fmla="*/ 21 h 21"/>
                  <a:gd name="T2" fmla="*/ 0 w 117"/>
                  <a:gd name="T3" fmla="*/ 0 h 21"/>
                  <a:gd name="T4" fmla="*/ 29 w 117"/>
                  <a:gd name="T5" fmla="*/ 4 h 21"/>
                  <a:gd name="T6" fmla="*/ 58 w 117"/>
                  <a:gd name="T7" fmla="*/ 9 h 21"/>
                  <a:gd name="T8" fmla="*/ 88 w 117"/>
                  <a:gd name="T9" fmla="*/ 14 h 21"/>
                  <a:gd name="T10" fmla="*/ 117 w 117"/>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1">
                    <a:moveTo>
                      <a:pt x="117" y="21"/>
                    </a:moveTo>
                    <a:lnTo>
                      <a:pt x="0" y="0"/>
                    </a:lnTo>
                    <a:lnTo>
                      <a:pt x="29" y="4"/>
                    </a:lnTo>
                    <a:lnTo>
                      <a:pt x="58" y="9"/>
                    </a:lnTo>
                    <a:lnTo>
                      <a:pt x="88" y="14"/>
                    </a:lnTo>
                    <a:lnTo>
                      <a:pt x="117" y="21"/>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1" name="Freeform 182">
                <a:extLst>
                  <a:ext uri="{FF2B5EF4-FFF2-40B4-BE49-F238E27FC236}">
                    <a16:creationId xmlns:a16="http://schemas.microsoft.com/office/drawing/2014/main" id="{B7B4BE99-E8BC-49A4-94ED-646F5F9385BD}"/>
                  </a:ext>
                </a:extLst>
              </p:cNvPr>
              <p:cNvSpPr>
                <a:spLocks/>
              </p:cNvSpPr>
              <p:nvPr/>
            </p:nvSpPr>
            <p:spPr bwMode="auto">
              <a:xfrm>
                <a:off x="3368" y="1687"/>
                <a:ext cx="181" cy="32"/>
              </a:xfrm>
              <a:custGeom>
                <a:avLst/>
                <a:gdLst>
                  <a:gd name="T0" fmla="*/ 181 w 181"/>
                  <a:gd name="T1" fmla="*/ 32 h 32"/>
                  <a:gd name="T2" fmla="*/ 0 w 181"/>
                  <a:gd name="T3" fmla="*/ 0 h 32"/>
                  <a:gd name="T4" fmla="*/ 46 w 181"/>
                  <a:gd name="T5" fmla="*/ 7 h 32"/>
                  <a:gd name="T6" fmla="*/ 92 w 181"/>
                  <a:gd name="T7" fmla="*/ 14 h 32"/>
                  <a:gd name="T8" fmla="*/ 137 w 181"/>
                  <a:gd name="T9" fmla="*/ 22 h 32"/>
                  <a:gd name="T10" fmla="*/ 181 w 18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32">
                    <a:moveTo>
                      <a:pt x="181" y="32"/>
                    </a:moveTo>
                    <a:lnTo>
                      <a:pt x="0" y="0"/>
                    </a:lnTo>
                    <a:lnTo>
                      <a:pt x="46" y="7"/>
                    </a:lnTo>
                    <a:lnTo>
                      <a:pt x="92" y="14"/>
                    </a:lnTo>
                    <a:lnTo>
                      <a:pt x="137" y="22"/>
                    </a:lnTo>
                    <a:lnTo>
                      <a:pt x="181" y="3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2" name="Freeform 183">
                <a:extLst>
                  <a:ext uri="{FF2B5EF4-FFF2-40B4-BE49-F238E27FC236}">
                    <a16:creationId xmlns:a16="http://schemas.microsoft.com/office/drawing/2014/main" id="{A379064B-5F54-42BC-8990-7C626D79EC9B}"/>
                  </a:ext>
                </a:extLst>
              </p:cNvPr>
              <p:cNvSpPr>
                <a:spLocks/>
              </p:cNvSpPr>
              <p:nvPr/>
            </p:nvSpPr>
            <p:spPr bwMode="auto">
              <a:xfrm>
                <a:off x="3343" y="1686"/>
                <a:ext cx="228" cy="40"/>
              </a:xfrm>
              <a:custGeom>
                <a:avLst/>
                <a:gdLst>
                  <a:gd name="T0" fmla="*/ 59 w 228"/>
                  <a:gd name="T1" fmla="*/ 6 h 40"/>
                  <a:gd name="T2" fmla="*/ 176 w 228"/>
                  <a:gd name="T3" fmla="*/ 27 h 40"/>
                  <a:gd name="T4" fmla="*/ 189 w 228"/>
                  <a:gd name="T5" fmla="*/ 30 h 40"/>
                  <a:gd name="T6" fmla="*/ 203 w 228"/>
                  <a:gd name="T7" fmla="*/ 33 h 40"/>
                  <a:gd name="T8" fmla="*/ 214 w 228"/>
                  <a:gd name="T9" fmla="*/ 37 h 40"/>
                  <a:gd name="T10" fmla="*/ 228 w 228"/>
                  <a:gd name="T11" fmla="*/ 40 h 40"/>
                  <a:gd name="T12" fmla="*/ 0 w 228"/>
                  <a:gd name="T13" fmla="*/ 0 h 40"/>
                  <a:gd name="T14" fmla="*/ 14 w 228"/>
                  <a:gd name="T15" fmla="*/ 1 h 40"/>
                  <a:gd name="T16" fmla="*/ 29 w 228"/>
                  <a:gd name="T17" fmla="*/ 3 h 40"/>
                  <a:gd name="T18" fmla="*/ 44 w 228"/>
                  <a:gd name="T19" fmla="*/ 5 h 40"/>
                  <a:gd name="T20" fmla="*/ 59 w 228"/>
                  <a:gd name="T21" fmla="*/ 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40">
                    <a:moveTo>
                      <a:pt x="59" y="6"/>
                    </a:moveTo>
                    <a:lnTo>
                      <a:pt x="176" y="27"/>
                    </a:lnTo>
                    <a:lnTo>
                      <a:pt x="189" y="30"/>
                    </a:lnTo>
                    <a:lnTo>
                      <a:pt x="203" y="33"/>
                    </a:lnTo>
                    <a:lnTo>
                      <a:pt x="214" y="37"/>
                    </a:lnTo>
                    <a:lnTo>
                      <a:pt x="228" y="40"/>
                    </a:lnTo>
                    <a:lnTo>
                      <a:pt x="0" y="0"/>
                    </a:lnTo>
                    <a:lnTo>
                      <a:pt x="14" y="1"/>
                    </a:lnTo>
                    <a:lnTo>
                      <a:pt x="29" y="3"/>
                    </a:lnTo>
                    <a:lnTo>
                      <a:pt x="44" y="5"/>
                    </a:lnTo>
                    <a:lnTo>
                      <a:pt x="59" y="6"/>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3" name="Freeform 184">
                <a:extLst>
                  <a:ext uri="{FF2B5EF4-FFF2-40B4-BE49-F238E27FC236}">
                    <a16:creationId xmlns:a16="http://schemas.microsoft.com/office/drawing/2014/main" id="{BF316A23-FAFF-4B19-95F5-37F7A39BC949}"/>
                  </a:ext>
                </a:extLst>
              </p:cNvPr>
              <p:cNvSpPr>
                <a:spLocks/>
              </p:cNvSpPr>
              <p:nvPr/>
            </p:nvSpPr>
            <p:spPr bwMode="auto">
              <a:xfrm>
                <a:off x="3321" y="1684"/>
                <a:ext cx="269" cy="47"/>
              </a:xfrm>
              <a:custGeom>
                <a:avLst/>
                <a:gdLst>
                  <a:gd name="T0" fmla="*/ 47 w 269"/>
                  <a:gd name="T1" fmla="*/ 3 h 47"/>
                  <a:gd name="T2" fmla="*/ 228 w 269"/>
                  <a:gd name="T3" fmla="*/ 35 h 47"/>
                  <a:gd name="T4" fmla="*/ 248 w 269"/>
                  <a:gd name="T5" fmla="*/ 42 h 47"/>
                  <a:gd name="T6" fmla="*/ 269 w 269"/>
                  <a:gd name="T7" fmla="*/ 47 h 47"/>
                  <a:gd name="T8" fmla="*/ 0 w 269"/>
                  <a:gd name="T9" fmla="*/ 0 h 47"/>
                  <a:gd name="T10" fmla="*/ 24 w 269"/>
                  <a:gd name="T11" fmla="*/ 2 h 47"/>
                  <a:gd name="T12" fmla="*/ 47 w 269"/>
                  <a:gd name="T13" fmla="*/ 3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47">
                    <a:moveTo>
                      <a:pt x="47" y="3"/>
                    </a:moveTo>
                    <a:lnTo>
                      <a:pt x="228" y="35"/>
                    </a:lnTo>
                    <a:lnTo>
                      <a:pt x="248" y="42"/>
                    </a:lnTo>
                    <a:lnTo>
                      <a:pt x="269" y="47"/>
                    </a:lnTo>
                    <a:lnTo>
                      <a:pt x="0" y="0"/>
                    </a:lnTo>
                    <a:lnTo>
                      <a:pt x="24" y="2"/>
                    </a:lnTo>
                    <a:lnTo>
                      <a:pt x="47" y="3"/>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4" name="Freeform 185">
                <a:extLst>
                  <a:ext uri="{FF2B5EF4-FFF2-40B4-BE49-F238E27FC236}">
                    <a16:creationId xmlns:a16="http://schemas.microsoft.com/office/drawing/2014/main" id="{E20C87D4-9D98-43FF-A097-71B083F5CBF3}"/>
                  </a:ext>
                </a:extLst>
              </p:cNvPr>
              <p:cNvSpPr>
                <a:spLocks/>
              </p:cNvSpPr>
              <p:nvPr/>
            </p:nvSpPr>
            <p:spPr bwMode="auto">
              <a:xfrm>
                <a:off x="3303" y="1684"/>
                <a:ext cx="302" cy="52"/>
              </a:xfrm>
              <a:custGeom>
                <a:avLst/>
                <a:gdLst>
                  <a:gd name="T0" fmla="*/ 40 w 302"/>
                  <a:gd name="T1" fmla="*/ 2 h 52"/>
                  <a:gd name="T2" fmla="*/ 268 w 302"/>
                  <a:gd name="T3" fmla="*/ 42 h 52"/>
                  <a:gd name="T4" fmla="*/ 285 w 302"/>
                  <a:gd name="T5" fmla="*/ 47 h 52"/>
                  <a:gd name="T6" fmla="*/ 302 w 302"/>
                  <a:gd name="T7" fmla="*/ 52 h 52"/>
                  <a:gd name="T8" fmla="*/ 0 w 302"/>
                  <a:gd name="T9" fmla="*/ 0 h 52"/>
                  <a:gd name="T10" fmla="*/ 20 w 302"/>
                  <a:gd name="T11" fmla="*/ 0 h 52"/>
                  <a:gd name="T12" fmla="*/ 40 w 302"/>
                  <a:gd name="T13" fmla="*/ 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52">
                    <a:moveTo>
                      <a:pt x="40" y="2"/>
                    </a:moveTo>
                    <a:lnTo>
                      <a:pt x="268" y="42"/>
                    </a:lnTo>
                    <a:lnTo>
                      <a:pt x="285" y="47"/>
                    </a:lnTo>
                    <a:lnTo>
                      <a:pt x="302" y="52"/>
                    </a:lnTo>
                    <a:lnTo>
                      <a:pt x="0" y="0"/>
                    </a:lnTo>
                    <a:lnTo>
                      <a:pt x="20" y="0"/>
                    </a:lnTo>
                    <a:lnTo>
                      <a:pt x="40" y="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5" name="Freeform 186">
                <a:extLst>
                  <a:ext uri="{FF2B5EF4-FFF2-40B4-BE49-F238E27FC236}">
                    <a16:creationId xmlns:a16="http://schemas.microsoft.com/office/drawing/2014/main" id="{37D0C429-F9B6-4B1E-9FE9-58750E651283}"/>
                  </a:ext>
                </a:extLst>
              </p:cNvPr>
              <p:cNvSpPr>
                <a:spLocks/>
              </p:cNvSpPr>
              <p:nvPr/>
            </p:nvSpPr>
            <p:spPr bwMode="auto">
              <a:xfrm>
                <a:off x="3286" y="1682"/>
                <a:ext cx="334" cy="59"/>
              </a:xfrm>
              <a:custGeom>
                <a:avLst/>
                <a:gdLst>
                  <a:gd name="T0" fmla="*/ 35 w 334"/>
                  <a:gd name="T1" fmla="*/ 2 h 59"/>
                  <a:gd name="T2" fmla="*/ 304 w 334"/>
                  <a:gd name="T3" fmla="*/ 49 h 59"/>
                  <a:gd name="T4" fmla="*/ 319 w 334"/>
                  <a:gd name="T5" fmla="*/ 54 h 59"/>
                  <a:gd name="T6" fmla="*/ 334 w 334"/>
                  <a:gd name="T7" fmla="*/ 59 h 59"/>
                  <a:gd name="T8" fmla="*/ 0 w 334"/>
                  <a:gd name="T9" fmla="*/ 0 h 59"/>
                  <a:gd name="T10" fmla="*/ 18 w 334"/>
                  <a:gd name="T11" fmla="*/ 2 h 59"/>
                  <a:gd name="T12" fmla="*/ 35 w 334"/>
                  <a:gd name="T13" fmla="*/ 2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9">
                    <a:moveTo>
                      <a:pt x="35" y="2"/>
                    </a:moveTo>
                    <a:lnTo>
                      <a:pt x="304" y="49"/>
                    </a:lnTo>
                    <a:lnTo>
                      <a:pt x="319" y="54"/>
                    </a:lnTo>
                    <a:lnTo>
                      <a:pt x="334" y="59"/>
                    </a:lnTo>
                    <a:lnTo>
                      <a:pt x="0" y="0"/>
                    </a:lnTo>
                    <a:lnTo>
                      <a:pt x="18" y="2"/>
                    </a:lnTo>
                    <a:lnTo>
                      <a:pt x="35"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6" name="Freeform 187">
                <a:extLst>
                  <a:ext uri="{FF2B5EF4-FFF2-40B4-BE49-F238E27FC236}">
                    <a16:creationId xmlns:a16="http://schemas.microsoft.com/office/drawing/2014/main" id="{BDF5A17C-5EF7-4FC5-9E4C-6408B6B470A0}"/>
                  </a:ext>
                </a:extLst>
              </p:cNvPr>
              <p:cNvSpPr>
                <a:spLocks/>
              </p:cNvSpPr>
              <p:nvPr/>
            </p:nvSpPr>
            <p:spPr bwMode="auto">
              <a:xfrm>
                <a:off x="3270" y="1682"/>
                <a:ext cx="362" cy="64"/>
              </a:xfrm>
              <a:custGeom>
                <a:avLst/>
                <a:gdLst>
                  <a:gd name="T0" fmla="*/ 33 w 362"/>
                  <a:gd name="T1" fmla="*/ 2 h 64"/>
                  <a:gd name="T2" fmla="*/ 335 w 362"/>
                  <a:gd name="T3" fmla="*/ 54 h 64"/>
                  <a:gd name="T4" fmla="*/ 348 w 362"/>
                  <a:gd name="T5" fmla="*/ 59 h 64"/>
                  <a:gd name="T6" fmla="*/ 362 w 362"/>
                  <a:gd name="T7" fmla="*/ 64 h 64"/>
                  <a:gd name="T8" fmla="*/ 0 w 362"/>
                  <a:gd name="T9" fmla="*/ 0 h 64"/>
                  <a:gd name="T10" fmla="*/ 17 w 362"/>
                  <a:gd name="T11" fmla="*/ 0 h 64"/>
                  <a:gd name="T12" fmla="*/ 33 w 362"/>
                  <a:gd name="T13" fmla="*/ 2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2" h="64">
                    <a:moveTo>
                      <a:pt x="33" y="2"/>
                    </a:moveTo>
                    <a:lnTo>
                      <a:pt x="335" y="54"/>
                    </a:lnTo>
                    <a:lnTo>
                      <a:pt x="348" y="59"/>
                    </a:lnTo>
                    <a:lnTo>
                      <a:pt x="362" y="64"/>
                    </a:lnTo>
                    <a:lnTo>
                      <a:pt x="0" y="0"/>
                    </a:lnTo>
                    <a:lnTo>
                      <a:pt x="17" y="0"/>
                    </a:lnTo>
                    <a:lnTo>
                      <a:pt x="33"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7" name="Freeform 188">
                <a:extLst>
                  <a:ext uri="{FF2B5EF4-FFF2-40B4-BE49-F238E27FC236}">
                    <a16:creationId xmlns:a16="http://schemas.microsoft.com/office/drawing/2014/main" id="{6B628E47-483E-49DF-B9DB-7E97D8BD8454}"/>
                  </a:ext>
                </a:extLst>
              </p:cNvPr>
              <p:cNvSpPr>
                <a:spLocks/>
              </p:cNvSpPr>
              <p:nvPr/>
            </p:nvSpPr>
            <p:spPr bwMode="auto">
              <a:xfrm>
                <a:off x="3257" y="1682"/>
                <a:ext cx="387" cy="68"/>
              </a:xfrm>
              <a:custGeom>
                <a:avLst/>
                <a:gdLst>
                  <a:gd name="T0" fmla="*/ 29 w 387"/>
                  <a:gd name="T1" fmla="*/ 0 h 68"/>
                  <a:gd name="T2" fmla="*/ 363 w 387"/>
                  <a:gd name="T3" fmla="*/ 59 h 68"/>
                  <a:gd name="T4" fmla="*/ 375 w 387"/>
                  <a:gd name="T5" fmla="*/ 64 h 68"/>
                  <a:gd name="T6" fmla="*/ 387 w 387"/>
                  <a:gd name="T7" fmla="*/ 68 h 68"/>
                  <a:gd name="T8" fmla="*/ 0 w 387"/>
                  <a:gd name="T9" fmla="*/ 0 h 68"/>
                  <a:gd name="T10" fmla="*/ 13 w 387"/>
                  <a:gd name="T11" fmla="*/ 0 h 68"/>
                  <a:gd name="T12" fmla="*/ 29 w 387"/>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7" h="68">
                    <a:moveTo>
                      <a:pt x="29" y="0"/>
                    </a:moveTo>
                    <a:lnTo>
                      <a:pt x="363" y="59"/>
                    </a:lnTo>
                    <a:lnTo>
                      <a:pt x="375" y="64"/>
                    </a:lnTo>
                    <a:lnTo>
                      <a:pt x="387" y="68"/>
                    </a:lnTo>
                    <a:lnTo>
                      <a:pt x="0" y="0"/>
                    </a:lnTo>
                    <a:lnTo>
                      <a:pt x="13" y="0"/>
                    </a:lnTo>
                    <a:lnTo>
                      <a:pt x="29" y="0"/>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 name="Freeform 189">
                <a:extLst>
                  <a:ext uri="{FF2B5EF4-FFF2-40B4-BE49-F238E27FC236}">
                    <a16:creationId xmlns:a16="http://schemas.microsoft.com/office/drawing/2014/main" id="{B20A7AA8-5208-4F2F-A64A-C800A698DA8A}"/>
                  </a:ext>
                </a:extLst>
              </p:cNvPr>
              <p:cNvSpPr>
                <a:spLocks/>
              </p:cNvSpPr>
              <p:nvPr/>
            </p:nvSpPr>
            <p:spPr bwMode="auto">
              <a:xfrm>
                <a:off x="3242" y="1682"/>
                <a:ext cx="412" cy="73"/>
              </a:xfrm>
              <a:custGeom>
                <a:avLst/>
                <a:gdLst>
                  <a:gd name="T0" fmla="*/ 28 w 412"/>
                  <a:gd name="T1" fmla="*/ 0 h 73"/>
                  <a:gd name="T2" fmla="*/ 390 w 412"/>
                  <a:gd name="T3" fmla="*/ 64 h 73"/>
                  <a:gd name="T4" fmla="*/ 402 w 412"/>
                  <a:gd name="T5" fmla="*/ 68 h 73"/>
                  <a:gd name="T6" fmla="*/ 412 w 412"/>
                  <a:gd name="T7" fmla="*/ 73 h 73"/>
                  <a:gd name="T8" fmla="*/ 0 w 412"/>
                  <a:gd name="T9" fmla="*/ 0 h 73"/>
                  <a:gd name="T10" fmla="*/ 15 w 412"/>
                  <a:gd name="T11" fmla="*/ 0 h 73"/>
                  <a:gd name="T12" fmla="*/ 28 w 412"/>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73">
                    <a:moveTo>
                      <a:pt x="28" y="0"/>
                    </a:moveTo>
                    <a:lnTo>
                      <a:pt x="390" y="64"/>
                    </a:lnTo>
                    <a:lnTo>
                      <a:pt x="402" y="68"/>
                    </a:lnTo>
                    <a:lnTo>
                      <a:pt x="412" y="73"/>
                    </a:lnTo>
                    <a:lnTo>
                      <a:pt x="0" y="0"/>
                    </a:lnTo>
                    <a:lnTo>
                      <a:pt x="15" y="0"/>
                    </a:lnTo>
                    <a:lnTo>
                      <a:pt x="28"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9" name="Freeform 190">
                <a:extLst>
                  <a:ext uri="{FF2B5EF4-FFF2-40B4-BE49-F238E27FC236}">
                    <a16:creationId xmlns:a16="http://schemas.microsoft.com/office/drawing/2014/main" id="{50A809DE-ED90-4AFC-BA93-50E04C44564D}"/>
                  </a:ext>
                </a:extLst>
              </p:cNvPr>
              <p:cNvSpPr>
                <a:spLocks/>
              </p:cNvSpPr>
              <p:nvPr/>
            </p:nvSpPr>
            <p:spPr bwMode="auto">
              <a:xfrm>
                <a:off x="3230" y="1682"/>
                <a:ext cx="436" cy="76"/>
              </a:xfrm>
              <a:custGeom>
                <a:avLst/>
                <a:gdLst>
                  <a:gd name="T0" fmla="*/ 27 w 436"/>
                  <a:gd name="T1" fmla="*/ 0 h 76"/>
                  <a:gd name="T2" fmla="*/ 414 w 436"/>
                  <a:gd name="T3" fmla="*/ 68 h 76"/>
                  <a:gd name="T4" fmla="*/ 424 w 436"/>
                  <a:gd name="T5" fmla="*/ 73 h 76"/>
                  <a:gd name="T6" fmla="*/ 436 w 436"/>
                  <a:gd name="T7" fmla="*/ 76 h 76"/>
                  <a:gd name="T8" fmla="*/ 0 w 436"/>
                  <a:gd name="T9" fmla="*/ 0 h 76"/>
                  <a:gd name="T10" fmla="*/ 13 w 436"/>
                  <a:gd name="T11" fmla="*/ 0 h 76"/>
                  <a:gd name="T12" fmla="*/ 27 w 436"/>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 h="76">
                    <a:moveTo>
                      <a:pt x="27" y="0"/>
                    </a:moveTo>
                    <a:lnTo>
                      <a:pt x="414" y="68"/>
                    </a:lnTo>
                    <a:lnTo>
                      <a:pt x="424" y="73"/>
                    </a:lnTo>
                    <a:lnTo>
                      <a:pt x="436" y="76"/>
                    </a:lnTo>
                    <a:lnTo>
                      <a:pt x="0" y="0"/>
                    </a:lnTo>
                    <a:lnTo>
                      <a:pt x="13" y="0"/>
                    </a:lnTo>
                    <a:lnTo>
                      <a:pt x="27"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0" name="Freeform 191">
                <a:extLst>
                  <a:ext uri="{FF2B5EF4-FFF2-40B4-BE49-F238E27FC236}">
                    <a16:creationId xmlns:a16="http://schemas.microsoft.com/office/drawing/2014/main" id="{3CDCFA40-135B-4770-9A8F-B49611030C07}"/>
                  </a:ext>
                </a:extLst>
              </p:cNvPr>
              <p:cNvSpPr>
                <a:spLocks/>
              </p:cNvSpPr>
              <p:nvPr/>
            </p:nvSpPr>
            <p:spPr bwMode="auto">
              <a:xfrm>
                <a:off x="3216" y="1682"/>
                <a:ext cx="458" cy="80"/>
              </a:xfrm>
              <a:custGeom>
                <a:avLst/>
                <a:gdLst>
                  <a:gd name="T0" fmla="*/ 26 w 458"/>
                  <a:gd name="T1" fmla="*/ 0 h 80"/>
                  <a:gd name="T2" fmla="*/ 438 w 458"/>
                  <a:gd name="T3" fmla="*/ 73 h 80"/>
                  <a:gd name="T4" fmla="*/ 448 w 458"/>
                  <a:gd name="T5" fmla="*/ 76 h 80"/>
                  <a:gd name="T6" fmla="*/ 458 w 458"/>
                  <a:gd name="T7" fmla="*/ 80 h 80"/>
                  <a:gd name="T8" fmla="*/ 0 w 458"/>
                  <a:gd name="T9" fmla="*/ 0 h 80"/>
                  <a:gd name="T10" fmla="*/ 14 w 458"/>
                  <a:gd name="T11" fmla="*/ 0 h 80"/>
                  <a:gd name="T12" fmla="*/ 26 w 458"/>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8" h="80">
                    <a:moveTo>
                      <a:pt x="26" y="0"/>
                    </a:moveTo>
                    <a:lnTo>
                      <a:pt x="438" y="73"/>
                    </a:lnTo>
                    <a:lnTo>
                      <a:pt x="448" y="76"/>
                    </a:lnTo>
                    <a:lnTo>
                      <a:pt x="458" y="80"/>
                    </a:lnTo>
                    <a:lnTo>
                      <a:pt x="0" y="0"/>
                    </a:lnTo>
                    <a:lnTo>
                      <a:pt x="14" y="0"/>
                    </a:lnTo>
                    <a:lnTo>
                      <a:pt x="26"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1" name="Freeform 192">
                <a:extLst>
                  <a:ext uri="{FF2B5EF4-FFF2-40B4-BE49-F238E27FC236}">
                    <a16:creationId xmlns:a16="http://schemas.microsoft.com/office/drawing/2014/main" id="{67FCD64F-8882-4461-8956-36A7B3A610BE}"/>
                  </a:ext>
                </a:extLst>
              </p:cNvPr>
              <p:cNvSpPr>
                <a:spLocks/>
              </p:cNvSpPr>
              <p:nvPr/>
            </p:nvSpPr>
            <p:spPr bwMode="auto">
              <a:xfrm>
                <a:off x="3205" y="1682"/>
                <a:ext cx="479" cy="85"/>
              </a:xfrm>
              <a:custGeom>
                <a:avLst/>
                <a:gdLst>
                  <a:gd name="T0" fmla="*/ 25 w 479"/>
                  <a:gd name="T1" fmla="*/ 0 h 85"/>
                  <a:gd name="T2" fmla="*/ 461 w 479"/>
                  <a:gd name="T3" fmla="*/ 76 h 85"/>
                  <a:gd name="T4" fmla="*/ 469 w 479"/>
                  <a:gd name="T5" fmla="*/ 80 h 85"/>
                  <a:gd name="T6" fmla="*/ 479 w 479"/>
                  <a:gd name="T7" fmla="*/ 85 h 85"/>
                  <a:gd name="T8" fmla="*/ 0 w 479"/>
                  <a:gd name="T9" fmla="*/ 0 h 85"/>
                  <a:gd name="T10" fmla="*/ 13 w 479"/>
                  <a:gd name="T11" fmla="*/ 0 h 85"/>
                  <a:gd name="T12" fmla="*/ 25 w 479"/>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9" h="85">
                    <a:moveTo>
                      <a:pt x="25" y="0"/>
                    </a:moveTo>
                    <a:lnTo>
                      <a:pt x="461" y="76"/>
                    </a:lnTo>
                    <a:lnTo>
                      <a:pt x="469" y="80"/>
                    </a:lnTo>
                    <a:lnTo>
                      <a:pt x="479" y="85"/>
                    </a:lnTo>
                    <a:lnTo>
                      <a:pt x="0" y="0"/>
                    </a:lnTo>
                    <a:lnTo>
                      <a:pt x="13" y="0"/>
                    </a:lnTo>
                    <a:lnTo>
                      <a:pt x="25"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2" name="Freeform 193">
                <a:extLst>
                  <a:ext uri="{FF2B5EF4-FFF2-40B4-BE49-F238E27FC236}">
                    <a16:creationId xmlns:a16="http://schemas.microsoft.com/office/drawing/2014/main" id="{865F0189-4D18-41B1-B068-C3A2D05C2E4F}"/>
                  </a:ext>
                </a:extLst>
              </p:cNvPr>
              <p:cNvSpPr>
                <a:spLocks/>
              </p:cNvSpPr>
              <p:nvPr/>
            </p:nvSpPr>
            <p:spPr bwMode="auto">
              <a:xfrm>
                <a:off x="3193" y="1682"/>
                <a:ext cx="500" cy="88"/>
              </a:xfrm>
              <a:custGeom>
                <a:avLst/>
                <a:gdLst>
                  <a:gd name="T0" fmla="*/ 23 w 500"/>
                  <a:gd name="T1" fmla="*/ 0 h 88"/>
                  <a:gd name="T2" fmla="*/ 481 w 500"/>
                  <a:gd name="T3" fmla="*/ 80 h 88"/>
                  <a:gd name="T4" fmla="*/ 489 w 500"/>
                  <a:gd name="T5" fmla="*/ 83 h 88"/>
                  <a:gd name="T6" fmla="*/ 500 w 500"/>
                  <a:gd name="T7" fmla="*/ 88 h 88"/>
                  <a:gd name="T8" fmla="*/ 0 w 500"/>
                  <a:gd name="T9" fmla="*/ 0 h 88"/>
                  <a:gd name="T10" fmla="*/ 12 w 500"/>
                  <a:gd name="T11" fmla="*/ 0 h 88"/>
                  <a:gd name="T12" fmla="*/ 23 w 500"/>
                  <a:gd name="T13" fmla="*/ 0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0" h="88">
                    <a:moveTo>
                      <a:pt x="23" y="0"/>
                    </a:moveTo>
                    <a:lnTo>
                      <a:pt x="481" y="80"/>
                    </a:lnTo>
                    <a:lnTo>
                      <a:pt x="489" y="83"/>
                    </a:lnTo>
                    <a:lnTo>
                      <a:pt x="500" y="88"/>
                    </a:lnTo>
                    <a:lnTo>
                      <a:pt x="0" y="0"/>
                    </a:lnTo>
                    <a:lnTo>
                      <a:pt x="12" y="0"/>
                    </a:lnTo>
                    <a:lnTo>
                      <a:pt x="23"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3" name="Freeform 194">
                <a:extLst>
                  <a:ext uri="{FF2B5EF4-FFF2-40B4-BE49-F238E27FC236}">
                    <a16:creationId xmlns:a16="http://schemas.microsoft.com/office/drawing/2014/main" id="{C68A9A8E-2111-4E13-95C7-2A1D4149467C}"/>
                  </a:ext>
                </a:extLst>
              </p:cNvPr>
              <p:cNvSpPr>
                <a:spLocks/>
              </p:cNvSpPr>
              <p:nvPr/>
            </p:nvSpPr>
            <p:spPr bwMode="auto">
              <a:xfrm>
                <a:off x="3183" y="1682"/>
                <a:ext cx="518" cy="91"/>
              </a:xfrm>
              <a:custGeom>
                <a:avLst/>
                <a:gdLst>
                  <a:gd name="T0" fmla="*/ 22 w 518"/>
                  <a:gd name="T1" fmla="*/ 0 h 91"/>
                  <a:gd name="T2" fmla="*/ 501 w 518"/>
                  <a:gd name="T3" fmla="*/ 85 h 91"/>
                  <a:gd name="T4" fmla="*/ 510 w 518"/>
                  <a:gd name="T5" fmla="*/ 88 h 91"/>
                  <a:gd name="T6" fmla="*/ 518 w 518"/>
                  <a:gd name="T7" fmla="*/ 91 h 91"/>
                  <a:gd name="T8" fmla="*/ 0 w 518"/>
                  <a:gd name="T9" fmla="*/ 0 h 91"/>
                  <a:gd name="T10" fmla="*/ 11 w 518"/>
                  <a:gd name="T11" fmla="*/ 0 h 91"/>
                  <a:gd name="T12" fmla="*/ 22 w 518"/>
                  <a:gd name="T13" fmla="*/ 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91">
                    <a:moveTo>
                      <a:pt x="22" y="0"/>
                    </a:moveTo>
                    <a:lnTo>
                      <a:pt x="501" y="85"/>
                    </a:lnTo>
                    <a:lnTo>
                      <a:pt x="510" y="88"/>
                    </a:lnTo>
                    <a:lnTo>
                      <a:pt x="518" y="91"/>
                    </a:lnTo>
                    <a:lnTo>
                      <a:pt x="0" y="0"/>
                    </a:lnTo>
                    <a:lnTo>
                      <a:pt x="11"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4" name="Freeform 195">
                <a:extLst>
                  <a:ext uri="{FF2B5EF4-FFF2-40B4-BE49-F238E27FC236}">
                    <a16:creationId xmlns:a16="http://schemas.microsoft.com/office/drawing/2014/main" id="{28E1AC59-F6AD-42BE-9F55-A95165E1FAA4}"/>
                  </a:ext>
                </a:extLst>
              </p:cNvPr>
              <p:cNvSpPr>
                <a:spLocks/>
              </p:cNvSpPr>
              <p:nvPr/>
            </p:nvSpPr>
            <p:spPr bwMode="auto">
              <a:xfrm>
                <a:off x="3171" y="1682"/>
                <a:ext cx="537" cy="95"/>
              </a:xfrm>
              <a:custGeom>
                <a:avLst/>
                <a:gdLst>
                  <a:gd name="T0" fmla="*/ 22 w 537"/>
                  <a:gd name="T1" fmla="*/ 0 h 95"/>
                  <a:gd name="T2" fmla="*/ 522 w 537"/>
                  <a:gd name="T3" fmla="*/ 88 h 95"/>
                  <a:gd name="T4" fmla="*/ 528 w 537"/>
                  <a:gd name="T5" fmla="*/ 91 h 95"/>
                  <a:gd name="T6" fmla="*/ 537 w 537"/>
                  <a:gd name="T7" fmla="*/ 95 h 95"/>
                  <a:gd name="T8" fmla="*/ 0 w 537"/>
                  <a:gd name="T9" fmla="*/ 0 h 95"/>
                  <a:gd name="T10" fmla="*/ 12 w 537"/>
                  <a:gd name="T11" fmla="*/ 0 h 95"/>
                  <a:gd name="T12" fmla="*/ 22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22" y="0"/>
                    </a:moveTo>
                    <a:lnTo>
                      <a:pt x="522" y="88"/>
                    </a:lnTo>
                    <a:lnTo>
                      <a:pt x="528" y="91"/>
                    </a:lnTo>
                    <a:lnTo>
                      <a:pt x="537" y="95"/>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5" name="Freeform 196">
                <a:extLst>
                  <a:ext uri="{FF2B5EF4-FFF2-40B4-BE49-F238E27FC236}">
                    <a16:creationId xmlns:a16="http://schemas.microsoft.com/office/drawing/2014/main" id="{A8EA7F39-D53F-49ED-9024-E0AA98C28582}"/>
                  </a:ext>
                </a:extLst>
              </p:cNvPr>
              <p:cNvSpPr>
                <a:spLocks/>
              </p:cNvSpPr>
              <p:nvPr/>
            </p:nvSpPr>
            <p:spPr bwMode="auto">
              <a:xfrm>
                <a:off x="3161" y="1682"/>
                <a:ext cx="555" cy="98"/>
              </a:xfrm>
              <a:custGeom>
                <a:avLst/>
                <a:gdLst>
                  <a:gd name="T0" fmla="*/ 22 w 555"/>
                  <a:gd name="T1" fmla="*/ 0 h 98"/>
                  <a:gd name="T2" fmla="*/ 540 w 555"/>
                  <a:gd name="T3" fmla="*/ 91 h 98"/>
                  <a:gd name="T4" fmla="*/ 547 w 555"/>
                  <a:gd name="T5" fmla="*/ 95 h 98"/>
                  <a:gd name="T6" fmla="*/ 555 w 555"/>
                  <a:gd name="T7" fmla="*/ 98 h 98"/>
                  <a:gd name="T8" fmla="*/ 0 w 555"/>
                  <a:gd name="T9" fmla="*/ 0 h 98"/>
                  <a:gd name="T10" fmla="*/ 12 w 555"/>
                  <a:gd name="T11" fmla="*/ 0 h 98"/>
                  <a:gd name="T12" fmla="*/ 22 w 555"/>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98">
                    <a:moveTo>
                      <a:pt x="22" y="0"/>
                    </a:moveTo>
                    <a:lnTo>
                      <a:pt x="540" y="91"/>
                    </a:lnTo>
                    <a:lnTo>
                      <a:pt x="547" y="95"/>
                    </a:lnTo>
                    <a:lnTo>
                      <a:pt x="555" y="98"/>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6" name="Freeform 197">
                <a:extLst>
                  <a:ext uri="{FF2B5EF4-FFF2-40B4-BE49-F238E27FC236}">
                    <a16:creationId xmlns:a16="http://schemas.microsoft.com/office/drawing/2014/main" id="{32CE57A7-089C-4C16-8505-2B459B284C89}"/>
                  </a:ext>
                </a:extLst>
              </p:cNvPr>
              <p:cNvSpPr>
                <a:spLocks/>
              </p:cNvSpPr>
              <p:nvPr/>
            </p:nvSpPr>
            <p:spPr bwMode="auto">
              <a:xfrm>
                <a:off x="3151" y="1682"/>
                <a:ext cx="572" cy="102"/>
              </a:xfrm>
              <a:custGeom>
                <a:avLst/>
                <a:gdLst>
                  <a:gd name="T0" fmla="*/ 20 w 572"/>
                  <a:gd name="T1" fmla="*/ 0 h 102"/>
                  <a:gd name="T2" fmla="*/ 557 w 572"/>
                  <a:gd name="T3" fmla="*/ 95 h 102"/>
                  <a:gd name="T4" fmla="*/ 565 w 572"/>
                  <a:gd name="T5" fmla="*/ 98 h 102"/>
                  <a:gd name="T6" fmla="*/ 572 w 572"/>
                  <a:gd name="T7" fmla="*/ 102 h 102"/>
                  <a:gd name="T8" fmla="*/ 0 w 572"/>
                  <a:gd name="T9" fmla="*/ 0 h 102"/>
                  <a:gd name="T10" fmla="*/ 10 w 572"/>
                  <a:gd name="T11" fmla="*/ 0 h 102"/>
                  <a:gd name="T12" fmla="*/ 20 w 572"/>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02">
                    <a:moveTo>
                      <a:pt x="20" y="0"/>
                    </a:moveTo>
                    <a:lnTo>
                      <a:pt x="557" y="95"/>
                    </a:lnTo>
                    <a:lnTo>
                      <a:pt x="565" y="98"/>
                    </a:lnTo>
                    <a:lnTo>
                      <a:pt x="572" y="102"/>
                    </a:lnTo>
                    <a:lnTo>
                      <a:pt x="0" y="0"/>
                    </a:lnTo>
                    <a:lnTo>
                      <a:pt x="10" y="0"/>
                    </a:lnTo>
                    <a:lnTo>
                      <a:pt x="20"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7" name="Freeform 198">
                <a:extLst>
                  <a:ext uri="{FF2B5EF4-FFF2-40B4-BE49-F238E27FC236}">
                    <a16:creationId xmlns:a16="http://schemas.microsoft.com/office/drawing/2014/main" id="{B00D11CF-50FE-455C-9EAA-78DC6A93E211}"/>
                  </a:ext>
                </a:extLst>
              </p:cNvPr>
              <p:cNvSpPr>
                <a:spLocks/>
              </p:cNvSpPr>
              <p:nvPr/>
            </p:nvSpPr>
            <p:spPr bwMode="auto">
              <a:xfrm>
                <a:off x="3140" y="1682"/>
                <a:ext cx="590" cy="105"/>
              </a:xfrm>
              <a:custGeom>
                <a:avLst/>
                <a:gdLst>
                  <a:gd name="T0" fmla="*/ 21 w 590"/>
                  <a:gd name="T1" fmla="*/ 0 h 105"/>
                  <a:gd name="T2" fmla="*/ 576 w 590"/>
                  <a:gd name="T3" fmla="*/ 98 h 105"/>
                  <a:gd name="T4" fmla="*/ 583 w 590"/>
                  <a:gd name="T5" fmla="*/ 102 h 105"/>
                  <a:gd name="T6" fmla="*/ 590 w 590"/>
                  <a:gd name="T7" fmla="*/ 105 h 105"/>
                  <a:gd name="T8" fmla="*/ 0 w 590"/>
                  <a:gd name="T9" fmla="*/ 2 h 105"/>
                  <a:gd name="T10" fmla="*/ 11 w 590"/>
                  <a:gd name="T11" fmla="*/ 0 h 105"/>
                  <a:gd name="T12" fmla="*/ 21 w 590"/>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 h="105">
                    <a:moveTo>
                      <a:pt x="21" y="0"/>
                    </a:moveTo>
                    <a:lnTo>
                      <a:pt x="576" y="98"/>
                    </a:lnTo>
                    <a:lnTo>
                      <a:pt x="583" y="102"/>
                    </a:lnTo>
                    <a:lnTo>
                      <a:pt x="590" y="105"/>
                    </a:lnTo>
                    <a:lnTo>
                      <a:pt x="0" y="2"/>
                    </a:lnTo>
                    <a:lnTo>
                      <a:pt x="11" y="0"/>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8" name="Freeform 199">
                <a:extLst>
                  <a:ext uri="{FF2B5EF4-FFF2-40B4-BE49-F238E27FC236}">
                    <a16:creationId xmlns:a16="http://schemas.microsoft.com/office/drawing/2014/main" id="{1FB34D47-2D8A-43CB-89CE-6205DF4C91C5}"/>
                  </a:ext>
                </a:extLst>
              </p:cNvPr>
              <p:cNvSpPr>
                <a:spLocks/>
              </p:cNvSpPr>
              <p:nvPr/>
            </p:nvSpPr>
            <p:spPr bwMode="auto">
              <a:xfrm>
                <a:off x="3134" y="1682"/>
                <a:ext cx="602" cy="108"/>
              </a:xfrm>
              <a:custGeom>
                <a:avLst/>
                <a:gdLst>
                  <a:gd name="T0" fmla="*/ 17 w 602"/>
                  <a:gd name="T1" fmla="*/ 0 h 108"/>
                  <a:gd name="T2" fmla="*/ 589 w 602"/>
                  <a:gd name="T3" fmla="*/ 102 h 108"/>
                  <a:gd name="T4" fmla="*/ 596 w 602"/>
                  <a:gd name="T5" fmla="*/ 105 h 108"/>
                  <a:gd name="T6" fmla="*/ 602 w 602"/>
                  <a:gd name="T7" fmla="*/ 108 h 108"/>
                  <a:gd name="T8" fmla="*/ 0 w 602"/>
                  <a:gd name="T9" fmla="*/ 2 h 108"/>
                  <a:gd name="T10" fmla="*/ 5 w 602"/>
                  <a:gd name="T11" fmla="*/ 2 h 108"/>
                  <a:gd name="T12" fmla="*/ 6 w 602"/>
                  <a:gd name="T13" fmla="*/ 2 h 108"/>
                  <a:gd name="T14" fmla="*/ 11 w 602"/>
                  <a:gd name="T15" fmla="*/ 2 h 108"/>
                  <a:gd name="T16" fmla="*/ 17 w 602"/>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 h="108">
                    <a:moveTo>
                      <a:pt x="17" y="0"/>
                    </a:moveTo>
                    <a:lnTo>
                      <a:pt x="589" y="102"/>
                    </a:lnTo>
                    <a:lnTo>
                      <a:pt x="596" y="105"/>
                    </a:lnTo>
                    <a:lnTo>
                      <a:pt x="602" y="108"/>
                    </a:lnTo>
                    <a:lnTo>
                      <a:pt x="0" y="2"/>
                    </a:lnTo>
                    <a:lnTo>
                      <a:pt x="5" y="2"/>
                    </a:lnTo>
                    <a:lnTo>
                      <a:pt x="6" y="2"/>
                    </a:lnTo>
                    <a:lnTo>
                      <a:pt x="11" y="2"/>
                    </a:lnTo>
                    <a:lnTo>
                      <a:pt x="17"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9" name="Freeform 200">
                <a:extLst>
                  <a:ext uri="{FF2B5EF4-FFF2-40B4-BE49-F238E27FC236}">
                    <a16:creationId xmlns:a16="http://schemas.microsoft.com/office/drawing/2014/main" id="{68E3E8C4-67E4-4BCE-85EE-F59C8EA95471}"/>
                  </a:ext>
                </a:extLst>
              </p:cNvPr>
              <p:cNvSpPr>
                <a:spLocks/>
              </p:cNvSpPr>
              <p:nvPr/>
            </p:nvSpPr>
            <p:spPr bwMode="auto">
              <a:xfrm>
                <a:off x="3125" y="1684"/>
                <a:ext cx="618" cy="110"/>
              </a:xfrm>
              <a:custGeom>
                <a:avLst/>
                <a:gdLst>
                  <a:gd name="T0" fmla="*/ 15 w 618"/>
                  <a:gd name="T1" fmla="*/ 0 h 110"/>
                  <a:gd name="T2" fmla="*/ 605 w 618"/>
                  <a:gd name="T3" fmla="*/ 103 h 110"/>
                  <a:gd name="T4" fmla="*/ 611 w 618"/>
                  <a:gd name="T5" fmla="*/ 106 h 110"/>
                  <a:gd name="T6" fmla="*/ 618 w 618"/>
                  <a:gd name="T7" fmla="*/ 110 h 110"/>
                  <a:gd name="T8" fmla="*/ 0 w 618"/>
                  <a:gd name="T9" fmla="*/ 2 h 110"/>
                  <a:gd name="T10" fmla="*/ 10 w 618"/>
                  <a:gd name="T11" fmla="*/ 0 h 110"/>
                  <a:gd name="T12" fmla="*/ 15 w 618"/>
                  <a:gd name="T13" fmla="*/ 0 h 110"/>
                  <a:gd name="T14" fmla="*/ 15 w 618"/>
                  <a:gd name="T15" fmla="*/ 0 h 110"/>
                  <a:gd name="T16" fmla="*/ 15 w 618"/>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8" h="110">
                    <a:moveTo>
                      <a:pt x="15" y="0"/>
                    </a:moveTo>
                    <a:lnTo>
                      <a:pt x="605" y="103"/>
                    </a:lnTo>
                    <a:lnTo>
                      <a:pt x="611" y="106"/>
                    </a:lnTo>
                    <a:lnTo>
                      <a:pt x="618" y="110"/>
                    </a:lnTo>
                    <a:lnTo>
                      <a:pt x="0" y="2"/>
                    </a:lnTo>
                    <a:lnTo>
                      <a:pt x="10" y="0"/>
                    </a:lnTo>
                    <a:lnTo>
                      <a:pt x="15"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0" name="Freeform 201">
                <a:extLst>
                  <a:ext uri="{FF2B5EF4-FFF2-40B4-BE49-F238E27FC236}">
                    <a16:creationId xmlns:a16="http://schemas.microsoft.com/office/drawing/2014/main" id="{7E992845-8A85-47E2-9D3A-35059F8B740D}"/>
                  </a:ext>
                </a:extLst>
              </p:cNvPr>
              <p:cNvSpPr>
                <a:spLocks/>
              </p:cNvSpPr>
              <p:nvPr/>
            </p:nvSpPr>
            <p:spPr bwMode="auto">
              <a:xfrm>
                <a:off x="3113" y="1684"/>
                <a:ext cx="637" cy="113"/>
              </a:xfrm>
              <a:custGeom>
                <a:avLst/>
                <a:gdLst>
                  <a:gd name="T0" fmla="*/ 21 w 637"/>
                  <a:gd name="T1" fmla="*/ 0 h 113"/>
                  <a:gd name="T2" fmla="*/ 623 w 637"/>
                  <a:gd name="T3" fmla="*/ 106 h 113"/>
                  <a:gd name="T4" fmla="*/ 630 w 637"/>
                  <a:gd name="T5" fmla="*/ 110 h 113"/>
                  <a:gd name="T6" fmla="*/ 637 w 637"/>
                  <a:gd name="T7" fmla="*/ 113 h 113"/>
                  <a:gd name="T8" fmla="*/ 0 w 637"/>
                  <a:gd name="T9" fmla="*/ 2 h 113"/>
                  <a:gd name="T10" fmla="*/ 14 w 637"/>
                  <a:gd name="T11" fmla="*/ 2 h 113"/>
                  <a:gd name="T12" fmla="*/ 21 w 637"/>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7" h="113">
                    <a:moveTo>
                      <a:pt x="21" y="0"/>
                    </a:moveTo>
                    <a:lnTo>
                      <a:pt x="623" y="106"/>
                    </a:lnTo>
                    <a:lnTo>
                      <a:pt x="630" y="110"/>
                    </a:lnTo>
                    <a:lnTo>
                      <a:pt x="637" y="113"/>
                    </a:lnTo>
                    <a:lnTo>
                      <a:pt x="0" y="2"/>
                    </a:lnTo>
                    <a:lnTo>
                      <a:pt x="14" y="2"/>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1" name="Freeform 202">
                <a:extLst>
                  <a:ext uri="{FF2B5EF4-FFF2-40B4-BE49-F238E27FC236}">
                    <a16:creationId xmlns:a16="http://schemas.microsoft.com/office/drawing/2014/main" id="{48B722A5-F012-490B-81C4-36AB6869AA55}"/>
                  </a:ext>
                </a:extLst>
              </p:cNvPr>
              <p:cNvSpPr>
                <a:spLocks/>
              </p:cNvSpPr>
              <p:nvPr/>
            </p:nvSpPr>
            <p:spPr bwMode="auto">
              <a:xfrm>
                <a:off x="3103" y="1686"/>
                <a:ext cx="654" cy="115"/>
              </a:xfrm>
              <a:custGeom>
                <a:avLst/>
                <a:gdLst>
                  <a:gd name="T0" fmla="*/ 22 w 654"/>
                  <a:gd name="T1" fmla="*/ 0 h 115"/>
                  <a:gd name="T2" fmla="*/ 640 w 654"/>
                  <a:gd name="T3" fmla="*/ 108 h 115"/>
                  <a:gd name="T4" fmla="*/ 647 w 654"/>
                  <a:gd name="T5" fmla="*/ 111 h 115"/>
                  <a:gd name="T6" fmla="*/ 654 w 654"/>
                  <a:gd name="T7" fmla="*/ 115 h 115"/>
                  <a:gd name="T8" fmla="*/ 0 w 654"/>
                  <a:gd name="T9" fmla="*/ 0 h 115"/>
                  <a:gd name="T10" fmla="*/ 12 w 654"/>
                  <a:gd name="T11" fmla="*/ 0 h 115"/>
                  <a:gd name="T12" fmla="*/ 22 w 65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4" h="115">
                    <a:moveTo>
                      <a:pt x="22" y="0"/>
                    </a:moveTo>
                    <a:lnTo>
                      <a:pt x="640" y="108"/>
                    </a:lnTo>
                    <a:lnTo>
                      <a:pt x="647" y="111"/>
                    </a:lnTo>
                    <a:lnTo>
                      <a:pt x="654" y="115"/>
                    </a:lnTo>
                    <a:lnTo>
                      <a:pt x="0" y="0"/>
                    </a:lnTo>
                    <a:lnTo>
                      <a:pt x="12" y="0"/>
                    </a:lnTo>
                    <a:lnTo>
                      <a:pt x="22"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2" name="Freeform 203">
                <a:extLst>
                  <a:ext uri="{FF2B5EF4-FFF2-40B4-BE49-F238E27FC236}">
                    <a16:creationId xmlns:a16="http://schemas.microsoft.com/office/drawing/2014/main" id="{7264E7EE-2DEE-4D8D-B6C0-7489AE2C3301}"/>
                  </a:ext>
                </a:extLst>
              </p:cNvPr>
              <p:cNvSpPr>
                <a:spLocks/>
              </p:cNvSpPr>
              <p:nvPr/>
            </p:nvSpPr>
            <p:spPr bwMode="auto">
              <a:xfrm>
                <a:off x="3091" y="1686"/>
                <a:ext cx="672" cy="118"/>
              </a:xfrm>
              <a:custGeom>
                <a:avLst/>
                <a:gdLst>
                  <a:gd name="T0" fmla="*/ 22 w 672"/>
                  <a:gd name="T1" fmla="*/ 0 h 118"/>
                  <a:gd name="T2" fmla="*/ 659 w 672"/>
                  <a:gd name="T3" fmla="*/ 111 h 118"/>
                  <a:gd name="T4" fmla="*/ 666 w 672"/>
                  <a:gd name="T5" fmla="*/ 115 h 118"/>
                  <a:gd name="T6" fmla="*/ 672 w 672"/>
                  <a:gd name="T7" fmla="*/ 118 h 118"/>
                  <a:gd name="T8" fmla="*/ 0 w 672"/>
                  <a:gd name="T9" fmla="*/ 0 h 118"/>
                  <a:gd name="T10" fmla="*/ 12 w 672"/>
                  <a:gd name="T11" fmla="*/ 0 h 118"/>
                  <a:gd name="T12" fmla="*/ 22 w 672"/>
                  <a:gd name="T13" fmla="*/ 0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2" h="118">
                    <a:moveTo>
                      <a:pt x="22" y="0"/>
                    </a:moveTo>
                    <a:lnTo>
                      <a:pt x="659" y="111"/>
                    </a:lnTo>
                    <a:lnTo>
                      <a:pt x="666" y="115"/>
                    </a:lnTo>
                    <a:lnTo>
                      <a:pt x="672" y="118"/>
                    </a:lnTo>
                    <a:lnTo>
                      <a:pt x="0" y="0"/>
                    </a:lnTo>
                    <a:lnTo>
                      <a:pt x="12" y="0"/>
                    </a:lnTo>
                    <a:lnTo>
                      <a:pt x="22" y="0"/>
                    </a:lnTo>
                    <a:close/>
                  </a:path>
                </a:pathLst>
              </a:custGeom>
              <a:solidFill>
                <a:srgbClr val="C5D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3" name="Freeform 204">
                <a:extLst>
                  <a:ext uri="{FF2B5EF4-FFF2-40B4-BE49-F238E27FC236}">
                    <a16:creationId xmlns:a16="http://schemas.microsoft.com/office/drawing/2014/main" id="{C2B55A3C-87D5-4898-BFCE-F052C9E087B9}"/>
                  </a:ext>
                </a:extLst>
              </p:cNvPr>
              <p:cNvSpPr>
                <a:spLocks/>
              </p:cNvSpPr>
              <p:nvPr/>
            </p:nvSpPr>
            <p:spPr bwMode="auto">
              <a:xfrm>
                <a:off x="3078" y="1686"/>
                <a:ext cx="691" cy="121"/>
              </a:xfrm>
              <a:custGeom>
                <a:avLst/>
                <a:gdLst>
                  <a:gd name="T0" fmla="*/ 25 w 691"/>
                  <a:gd name="T1" fmla="*/ 0 h 121"/>
                  <a:gd name="T2" fmla="*/ 679 w 691"/>
                  <a:gd name="T3" fmla="*/ 115 h 121"/>
                  <a:gd name="T4" fmla="*/ 684 w 691"/>
                  <a:gd name="T5" fmla="*/ 118 h 121"/>
                  <a:gd name="T6" fmla="*/ 691 w 691"/>
                  <a:gd name="T7" fmla="*/ 121 h 121"/>
                  <a:gd name="T8" fmla="*/ 0 w 691"/>
                  <a:gd name="T9" fmla="*/ 0 h 121"/>
                  <a:gd name="T10" fmla="*/ 13 w 691"/>
                  <a:gd name="T11" fmla="*/ 0 h 121"/>
                  <a:gd name="T12" fmla="*/ 25 w 691"/>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1" h="121">
                    <a:moveTo>
                      <a:pt x="25" y="0"/>
                    </a:moveTo>
                    <a:lnTo>
                      <a:pt x="679" y="115"/>
                    </a:lnTo>
                    <a:lnTo>
                      <a:pt x="684" y="118"/>
                    </a:lnTo>
                    <a:lnTo>
                      <a:pt x="691" y="121"/>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4" name="Freeform 205">
                <a:extLst>
                  <a:ext uri="{FF2B5EF4-FFF2-40B4-BE49-F238E27FC236}">
                    <a16:creationId xmlns:a16="http://schemas.microsoft.com/office/drawing/2014/main" id="{56C561AA-D713-44BF-8326-49854FD216F4}"/>
                  </a:ext>
                </a:extLst>
              </p:cNvPr>
              <p:cNvSpPr>
                <a:spLocks/>
              </p:cNvSpPr>
              <p:nvPr/>
            </p:nvSpPr>
            <p:spPr bwMode="auto">
              <a:xfrm>
                <a:off x="3066" y="1686"/>
                <a:ext cx="708" cy="125"/>
              </a:xfrm>
              <a:custGeom>
                <a:avLst/>
                <a:gdLst>
                  <a:gd name="T0" fmla="*/ 25 w 708"/>
                  <a:gd name="T1" fmla="*/ 0 h 125"/>
                  <a:gd name="T2" fmla="*/ 697 w 708"/>
                  <a:gd name="T3" fmla="*/ 118 h 125"/>
                  <a:gd name="T4" fmla="*/ 703 w 708"/>
                  <a:gd name="T5" fmla="*/ 121 h 125"/>
                  <a:gd name="T6" fmla="*/ 708 w 708"/>
                  <a:gd name="T7" fmla="*/ 125 h 125"/>
                  <a:gd name="T8" fmla="*/ 0 w 708"/>
                  <a:gd name="T9" fmla="*/ 0 h 125"/>
                  <a:gd name="T10" fmla="*/ 14 w 708"/>
                  <a:gd name="T11" fmla="*/ 0 h 125"/>
                  <a:gd name="T12" fmla="*/ 25 w 708"/>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125">
                    <a:moveTo>
                      <a:pt x="25" y="0"/>
                    </a:moveTo>
                    <a:lnTo>
                      <a:pt x="697" y="118"/>
                    </a:lnTo>
                    <a:lnTo>
                      <a:pt x="703" y="121"/>
                    </a:lnTo>
                    <a:lnTo>
                      <a:pt x="708" y="125"/>
                    </a:lnTo>
                    <a:lnTo>
                      <a:pt x="0" y="0"/>
                    </a:lnTo>
                    <a:lnTo>
                      <a:pt x="14"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5" name="Freeform 206">
                <a:extLst>
                  <a:ext uri="{FF2B5EF4-FFF2-40B4-BE49-F238E27FC236}">
                    <a16:creationId xmlns:a16="http://schemas.microsoft.com/office/drawing/2014/main" id="{010118E8-8BB1-40C6-A14A-F440EF756AC9}"/>
                  </a:ext>
                </a:extLst>
              </p:cNvPr>
              <p:cNvSpPr>
                <a:spLocks/>
              </p:cNvSpPr>
              <p:nvPr/>
            </p:nvSpPr>
            <p:spPr bwMode="auto">
              <a:xfrm>
                <a:off x="3053" y="1686"/>
                <a:ext cx="727" cy="128"/>
              </a:xfrm>
              <a:custGeom>
                <a:avLst/>
                <a:gdLst>
                  <a:gd name="T0" fmla="*/ 25 w 727"/>
                  <a:gd name="T1" fmla="*/ 0 h 128"/>
                  <a:gd name="T2" fmla="*/ 716 w 727"/>
                  <a:gd name="T3" fmla="*/ 121 h 128"/>
                  <a:gd name="T4" fmla="*/ 721 w 727"/>
                  <a:gd name="T5" fmla="*/ 125 h 128"/>
                  <a:gd name="T6" fmla="*/ 727 w 727"/>
                  <a:gd name="T7" fmla="*/ 128 h 128"/>
                  <a:gd name="T8" fmla="*/ 0 w 727"/>
                  <a:gd name="T9" fmla="*/ 0 h 128"/>
                  <a:gd name="T10" fmla="*/ 13 w 727"/>
                  <a:gd name="T11" fmla="*/ 0 h 128"/>
                  <a:gd name="T12" fmla="*/ 25 w 72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7" h="128">
                    <a:moveTo>
                      <a:pt x="25" y="0"/>
                    </a:moveTo>
                    <a:lnTo>
                      <a:pt x="716" y="121"/>
                    </a:lnTo>
                    <a:lnTo>
                      <a:pt x="721" y="125"/>
                    </a:lnTo>
                    <a:lnTo>
                      <a:pt x="727" y="128"/>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6" name="Freeform 207">
                <a:extLst>
                  <a:ext uri="{FF2B5EF4-FFF2-40B4-BE49-F238E27FC236}">
                    <a16:creationId xmlns:a16="http://schemas.microsoft.com/office/drawing/2014/main" id="{6ACCC820-65CF-4C47-861A-2931E6EE352B}"/>
                  </a:ext>
                </a:extLst>
              </p:cNvPr>
              <p:cNvSpPr>
                <a:spLocks/>
              </p:cNvSpPr>
              <p:nvPr/>
            </p:nvSpPr>
            <p:spPr bwMode="auto">
              <a:xfrm>
                <a:off x="3041" y="1686"/>
                <a:ext cx="744" cy="131"/>
              </a:xfrm>
              <a:custGeom>
                <a:avLst/>
                <a:gdLst>
                  <a:gd name="T0" fmla="*/ 25 w 744"/>
                  <a:gd name="T1" fmla="*/ 0 h 131"/>
                  <a:gd name="T2" fmla="*/ 733 w 744"/>
                  <a:gd name="T3" fmla="*/ 125 h 131"/>
                  <a:gd name="T4" fmla="*/ 739 w 744"/>
                  <a:gd name="T5" fmla="*/ 128 h 131"/>
                  <a:gd name="T6" fmla="*/ 744 w 744"/>
                  <a:gd name="T7" fmla="*/ 131 h 131"/>
                  <a:gd name="T8" fmla="*/ 0 w 744"/>
                  <a:gd name="T9" fmla="*/ 0 h 131"/>
                  <a:gd name="T10" fmla="*/ 12 w 744"/>
                  <a:gd name="T11" fmla="*/ 0 h 131"/>
                  <a:gd name="T12" fmla="*/ 25 w 744"/>
                  <a:gd name="T13" fmla="*/ 0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4" h="131">
                    <a:moveTo>
                      <a:pt x="25" y="0"/>
                    </a:moveTo>
                    <a:lnTo>
                      <a:pt x="733" y="125"/>
                    </a:lnTo>
                    <a:lnTo>
                      <a:pt x="739" y="128"/>
                    </a:lnTo>
                    <a:lnTo>
                      <a:pt x="744" y="131"/>
                    </a:lnTo>
                    <a:lnTo>
                      <a:pt x="0" y="0"/>
                    </a:lnTo>
                    <a:lnTo>
                      <a:pt x="12"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7" name="Freeform 208">
                <a:extLst>
                  <a:ext uri="{FF2B5EF4-FFF2-40B4-BE49-F238E27FC236}">
                    <a16:creationId xmlns:a16="http://schemas.microsoft.com/office/drawing/2014/main" id="{DCAB71E1-91A4-4572-934A-393B67A4DCA6}"/>
                  </a:ext>
                </a:extLst>
              </p:cNvPr>
              <p:cNvSpPr>
                <a:spLocks/>
              </p:cNvSpPr>
              <p:nvPr/>
            </p:nvSpPr>
            <p:spPr bwMode="auto">
              <a:xfrm>
                <a:off x="3027" y="1686"/>
                <a:ext cx="763" cy="135"/>
              </a:xfrm>
              <a:custGeom>
                <a:avLst/>
                <a:gdLst>
                  <a:gd name="T0" fmla="*/ 26 w 763"/>
                  <a:gd name="T1" fmla="*/ 0 h 135"/>
                  <a:gd name="T2" fmla="*/ 753 w 763"/>
                  <a:gd name="T3" fmla="*/ 128 h 135"/>
                  <a:gd name="T4" fmla="*/ 758 w 763"/>
                  <a:gd name="T5" fmla="*/ 131 h 135"/>
                  <a:gd name="T6" fmla="*/ 763 w 763"/>
                  <a:gd name="T7" fmla="*/ 135 h 135"/>
                  <a:gd name="T8" fmla="*/ 0 w 763"/>
                  <a:gd name="T9" fmla="*/ 0 h 135"/>
                  <a:gd name="T10" fmla="*/ 14 w 763"/>
                  <a:gd name="T11" fmla="*/ 0 h 135"/>
                  <a:gd name="T12" fmla="*/ 26 w 763"/>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5">
                    <a:moveTo>
                      <a:pt x="26" y="0"/>
                    </a:moveTo>
                    <a:lnTo>
                      <a:pt x="753" y="128"/>
                    </a:lnTo>
                    <a:lnTo>
                      <a:pt x="758" y="131"/>
                    </a:lnTo>
                    <a:lnTo>
                      <a:pt x="763" y="135"/>
                    </a:lnTo>
                    <a:lnTo>
                      <a:pt x="0" y="0"/>
                    </a:lnTo>
                    <a:lnTo>
                      <a:pt x="14" y="0"/>
                    </a:lnTo>
                    <a:lnTo>
                      <a:pt x="26"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8" name="Freeform 209">
                <a:extLst>
                  <a:ext uri="{FF2B5EF4-FFF2-40B4-BE49-F238E27FC236}">
                    <a16:creationId xmlns:a16="http://schemas.microsoft.com/office/drawing/2014/main" id="{0EAF304A-5B26-45AE-8BBE-41B28DB50FD2}"/>
                  </a:ext>
                </a:extLst>
              </p:cNvPr>
              <p:cNvSpPr>
                <a:spLocks/>
              </p:cNvSpPr>
              <p:nvPr/>
            </p:nvSpPr>
            <p:spPr bwMode="auto">
              <a:xfrm>
                <a:off x="3014" y="1686"/>
                <a:ext cx="782" cy="138"/>
              </a:xfrm>
              <a:custGeom>
                <a:avLst/>
                <a:gdLst>
                  <a:gd name="T0" fmla="*/ 27 w 782"/>
                  <a:gd name="T1" fmla="*/ 0 h 138"/>
                  <a:gd name="T2" fmla="*/ 771 w 782"/>
                  <a:gd name="T3" fmla="*/ 131 h 138"/>
                  <a:gd name="T4" fmla="*/ 776 w 782"/>
                  <a:gd name="T5" fmla="*/ 135 h 138"/>
                  <a:gd name="T6" fmla="*/ 782 w 782"/>
                  <a:gd name="T7" fmla="*/ 138 h 138"/>
                  <a:gd name="T8" fmla="*/ 0 w 782"/>
                  <a:gd name="T9" fmla="*/ 0 h 138"/>
                  <a:gd name="T10" fmla="*/ 13 w 782"/>
                  <a:gd name="T11" fmla="*/ 0 h 138"/>
                  <a:gd name="T12" fmla="*/ 27 w 782"/>
                  <a:gd name="T13" fmla="*/ 0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2" h="138">
                    <a:moveTo>
                      <a:pt x="27" y="0"/>
                    </a:moveTo>
                    <a:lnTo>
                      <a:pt x="771" y="131"/>
                    </a:lnTo>
                    <a:lnTo>
                      <a:pt x="776" y="135"/>
                    </a:lnTo>
                    <a:lnTo>
                      <a:pt x="782" y="138"/>
                    </a:lnTo>
                    <a:lnTo>
                      <a:pt x="0" y="0"/>
                    </a:lnTo>
                    <a:lnTo>
                      <a:pt x="13" y="0"/>
                    </a:lnTo>
                    <a:lnTo>
                      <a:pt x="27"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9" name="Freeform 210">
                <a:extLst>
                  <a:ext uri="{FF2B5EF4-FFF2-40B4-BE49-F238E27FC236}">
                    <a16:creationId xmlns:a16="http://schemas.microsoft.com/office/drawing/2014/main" id="{3C58344B-AAE7-4276-9E38-44BD9A5161DE}"/>
                  </a:ext>
                </a:extLst>
              </p:cNvPr>
              <p:cNvSpPr>
                <a:spLocks/>
              </p:cNvSpPr>
              <p:nvPr/>
            </p:nvSpPr>
            <p:spPr bwMode="auto">
              <a:xfrm>
                <a:off x="3000" y="1686"/>
                <a:ext cx="801" cy="140"/>
              </a:xfrm>
              <a:custGeom>
                <a:avLst/>
                <a:gdLst>
                  <a:gd name="T0" fmla="*/ 27 w 801"/>
                  <a:gd name="T1" fmla="*/ 0 h 140"/>
                  <a:gd name="T2" fmla="*/ 790 w 801"/>
                  <a:gd name="T3" fmla="*/ 135 h 140"/>
                  <a:gd name="T4" fmla="*/ 796 w 801"/>
                  <a:gd name="T5" fmla="*/ 138 h 140"/>
                  <a:gd name="T6" fmla="*/ 801 w 801"/>
                  <a:gd name="T7" fmla="*/ 140 h 140"/>
                  <a:gd name="T8" fmla="*/ 0 w 801"/>
                  <a:gd name="T9" fmla="*/ 0 h 140"/>
                  <a:gd name="T10" fmla="*/ 14 w 801"/>
                  <a:gd name="T11" fmla="*/ 0 h 140"/>
                  <a:gd name="T12" fmla="*/ 27 w 801"/>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40">
                    <a:moveTo>
                      <a:pt x="27" y="0"/>
                    </a:moveTo>
                    <a:lnTo>
                      <a:pt x="790" y="135"/>
                    </a:lnTo>
                    <a:lnTo>
                      <a:pt x="796" y="138"/>
                    </a:lnTo>
                    <a:lnTo>
                      <a:pt x="801" y="140"/>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0" name="Freeform 211">
                <a:extLst>
                  <a:ext uri="{FF2B5EF4-FFF2-40B4-BE49-F238E27FC236}">
                    <a16:creationId xmlns:a16="http://schemas.microsoft.com/office/drawing/2014/main" id="{724681C1-543A-4B92-84D0-A23ED256E273}"/>
                  </a:ext>
                </a:extLst>
              </p:cNvPr>
              <p:cNvSpPr>
                <a:spLocks/>
              </p:cNvSpPr>
              <p:nvPr/>
            </p:nvSpPr>
            <p:spPr bwMode="auto">
              <a:xfrm>
                <a:off x="2987" y="1686"/>
                <a:ext cx="820" cy="143"/>
              </a:xfrm>
              <a:custGeom>
                <a:avLst/>
                <a:gdLst>
                  <a:gd name="T0" fmla="*/ 27 w 820"/>
                  <a:gd name="T1" fmla="*/ 0 h 143"/>
                  <a:gd name="T2" fmla="*/ 809 w 820"/>
                  <a:gd name="T3" fmla="*/ 138 h 143"/>
                  <a:gd name="T4" fmla="*/ 815 w 820"/>
                  <a:gd name="T5" fmla="*/ 140 h 143"/>
                  <a:gd name="T6" fmla="*/ 820 w 820"/>
                  <a:gd name="T7" fmla="*/ 143 h 143"/>
                  <a:gd name="T8" fmla="*/ 0 w 820"/>
                  <a:gd name="T9" fmla="*/ 0 h 143"/>
                  <a:gd name="T10" fmla="*/ 13 w 820"/>
                  <a:gd name="T11" fmla="*/ 0 h 143"/>
                  <a:gd name="T12" fmla="*/ 27 w 820"/>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0" h="143">
                    <a:moveTo>
                      <a:pt x="27" y="0"/>
                    </a:moveTo>
                    <a:lnTo>
                      <a:pt x="809" y="138"/>
                    </a:lnTo>
                    <a:lnTo>
                      <a:pt x="815" y="140"/>
                    </a:lnTo>
                    <a:lnTo>
                      <a:pt x="820" y="143"/>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452" name="Freeform 212">
              <a:extLst>
                <a:ext uri="{FF2B5EF4-FFF2-40B4-BE49-F238E27FC236}">
                  <a16:creationId xmlns:a16="http://schemas.microsoft.com/office/drawing/2014/main" id="{55F1BD00-27CE-4E5A-8E20-5B64CA108B4A}"/>
                </a:ext>
              </a:extLst>
            </p:cNvPr>
            <p:cNvSpPr>
              <a:spLocks/>
            </p:cNvSpPr>
            <p:nvPr/>
          </p:nvSpPr>
          <p:spPr bwMode="auto">
            <a:xfrm>
              <a:off x="2973" y="1686"/>
              <a:ext cx="838" cy="147"/>
            </a:xfrm>
            <a:custGeom>
              <a:avLst/>
              <a:gdLst>
                <a:gd name="T0" fmla="*/ 27 w 838"/>
                <a:gd name="T1" fmla="*/ 0 h 147"/>
                <a:gd name="T2" fmla="*/ 828 w 838"/>
                <a:gd name="T3" fmla="*/ 140 h 147"/>
                <a:gd name="T4" fmla="*/ 833 w 838"/>
                <a:gd name="T5" fmla="*/ 143 h 147"/>
                <a:gd name="T6" fmla="*/ 838 w 838"/>
                <a:gd name="T7" fmla="*/ 147 h 147"/>
                <a:gd name="T8" fmla="*/ 0 w 838"/>
                <a:gd name="T9" fmla="*/ 0 h 147"/>
                <a:gd name="T10" fmla="*/ 14 w 838"/>
                <a:gd name="T11" fmla="*/ 0 h 147"/>
                <a:gd name="T12" fmla="*/ 27 w 838"/>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 h="147">
                  <a:moveTo>
                    <a:pt x="27" y="0"/>
                  </a:moveTo>
                  <a:lnTo>
                    <a:pt x="828" y="140"/>
                  </a:lnTo>
                  <a:lnTo>
                    <a:pt x="833" y="143"/>
                  </a:lnTo>
                  <a:lnTo>
                    <a:pt x="838" y="147"/>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3" name="Freeform 213">
              <a:extLst>
                <a:ext uri="{FF2B5EF4-FFF2-40B4-BE49-F238E27FC236}">
                  <a16:creationId xmlns:a16="http://schemas.microsoft.com/office/drawing/2014/main" id="{CAF45F20-3BDA-4DE2-BDFF-CACA09DB962B}"/>
                </a:ext>
              </a:extLst>
            </p:cNvPr>
            <p:cNvSpPr>
              <a:spLocks/>
            </p:cNvSpPr>
            <p:nvPr/>
          </p:nvSpPr>
          <p:spPr bwMode="auto">
            <a:xfrm>
              <a:off x="2960" y="1684"/>
              <a:ext cx="856" cy="152"/>
            </a:xfrm>
            <a:custGeom>
              <a:avLst/>
              <a:gdLst>
                <a:gd name="T0" fmla="*/ 27 w 856"/>
                <a:gd name="T1" fmla="*/ 2 h 152"/>
                <a:gd name="T2" fmla="*/ 847 w 856"/>
                <a:gd name="T3" fmla="*/ 145 h 152"/>
                <a:gd name="T4" fmla="*/ 851 w 856"/>
                <a:gd name="T5" fmla="*/ 149 h 152"/>
                <a:gd name="T6" fmla="*/ 856 w 856"/>
                <a:gd name="T7" fmla="*/ 152 h 152"/>
                <a:gd name="T8" fmla="*/ 0 w 856"/>
                <a:gd name="T9" fmla="*/ 0 h 152"/>
                <a:gd name="T10" fmla="*/ 13 w 856"/>
                <a:gd name="T11" fmla="*/ 2 h 152"/>
                <a:gd name="T12" fmla="*/ 27 w 856"/>
                <a:gd name="T13" fmla="*/ 2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6" h="152">
                  <a:moveTo>
                    <a:pt x="27" y="2"/>
                  </a:moveTo>
                  <a:lnTo>
                    <a:pt x="847" y="145"/>
                  </a:lnTo>
                  <a:lnTo>
                    <a:pt x="851" y="149"/>
                  </a:lnTo>
                  <a:lnTo>
                    <a:pt x="856" y="152"/>
                  </a:lnTo>
                  <a:lnTo>
                    <a:pt x="0" y="0"/>
                  </a:lnTo>
                  <a:lnTo>
                    <a:pt x="13" y="2"/>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4" name="Freeform 214">
              <a:extLst>
                <a:ext uri="{FF2B5EF4-FFF2-40B4-BE49-F238E27FC236}">
                  <a16:creationId xmlns:a16="http://schemas.microsoft.com/office/drawing/2014/main" id="{DC822AF5-09F4-4C27-83DA-A56FE4CB3EC6}"/>
                </a:ext>
              </a:extLst>
            </p:cNvPr>
            <p:cNvSpPr>
              <a:spLocks/>
            </p:cNvSpPr>
            <p:nvPr/>
          </p:nvSpPr>
          <p:spPr bwMode="auto">
            <a:xfrm>
              <a:off x="2946" y="1684"/>
              <a:ext cx="875" cy="155"/>
            </a:xfrm>
            <a:custGeom>
              <a:avLst/>
              <a:gdLst>
                <a:gd name="T0" fmla="*/ 27 w 875"/>
                <a:gd name="T1" fmla="*/ 2 h 155"/>
                <a:gd name="T2" fmla="*/ 865 w 875"/>
                <a:gd name="T3" fmla="*/ 149 h 155"/>
                <a:gd name="T4" fmla="*/ 870 w 875"/>
                <a:gd name="T5" fmla="*/ 152 h 155"/>
                <a:gd name="T6" fmla="*/ 875 w 875"/>
                <a:gd name="T7" fmla="*/ 155 h 155"/>
                <a:gd name="T8" fmla="*/ 0 w 875"/>
                <a:gd name="T9" fmla="*/ 0 h 155"/>
                <a:gd name="T10" fmla="*/ 14 w 875"/>
                <a:gd name="T11" fmla="*/ 0 h 155"/>
                <a:gd name="T12" fmla="*/ 27 w 875"/>
                <a:gd name="T13" fmla="*/ 2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5" h="155">
                  <a:moveTo>
                    <a:pt x="27" y="2"/>
                  </a:moveTo>
                  <a:lnTo>
                    <a:pt x="865" y="149"/>
                  </a:lnTo>
                  <a:lnTo>
                    <a:pt x="870" y="152"/>
                  </a:lnTo>
                  <a:lnTo>
                    <a:pt x="875" y="155"/>
                  </a:lnTo>
                  <a:lnTo>
                    <a:pt x="0" y="0"/>
                  </a:lnTo>
                  <a:lnTo>
                    <a:pt x="14" y="0"/>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5" name="Freeform 215">
              <a:extLst>
                <a:ext uri="{FF2B5EF4-FFF2-40B4-BE49-F238E27FC236}">
                  <a16:creationId xmlns:a16="http://schemas.microsoft.com/office/drawing/2014/main" id="{2E239442-467B-4C1B-B21F-B37BD3D2457A}"/>
                </a:ext>
              </a:extLst>
            </p:cNvPr>
            <p:cNvSpPr>
              <a:spLocks/>
            </p:cNvSpPr>
            <p:nvPr/>
          </p:nvSpPr>
          <p:spPr bwMode="auto">
            <a:xfrm>
              <a:off x="2933" y="1684"/>
              <a:ext cx="893" cy="159"/>
            </a:xfrm>
            <a:custGeom>
              <a:avLst/>
              <a:gdLst>
                <a:gd name="T0" fmla="*/ 27 w 893"/>
                <a:gd name="T1" fmla="*/ 0 h 159"/>
                <a:gd name="T2" fmla="*/ 883 w 893"/>
                <a:gd name="T3" fmla="*/ 152 h 159"/>
                <a:gd name="T4" fmla="*/ 888 w 893"/>
                <a:gd name="T5" fmla="*/ 155 h 159"/>
                <a:gd name="T6" fmla="*/ 893 w 893"/>
                <a:gd name="T7" fmla="*/ 159 h 159"/>
                <a:gd name="T8" fmla="*/ 0 w 893"/>
                <a:gd name="T9" fmla="*/ 0 h 159"/>
                <a:gd name="T10" fmla="*/ 13 w 893"/>
                <a:gd name="T11" fmla="*/ 0 h 159"/>
                <a:gd name="T12" fmla="*/ 27 w 89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3" h="159">
                  <a:moveTo>
                    <a:pt x="27" y="0"/>
                  </a:moveTo>
                  <a:lnTo>
                    <a:pt x="883" y="152"/>
                  </a:lnTo>
                  <a:lnTo>
                    <a:pt x="888" y="155"/>
                  </a:lnTo>
                  <a:lnTo>
                    <a:pt x="893" y="159"/>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6" name="Freeform 216">
              <a:extLst>
                <a:ext uri="{FF2B5EF4-FFF2-40B4-BE49-F238E27FC236}">
                  <a16:creationId xmlns:a16="http://schemas.microsoft.com/office/drawing/2014/main" id="{DF785180-8B0B-4880-91B7-4DA51E08EE11}"/>
                </a:ext>
              </a:extLst>
            </p:cNvPr>
            <p:cNvSpPr>
              <a:spLocks/>
            </p:cNvSpPr>
            <p:nvPr/>
          </p:nvSpPr>
          <p:spPr bwMode="auto">
            <a:xfrm>
              <a:off x="2918" y="1684"/>
              <a:ext cx="913" cy="160"/>
            </a:xfrm>
            <a:custGeom>
              <a:avLst/>
              <a:gdLst>
                <a:gd name="T0" fmla="*/ 28 w 913"/>
                <a:gd name="T1" fmla="*/ 0 h 160"/>
                <a:gd name="T2" fmla="*/ 903 w 913"/>
                <a:gd name="T3" fmla="*/ 155 h 160"/>
                <a:gd name="T4" fmla="*/ 908 w 913"/>
                <a:gd name="T5" fmla="*/ 159 h 160"/>
                <a:gd name="T6" fmla="*/ 913 w 913"/>
                <a:gd name="T7" fmla="*/ 160 h 160"/>
                <a:gd name="T8" fmla="*/ 0 w 913"/>
                <a:gd name="T9" fmla="*/ 0 h 160"/>
                <a:gd name="T10" fmla="*/ 15 w 913"/>
                <a:gd name="T11" fmla="*/ 0 h 160"/>
                <a:gd name="T12" fmla="*/ 28 w 913"/>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3" h="160">
                  <a:moveTo>
                    <a:pt x="28" y="0"/>
                  </a:moveTo>
                  <a:lnTo>
                    <a:pt x="903" y="155"/>
                  </a:lnTo>
                  <a:lnTo>
                    <a:pt x="908" y="159"/>
                  </a:lnTo>
                  <a:lnTo>
                    <a:pt x="913" y="160"/>
                  </a:lnTo>
                  <a:lnTo>
                    <a:pt x="0" y="0"/>
                  </a:lnTo>
                  <a:lnTo>
                    <a:pt x="15" y="0"/>
                  </a:lnTo>
                  <a:lnTo>
                    <a:pt x="28" y="0"/>
                  </a:lnTo>
                  <a:close/>
                </a:path>
              </a:pathLst>
            </a:custGeom>
            <a:solidFill>
              <a:srgbClr val="CBD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7" name="Freeform 217">
              <a:extLst>
                <a:ext uri="{FF2B5EF4-FFF2-40B4-BE49-F238E27FC236}">
                  <a16:creationId xmlns:a16="http://schemas.microsoft.com/office/drawing/2014/main" id="{8B7BDBAE-BD83-4DA3-BD19-C29328C73A0B}"/>
                </a:ext>
              </a:extLst>
            </p:cNvPr>
            <p:cNvSpPr>
              <a:spLocks/>
            </p:cNvSpPr>
            <p:nvPr/>
          </p:nvSpPr>
          <p:spPr bwMode="auto">
            <a:xfrm>
              <a:off x="2916" y="1684"/>
              <a:ext cx="918" cy="164"/>
            </a:xfrm>
            <a:custGeom>
              <a:avLst/>
              <a:gdLst>
                <a:gd name="T0" fmla="*/ 17 w 918"/>
                <a:gd name="T1" fmla="*/ 0 h 164"/>
                <a:gd name="T2" fmla="*/ 910 w 918"/>
                <a:gd name="T3" fmla="*/ 159 h 164"/>
                <a:gd name="T4" fmla="*/ 915 w 918"/>
                <a:gd name="T5" fmla="*/ 160 h 164"/>
                <a:gd name="T6" fmla="*/ 918 w 918"/>
                <a:gd name="T7" fmla="*/ 164 h 164"/>
                <a:gd name="T8" fmla="*/ 0 w 918"/>
                <a:gd name="T9" fmla="*/ 2 h 164"/>
                <a:gd name="T10" fmla="*/ 0 w 918"/>
                <a:gd name="T11" fmla="*/ 2 h 164"/>
                <a:gd name="T12" fmla="*/ 0 w 918"/>
                <a:gd name="T13" fmla="*/ 0 h 164"/>
                <a:gd name="T14" fmla="*/ 8 w 918"/>
                <a:gd name="T15" fmla="*/ 0 h 164"/>
                <a:gd name="T16" fmla="*/ 17 w 918"/>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8" h="164">
                  <a:moveTo>
                    <a:pt x="17" y="0"/>
                  </a:moveTo>
                  <a:lnTo>
                    <a:pt x="910" y="159"/>
                  </a:lnTo>
                  <a:lnTo>
                    <a:pt x="915" y="160"/>
                  </a:lnTo>
                  <a:lnTo>
                    <a:pt x="918" y="164"/>
                  </a:lnTo>
                  <a:lnTo>
                    <a:pt x="0" y="2"/>
                  </a:lnTo>
                  <a:lnTo>
                    <a:pt x="0" y="0"/>
                  </a:lnTo>
                  <a:lnTo>
                    <a:pt x="8" y="0"/>
                  </a:lnTo>
                  <a:lnTo>
                    <a:pt x="17"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8" name="Freeform 218">
              <a:extLst>
                <a:ext uri="{FF2B5EF4-FFF2-40B4-BE49-F238E27FC236}">
                  <a16:creationId xmlns:a16="http://schemas.microsoft.com/office/drawing/2014/main" id="{3ADE81FD-E53D-4256-AD2F-FE857B4E602E}"/>
                </a:ext>
              </a:extLst>
            </p:cNvPr>
            <p:cNvSpPr>
              <a:spLocks/>
            </p:cNvSpPr>
            <p:nvPr/>
          </p:nvSpPr>
          <p:spPr bwMode="auto">
            <a:xfrm>
              <a:off x="2914" y="1684"/>
              <a:ext cx="925" cy="167"/>
            </a:xfrm>
            <a:custGeom>
              <a:avLst/>
              <a:gdLst>
                <a:gd name="T0" fmla="*/ 4 w 925"/>
                <a:gd name="T1" fmla="*/ 0 h 167"/>
                <a:gd name="T2" fmla="*/ 917 w 925"/>
                <a:gd name="T3" fmla="*/ 160 h 167"/>
                <a:gd name="T4" fmla="*/ 920 w 925"/>
                <a:gd name="T5" fmla="*/ 164 h 167"/>
                <a:gd name="T6" fmla="*/ 925 w 925"/>
                <a:gd name="T7" fmla="*/ 167 h 167"/>
                <a:gd name="T8" fmla="*/ 0 w 925"/>
                <a:gd name="T9" fmla="*/ 3 h 167"/>
                <a:gd name="T10" fmla="*/ 0 w 925"/>
                <a:gd name="T11" fmla="*/ 2 h 167"/>
                <a:gd name="T12" fmla="*/ 2 w 925"/>
                <a:gd name="T13" fmla="*/ 0 h 167"/>
                <a:gd name="T14" fmla="*/ 4 w 925"/>
                <a:gd name="T15" fmla="*/ 0 h 167"/>
                <a:gd name="T16" fmla="*/ 4 w 925"/>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5" h="167">
                  <a:moveTo>
                    <a:pt x="4" y="0"/>
                  </a:moveTo>
                  <a:lnTo>
                    <a:pt x="917" y="160"/>
                  </a:lnTo>
                  <a:lnTo>
                    <a:pt x="920" y="164"/>
                  </a:lnTo>
                  <a:lnTo>
                    <a:pt x="925" y="167"/>
                  </a:lnTo>
                  <a:lnTo>
                    <a:pt x="0" y="3"/>
                  </a:lnTo>
                  <a:lnTo>
                    <a:pt x="0" y="2"/>
                  </a:lnTo>
                  <a:lnTo>
                    <a:pt x="2" y="0"/>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9" name="Freeform 219">
              <a:extLst>
                <a:ext uri="{FF2B5EF4-FFF2-40B4-BE49-F238E27FC236}">
                  <a16:creationId xmlns:a16="http://schemas.microsoft.com/office/drawing/2014/main" id="{49D058BB-5B73-409F-A5FA-824C408C9739}"/>
                </a:ext>
              </a:extLst>
            </p:cNvPr>
            <p:cNvSpPr>
              <a:spLocks/>
            </p:cNvSpPr>
            <p:nvPr/>
          </p:nvSpPr>
          <p:spPr bwMode="auto">
            <a:xfrm>
              <a:off x="2912" y="1686"/>
              <a:ext cx="932" cy="169"/>
            </a:xfrm>
            <a:custGeom>
              <a:avLst/>
              <a:gdLst>
                <a:gd name="T0" fmla="*/ 4 w 932"/>
                <a:gd name="T1" fmla="*/ 0 h 169"/>
                <a:gd name="T2" fmla="*/ 922 w 932"/>
                <a:gd name="T3" fmla="*/ 162 h 169"/>
                <a:gd name="T4" fmla="*/ 927 w 932"/>
                <a:gd name="T5" fmla="*/ 165 h 169"/>
                <a:gd name="T6" fmla="*/ 932 w 932"/>
                <a:gd name="T7" fmla="*/ 169 h 169"/>
                <a:gd name="T8" fmla="*/ 0 w 932"/>
                <a:gd name="T9" fmla="*/ 3 h 169"/>
                <a:gd name="T10" fmla="*/ 2 w 932"/>
                <a:gd name="T11" fmla="*/ 1 h 169"/>
                <a:gd name="T12" fmla="*/ 4 w 93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2" h="169">
                  <a:moveTo>
                    <a:pt x="4" y="0"/>
                  </a:moveTo>
                  <a:lnTo>
                    <a:pt x="922" y="162"/>
                  </a:lnTo>
                  <a:lnTo>
                    <a:pt x="927" y="165"/>
                  </a:lnTo>
                  <a:lnTo>
                    <a:pt x="932" y="169"/>
                  </a:lnTo>
                  <a:lnTo>
                    <a:pt x="0" y="3"/>
                  </a:lnTo>
                  <a:lnTo>
                    <a:pt x="2" y="1"/>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0" name="Freeform 220">
              <a:extLst>
                <a:ext uri="{FF2B5EF4-FFF2-40B4-BE49-F238E27FC236}">
                  <a16:creationId xmlns:a16="http://schemas.microsoft.com/office/drawing/2014/main" id="{E69B9950-4094-4B52-8D16-089FE0D7E103}"/>
                </a:ext>
              </a:extLst>
            </p:cNvPr>
            <p:cNvSpPr>
              <a:spLocks/>
            </p:cNvSpPr>
            <p:nvPr/>
          </p:nvSpPr>
          <p:spPr bwMode="auto">
            <a:xfrm>
              <a:off x="2912" y="1687"/>
              <a:ext cx="936" cy="169"/>
            </a:xfrm>
            <a:custGeom>
              <a:avLst/>
              <a:gdLst>
                <a:gd name="T0" fmla="*/ 2 w 936"/>
                <a:gd name="T1" fmla="*/ 0 h 169"/>
                <a:gd name="T2" fmla="*/ 927 w 936"/>
                <a:gd name="T3" fmla="*/ 164 h 169"/>
                <a:gd name="T4" fmla="*/ 932 w 936"/>
                <a:gd name="T5" fmla="*/ 168 h 169"/>
                <a:gd name="T6" fmla="*/ 936 w 936"/>
                <a:gd name="T7" fmla="*/ 169 h 169"/>
                <a:gd name="T8" fmla="*/ 0 w 936"/>
                <a:gd name="T9" fmla="*/ 5 h 169"/>
                <a:gd name="T10" fmla="*/ 0 w 936"/>
                <a:gd name="T11" fmla="*/ 2 h 169"/>
                <a:gd name="T12" fmla="*/ 2 w 936"/>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69">
                  <a:moveTo>
                    <a:pt x="2" y="0"/>
                  </a:moveTo>
                  <a:lnTo>
                    <a:pt x="927" y="164"/>
                  </a:lnTo>
                  <a:lnTo>
                    <a:pt x="932" y="168"/>
                  </a:lnTo>
                  <a:lnTo>
                    <a:pt x="936" y="169"/>
                  </a:lnTo>
                  <a:lnTo>
                    <a:pt x="0" y="5"/>
                  </a:lnTo>
                  <a:lnTo>
                    <a:pt x="0" y="2"/>
                  </a:lnTo>
                  <a:lnTo>
                    <a:pt x="2"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1" name="Freeform 221">
              <a:extLst>
                <a:ext uri="{FF2B5EF4-FFF2-40B4-BE49-F238E27FC236}">
                  <a16:creationId xmlns:a16="http://schemas.microsoft.com/office/drawing/2014/main" id="{C1536AC5-CDA6-4D39-A0E9-A0DEC0DE2576}"/>
                </a:ext>
              </a:extLst>
            </p:cNvPr>
            <p:cNvSpPr>
              <a:spLocks/>
            </p:cNvSpPr>
            <p:nvPr/>
          </p:nvSpPr>
          <p:spPr bwMode="auto">
            <a:xfrm>
              <a:off x="2911" y="1689"/>
              <a:ext cx="942" cy="171"/>
            </a:xfrm>
            <a:custGeom>
              <a:avLst/>
              <a:gdLst>
                <a:gd name="T0" fmla="*/ 1 w 942"/>
                <a:gd name="T1" fmla="*/ 0 h 171"/>
                <a:gd name="T2" fmla="*/ 933 w 942"/>
                <a:gd name="T3" fmla="*/ 166 h 171"/>
                <a:gd name="T4" fmla="*/ 937 w 942"/>
                <a:gd name="T5" fmla="*/ 167 h 171"/>
                <a:gd name="T6" fmla="*/ 942 w 942"/>
                <a:gd name="T7" fmla="*/ 171 h 171"/>
                <a:gd name="T8" fmla="*/ 0 w 942"/>
                <a:gd name="T9" fmla="*/ 5 h 171"/>
                <a:gd name="T10" fmla="*/ 1 w 942"/>
                <a:gd name="T11" fmla="*/ 3 h 171"/>
                <a:gd name="T12" fmla="*/ 1 w 942"/>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2" h="171">
                  <a:moveTo>
                    <a:pt x="1" y="0"/>
                  </a:moveTo>
                  <a:lnTo>
                    <a:pt x="933" y="166"/>
                  </a:lnTo>
                  <a:lnTo>
                    <a:pt x="937" y="167"/>
                  </a:lnTo>
                  <a:lnTo>
                    <a:pt x="942" y="171"/>
                  </a:lnTo>
                  <a:lnTo>
                    <a:pt x="0" y="5"/>
                  </a:lnTo>
                  <a:lnTo>
                    <a:pt x="1" y="3"/>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2" name="Freeform 222">
              <a:extLst>
                <a:ext uri="{FF2B5EF4-FFF2-40B4-BE49-F238E27FC236}">
                  <a16:creationId xmlns:a16="http://schemas.microsoft.com/office/drawing/2014/main" id="{E1BBB76D-20CD-49C9-AB1B-1512062FFFE0}"/>
                </a:ext>
              </a:extLst>
            </p:cNvPr>
            <p:cNvSpPr>
              <a:spLocks/>
            </p:cNvSpPr>
            <p:nvPr/>
          </p:nvSpPr>
          <p:spPr bwMode="auto">
            <a:xfrm>
              <a:off x="2911" y="1692"/>
              <a:ext cx="945" cy="171"/>
            </a:xfrm>
            <a:custGeom>
              <a:avLst/>
              <a:gdLst>
                <a:gd name="T0" fmla="*/ 1 w 945"/>
                <a:gd name="T1" fmla="*/ 0 h 171"/>
                <a:gd name="T2" fmla="*/ 937 w 945"/>
                <a:gd name="T3" fmla="*/ 164 h 171"/>
                <a:gd name="T4" fmla="*/ 942 w 945"/>
                <a:gd name="T5" fmla="*/ 168 h 171"/>
                <a:gd name="T6" fmla="*/ 945 w 945"/>
                <a:gd name="T7" fmla="*/ 171 h 171"/>
                <a:gd name="T8" fmla="*/ 0 w 945"/>
                <a:gd name="T9" fmla="*/ 4 h 171"/>
                <a:gd name="T10" fmla="*/ 0 w 945"/>
                <a:gd name="T11" fmla="*/ 2 h 171"/>
                <a:gd name="T12" fmla="*/ 1 w 945"/>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5" h="171">
                  <a:moveTo>
                    <a:pt x="1" y="0"/>
                  </a:moveTo>
                  <a:lnTo>
                    <a:pt x="937" y="164"/>
                  </a:lnTo>
                  <a:lnTo>
                    <a:pt x="942" y="168"/>
                  </a:lnTo>
                  <a:lnTo>
                    <a:pt x="945" y="171"/>
                  </a:lnTo>
                  <a:lnTo>
                    <a:pt x="0" y="4"/>
                  </a:lnTo>
                  <a:lnTo>
                    <a:pt x="0" y="2"/>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3" name="Freeform 223">
              <a:extLst>
                <a:ext uri="{FF2B5EF4-FFF2-40B4-BE49-F238E27FC236}">
                  <a16:creationId xmlns:a16="http://schemas.microsoft.com/office/drawing/2014/main" id="{3F39D250-4189-49EA-BA5D-9C4661401DE0}"/>
                </a:ext>
              </a:extLst>
            </p:cNvPr>
            <p:cNvSpPr>
              <a:spLocks/>
            </p:cNvSpPr>
            <p:nvPr/>
          </p:nvSpPr>
          <p:spPr bwMode="auto">
            <a:xfrm>
              <a:off x="2911" y="1694"/>
              <a:ext cx="950" cy="172"/>
            </a:xfrm>
            <a:custGeom>
              <a:avLst/>
              <a:gdLst>
                <a:gd name="T0" fmla="*/ 0 w 950"/>
                <a:gd name="T1" fmla="*/ 0 h 172"/>
                <a:gd name="T2" fmla="*/ 942 w 950"/>
                <a:gd name="T3" fmla="*/ 166 h 172"/>
                <a:gd name="T4" fmla="*/ 945 w 950"/>
                <a:gd name="T5" fmla="*/ 169 h 172"/>
                <a:gd name="T6" fmla="*/ 950 w 950"/>
                <a:gd name="T7" fmla="*/ 172 h 172"/>
                <a:gd name="T8" fmla="*/ 0 w 950"/>
                <a:gd name="T9" fmla="*/ 3 h 172"/>
                <a:gd name="T10" fmla="*/ 0 w 950"/>
                <a:gd name="T11" fmla="*/ 2 h 172"/>
                <a:gd name="T12" fmla="*/ 0 w 95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172">
                  <a:moveTo>
                    <a:pt x="0" y="0"/>
                  </a:moveTo>
                  <a:lnTo>
                    <a:pt x="942" y="166"/>
                  </a:lnTo>
                  <a:lnTo>
                    <a:pt x="945" y="169"/>
                  </a:lnTo>
                  <a:lnTo>
                    <a:pt x="950" y="172"/>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4" name="Freeform 224">
              <a:extLst>
                <a:ext uri="{FF2B5EF4-FFF2-40B4-BE49-F238E27FC236}">
                  <a16:creationId xmlns:a16="http://schemas.microsoft.com/office/drawing/2014/main" id="{B3E323A6-7FB9-41A5-9C94-3DAB1EEF71FC}"/>
                </a:ext>
              </a:extLst>
            </p:cNvPr>
            <p:cNvSpPr>
              <a:spLocks/>
            </p:cNvSpPr>
            <p:nvPr/>
          </p:nvSpPr>
          <p:spPr bwMode="auto">
            <a:xfrm>
              <a:off x="2911" y="1696"/>
              <a:ext cx="954" cy="172"/>
            </a:xfrm>
            <a:custGeom>
              <a:avLst/>
              <a:gdLst>
                <a:gd name="T0" fmla="*/ 0 w 954"/>
                <a:gd name="T1" fmla="*/ 0 h 172"/>
                <a:gd name="T2" fmla="*/ 945 w 954"/>
                <a:gd name="T3" fmla="*/ 167 h 172"/>
                <a:gd name="T4" fmla="*/ 950 w 954"/>
                <a:gd name="T5" fmla="*/ 170 h 172"/>
                <a:gd name="T6" fmla="*/ 954 w 954"/>
                <a:gd name="T7" fmla="*/ 172 h 172"/>
                <a:gd name="T8" fmla="*/ 0 w 954"/>
                <a:gd name="T9" fmla="*/ 5 h 172"/>
                <a:gd name="T10" fmla="*/ 0 w 954"/>
                <a:gd name="T11" fmla="*/ 1 h 172"/>
                <a:gd name="T12" fmla="*/ 0 w 954"/>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4" h="172">
                  <a:moveTo>
                    <a:pt x="0" y="0"/>
                  </a:moveTo>
                  <a:lnTo>
                    <a:pt x="945" y="167"/>
                  </a:lnTo>
                  <a:lnTo>
                    <a:pt x="950" y="170"/>
                  </a:lnTo>
                  <a:lnTo>
                    <a:pt x="954" y="172"/>
                  </a:lnTo>
                  <a:lnTo>
                    <a:pt x="0" y="5"/>
                  </a:lnTo>
                  <a:lnTo>
                    <a:pt x="0" y="1"/>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5" name="Freeform 225">
              <a:extLst>
                <a:ext uri="{FF2B5EF4-FFF2-40B4-BE49-F238E27FC236}">
                  <a16:creationId xmlns:a16="http://schemas.microsoft.com/office/drawing/2014/main" id="{E44D0F2B-F209-479C-B69B-41AD891A530A}"/>
                </a:ext>
              </a:extLst>
            </p:cNvPr>
            <p:cNvSpPr>
              <a:spLocks/>
            </p:cNvSpPr>
            <p:nvPr/>
          </p:nvSpPr>
          <p:spPr bwMode="auto">
            <a:xfrm>
              <a:off x="2911" y="1697"/>
              <a:ext cx="957" cy="174"/>
            </a:xfrm>
            <a:custGeom>
              <a:avLst/>
              <a:gdLst>
                <a:gd name="T0" fmla="*/ 0 w 957"/>
                <a:gd name="T1" fmla="*/ 0 h 174"/>
                <a:gd name="T2" fmla="*/ 950 w 957"/>
                <a:gd name="T3" fmla="*/ 169 h 174"/>
                <a:gd name="T4" fmla="*/ 954 w 957"/>
                <a:gd name="T5" fmla="*/ 171 h 174"/>
                <a:gd name="T6" fmla="*/ 957 w 957"/>
                <a:gd name="T7" fmla="*/ 174 h 174"/>
                <a:gd name="T8" fmla="*/ 0 w 957"/>
                <a:gd name="T9" fmla="*/ 6 h 174"/>
                <a:gd name="T10" fmla="*/ 0 w 957"/>
                <a:gd name="T11" fmla="*/ 4 h 174"/>
                <a:gd name="T12" fmla="*/ 0 w 957"/>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4">
                  <a:moveTo>
                    <a:pt x="0" y="0"/>
                  </a:moveTo>
                  <a:lnTo>
                    <a:pt x="950" y="169"/>
                  </a:lnTo>
                  <a:lnTo>
                    <a:pt x="954" y="171"/>
                  </a:lnTo>
                  <a:lnTo>
                    <a:pt x="957" y="174"/>
                  </a:lnTo>
                  <a:lnTo>
                    <a:pt x="0" y="6"/>
                  </a:lnTo>
                  <a:lnTo>
                    <a:pt x="0" y="4"/>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6" name="Freeform 226">
              <a:extLst>
                <a:ext uri="{FF2B5EF4-FFF2-40B4-BE49-F238E27FC236}">
                  <a16:creationId xmlns:a16="http://schemas.microsoft.com/office/drawing/2014/main" id="{B2CE2BC3-BC45-460B-9157-5CCC9758E8F5}"/>
                </a:ext>
              </a:extLst>
            </p:cNvPr>
            <p:cNvSpPr>
              <a:spLocks/>
            </p:cNvSpPr>
            <p:nvPr/>
          </p:nvSpPr>
          <p:spPr bwMode="auto">
            <a:xfrm>
              <a:off x="2911" y="1701"/>
              <a:ext cx="962" cy="174"/>
            </a:xfrm>
            <a:custGeom>
              <a:avLst/>
              <a:gdLst>
                <a:gd name="T0" fmla="*/ 0 w 962"/>
                <a:gd name="T1" fmla="*/ 0 h 174"/>
                <a:gd name="T2" fmla="*/ 954 w 962"/>
                <a:gd name="T3" fmla="*/ 167 h 174"/>
                <a:gd name="T4" fmla="*/ 957 w 962"/>
                <a:gd name="T5" fmla="*/ 170 h 174"/>
                <a:gd name="T6" fmla="*/ 962 w 962"/>
                <a:gd name="T7" fmla="*/ 174 h 174"/>
                <a:gd name="T8" fmla="*/ 0 w 962"/>
                <a:gd name="T9" fmla="*/ 3 h 174"/>
                <a:gd name="T10" fmla="*/ 0 w 962"/>
                <a:gd name="T11" fmla="*/ 2 h 174"/>
                <a:gd name="T12" fmla="*/ 0 w 962"/>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2" h="174">
                  <a:moveTo>
                    <a:pt x="0" y="0"/>
                  </a:moveTo>
                  <a:lnTo>
                    <a:pt x="954" y="167"/>
                  </a:lnTo>
                  <a:lnTo>
                    <a:pt x="957" y="170"/>
                  </a:lnTo>
                  <a:lnTo>
                    <a:pt x="962" y="174"/>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7" name="Freeform 227">
              <a:extLst>
                <a:ext uri="{FF2B5EF4-FFF2-40B4-BE49-F238E27FC236}">
                  <a16:creationId xmlns:a16="http://schemas.microsoft.com/office/drawing/2014/main" id="{AED3ACF0-BF16-402D-932B-A0E33C37AFB4}"/>
                </a:ext>
              </a:extLst>
            </p:cNvPr>
            <p:cNvSpPr>
              <a:spLocks/>
            </p:cNvSpPr>
            <p:nvPr/>
          </p:nvSpPr>
          <p:spPr bwMode="auto">
            <a:xfrm>
              <a:off x="2911" y="1703"/>
              <a:ext cx="966" cy="175"/>
            </a:xfrm>
            <a:custGeom>
              <a:avLst/>
              <a:gdLst>
                <a:gd name="T0" fmla="*/ 0 w 966"/>
                <a:gd name="T1" fmla="*/ 0 h 175"/>
                <a:gd name="T2" fmla="*/ 957 w 966"/>
                <a:gd name="T3" fmla="*/ 168 h 175"/>
                <a:gd name="T4" fmla="*/ 962 w 966"/>
                <a:gd name="T5" fmla="*/ 172 h 175"/>
                <a:gd name="T6" fmla="*/ 966 w 966"/>
                <a:gd name="T7" fmla="*/ 175 h 175"/>
                <a:gd name="T8" fmla="*/ 0 w 966"/>
                <a:gd name="T9" fmla="*/ 5 h 175"/>
                <a:gd name="T10" fmla="*/ 0 w 966"/>
                <a:gd name="T11" fmla="*/ 1 h 175"/>
                <a:gd name="T12" fmla="*/ 0 w 966"/>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6" h="175">
                  <a:moveTo>
                    <a:pt x="0" y="0"/>
                  </a:moveTo>
                  <a:lnTo>
                    <a:pt x="957" y="168"/>
                  </a:lnTo>
                  <a:lnTo>
                    <a:pt x="962" y="172"/>
                  </a:lnTo>
                  <a:lnTo>
                    <a:pt x="966" y="175"/>
                  </a:lnTo>
                  <a:lnTo>
                    <a:pt x="0" y="5"/>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8" name="Freeform 228">
              <a:extLst>
                <a:ext uri="{FF2B5EF4-FFF2-40B4-BE49-F238E27FC236}">
                  <a16:creationId xmlns:a16="http://schemas.microsoft.com/office/drawing/2014/main" id="{8F4E2859-AADC-495C-989C-D0F17BA88B48}"/>
                </a:ext>
              </a:extLst>
            </p:cNvPr>
            <p:cNvSpPr>
              <a:spLocks/>
            </p:cNvSpPr>
            <p:nvPr/>
          </p:nvSpPr>
          <p:spPr bwMode="auto">
            <a:xfrm>
              <a:off x="2911" y="1704"/>
              <a:ext cx="969" cy="176"/>
            </a:xfrm>
            <a:custGeom>
              <a:avLst/>
              <a:gdLst>
                <a:gd name="T0" fmla="*/ 0 w 969"/>
                <a:gd name="T1" fmla="*/ 0 h 176"/>
                <a:gd name="T2" fmla="*/ 962 w 969"/>
                <a:gd name="T3" fmla="*/ 171 h 176"/>
                <a:gd name="T4" fmla="*/ 966 w 969"/>
                <a:gd name="T5" fmla="*/ 174 h 176"/>
                <a:gd name="T6" fmla="*/ 969 w 969"/>
                <a:gd name="T7" fmla="*/ 176 h 176"/>
                <a:gd name="T8" fmla="*/ 0 w 969"/>
                <a:gd name="T9" fmla="*/ 5 h 176"/>
                <a:gd name="T10" fmla="*/ 0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2" y="171"/>
                  </a:lnTo>
                  <a:lnTo>
                    <a:pt x="966" y="174"/>
                  </a:lnTo>
                  <a:lnTo>
                    <a:pt x="969" y="176"/>
                  </a:lnTo>
                  <a:lnTo>
                    <a:pt x="0" y="5"/>
                  </a:lnTo>
                  <a:lnTo>
                    <a:pt x="0"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9" name="Freeform 229">
              <a:extLst>
                <a:ext uri="{FF2B5EF4-FFF2-40B4-BE49-F238E27FC236}">
                  <a16:creationId xmlns:a16="http://schemas.microsoft.com/office/drawing/2014/main" id="{23828728-04F3-450A-80DF-7D91C8C9BC19}"/>
                </a:ext>
              </a:extLst>
            </p:cNvPr>
            <p:cNvSpPr>
              <a:spLocks/>
            </p:cNvSpPr>
            <p:nvPr/>
          </p:nvSpPr>
          <p:spPr bwMode="auto">
            <a:xfrm>
              <a:off x="2911" y="1708"/>
              <a:ext cx="972" cy="175"/>
            </a:xfrm>
            <a:custGeom>
              <a:avLst/>
              <a:gdLst>
                <a:gd name="T0" fmla="*/ 0 w 972"/>
                <a:gd name="T1" fmla="*/ 0 h 175"/>
                <a:gd name="T2" fmla="*/ 966 w 972"/>
                <a:gd name="T3" fmla="*/ 170 h 175"/>
                <a:gd name="T4" fmla="*/ 969 w 972"/>
                <a:gd name="T5" fmla="*/ 172 h 175"/>
                <a:gd name="T6" fmla="*/ 972 w 972"/>
                <a:gd name="T7" fmla="*/ 175 h 175"/>
                <a:gd name="T8" fmla="*/ 1 w 972"/>
                <a:gd name="T9" fmla="*/ 3 h 175"/>
                <a:gd name="T10" fmla="*/ 0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66" y="170"/>
                  </a:lnTo>
                  <a:lnTo>
                    <a:pt x="969" y="172"/>
                  </a:lnTo>
                  <a:lnTo>
                    <a:pt x="972" y="175"/>
                  </a:lnTo>
                  <a:lnTo>
                    <a:pt x="1" y="3"/>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0" name="Freeform 230">
              <a:extLst>
                <a:ext uri="{FF2B5EF4-FFF2-40B4-BE49-F238E27FC236}">
                  <a16:creationId xmlns:a16="http://schemas.microsoft.com/office/drawing/2014/main" id="{1FEFE24D-76F7-4AD3-AE09-D23923E10D20}"/>
                </a:ext>
              </a:extLst>
            </p:cNvPr>
            <p:cNvSpPr>
              <a:spLocks/>
            </p:cNvSpPr>
            <p:nvPr/>
          </p:nvSpPr>
          <p:spPr bwMode="auto">
            <a:xfrm>
              <a:off x="2911" y="1709"/>
              <a:ext cx="977" cy="178"/>
            </a:xfrm>
            <a:custGeom>
              <a:avLst/>
              <a:gdLst>
                <a:gd name="T0" fmla="*/ 0 w 977"/>
                <a:gd name="T1" fmla="*/ 0 h 178"/>
                <a:gd name="T2" fmla="*/ 969 w 977"/>
                <a:gd name="T3" fmla="*/ 171 h 178"/>
                <a:gd name="T4" fmla="*/ 972 w 977"/>
                <a:gd name="T5" fmla="*/ 174 h 178"/>
                <a:gd name="T6" fmla="*/ 977 w 977"/>
                <a:gd name="T7" fmla="*/ 178 h 178"/>
                <a:gd name="T8" fmla="*/ 1 w 977"/>
                <a:gd name="T9" fmla="*/ 5 h 178"/>
                <a:gd name="T10" fmla="*/ 1 w 977"/>
                <a:gd name="T11" fmla="*/ 4 h 178"/>
                <a:gd name="T12" fmla="*/ 0 w 977"/>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7" h="178">
                  <a:moveTo>
                    <a:pt x="0" y="0"/>
                  </a:moveTo>
                  <a:lnTo>
                    <a:pt x="969" y="171"/>
                  </a:lnTo>
                  <a:lnTo>
                    <a:pt x="972" y="174"/>
                  </a:lnTo>
                  <a:lnTo>
                    <a:pt x="977" y="178"/>
                  </a:lnTo>
                  <a:lnTo>
                    <a:pt x="1" y="5"/>
                  </a:lnTo>
                  <a:lnTo>
                    <a:pt x="1"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 name="Freeform 231">
              <a:extLst>
                <a:ext uri="{FF2B5EF4-FFF2-40B4-BE49-F238E27FC236}">
                  <a16:creationId xmlns:a16="http://schemas.microsoft.com/office/drawing/2014/main" id="{5BD6C2CD-E527-40BE-A097-446BD9B8A55D}"/>
                </a:ext>
              </a:extLst>
            </p:cNvPr>
            <p:cNvSpPr>
              <a:spLocks/>
            </p:cNvSpPr>
            <p:nvPr/>
          </p:nvSpPr>
          <p:spPr bwMode="auto">
            <a:xfrm>
              <a:off x="2912" y="1711"/>
              <a:ext cx="980" cy="177"/>
            </a:xfrm>
            <a:custGeom>
              <a:avLst/>
              <a:gdLst>
                <a:gd name="T0" fmla="*/ 0 w 980"/>
                <a:gd name="T1" fmla="*/ 0 h 177"/>
                <a:gd name="T2" fmla="*/ 971 w 980"/>
                <a:gd name="T3" fmla="*/ 172 h 177"/>
                <a:gd name="T4" fmla="*/ 976 w 980"/>
                <a:gd name="T5" fmla="*/ 176 h 177"/>
                <a:gd name="T6" fmla="*/ 980 w 980"/>
                <a:gd name="T7" fmla="*/ 177 h 177"/>
                <a:gd name="T8" fmla="*/ 2 w 980"/>
                <a:gd name="T9" fmla="*/ 5 h 177"/>
                <a:gd name="T10" fmla="*/ 0 w 980"/>
                <a:gd name="T11" fmla="*/ 3 h 177"/>
                <a:gd name="T12" fmla="*/ 0 w 980"/>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0" h="177">
                  <a:moveTo>
                    <a:pt x="0" y="0"/>
                  </a:moveTo>
                  <a:lnTo>
                    <a:pt x="971" y="172"/>
                  </a:lnTo>
                  <a:lnTo>
                    <a:pt x="976" y="176"/>
                  </a:lnTo>
                  <a:lnTo>
                    <a:pt x="980" y="177"/>
                  </a:lnTo>
                  <a:lnTo>
                    <a:pt x="2" y="5"/>
                  </a:lnTo>
                  <a:lnTo>
                    <a:pt x="0" y="3"/>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 name="Freeform 232">
              <a:extLst>
                <a:ext uri="{FF2B5EF4-FFF2-40B4-BE49-F238E27FC236}">
                  <a16:creationId xmlns:a16="http://schemas.microsoft.com/office/drawing/2014/main" id="{BF929ED5-10AD-449E-9EF9-ACFF20C8AC47}"/>
                </a:ext>
              </a:extLst>
            </p:cNvPr>
            <p:cNvSpPr>
              <a:spLocks/>
            </p:cNvSpPr>
            <p:nvPr/>
          </p:nvSpPr>
          <p:spPr bwMode="auto">
            <a:xfrm>
              <a:off x="2912" y="1714"/>
              <a:ext cx="983" cy="178"/>
            </a:xfrm>
            <a:custGeom>
              <a:avLst/>
              <a:gdLst>
                <a:gd name="T0" fmla="*/ 0 w 983"/>
                <a:gd name="T1" fmla="*/ 0 h 178"/>
                <a:gd name="T2" fmla="*/ 976 w 983"/>
                <a:gd name="T3" fmla="*/ 173 h 178"/>
                <a:gd name="T4" fmla="*/ 980 w 983"/>
                <a:gd name="T5" fmla="*/ 174 h 178"/>
                <a:gd name="T6" fmla="*/ 983 w 983"/>
                <a:gd name="T7" fmla="*/ 178 h 178"/>
                <a:gd name="T8" fmla="*/ 4 w 983"/>
                <a:gd name="T9" fmla="*/ 5 h 178"/>
                <a:gd name="T10" fmla="*/ 4 w 983"/>
                <a:gd name="T11" fmla="*/ 5 h 178"/>
                <a:gd name="T12" fmla="*/ 4 w 983"/>
                <a:gd name="T13" fmla="*/ 5 h 178"/>
                <a:gd name="T14" fmla="*/ 2 w 983"/>
                <a:gd name="T15" fmla="*/ 2 h 178"/>
                <a:gd name="T16" fmla="*/ 0 w 983"/>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3" h="178">
                  <a:moveTo>
                    <a:pt x="0" y="0"/>
                  </a:moveTo>
                  <a:lnTo>
                    <a:pt x="976" y="173"/>
                  </a:lnTo>
                  <a:lnTo>
                    <a:pt x="980" y="174"/>
                  </a:lnTo>
                  <a:lnTo>
                    <a:pt x="983" y="178"/>
                  </a:lnTo>
                  <a:lnTo>
                    <a:pt x="4" y="5"/>
                  </a:lnTo>
                  <a:lnTo>
                    <a:pt x="2" y="2"/>
                  </a:lnTo>
                  <a:lnTo>
                    <a:pt x="0" y="0"/>
                  </a:lnTo>
                  <a:close/>
                </a:path>
              </a:pathLst>
            </a:custGeom>
            <a:solidFill>
              <a:srgbClr val="D0E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 name="Freeform 233">
              <a:extLst>
                <a:ext uri="{FF2B5EF4-FFF2-40B4-BE49-F238E27FC236}">
                  <a16:creationId xmlns:a16="http://schemas.microsoft.com/office/drawing/2014/main" id="{4FDE7BB1-14B9-4D5D-87F2-28CD7F86B336}"/>
                </a:ext>
              </a:extLst>
            </p:cNvPr>
            <p:cNvSpPr>
              <a:spLocks/>
            </p:cNvSpPr>
            <p:nvPr/>
          </p:nvSpPr>
          <p:spPr bwMode="auto">
            <a:xfrm>
              <a:off x="2914" y="1716"/>
              <a:ext cx="985" cy="179"/>
            </a:xfrm>
            <a:custGeom>
              <a:avLst/>
              <a:gdLst>
                <a:gd name="T0" fmla="*/ 0 w 985"/>
                <a:gd name="T1" fmla="*/ 0 h 179"/>
                <a:gd name="T2" fmla="*/ 978 w 985"/>
                <a:gd name="T3" fmla="*/ 172 h 179"/>
                <a:gd name="T4" fmla="*/ 981 w 985"/>
                <a:gd name="T5" fmla="*/ 176 h 179"/>
                <a:gd name="T6" fmla="*/ 985 w 985"/>
                <a:gd name="T7" fmla="*/ 179 h 179"/>
                <a:gd name="T8" fmla="*/ 4 w 985"/>
                <a:gd name="T9" fmla="*/ 5 h 179"/>
                <a:gd name="T10" fmla="*/ 4 w 985"/>
                <a:gd name="T11" fmla="*/ 3 h 179"/>
                <a:gd name="T12" fmla="*/ 2 w 985"/>
                <a:gd name="T13" fmla="*/ 3 h 179"/>
                <a:gd name="T14" fmla="*/ 2 w 985"/>
                <a:gd name="T15" fmla="*/ 2 h 179"/>
                <a:gd name="T16" fmla="*/ 0 w 985"/>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179">
                  <a:moveTo>
                    <a:pt x="0" y="0"/>
                  </a:moveTo>
                  <a:lnTo>
                    <a:pt x="978" y="172"/>
                  </a:lnTo>
                  <a:lnTo>
                    <a:pt x="981" y="176"/>
                  </a:lnTo>
                  <a:lnTo>
                    <a:pt x="985" y="179"/>
                  </a:lnTo>
                  <a:lnTo>
                    <a:pt x="4" y="5"/>
                  </a:lnTo>
                  <a:lnTo>
                    <a:pt x="4" y="3"/>
                  </a:lnTo>
                  <a:lnTo>
                    <a:pt x="2" y="3"/>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 name="Freeform 234">
              <a:extLst>
                <a:ext uri="{FF2B5EF4-FFF2-40B4-BE49-F238E27FC236}">
                  <a16:creationId xmlns:a16="http://schemas.microsoft.com/office/drawing/2014/main" id="{70F78D7F-4FBF-46CD-81C7-67C7DBC464AD}"/>
                </a:ext>
              </a:extLst>
            </p:cNvPr>
            <p:cNvSpPr>
              <a:spLocks/>
            </p:cNvSpPr>
            <p:nvPr/>
          </p:nvSpPr>
          <p:spPr bwMode="auto">
            <a:xfrm>
              <a:off x="2916" y="1719"/>
              <a:ext cx="986" cy="178"/>
            </a:xfrm>
            <a:custGeom>
              <a:avLst/>
              <a:gdLst>
                <a:gd name="T0" fmla="*/ 0 w 986"/>
                <a:gd name="T1" fmla="*/ 0 h 178"/>
                <a:gd name="T2" fmla="*/ 979 w 986"/>
                <a:gd name="T3" fmla="*/ 173 h 178"/>
                <a:gd name="T4" fmla="*/ 983 w 986"/>
                <a:gd name="T5" fmla="*/ 176 h 178"/>
                <a:gd name="T6" fmla="*/ 986 w 986"/>
                <a:gd name="T7" fmla="*/ 178 h 178"/>
                <a:gd name="T8" fmla="*/ 3 w 986"/>
                <a:gd name="T9" fmla="*/ 5 h 178"/>
                <a:gd name="T10" fmla="*/ 2 w 986"/>
                <a:gd name="T11" fmla="*/ 2 h 178"/>
                <a:gd name="T12" fmla="*/ 0 w 98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8">
                  <a:moveTo>
                    <a:pt x="0" y="0"/>
                  </a:moveTo>
                  <a:lnTo>
                    <a:pt x="979" y="173"/>
                  </a:lnTo>
                  <a:lnTo>
                    <a:pt x="983" y="176"/>
                  </a:lnTo>
                  <a:lnTo>
                    <a:pt x="986" y="178"/>
                  </a:lnTo>
                  <a:lnTo>
                    <a:pt x="3" y="5"/>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5" name="Freeform 235">
              <a:extLst>
                <a:ext uri="{FF2B5EF4-FFF2-40B4-BE49-F238E27FC236}">
                  <a16:creationId xmlns:a16="http://schemas.microsoft.com/office/drawing/2014/main" id="{08EA87F8-096E-40CC-82AB-7E961BB28683}"/>
                </a:ext>
              </a:extLst>
            </p:cNvPr>
            <p:cNvSpPr>
              <a:spLocks/>
            </p:cNvSpPr>
            <p:nvPr/>
          </p:nvSpPr>
          <p:spPr bwMode="auto">
            <a:xfrm>
              <a:off x="2918" y="1721"/>
              <a:ext cx="987" cy="179"/>
            </a:xfrm>
            <a:custGeom>
              <a:avLst/>
              <a:gdLst>
                <a:gd name="T0" fmla="*/ 0 w 987"/>
                <a:gd name="T1" fmla="*/ 0 h 179"/>
                <a:gd name="T2" fmla="*/ 981 w 987"/>
                <a:gd name="T3" fmla="*/ 174 h 179"/>
                <a:gd name="T4" fmla="*/ 984 w 987"/>
                <a:gd name="T5" fmla="*/ 176 h 179"/>
                <a:gd name="T6" fmla="*/ 987 w 987"/>
                <a:gd name="T7" fmla="*/ 179 h 179"/>
                <a:gd name="T8" fmla="*/ 3 w 987"/>
                <a:gd name="T9" fmla="*/ 5 h 179"/>
                <a:gd name="T10" fmla="*/ 1 w 987"/>
                <a:gd name="T11" fmla="*/ 3 h 179"/>
                <a:gd name="T12" fmla="*/ 0 w 987"/>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179">
                  <a:moveTo>
                    <a:pt x="0" y="0"/>
                  </a:moveTo>
                  <a:lnTo>
                    <a:pt x="981" y="174"/>
                  </a:lnTo>
                  <a:lnTo>
                    <a:pt x="984" y="176"/>
                  </a:lnTo>
                  <a:lnTo>
                    <a:pt x="987" y="179"/>
                  </a:lnTo>
                  <a:lnTo>
                    <a:pt x="3" y="5"/>
                  </a:lnTo>
                  <a:lnTo>
                    <a:pt x="1" y="3"/>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6" name="Freeform 236">
              <a:extLst>
                <a:ext uri="{FF2B5EF4-FFF2-40B4-BE49-F238E27FC236}">
                  <a16:creationId xmlns:a16="http://schemas.microsoft.com/office/drawing/2014/main" id="{774B9774-D7C6-4F36-89F0-C9CC189BF9F2}"/>
                </a:ext>
              </a:extLst>
            </p:cNvPr>
            <p:cNvSpPr>
              <a:spLocks/>
            </p:cNvSpPr>
            <p:nvPr/>
          </p:nvSpPr>
          <p:spPr bwMode="auto">
            <a:xfrm>
              <a:off x="2919" y="1724"/>
              <a:ext cx="990" cy="180"/>
            </a:xfrm>
            <a:custGeom>
              <a:avLst/>
              <a:gdLst>
                <a:gd name="T0" fmla="*/ 0 w 990"/>
                <a:gd name="T1" fmla="*/ 0 h 180"/>
                <a:gd name="T2" fmla="*/ 983 w 990"/>
                <a:gd name="T3" fmla="*/ 173 h 180"/>
                <a:gd name="T4" fmla="*/ 986 w 990"/>
                <a:gd name="T5" fmla="*/ 176 h 180"/>
                <a:gd name="T6" fmla="*/ 990 w 990"/>
                <a:gd name="T7" fmla="*/ 180 h 180"/>
                <a:gd name="T8" fmla="*/ 5 w 990"/>
                <a:gd name="T9" fmla="*/ 6 h 180"/>
                <a:gd name="T10" fmla="*/ 4 w 990"/>
                <a:gd name="T11" fmla="*/ 2 h 180"/>
                <a:gd name="T12" fmla="*/ 0 w 990"/>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0" h="180">
                  <a:moveTo>
                    <a:pt x="0" y="0"/>
                  </a:moveTo>
                  <a:lnTo>
                    <a:pt x="983" y="173"/>
                  </a:lnTo>
                  <a:lnTo>
                    <a:pt x="986" y="176"/>
                  </a:lnTo>
                  <a:lnTo>
                    <a:pt x="990" y="180"/>
                  </a:lnTo>
                  <a:lnTo>
                    <a:pt x="5" y="6"/>
                  </a:lnTo>
                  <a:lnTo>
                    <a:pt x="4"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7" name="Freeform 237">
              <a:extLst>
                <a:ext uri="{FF2B5EF4-FFF2-40B4-BE49-F238E27FC236}">
                  <a16:creationId xmlns:a16="http://schemas.microsoft.com/office/drawing/2014/main" id="{4C9C3713-5775-42AD-B79C-D4F624CF0255}"/>
                </a:ext>
              </a:extLst>
            </p:cNvPr>
            <p:cNvSpPr>
              <a:spLocks/>
            </p:cNvSpPr>
            <p:nvPr/>
          </p:nvSpPr>
          <p:spPr bwMode="auto">
            <a:xfrm>
              <a:off x="2921" y="1726"/>
              <a:ext cx="991" cy="179"/>
            </a:xfrm>
            <a:custGeom>
              <a:avLst/>
              <a:gdLst>
                <a:gd name="T0" fmla="*/ 0 w 991"/>
                <a:gd name="T1" fmla="*/ 0 h 179"/>
                <a:gd name="T2" fmla="*/ 984 w 991"/>
                <a:gd name="T3" fmla="*/ 174 h 179"/>
                <a:gd name="T4" fmla="*/ 988 w 991"/>
                <a:gd name="T5" fmla="*/ 178 h 179"/>
                <a:gd name="T6" fmla="*/ 991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4" y="174"/>
                  </a:lnTo>
                  <a:lnTo>
                    <a:pt x="988" y="178"/>
                  </a:lnTo>
                  <a:lnTo>
                    <a:pt x="991" y="179"/>
                  </a:lnTo>
                  <a:lnTo>
                    <a:pt x="5" y="5"/>
                  </a:lnTo>
                  <a:lnTo>
                    <a:pt x="3" y="4"/>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8" name="Freeform 238">
              <a:extLst>
                <a:ext uri="{FF2B5EF4-FFF2-40B4-BE49-F238E27FC236}">
                  <a16:creationId xmlns:a16="http://schemas.microsoft.com/office/drawing/2014/main" id="{7EDA9AEF-DB5C-4293-B562-4A8B505AF57A}"/>
                </a:ext>
              </a:extLst>
            </p:cNvPr>
            <p:cNvSpPr>
              <a:spLocks/>
            </p:cNvSpPr>
            <p:nvPr/>
          </p:nvSpPr>
          <p:spPr bwMode="auto">
            <a:xfrm>
              <a:off x="2924" y="1730"/>
              <a:ext cx="991" cy="179"/>
            </a:xfrm>
            <a:custGeom>
              <a:avLst/>
              <a:gdLst>
                <a:gd name="T0" fmla="*/ 0 w 991"/>
                <a:gd name="T1" fmla="*/ 0 h 179"/>
                <a:gd name="T2" fmla="*/ 985 w 991"/>
                <a:gd name="T3" fmla="*/ 174 h 179"/>
                <a:gd name="T4" fmla="*/ 988 w 991"/>
                <a:gd name="T5" fmla="*/ 175 h 179"/>
                <a:gd name="T6" fmla="*/ 991 w 991"/>
                <a:gd name="T7" fmla="*/ 179 h 179"/>
                <a:gd name="T8" fmla="*/ 4 w 991"/>
                <a:gd name="T9" fmla="*/ 5 h 179"/>
                <a:gd name="T10" fmla="*/ 2 w 991"/>
                <a:gd name="T11" fmla="*/ 1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5" y="174"/>
                  </a:lnTo>
                  <a:lnTo>
                    <a:pt x="988" y="175"/>
                  </a:lnTo>
                  <a:lnTo>
                    <a:pt x="991" y="179"/>
                  </a:lnTo>
                  <a:lnTo>
                    <a:pt x="4" y="5"/>
                  </a:lnTo>
                  <a:lnTo>
                    <a:pt x="2" y="1"/>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9" name="Freeform 239">
              <a:extLst>
                <a:ext uri="{FF2B5EF4-FFF2-40B4-BE49-F238E27FC236}">
                  <a16:creationId xmlns:a16="http://schemas.microsoft.com/office/drawing/2014/main" id="{0007C5D9-208F-4B62-9C77-18D3F748EFCF}"/>
                </a:ext>
              </a:extLst>
            </p:cNvPr>
            <p:cNvSpPr>
              <a:spLocks/>
            </p:cNvSpPr>
            <p:nvPr/>
          </p:nvSpPr>
          <p:spPr bwMode="auto">
            <a:xfrm>
              <a:off x="2926" y="1731"/>
              <a:ext cx="993" cy="181"/>
            </a:xfrm>
            <a:custGeom>
              <a:avLst/>
              <a:gdLst>
                <a:gd name="T0" fmla="*/ 0 w 993"/>
                <a:gd name="T1" fmla="*/ 0 h 181"/>
                <a:gd name="T2" fmla="*/ 986 w 993"/>
                <a:gd name="T3" fmla="*/ 174 h 181"/>
                <a:gd name="T4" fmla="*/ 989 w 993"/>
                <a:gd name="T5" fmla="*/ 178 h 181"/>
                <a:gd name="T6" fmla="*/ 993 w 993"/>
                <a:gd name="T7" fmla="*/ 181 h 181"/>
                <a:gd name="T8" fmla="*/ 3 w 993"/>
                <a:gd name="T9" fmla="*/ 5 h 181"/>
                <a:gd name="T10" fmla="*/ 2 w 993"/>
                <a:gd name="T11" fmla="*/ 4 h 181"/>
                <a:gd name="T12" fmla="*/ 0 w 993"/>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181">
                  <a:moveTo>
                    <a:pt x="0" y="0"/>
                  </a:moveTo>
                  <a:lnTo>
                    <a:pt x="986" y="174"/>
                  </a:lnTo>
                  <a:lnTo>
                    <a:pt x="989" y="178"/>
                  </a:lnTo>
                  <a:lnTo>
                    <a:pt x="993" y="181"/>
                  </a:lnTo>
                  <a:lnTo>
                    <a:pt x="3"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0" name="Freeform 240">
              <a:extLst>
                <a:ext uri="{FF2B5EF4-FFF2-40B4-BE49-F238E27FC236}">
                  <a16:creationId xmlns:a16="http://schemas.microsoft.com/office/drawing/2014/main" id="{9FF4594E-22F1-49B5-9E73-321D6A614988}"/>
                </a:ext>
              </a:extLst>
            </p:cNvPr>
            <p:cNvSpPr>
              <a:spLocks/>
            </p:cNvSpPr>
            <p:nvPr/>
          </p:nvSpPr>
          <p:spPr bwMode="auto">
            <a:xfrm>
              <a:off x="2928" y="1735"/>
              <a:ext cx="994" cy="179"/>
            </a:xfrm>
            <a:custGeom>
              <a:avLst/>
              <a:gdLst>
                <a:gd name="T0" fmla="*/ 0 w 994"/>
                <a:gd name="T1" fmla="*/ 0 h 179"/>
                <a:gd name="T2" fmla="*/ 987 w 994"/>
                <a:gd name="T3" fmla="*/ 174 h 179"/>
                <a:gd name="T4" fmla="*/ 991 w 994"/>
                <a:gd name="T5" fmla="*/ 177 h 179"/>
                <a:gd name="T6" fmla="*/ 994 w 994"/>
                <a:gd name="T7" fmla="*/ 179 h 179"/>
                <a:gd name="T8" fmla="*/ 3 w 994"/>
                <a:gd name="T9" fmla="*/ 5 h 179"/>
                <a:gd name="T10" fmla="*/ 1 w 994"/>
                <a:gd name="T11" fmla="*/ 1 h 179"/>
                <a:gd name="T12" fmla="*/ 0 w 994"/>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179">
                  <a:moveTo>
                    <a:pt x="0" y="0"/>
                  </a:moveTo>
                  <a:lnTo>
                    <a:pt x="987" y="174"/>
                  </a:lnTo>
                  <a:lnTo>
                    <a:pt x="991" y="177"/>
                  </a:lnTo>
                  <a:lnTo>
                    <a:pt x="994" y="179"/>
                  </a:lnTo>
                  <a:lnTo>
                    <a:pt x="3" y="5"/>
                  </a:lnTo>
                  <a:lnTo>
                    <a:pt x="1"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 name="Freeform 241">
              <a:extLst>
                <a:ext uri="{FF2B5EF4-FFF2-40B4-BE49-F238E27FC236}">
                  <a16:creationId xmlns:a16="http://schemas.microsoft.com/office/drawing/2014/main" id="{D8732BC2-3AF7-4D13-BBD5-C17AF378B1BC}"/>
                </a:ext>
              </a:extLst>
            </p:cNvPr>
            <p:cNvSpPr>
              <a:spLocks/>
            </p:cNvSpPr>
            <p:nvPr/>
          </p:nvSpPr>
          <p:spPr bwMode="auto">
            <a:xfrm>
              <a:off x="2929" y="1736"/>
              <a:ext cx="997" cy="181"/>
            </a:xfrm>
            <a:custGeom>
              <a:avLst/>
              <a:gdLst>
                <a:gd name="T0" fmla="*/ 0 w 997"/>
                <a:gd name="T1" fmla="*/ 0 h 181"/>
                <a:gd name="T2" fmla="*/ 990 w 997"/>
                <a:gd name="T3" fmla="*/ 176 h 181"/>
                <a:gd name="T4" fmla="*/ 993 w 997"/>
                <a:gd name="T5" fmla="*/ 178 h 181"/>
                <a:gd name="T6" fmla="*/ 997 w 997"/>
                <a:gd name="T7" fmla="*/ 181 h 181"/>
                <a:gd name="T8" fmla="*/ 4 w 997"/>
                <a:gd name="T9" fmla="*/ 5 h 181"/>
                <a:gd name="T10" fmla="*/ 2 w 997"/>
                <a:gd name="T11" fmla="*/ 4 h 181"/>
                <a:gd name="T12" fmla="*/ 0 w 997"/>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7" h="181">
                  <a:moveTo>
                    <a:pt x="0" y="0"/>
                  </a:moveTo>
                  <a:lnTo>
                    <a:pt x="990" y="176"/>
                  </a:lnTo>
                  <a:lnTo>
                    <a:pt x="993" y="178"/>
                  </a:lnTo>
                  <a:lnTo>
                    <a:pt x="997" y="181"/>
                  </a:lnTo>
                  <a:lnTo>
                    <a:pt x="4"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2" name="Freeform 242">
              <a:extLst>
                <a:ext uri="{FF2B5EF4-FFF2-40B4-BE49-F238E27FC236}">
                  <a16:creationId xmlns:a16="http://schemas.microsoft.com/office/drawing/2014/main" id="{200BE4A6-F825-4D68-9E05-A679EBDADB32}"/>
                </a:ext>
              </a:extLst>
            </p:cNvPr>
            <p:cNvSpPr>
              <a:spLocks/>
            </p:cNvSpPr>
            <p:nvPr/>
          </p:nvSpPr>
          <p:spPr bwMode="auto">
            <a:xfrm>
              <a:off x="2931" y="1740"/>
              <a:ext cx="998" cy="181"/>
            </a:xfrm>
            <a:custGeom>
              <a:avLst/>
              <a:gdLst>
                <a:gd name="T0" fmla="*/ 0 w 998"/>
                <a:gd name="T1" fmla="*/ 0 h 181"/>
                <a:gd name="T2" fmla="*/ 991 w 998"/>
                <a:gd name="T3" fmla="*/ 174 h 181"/>
                <a:gd name="T4" fmla="*/ 995 w 998"/>
                <a:gd name="T5" fmla="*/ 177 h 181"/>
                <a:gd name="T6" fmla="*/ 998 w 998"/>
                <a:gd name="T7" fmla="*/ 181 h 181"/>
                <a:gd name="T8" fmla="*/ 3 w 998"/>
                <a:gd name="T9" fmla="*/ 5 h 181"/>
                <a:gd name="T10" fmla="*/ 2 w 998"/>
                <a:gd name="T11" fmla="*/ 1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1" y="174"/>
                  </a:lnTo>
                  <a:lnTo>
                    <a:pt x="995" y="177"/>
                  </a:lnTo>
                  <a:lnTo>
                    <a:pt x="998" y="181"/>
                  </a:lnTo>
                  <a:lnTo>
                    <a:pt x="3" y="5"/>
                  </a:lnTo>
                  <a:lnTo>
                    <a:pt x="2"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3" name="Freeform 243">
              <a:extLst>
                <a:ext uri="{FF2B5EF4-FFF2-40B4-BE49-F238E27FC236}">
                  <a16:creationId xmlns:a16="http://schemas.microsoft.com/office/drawing/2014/main" id="{BB2C4067-DA09-45D0-BE93-B7C5B1AADD85}"/>
                </a:ext>
              </a:extLst>
            </p:cNvPr>
            <p:cNvSpPr>
              <a:spLocks/>
            </p:cNvSpPr>
            <p:nvPr/>
          </p:nvSpPr>
          <p:spPr bwMode="auto">
            <a:xfrm>
              <a:off x="2933" y="1741"/>
              <a:ext cx="999" cy="181"/>
            </a:xfrm>
            <a:custGeom>
              <a:avLst/>
              <a:gdLst>
                <a:gd name="T0" fmla="*/ 0 w 999"/>
                <a:gd name="T1" fmla="*/ 0 h 181"/>
                <a:gd name="T2" fmla="*/ 993 w 999"/>
                <a:gd name="T3" fmla="*/ 176 h 181"/>
                <a:gd name="T4" fmla="*/ 996 w 999"/>
                <a:gd name="T5" fmla="*/ 180 h 181"/>
                <a:gd name="T6" fmla="*/ 999 w 999"/>
                <a:gd name="T7" fmla="*/ 181 h 181"/>
                <a:gd name="T8" fmla="*/ 5 w 999"/>
                <a:gd name="T9" fmla="*/ 5 h 181"/>
                <a:gd name="T10" fmla="*/ 1 w 999"/>
                <a:gd name="T11" fmla="*/ 4 h 181"/>
                <a:gd name="T12" fmla="*/ 0 w 999"/>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9" h="181">
                  <a:moveTo>
                    <a:pt x="0" y="0"/>
                  </a:moveTo>
                  <a:lnTo>
                    <a:pt x="993" y="176"/>
                  </a:lnTo>
                  <a:lnTo>
                    <a:pt x="996" y="180"/>
                  </a:lnTo>
                  <a:lnTo>
                    <a:pt x="999" y="181"/>
                  </a:lnTo>
                  <a:lnTo>
                    <a:pt x="5" y="5"/>
                  </a:lnTo>
                  <a:lnTo>
                    <a:pt x="1"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4" name="Freeform 244">
              <a:extLst>
                <a:ext uri="{FF2B5EF4-FFF2-40B4-BE49-F238E27FC236}">
                  <a16:creationId xmlns:a16="http://schemas.microsoft.com/office/drawing/2014/main" id="{AC0F4E22-4ACD-4DAC-8D83-A4E5178659EF}"/>
                </a:ext>
              </a:extLst>
            </p:cNvPr>
            <p:cNvSpPr>
              <a:spLocks/>
            </p:cNvSpPr>
            <p:nvPr/>
          </p:nvSpPr>
          <p:spPr bwMode="auto">
            <a:xfrm>
              <a:off x="2934" y="1745"/>
              <a:ext cx="1002" cy="181"/>
            </a:xfrm>
            <a:custGeom>
              <a:avLst/>
              <a:gdLst>
                <a:gd name="T0" fmla="*/ 0 w 1002"/>
                <a:gd name="T1" fmla="*/ 0 h 181"/>
                <a:gd name="T2" fmla="*/ 995 w 1002"/>
                <a:gd name="T3" fmla="*/ 176 h 181"/>
                <a:gd name="T4" fmla="*/ 998 w 1002"/>
                <a:gd name="T5" fmla="*/ 177 h 181"/>
                <a:gd name="T6" fmla="*/ 1002 w 1002"/>
                <a:gd name="T7" fmla="*/ 181 h 181"/>
                <a:gd name="T8" fmla="*/ 6 w 1002"/>
                <a:gd name="T9" fmla="*/ 5 h 181"/>
                <a:gd name="T10" fmla="*/ 4 w 1002"/>
                <a:gd name="T11" fmla="*/ 1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5" y="176"/>
                  </a:lnTo>
                  <a:lnTo>
                    <a:pt x="998" y="177"/>
                  </a:lnTo>
                  <a:lnTo>
                    <a:pt x="1002" y="181"/>
                  </a:lnTo>
                  <a:lnTo>
                    <a:pt x="6" y="5"/>
                  </a:lnTo>
                  <a:lnTo>
                    <a:pt x="4"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5" name="Freeform 245">
              <a:extLst>
                <a:ext uri="{FF2B5EF4-FFF2-40B4-BE49-F238E27FC236}">
                  <a16:creationId xmlns:a16="http://schemas.microsoft.com/office/drawing/2014/main" id="{2E1902D6-9B35-4C32-9D9E-DB71C5146AE9}"/>
                </a:ext>
              </a:extLst>
            </p:cNvPr>
            <p:cNvSpPr>
              <a:spLocks/>
            </p:cNvSpPr>
            <p:nvPr/>
          </p:nvSpPr>
          <p:spPr bwMode="auto">
            <a:xfrm>
              <a:off x="2938" y="1746"/>
              <a:ext cx="1001" cy="183"/>
            </a:xfrm>
            <a:custGeom>
              <a:avLst/>
              <a:gdLst>
                <a:gd name="T0" fmla="*/ 0 w 1001"/>
                <a:gd name="T1" fmla="*/ 0 h 183"/>
                <a:gd name="T2" fmla="*/ 994 w 1001"/>
                <a:gd name="T3" fmla="*/ 176 h 183"/>
                <a:gd name="T4" fmla="*/ 998 w 1001"/>
                <a:gd name="T5" fmla="*/ 180 h 183"/>
                <a:gd name="T6" fmla="*/ 1001 w 1001"/>
                <a:gd name="T7" fmla="*/ 183 h 183"/>
                <a:gd name="T8" fmla="*/ 3 w 1001"/>
                <a:gd name="T9" fmla="*/ 6 h 183"/>
                <a:gd name="T10" fmla="*/ 2 w 1001"/>
                <a:gd name="T11" fmla="*/ 4 h 183"/>
                <a:gd name="T12" fmla="*/ 0 w 1001"/>
                <a:gd name="T13" fmla="*/ 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3">
                  <a:moveTo>
                    <a:pt x="0" y="0"/>
                  </a:moveTo>
                  <a:lnTo>
                    <a:pt x="994" y="176"/>
                  </a:lnTo>
                  <a:lnTo>
                    <a:pt x="998" y="180"/>
                  </a:lnTo>
                  <a:lnTo>
                    <a:pt x="1001" y="183"/>
                  </a:lnTo>
                  <a:lnTo>
                    <a:pt x="3" y="6"/>
                  </a:lnTo>
                  <a:lnTo>
                    <a:pt x="2" y="4"/>
                  </a:lnTo>
                  <a:lnTo>
                    <a:pt x="0" y="0"/>
                  </a:lnTo>
                  <a:close/>
                </a:path>
              </a:pathLst>
            </a:custGeom>
            <a:solidFill>
              <a:srgbClr val="D5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6" name="Freeform 246">
              <a:extLst>
                <a:ext uri="{FF2B5EF4-FFF2-40B4-BE49-F238E27FC236}">
                  <a16:creationId xmlns:a16="http://schemas.microsoft.com/office/drawing/2014/main" id="{02D1D71F-748D-41F5-B1D0-953FDD10C3E1}"/>
                </a:ext>
              </a:extLst>
            </p:cNvPr>
            <p:cNvSpPr>
              <a:spLocks/>
            </p:cNvSpPr>
            <p:nvPr/>
          </p:nvSpPr>
          <p:spPr bwMode="auto">
            <a:xfrm>
              <a:off x="2940" y="1750"/>
              <a:ext cx="1002" cy="181"/>
            </a:xfrm>
            <a:custGeom>
              <a:avLst/>
              <a:gdLst>
                <a:gd name="T0" fmla="*/ 0 w 1002"/>
                <a:gd name="T1" fmla="*/ 0 h 181"/>
                <a:gd name="T2" fmla="*/ 996 w 1002"/>
                <a:gd name="T3" fmla="*/ 176 h 181"/>
                <a:gd name="T4" fmla="*/ 999 w 1002"/>
                <a:gd name="T5" fmla="*/ 179 h 181"/>
                <a:gd name="T6" fmla="*/ 1002 w 1002"/>
                <a:gd name="T7" fmla="*/ 181 h 181"/>
                <a:gd name="T8" fmla="*/ 3 w 1002"/>
                <a:gd name="T9" fmla="*/ 5 h 181"/>
                <a:gd name="T10" fmla="*/ 1 w 1002"/>
                <a:gd name="T11" fmla="*/ 2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6" y="176"/>
                  </a:lnTo>
                  <a:lnTo>
                    <a:pt x="999" y="179"/>
                  </a:lnTo>
                  <a:lnTo>
                    <a:pt x="1002" y="181"/>
                  </a:lnTo>
                  <a:lnTo>
                    <a:pt x="3" y="5"/>
                  </a:lnTo>
                  <a:lnTo>
                    <a:pt x="1"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7" name="Freeform 247">
              <a:extLst>
                <a:ext uri="{FF2B5EF4-FFF2-40B4-BE49-F238E27FC236}">
                  <a16:creationId xmlns:a16="http://schemas.microsoft.com/office/drawing/2014/main" id="{3034D6F9-31AC-4D05-BE7E-800365F06B49}"/>
                </a:ext>
              </a:extLst>
            </p:cNvPr>
            <p:cNvSpPr>
              <a:spLocks/>
            </p:cNvSpPr>
            <p:nvPr/>
          </p:nvSpPr>
          <p:spPr bwMode="auto">
            <a:xfrm>
              <a:off x="2941" y="1752"/>
              <a:ext cx="1005" cy="182"/>
            </a:xfrm>
            <a:custGeom>
              <a:avLst/>
              <a:gdLst>
                <a:gd name="T0" fmla="*/ 0 w 1005"/>
                <a:gd name="T1" fmla="*/ 0 h 182"/>
                <a:gd name="T2" fmla="*/ 998 w 1005"/>
                <a:gd name="T3" fmla="*/ 177 h 182"/>
                <a:gd name="T4" fmla="*/ 1000 w 1005"/>
                <a:gd name="T5" fmla="*/ 179 h 182"/>
                <a:gd name="T6" fmla="*/ 1003 w 1005"/>
                <a:gd name="T7" fmla="*/ 180 h 182"/>
                <a:gd name="T8" fmla="*/ 1003 w 1005"/>
                <a:gd name="T9" fmla="*/ 182 h 182"/>
                <a:gd name="T10" fmla="*/ 1005 w 1005"/>
                <a:gd name="T11" fmla="*/ 182 h 182"/>
                <a:gd name="T12" fmla="*/ 4 w 1005"/>
                <a:gd name="T13" fmla="*/ 6 h 182"/>
                <a:gd name="T14" fmla="*/ 2 w 1005"/>
                <a:gd name="T15" fmla="*/ 3 h 182"/>
                <a:gd name="T16" fmla="*/ 0 w 1005"/>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5" h="182">
                  <a:moveTo>
                    <a:pt x="0" y="0"/>
                  </a:moveTo>
                  <a:lnTo>
                    <a:pt x="998" y="177"/>
                  </a:lnTo>
                  <a:lnTo>
                    <a:pt x="1000" y="179"/>
                  </a:lnTo>
                  <a:lnTo>
                    <a:pt x="1003" y="180"/>
                  </a:lnTo>
                  <a:lnTo>
                    <a:pt x="1003" y="182"/>
                  </a:lnTo>
                  <a:lnTo>
                    <a:pt x="1005" y="182"/>
                  </a:lnTo>
                  <a:lnTo>
                    <a:pt x="4" y="6"/>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8" name="Freeform 248">
              <a:extLst>
                <a:ext uri="{FF2B5EF4-FFF2-40B4-BE49-F238E27FC236}">
                  <a16:creationId xmlns:a16="http://schemas.microsoft.com/office/drawing/2014/main" id="{961D0176-C1EA-4D21-ACF4-24632B658DC1}"/>
                </a:ext>
              </a:extLst>
            </p:cNvPr>
            <p:cNvSpPr>
              <a:spLocks/>
            </p:cNvSpPr>
            <p:nvPr/>
          </p:nvSpPr>
          <p:spPr bwMode="auto">
            <a:xfrm>
              <a:off x="2943" y="1755"/>
              <a:ext cx="1013" cy="182"/>
            </a:xfrm>
            <a:custGeom>
              <a:avLst/>
              <a:gdLst>
                <a:gd name="T0" fmla="*/ 0 w 1013"/>
                <a:gd name="T1" fmla="*/ 0 h 182"/>
                <a:gd name="T2" fmla="*/ 999 w 1013"/>
                <a:gd name="T3" fmla="*/ 176 h 182"/>
                <a:gd name="T4" fmla="*/ 999 w 1013"/>
                <a:gd name="T5" fmla="*/ 177 h 182"/>
                <a:gd name="T6" fmla="*/ 1001 w 1013"/>
                <a:gd name="T7" fmla="*/ 177 h 182"/>
                <a:gd name="T8" fmla="*/ 1006 w 1013"/>
                <a:gd name="T9" fmla="*/ 181 h 182"/>
                <a:gd name="T10" fmla="*/ 1013 w 1013"/>
                <a:gd name="T11" fmla="*/ 182 h 182"/>
                <a:gd name="T12" fmla="*/ 5 w 1013"/>
                <a:gd name="T13" fmla="*/ 5 h 182"/>
                <a:gd name="T14" fmla="*/ 2 w 1013"/>
                <a:gd name="T15" fmla="*/ 3 h 182"/>
                <a:gd name="T16" fmla="*/ 0 w 1013"/>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82">
                  <a:moveTo>
                    <a:pt x="0" y="0"/>
                  </a:moveTo>
                  <a:lnTo>
                    <a:pt x="999" y="176"/>
                  </a:lnTo>
                  <a:lnTo>
                    <a:pt x="999" y="177"/>
                  </a:lnTo>
                  <a:lnTo>
                    <a:pt x="1001" y="177"/>
                  </a:lnTo>
                  <a:lnTo>
                    <a:pt x="1006" y="181"/>
                  </a:lnTo>
                  <a:lnTo>
                    <a:pt x="1013" y="182"/>
                  </a:lnTo>
                  <a:lnTo>
                    <a:pt x="5"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9" name="Freeform 249">
              <a:extLst>
                <a:ext uri="{FF2B5EF4-FFF2-40B4-BE49-F238E27FC236}">
                  <a16:creationId xmlns:a16="http://schemas.microsoft.com/office/drawing/2014/main" id="{29A8D971-AC4D-4697-BE99-169F524FA8FA}"/>
                </a:ext>
              </a:extLst>
            </p:cNvPr>
            <p:cNvSpPr>
              <a:spLocks/>
            </p:cNvSpPr>
            <p:nvPr/>
          </p:nvSpPr>
          <p:spPr bwMode="auto">
            <a:xfrm>
              <a:off x="2945" y="1758"/>
              <a:ext cx="1014" cy="183"/>
            </a:xfrm>
            <a:custGeom>
              <a:avLst/>
              <a:gdLst>
                <a:gd name="T0" fmla="*/ 0 w 1014"/>
                <a:gd name="T1" fmla="*/ 0 h 183"/>
                <a:gd name="T2" fmla="*/ 1001 w 1014"/>
                <a:gd name="T3" fmla="*/ 176 h 183"/>
                <a:gd name="T4" fmla="*/ 1006 w 1014"/>
                <a:gd name="T5" fmla="*/ 178 h 183"/>
                <a:gd name="T6" fmla="*/ 1014 w 1014"/>
                <a:gd name="T7" fmla="*/ 181 h 183"/>
                <a:gd name="T8" fmla="*/ 1013 w 1014"/>
                <a:gd name="T9" fmla="*/ 181 h 183"/>
                <a:gd name="T10" fmla="*/ 1013 w 1014"/>
                <a:gd name="T11" fmla="*/ 183 h 183"/>
                <a:gd name="T12" fmla="*/ 5 w 1014"/>
                <a:gd name="T13" fmla="*/ 5 h 183"/>
                <a:gd name="T14" fmla="*/ 3 w 1014"/>
                <a:gd name="T15" fmla="*/ 2 h 183"/>
                <a:gd name="T16" fmla="*/ 0 w 1014"/>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4" h="183">
                  <a:moveTo>
                    <a:pt x="0" y="0"/>
                  </a:moveTo>
                  <a:lnTo>
                    <a:pt x="1001" y="176"/>
                  </a:lnTo>
                  <a:lnTo>
                    <a:pt x="1006" y="178"/>
                  </a:lnTo>
                  <a:lnTo>
                    <a:pt x="1014" y="181"/>
                  </a:lnTo>
                  <a:lnTo>
                    <a:pt x="1013" y="181"/>
                  </a:lnTo>
                  <a:lnTo>
                    <a:pt x="1013" y="183"/>
                  </a:lnTo>
                  <a:lnTo>
                    <a:pt x="5" y="5"/>
                  </a:lnTo>
                  <a:lnTo>
                    <a:pt x="3"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0" name="Freeform 250">
              <a:extLst>
                <a:ext uri="{FF2B5EF4-FFF2-40B4-BE49-F238E27FC236}">
                  <a16:creationId xmlns:a16="http://schemas.microsoft.com/office/drawing/2014/main" id="{7EA67AF0-CC0F-4180-8A4D-A2A4D3B6D130}"/>
                </a:ext>
              </a:extLst>
            </p:cNvPr>
            <p:cNvSpPr>
              <a:spLocks/>
            </p:cNvSpPr>
            <p:nvPr/>
          </p:nvSpPr>
          <p:spPr bwMode="auto">
            <a:xfrm>
              <a:off x="2948" y="1760"/>
              <a:ext cx="1011" cy="182"/>
            </a:xfrm>
            <a:custGeom>
              <a:avLst/>
              <a:gdLst>
                <a:gd name="T0" fmla="*/ 0 w 1011"/>
                <a:gd name="T1" fmla="*/ 0 h 182"/>
                <a:gd name="T2" fmla="*/ 1008 w 1011"/>
                <a:gd name="T3" fmla="*/ 177 h 182"/>
                <a:gd name="T4" fmla="*/ 1010 w 1011"/>
                <a:gd name="T5" fmla="*/ 179 h 182"/>
                <a:gd name="T6" fmla="*/ 1011 w 1011"/>
                <a:gd name="T7" fmla="*/ 179 h 182"/>
                <a:gd name="T8" fmla="*/ 1010 w 1011"/>
                <a:gd name="T9" fmla="*/ 181 h 182"/>
                <a:gd name="T10" fmla="*/ 1008 w 1011"/>
                <a:gd name="T11" fmla="*/ 182 h 182"/>
                <a:gd name="T12" fmla="*/ 3 w 1011"/>
                <a:gd name="T13" fmla="*/ 5 h 182"/>
                <a:gd name="T14" fmla="*/ 2 w 1011"/>
                <a:gd name="T15" fmla="*/ 3 h 182"/>
                <a:gd name="T16" fmla="*/ 0 w 1011"/>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1" h="182">
                  <a:moveTo>
                    <a:pt x="0" y="0"/>
                  </a:moveTo>
                  <a:lnTo>
                    <a:pt x="1008" y="177"/>
                  </a:lnTo>
                  <a:lnTo>
                    <a:pt x="1010" y="179"/>
                  </a:lnTo>
                  <a:lnTo>
                    <a:pt x="1011" y="179"/>
                  </a:lnTo>
                  <a:lnTo>
                    <a:pt x="1010" y="181"/>
                  </a:lnTo>
                  <a:lnTo>
                    <a:pt x="1008" y="182"/>
                  </a:lnTo>
                  <a:lnTo>
                    <a:pt x="3"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 name="Freeform 251">
              <a:extLst>
                <a:ext uri="{FF2B5EF4-FFF2-40B4-BE49-F238E27FC236}">
                  <a16:creationId xmlns:a16="http://schemas.microsoft.com/office/drawing/2014/main" id="{DDFFE1B4-341A-4279-B8B5-11B51FB12282}"/>
                </a:ext>
              </a:extLst>
            </p:cNvPr>
            <p:cNvSpPr>
              <a:spLocks/>
            </p:cNvSpPr>
            <p:nvPr/>
          </p:nvSpPr>
          <p:spPr bwMode="auto">
            <a:xfrm>
              <a:off x="2950" y="1763"/>
              <a:ext cx="1008" cy="181"/>
            </a:xfrm>
            <a:custGeom>
              <a:avLst/>
              <a:gdLst>
                <a:gd name="T0" fmla="*/ 0 w 1008"/>
                <a:gd name="T1" fmla="*/ 0 h 181"/>
                <a:gd name="T2" fmla="*/ 1008 w 1008"/>
                <a:gd name="T3" fmla="*/ 178 h 181"/>
                <a:gd name="T4" fmla="*/ 1006 w 1008"/>
                <a:gd name="T5" fmla="*/ 179 h 181"/>
                <a:gd name="T6" fmla="*/ 1004 w 1008"/>
                <a:gd name="T7" fmla="*/ 181 h 181"/>
                <a:gd name="T8" fmla="*/ 3 w 1008"/>
                <a:gd name="T9" fmla="*/ 5 h 181"/>
                <a:gd name="T10" fmla="*/ 1 w 1008"/>
                <a:gd name="T11" fmla="*/ 2 h 181"/>
                <a:gd name="T12" fmla="*/ 0 w 100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8" h="181">
                  <a:moveTo>
                    <a:pt x="0" y="0"/>
                  </a:moveTo>
                  <a:lnTo>
                    <a:pt x="1008" y="178"/>
                  </a:lnTo>
                  <a:lnTo>
                    <a:pt x="1006" y="179"/>
                  </a:lnTo>
                  <a:lnTo>
                    <a:pt x="1004" y="181"/>
                  </a:lnTo>
                  <a:lnTo>
                    <a:pt x="3" y="5"/>
                  </a:lnTo>
                  <a:lnTo>
                    <a:pt x="1"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2" name="Freeform 252">
              <a:extLst>
                <a:ext uri="{FF2B5EF4-FFF2-40B4-BE49-F238E27FC236}">
                  <a16:creationId xmlns:a16="http://schemas.microsoft.com/office/drawing/2014/main" id="{1A7C697E-533A-4DC4-9C62-629C5AF3F410}"/>
                </a:ext>
              </a:extLst>
            </p:cNvPr>
            <p:cNvSpPr>
              <a:spLocks/>
            </p:cNvSpPr>
            <p:nvPr/>
          </p:nvSpPr>
          <p:spPr bwMode="auto">
            <a:xfrm>
              <a:off x="2951" y="1765"/>
              <a:ext cx="1005" cy="181"/>
            </a:xfrm>
            <a:custGeom>
              <a:avLst/>
              <a:gdLst>
                <a:gd name="T0" fmla="*/ 0 w 1005"/>
                <a:gd name="T1" fmla="*/ 0 h 181"/>
                <a:gd name="T2" fmla="*/ 1005 w 1005"/>
                <a:gd name="T3" fmla="*/ 177 h 181"/>
                <a:gd name="T4" fmla="*/ 1003 w 1005"/>
                <a:gd name="T5" fmla="*/ 179 h 181"/>
                <a:gd name="T6" fmla="*/ 1003 w 1005"/>
                <a:gd name="T7" fmla="*/ 181 h 181"/>
                <a:gd name="T8" fmla="*/ 5 w 1005"/>
                <a:gd name="T9" fmla="*/ 5 h 181"/>
                <a:gd name="T10" fmla="*/ 2 w 1005"/>
                <a:gd name="T11" fmla="*/ 3 h 181"/>
                <a:gd name="T12" fmla="*/ 0 w 1005"/>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5" h="181">
                  <a:moveTo>
                    <a:pt x="0" y="0"/>
                  </a:moveTo>
                  <a:lnTo>
                    <a:pt x="1005" y="177"/>
                  </a:lnTo>
                  <a:lnTo>
                    <a:pt x="1003" y="179"/>
                  </a:lnTo>
                  <a:lnTo>
                    <a:pt x="1003" y="181"/>
                  </a:lnTo>
                  <a:lnTo>
                    <a:pt x="5"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3" name="Freeform 253">
              <a:extLst>
                <a:ext uri="{FF2B5EF4-FFF2-40B4-BE49-F238E27FC236}">
                  <a16:creationId xmlns:a16="http://schemas.microsoft.com/office/drawing/2014/main" id="{94CD6EF1-86BE-4AD3-934E-3FEC8E1F8898}"/>
                </a:ext>
              </a:extLst>
            </p:cNvPr>
            <p:cNvSpPr>
              <a:spLocks/>
            </p:cNvSpPr>
            <p:nvPr/>
          </p:nvSpPr>
          <p:spPr bwMode="auto">
            <a:xfrm>
              <a:off x="2953" y="1768"/>
              <a:ext cx="1001" cy="180"/>
            </a:xfrm>
            <a:custGeom>
              <a:avLst/>
              <a:gdLst>
                <a:gd name="T0" fmla="*/ 0 w 1001"/>
                <a:gd name="T1" fmla="*/ 0 h 180"/>
                <a:gd name="T2" fmla="*/ 1001 w 1001"/>
                <a:gd name="T3" fmla="*/ 176 h 180"/>
                <a:gd name="T4" fmla="*/ 1001 w 1001"/>
                <a:gd name="T5" fmla="*/ 178 h 180"/>
                <a:gd name="T6" fmla="*/ 1000 w 1001"/>
                <a:gd name="T7" fmla="*/ 180 h 180"/>
                <a:gd name="T8" fmla="*/ 5 w 1001"/>
                <a:gd name="T9" fmla="*/ 5 h 180"/>
                <a:gd name="T10" fmla="*/ 3 w 1001"/>
                <a:gd name="T11" fmla="*/ 2 h 180"/>
                <a:gd name="T12" fmla="*/ 0 w 1001"/>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0">
                  <a:moveTo>
                    <a:pt x="0" y="0"/>
                  </a:moveTo>
                  <a:lnTo>
                    <a:pt x="1001" y="176"/>
                  </a:lnTo>
                  <a:lnTo>
                    <a:pt x="1001" y="178"/>
                  </a:lnTo>
                  <a:lnTo>
                    <a:pt x="1000" y="180"/>
                  </a:lnTo>
                  <a:lnTo>
                    <a:pt x="5" y="5"/>
                  </a:lnTo>
                  <a:lnTo>
                    <a:pt x="3"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4" name="Freeform 254">
              <a:extLst>
                <a:ext uri="{FF2B5EF4-FFF2-40B4-BE49-F238E27FC236}">
                  <a16:creationId xmlns:a16="http://schemas.microsoft.com/office/drawing/2014/main" id="{D47CD83B-BB3C-4806-8072-18207D4763B7}"/>
                </a:ext>
              </a:extLst>
            </p:cNvPr>
            <p:cNvSpPr>
              <a:spLocks/>
            </p:cNvSpPr>
            <p:nvPr/>
          </p:nvSpPr>
          <p:spPr bwMode="auto">
            <a:xfrm>
              <a:off x="2956" y="1770"/>
              <a:ext cx="998" cy="181"/>
            </a:xfrm>
            <a:custGeom>
              <a:avLst/>
              <a:gdLst>
                <a:gd name="T0" fmla="*/ 0 w 998"/>
                <a:gd name="T1" fmla="*/ 0 h 181"/>
                <a:gd name="T2" fmla="*/ 998 w 998"/>
                <a:gd name="T3" fmla="*/ 176 h 181"/>
                <a:gd name="T4" fmla="*/ 997 w 998"/>
                <a:gd name="T5" fmla="*/ 178 h 181"/>
                <a:gd name="T6" fmla="*/ 995 w 998"/>
                <a:gd name="T7" fmla="*/ 181 h 181"/>
                <a:gd name="T8" fmla="*/ 4 w 998"/>
                <a:gd name="T9" fmla="*/ 5 h 181"/>
                <a:gd name="T10" fmla="*/ 2 w 998"/>
                <a:gd name="T11" fmla="*/ 3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8" y="176"/>
                  </a:lnTo>
                  <a:lnTo>
                    <a:pt x="997" y="178"/>
                  </a:lnTo>
                  <a:lnTo>
                    <a:pt x="995" y="181"/>
                  </a:lnTo>
                  <a:lnTo>
                    <a:pt x="4"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5" name="Freeform 255">
              <a:extLst>
                <a:ext uri="{FF2B5EF4-FFF2-40B4-BE49-F238E27FC236}">
                  <a16:creationId xmlns:a16="http://schemas.microsoft.com/office/drawing/2014/main" id="{7394875E-FE53-4E16-96E1-BF0DEF226B47}"/>
                </a:ext>
              </a:extLst>
            </p:cNvPr>
            <p:cNvSpPr>
              <a:spLocks/>
            </p:cNvSpPr>
            <p:nvPr/>
          </p:nvSpPr>
          <p:spPr bwMode="auto">
            <a:xfrm>
              <a:off x="2958" y="1773"/>
              <a:ext cx="995" cy="180"/>
            </a:xfrm>
            <a:custGeom>
              <a:avLst/>
              <a:gdLst>
                <a:gd name="T0" fmla="*/ 0 w 995"/>
                <a:gd name="T1" fmla="*/ 0 h 180"/>
                <a:gd name="T2" fmla="*/ 995 w 995"/>
                <a:gd name="T3" fmla="*/ 175 h 180"/>
                <a:gd name="T4" fmla="*/ 993 w 995"/>
                <a:gd name="T5" fmla="*/ 178 h 180"/>
                <a:gd name="T6" fmla="*/ 991 w 995"/>
                <a:gd name="T7" fmla="*/ 180 h 180"/>
                <a:gd name="T8" fmla="*/ 5 w 995"/>
                <a:gd name="T9" fmla="*/ 6 h 180"/>
                <a:gd name="T10" fmla="*/ 2 w 995"/>
                <a:gd name="T11" fmla="*/ 2 h 180"/>
                <a:gd name="T12" fmla="*/ 0 w 995"/>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5" h="180">
                  <a:moveTo>
                    <a:pt x="0" y="0"/>
                  </a:moveTo>
                  <a:lnTo>
                    <a:pt x="995" y="175"/>
                  </a:lnTo>
                  <a:lnTo>
                    <a:pt x="993" y="178"/>
                  </a:lnTo>
                  <a:lnTo>
                    <a:pt x="991" y="180"/>
                  </a:lnTo>
                  <a:lnTo>
                    <a:pt x="5" y="6"/>
                  </a:lnTo>
                  <a:lnTo>
                    <a:pt x="2"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6" name="Freeform 256">
              <a:extLst>
                <a:ext uri="{FF2B5EF4-FFF2-40B4-BE49-F238E27FC236}">
                  <a16:creationId xmlns:a16="http://schemas.microsoft.com/office/drawing/2014/main" id="{74CB1622-176A-42F0-BA69-C0F8E3372D8D}"/>
                </a:ext>
              </a:extLst>
            </p:cNvPr>
            <p:cNvSpPr>
              <a:spLocks/>
            </p:cNvSpPr>
            <p:nvPr/>
          </p:nvSpPr>
          <p:spPr bwMode="auto">
            <a:xfrm>
              <a:off x="2960" y="1775"/>
              <a:ext cx="991" cy="179"/>
            </a:xfrm>
            <a:custGeom>
              <a:avLst/>
              <a:gdLst>
                <a:gd name="T0" fmla="*/ 0 w 991"/>
                <a:gd name="T1" fmla="*/ 0 h 179"/>
                <a:gd name="T2" fmla="*/ 991 w 991"/>
                <a:gd name="T3" fmla="*/ 176 h 179"/>
                <a:gd name="T4" fmla="*/ 989 w 991"/>
                <a:gd name="T5" fmla="*/ 178 h 179"/>
                <a:gd name="T6" fmla="*/ 987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91" y="176"/>
                  </a:lnTo>
                  <a:lnTo>
                    <a:pt x="989" y="178"/>
                  </a:lnTo>
                  <a:lnTo>
                    <a:pt x="987" y="179"/>
                  </a:lnTo>
                  <a:lnTo>
                    <a:pt x="5" y="5"/>
                  </a:lnTo>
                  <a:lnTo>
                    <a:pt x="3" y="4"/>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7" name="Freeform 257">
              <a:extLst>
                <a:ext uri="{FF2B5EF4-FFF2-40B4-BE49-F238E27FC236}">
                  <a16:creationId xmlns:a16="http://schemas.microsoft.com/office/drawing/2014/main" id="{5551C198-9609-4D35-91BA-9DE0C31B97D9}"/>
                </a:ext>
              </a:extLst>
            </p:cNvPr>
            <p:cNvSpPr>
              <a:spLocks/>
            </p:cNvSpPr>
            <p:nvPr/>
          </p:nvSpPr>
          <p:spPr bwMode="auto">
            <a:xfrm>
              <a:off x="2963" y="1779"/>
              <a:ext cx="986" cy="177"/>
            </a:xfrm>
            <a:custGeom>
              <a:avLst/>
              <a:gdLst>
                <a:gd name="T0" fmla="*/ 0 w 986"/>
                <a:gd name="T1" fmla="*/ 0 h 177"/>
                <a:gd name="T2" fmla="*/ 986 w 986"/>
                <a:gd name="T3" fmla="*/ 174 h 177"/>
                <a:gd name="T4" fmla="*/ 984 w 986"/>
                <a:gd name="T5" fmla="*/ 175 h 177"/>
                <a:gd name="T6" fmla="*/ 983 w 986"/>
                <a:gd name="T7" fmla="*/ 177 h 177"/>
                <a:gd name="T8" fmla="*/ 4 w 986"/>
                <a:gd name="T9" fmla="*/ 5 h 177"/>
                <a:gd name="T10" fmla="*/ 2 w 986"/>
                <a:gd name="T11" fmla="*/ 1 h 177"/>
                <a:gd name="T12" fmla="*/ 0 w 986"/>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7">
                  <a:moveTo>
                    <a:pt x="0" y="0"/>
                  </a:moveTo>
                  <a:lnTo>
                    <a:pt x="986" y="174"/>
                  </a:lnTo>
                  <a:lnTo>
                    <a:pt x="984" y="175"/>
                  </a:lnTo>
                  <a:lnTo>
                    <a:pt x="983" y="177"/>
                  </a:lnTo>
                  <a:lnTo>
                    <a:pt x="4" y="5"/>
                  </a:lnTo>
                  <a:lnTo>
                    <a:pt x="2"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8" name="Freeform 258">
              <a:extLst>
                <a:ext uri="{FF2B5EF4-FFF2-40B4-BE49-F238E27FC236}">
                  <a16:creationId xmlns:a16="http://schemas.microsoft.com/office/drawing/2014/main" id="{BCDBD0BE-6BAF-4A74-808C-CBE91C126E36}"/>
                </a:ext>
              </a:extLst>
            </p:cNvPr>
            <p:cNvSpPr>
              <a:spLocks/>
            </p:cNvSpPr>
            <p:nvPr/>
          </p:nvSpPr>
          <p:spPr bwMode="auto">
            <a:xfrm>
              <a:off x="2965" y="1780"/>
              <a:ext cx="982" cy="178"/>
            </a:xfrm>
            <a:custGeom>
              <a:avLst/>
              <a:gdLst>
                <a:gd name="T0" fmla="*/ 0 w 982"/>
                <a:gd name="T1" fmla="*/ 0 h 178"/>
                <a:gd name="T2" fmla="*/ 982 w 982"/>
                <a:gd name="T3" fmla="*/ 174 h 178"/>
                <a:gd name="T4" fmla="*/ 981 w 982"/>
                <a:gd name="T5" fmla="*/ 176 h 178"/>
                <a:gd name="T6" fmla="*/ 981 w 982"/>
                <a:gd name="T7" fmla="*/ 178 h 178"/>
                <a:gd name="T8" fmla="*/ 5 w 982"/>
                <a:gd name="T9" fmla="*/ 5 h 178"/>
                <a:gd name="T10" fmla="*/ 2 w 982"/>
                <a:gd name="T11" fmla="*/ 4 h 178"/>
                <a:gd name="T12" fmla="*/ 0 w 982"/>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178">
                  <a:moveTo>
                    <a:pt x="0" y="0"/>
                  </a:moveTo>
                  <a:lnTo>
                    <a:pt x="982" y="174"/>
                  </a:lnTo>
                  <a:lnTo>
                    <a:pt x="981" y="176"/>
                  </a:lnTo>
                  <a:lnTo>
                    <a:pt x="981" y="178"/>
                  </a:lnTo>
                  <a:lnTo>
                    <a:pt x="5" y="5"/>
                  </a:lnTo>
                  <a:lnTo>
                    <a:pt x="2" y="4"/>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9" name="Freeform 259">
              <a:extLst>
                <a:ext uri="{FF2B5EF4-FFF2-40B4-BE49-F238E27FC236}">
                  <a16:creationId xmlns:a16="http://schemas.microsoft.com/office/drawing/2014/main" id="{70C886F2-1D47-4DFE-9F85-572F71C99EA5}"/>
                </a:ext>
              </a:extLst>
            </p:cNvPr>
            <p:cNvSpPr>
              <a:spLocks/>
            </p:cNvSpPr>
            <p:nvPr/>
          </p:nvSpPr>
          <p:spPr bwMode="auto">
            <a:xfrm>
              <a:off x="2967" y="1784"/>
              <a:ext cx="979" cy="175"/>
            </a:xfrm>
            <a:custGeom>
              <a:avLst/>
              <a:gdLst>
                <a:gd name="T0" fmla="*/ 0 w 979"/>
                <a:gd name="T1" fmla="*/ 0 h 175"/>
                <a:gd name="T2" fmla="*/ 979 w 979"/>
                <a:gd name="T3" fmla="*/ 172 h 175"/>
                <a:gd name="T4" fmla="*/ 979 w 979"/>
                <a:gd name="T5" fmla="*/ 174 h 175"/>
                <a:gd name="T6" fmla="*/ 977 w 979"/>
                <a:gd name="T7" fmla="*/ 175 h 175"/>
                <a:gd name="T8" fmla="*/ 5 w 979"/>
                <a:gd name="T9" fmla="*/ 5 h 175"/>
                <a:gd name="T10" fmla="*/ 3 w 979"/>
                <a:gd name="T11" fmla="*/ 1 h 175"/>
                <a:gd name="T12" fmla="*/ 0 w 979"/>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175">
                  <a:moveTo>
                    <a:pt x="0" y="0"/>
                  </a:moveTo>
                  <a:lnTo>
                    <a:pt x="979" y="172"/>
                  </a:lnTo>
                  <a:lnTo>
                    <a:pt x="979" y="174"/>
                  </a:lnTo>
                  <a:lnTo>
                    <a:pt x="977" y="175"/>
                  </a:lnTo>
                  <a:lnTo>
                    <a:pt x="5" y="5"/>
                  </a:lnTo>
                  <a:lnTo>
                    <a:pt x="3"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0" name="Freeform 260">
              <a:extLst>
                <a:ext uri="{FF2B5EF4-FFF2-40B4-BE49-F238E27FC236}">
                  <a16:creationId xmlns:a16="http://schemas.microsoft.com/office/drawing/2014/main" id="{A3CEBDF3-4C42-4285-8BBF-46DE29963A34}"/>
                </a:ext>
              </a:extLst>
            </p:cNvPr>
            <p:cNvSpPr>
              <a:spLocks/>
            </p:cNvSpPr>
            <p:nvPr/>
          </p:nvSpPr>
          <p:spPr bwMode="auto">
            <a:xfrm>
              <a:off x="2970" y="1785"/>
              <a:ext cx="976" cy="178"/>
            </a:xfrm>
            <a:custGeom>
              <a:avLst/>
              <a:gdLst>
                <a:gd name="T0" fmla="*/ 0 w 976"/>
                <a:gd name="T1" fmla="*/ 0 h 178"/>
                <a:gd name="T2" fmla="*/ 976 w 976"/>
                <a:gd name="T3" fmla="*/ 173 h 178"/>
                <a:gd name="T4" fmla="*/ 974 w 976"/>
                <a:gd name="T5" fmla="*/ 174 h 178"/>
                <a:gd name="T6" fmla="*/ 972 w 976"/>
                <a:gd name="T7" fmla="*/ 178 h 178"/>
                <a:gd name="T8" fmla="*/ 3 w 976"/>
                <a:gd name="T9" fmla="*/ 5 h 178"/>
                <a:gd name="T10" fmla="*/ 2 w 976"/>
                <a:gd name="T11" fmla="*/ 4 h 178"/>
                <a:gd name="T12" fmla="*/ 0 w 97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6" h="178">
                  <a:moveTo>
                    <a:pt x="0" y="0"/>
                  </a:moveTo>
                  <a:lnTo>
                    <a:pt x="976" y="173"/>
                  </a:lnTo>
                  <a:lnTo>
                    <a:pt x="974" y="174"/>
                  </a:lnTo>
                  <a:lnTo>
                    <a:pt x="972" y="178"/>
                  </a:lnTo>
                  <a:lnTo>
                    <a:pt x="3" y="5"/>
                  </a:lnTo>
                  <a:lnTo>
                    <a:pt x="2"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 name="Freeform 261">
              <a:extLst>
                <a:ext uri="{FF2B5EF4-FFF2-40B4-BE49-F238E27FC236}">
                  <a16:creationId xmlns:a16="http://schemas.microsoft.com/office/drawing/2014/main" id="{026C56AC-6F9E-4FB5-8884-75F94A119DD2}"/>
                </a:ext>
              </a:extLst>
            </p:cNvPr>
            <p:cNvSpPr>
              <a:spLocks/>
            </p:cNvSpPr>
            <p:nvPr/>
          </p:nvSpPr>
          <p:spPr bwMode="auto">
            <a:xfrm>
              <a:off x="2972" y="1789"/>
              <a:ext cx="972" cy="175"/>
            </a:xfrm>
            <a:custGeom>
              <a:avLst/>
              <a:gdLst>
                <a:gd name="T0" fmla="*/ 0 w 972"/>
                <a:gd name="T1" fmla="*/ 0 h 175"/>
                <a:gd name="T2" fmla="*/ 972 w 972"/>
                <a:gd name="T3" fmla="*/ 170 h 175"/>
                <a:gd name="T4" fmla="*/ 970 w 972"/>
                <a:gd name="T5" fmla="*/ 174 h 175"/>
                <a:gd name="T6" fmla="*/ 969 w 972"/>
                <a:gd name="T7" fmla="*/ 175 h 175"/>
                <a:gd name="T8" fmla="*/ 5 w 972"/>
                <a:gd name="T9" fmla="*/ 5 h 175"/>
                <a:gd name="T10" fmla="*/ 1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72" y="170"/>
                  </a:lnTo>
                  <a:lnTo>
                    <a:pt x="970" y="174"/>
                  </a:lnTo>
                  <a:lnTo>
                    <a:pt x="969" y="175"/>
                  </a:lnTo>
                  <a:lnTo>
                    <a:pt x="5" y="5"/>
                  </a:lnTo>
                  <a:lnTo>
                    <a:pt x="1" y="1"/>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2" name="Freeform 262">
              <a:extLst>
                <a:ext uri="{FF2B5EF4-FFF2-40B4-BE49-F238E27FC236}">
                  <a16:creationId xmlns:a16="http://schemas.microsoft.com/office/drawing/2014/main" id="{F0B38194-8150-42E2-A19B-C209430EB9D6}"/>
                </a:ext>
              </a:extLst>
            </p:cNvPr>
            <p:cNvSpPr>
              <a:spLocks/>
            </p:cNvSpPr>
            <p:nvPr/>
          </p:nvSpPr>
          <p:spPr bwMode="auto">
            <a:xfrm>
              <a:off x="2973" y="1790"/>
              <a:ext cx="969" cy="176"/>
            </a:xfrm>
            <a:custGeom>
              <a:avLst/>
              <a:gdLst>
                <a:gd name="T0" fmla="*/ 0 w 969"/>
                <a:gd name="T1" fmla="*/ 0 h 176"/>
                <a:gd name="T2" fmla="*/ 969 w 969"/>
                <a:gd name="T3" fmla="*/ 173 h 176"/>
                <a:gd name="T4" fmla="*/ 968 w 969"/>
                <a:gd name="T5" fmla="*/ 174 h 176"/>
                <a:gd name="T6" fmla="*/ 966 w 969"/>
                <a:gd name="T7" fmla="*/ 176 h 176"/>
                <a:gd name="T8" fmla="*/ 5 w 969"/>
                <a:gd name="T9" fmla="*/ 7 h 176"/>
                <a:gd name="T10" fmla="*/ 4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9" y="173"/>
                  </a:lnTo>
                  <a:lnTo>
                    <a:pt x="968" y="174"/>
                  </a:lnTo>
                  <a:lnTo>
                    <a:pt x="966" y="176"/>
                  </a:lnTo>
                  <a:lnTo>
                    <a:pt x="5" y="7"/>
                  </a:lnTo>
                  <a:lnTo>
                    <a:pt x="4"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3" name="Freeform 263">
              <a:extLst>
                <a:ext uri="{FF2B5EF4-FFF2-40B4-BE49-F238E27FC236}">
                  <a16:creationId xmlns:a16="http://schemas.microsoft.com/office/drawing/2014/main" id="{49BA49B9-4463-4B07-AE52-C73242D6F2D6}"/>
                </a:ext>
              </a:extLst>
            </p:cNvPr>
            <p:cNvSpPr>
              <a:spLocks/>
            </p:cNvSpPr>
            <p:nvPr/>
          </p:nvSpPr>
          <p:spPr bwMode="auto">
            <a:xfrm>
              <a:off x="2977" y="1794"/>
              <a:ext cx="964" cy="174"/>
            </a:xfrm>
            <a:custGeom>
              <a:avLst/>
              <a:gdLst>
                <a:gd name="T0" fmla="*/ 0 w 964"/>
                <a:gd name="T1" fmla="*/ 0 h 174"/>
                <a:gd name="T2" fmla="*/ 964 w 964"/>
                <a:gd name="T3" fmla="*/ 170 h 174"/>
                <a:gd name="T4" fmla="*/ 962 w 964"/>
                <a:gd name="T5" fmla="*/ 172 h 174"/>
                <a:gd name="T6" fmla="*/ 960 w 964"/>
                <a:gd name="T7" fmla="*/ 174 h 174"/>
                <a:gd name="T8" fmla="*/ 3 w 964"/>
                <a:gd name="T9" fmla="*/ 5 h 174"/>
                <a:gd name="T10" fmla="*/ 1 w 964"/>
                <a:gd name="T11" fmla="*/ 3 h 174"/>
                <a:gd name="T12" fmla="*/ 0 w 964"/>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4" h="174">
                  <a:moveTo>
                    <a:pt x="0" y="0"/>
                  </a:moveTo>
                  <a:lnTo>
                    <a:pt x="964" y="170"/>
                  </a:lnTo>
                  <a:lnTo>
                    <a:pt x="962" y="172"/>
                  </a:lnTo>
                  <a:lnTo>
                    <a:pt x="960" y="174"/>
                  </a:lnTo>
                  <a:lnTo>
                    <a:pt x="3" y="5"/>
                  </a:lnTo>
                  <a:lnTo>
                    <a:pt x="1"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4" name="Freeform 264">
              <a:extLst>
                <a:ext uri="{FF2B5EF4-FFF2-40B4-BE49-F238E27FC236}">
                  <a16:creationId xmlns:a16="http://schemas.microsoft.com/office/drawing/2014/main" id="{1F346B2A-6925-4EF3-9CA0-A13B282DECF2}"/>
                </a:ext>
              </a:extLst>
            </p:cNvPr>
            <p:cNvSpPr>
              <a:spLocks/>
            </p:cNvSpPr>
            <p:nvPr/>
          </p:nvSpPr>
          <p:spPr bwMode="auto">
            <a:xfrm>
              <a:off x="2978" y="1797"/>
              <a:ext cx="961" cy="173"/>
            </a:xfrm>
            <a:custGeom>
              <a:avLst/>
              <a:gdLst>
                <a:gd name="T0" fmla="*/ 0 w 961"/>
                <a:gd name="T1" fmla="*/ 0 h 173"/>
                <a:gd name="T2" fmla="*/ 961 w 961"/>
                <a:gd name="T3" fmla="*/ 169 h 173"/>
                <a:gd name="T4" fmla="*/ 959 w 961"/>
                <a:gd name="T5" fmla="*/ 171 h 173"/>
                <a:gd name="T6" fmla="*/ 958 w 961"/>
                <a:gd name="T7" fmla="*/ 173 h 173"/>
                <a:gd name="T8" fmla="*/ 5 w 961"/>
                <a:gd name="T9" fmla="*/ 5 h 173"/>
                <a:gd name="T10" fmla="*/ 2 w 961"/>
                <a:gd name="T11" fmla="*/ 2 h 173"/>
                <a:gd name="T12" fmla="*/ 0 w 961"/>
                <a:gd name="T13" fmla="*/ 0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1" h="173">
                  <a:moveTo>
                    <a:pt x="0" y="0"/>
                  </a:moveTo>
                  <a:lnTo>
                    <a:pt x="961" y="169"/>
                  </a:lnTo>
                  <a:lnTo>
                    <a:pt x="959" y="171"/>
                  </a:lnTo>
                  <a:lnTo>
                    <a:pt x="958" y="173"/>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5" name="Freeform 265">
              <a:extLst>
                <a:ext uri="{FF2B5EF4-FFF2-40B4-BE49-F238E27FC236}">
                  <a16:creationId xmlns:a16="http://schemas.microsoft.com/office/drawing/2014/main" id="{B9C01FF4-A30B-4A47-8465-03CB940CA59B}"/>
                </a:ext>
              </a:extLst>
            </p:cNvPr>
            <p:cNvSpPr>
              <a:spLocks/>
            </p:cNvSpPr>
            <p:nvPr/>
          </p:nvSpPr>
          <p:spPr bwMode="auto">
            <a:xfrm>
              <a:off x="2980" y="1799"/>
              <a:ext cx="957" cy="172"/>
            </a:xfrm>
            <a:custGeom>
              <a:avLst/>
              <a:gdLst>
                <a:gd name="T0" fmla="*/ 0 w 957"/>
                <a:gd name="T1" fmla="*/ 0 h 172"/>
                <a:gd name="T2" fmla="*/ 957 w 957"/>
                <a:gd name="T3" fmla="*/ 169 h 172"/>
                <a:gd name="T4" fmla="*/ 956 w 957"/>
                <a:gd name="T5" fmla="*/ 171 h 172"/>
                <a:gd name="T6" fmla="*/ 954 w 957"/>
                <a:gd name="T7" fmla="*/ 172 h 172"/>
                <a:gd name="T8" fmla="*/ 5 w 957"/>
                <a:gd name="T9" fmla="*/ 5 h 172"/>
                <a:gd name="T10" fmla="*/ 3 w 957"/>
                <a:gd name="T11" fmla="*/ 3 h 172"/>
                <a:gd name="T12" fmla="*/ 0 w 957"/>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2">
                  <a:moveTo>
                    <a:pt x="0" y="0"/>
                  </a:moveTo>
                  <a:lnTo>
                    <a:pt x="957" y="169"/>
                  </a:lnTo>
                  <a:lnTo>
                    <a:pt x="956" y="171"/>
                  </a:lnTo>
                  <a:lnTo>
                    <a:pt x="954" y="172"/>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6" name="Freeform 266">
              <a:extLst>
                <a:ext uri="{FF2B5EF4-FFF2-40B4-BE49-F238E27FC236}">
                  <a16:creationId xmlns:a16="http://schemas.microsoft.com/office/drawing/2014/main" id="{FC80C2E0-E1C9-41B9-A5C2-806AAB3F7FEF}"/>
                </a:ext>
              </a:extLst>
            </p:cNvPr>
            <p:cNvSpPr>
              <a:spLocks/>
            </p:cNvSpPr>
            <p:nvPr/>
          </p:nvSpPr>
          <p:spPr bwMode="auto">
            <a:xfrm>
              <a:off x="2983" y="1802"/>
              <a:ext cx="953" cy="171"/>
            </a:xfrm>
            <a:custGeom>
              <a:avLst/>
              <a:gdLst>
                <a:gd name="T0" fmla="*/ 0 w 953"/>
                <a:gd name="T1" fmla="*/ 0 h 171"/>
                <a:gd name="T2" fmla="*/ 953 w 953"/>
                <a:gd name="T3" fmla="*/ 168 h 171"/>
                <a:gd name="T4" fmla="*/ 951 w 953"/>
                <a:gd name="T5" fmla="*/ 169 h 171"/>
                <a:gd name="T6" fmla="*/ 949 w 953"/>
                <a:gd name="T7" fmla="*/ 171 h 171"/>
                <a:gd name="T8" fmla="*/ 5 w 953"/>
                <a:gd name="T9" fmla="*/ 5 h 171"/>
                <a:gd name="T10" fmla="*/ 2 w 953"/>
                <a:gd name="T11" fmla="*/ 2 h 171"/>
                <a:gd name="T12" fmla="*/ 0 w 953"/>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1">
                  <a:moveTo>
                    <a:pt x="0" y="0"/>
                  </a:moveTo>
                  <a:lnTo>
                    <a:pt x="953" y="168"/>
                  </a:lnTo>
                  <a:lnTo>
                    <a:pt x="951" y="169"/>
                  </a:lnTo>
                  <a:lnTo>
                    <a:pt x="949" y="171"/>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7" name="Freeform 267">
              <a:extLst>
                <a:ext uri="{FF2B5EF4-FFF2-40B4-BE49-F238E27FC236}">
                  <a16:creationId xmlns:a16="http://schemas.microsoft.com/office/drawing/2014/main" id="{C25C3C9C-A880-4433-B246-F355769519C8}"/>
                </a:ext>
              </a:extLst>
            </p:cNvPr>
            <p:cNvSpPr>
              <a:spLocks/>
            </p:cNvSpPr>
            <p:nvPr/>
          </p:nvSpPr>
          <p:spPr bwMode="auto">
            <a:xfrm>
              <a:off x="2985" y="1804"/>
              <a:ext cx="949" cy="171"/>
            </a:xfrm>
            <a:custGeom>
              <a:avLst/>
              <a:gdLst>
                <a:gd name="T0" fmla="*/ 0 w 949"/>
                <a:gd name="T1" fmla="*/ 0 h 171"/>
                <a:gd name="T2" fmla="*/ 949 w 949"/>
                <a:gd name="T3" fmla="*/ 167 h 171"/>
                <a:gd name="T4" fmla="*/ 947 w 949"/>
                <a:gd name="T5" fmla="*/ 169 h 171"/>
                <a:gd name="T6" fmla="*/ 944 w 949"/>
                <a:gd name="T7" fmla="*/ 171 h 171"/>
                <a:gd name="T8" fmla="*/ 5 w 949"/>
                <a:gd name="T9" fmla="*/ 5 h 171"/>
                <a:gd name="T10" fmla="*/ 3 w 949"/>
                <a:gd name="T11" fmla="*/ 3 h 171"/>
                <a:gd name="T12" fmla="*/ 0 w 94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171">
                  <a:moveTo>
                    <a:pt x="0" y="0"/>
                  </a:moveTo>
                  <a:lnTo>
                    <a:pt x="949" y="167"/>
                  </a:lnTo>
                  <a:lnTo>
                    <a:pt x="947" y="169"/>
                  </a:lnTo>
                  <a:lnTo>
                    <a:pt x="944" y="171"/>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8" name="Freeform 268">
              <a:extLst>
                <a:ext uri="{FF2B5EF4-FFF2-40B4-BE49-F238E27FC236}">
                  <a16:creationId xmlns:a16="http://schemas.microsoft.com/office/drawing/2014/main" id="{388EBD67-5C3D-4109-AD71-734960C30BB9}"/>
                </a:ext>
              </a:extLst>
            </p:cNvPr>
            <p:cNvSpPr>
              <a:spLocks/>
            </p:cNvSpPr>
            <p:nvPr/>
          </p:nvSpPr>
          <p:spPr bwMode="auto">
            <a:xfrm>
              <a:off x="2988" y="1807"/>
              <a:ext cx="944" cy="171"/>
            </a:xfrm>
            <a:custGeom>
              <a:avLst/>
              <a:gdLst>
                <a:gd name="T0" fmla="*/ 0 w 944"/>
                <a:gd name="T1" fmla="*/ 0 h 171"/>
                <a:gd name="T2" fmla="*/ 944 w 944"/>
                <a:gd name="T3" fmla="*/ 166 h 171"/>
                <a:gd name="T4" fmla="*/ 941 w 944"/>
                <a:gd name="T5" fmla="*/ 168 h 171"/>
                <a:gd name="T6" fmla="*/ 939 w 944"/>
                <a:gd name="T7" fmla="*/ 171 h 171"/>
                <a:gd name="T8" fmla="*/ 4 w 944"/>
                <a:gd name="T9" fmla="*/ 5 h 171"/>
                <a:gd name="T10" fmla="*/ 2 w 944"/>
                <a:gd name="T11" fmla="*/ 2 h 171"/>
                <a:gd name="T12" fmla="*/ 0 w 944"/>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 h="171">
                  <a:moveTo>
                    <a:pt x="0" y="0"/>
                  </a:moveTo>
                  <a:lnTo>
                    <a:pt x="944" y="166"/>
                  </a:lnTo>
                  <a:lnTo>
                    <a:pt x="941" y="168"/>
                  </a:lnTo>
                  <a:lnTo>
                    <a:pt x="939" y="171"/>
                  </a:lnTo>
                  <a:lnTo>
                    <a:pt x="4"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9" name="Freeform 269">
              <a:extLst>
                <a:ext uri="{FF2B5EF4-FFF2-40B4-BE49-F238E27FC236}">
                  <a16:creationId xmlns:a16="http://schemas.microsoft.com/office/drawing/2014/main" id="{34D2FA33-60E0-41ED-857E-4E3FC625488B}"/>
                </a:ext>
              </a:extLst>
            </p:cNvPr>
            <p:cNvSpPr>
              <a:spLocks/>
            </p:cNvSpPr>
            <p:nvPr/>
          </p:nvSpPr>
          <p:spPr bwMode="auto">
            <a:xfrm>
              <a:off x="2990" y="1809"/>
              <a:ext cx="939" cy="171"/>
            </a:xfrm>
            <a:custGeom>
              <a:avLst/>
              <a:gdLst>
                <a:gd name="T0" fmla="*/ 0 w 939"/>
                <a:gd name="T1" fmla="*/ 0 h 171"/>
                <a:gd name="T2" fmla="*/ 939 w 939"/>
                <a:gd name="T3" fmla="*/ 166 h 171"/>
                <a:gd name="T4" fmla="*/ 937 w 939"/>
                <a:gd name="T5" fmla="*/ 169 h 171"/>
                <a:gd name="T6" fmla="*/ 936 w 939"/>
                <a:gd name="T7" fmla="*/ 171 h 171"/>
                <a:gd name="T8" fmla="*/ 5 w 939"/>
                <a:gd name="T9" fmla="*/ 5 h 171"/>
                <a:gd name="T10" fmla="*/ 2 w 939"/>
                <a:gd name="T11" fmla="*/ 3 h 171"/>
                <a:gd name="T12" fmla="*/ 0 w 93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 h="171">
                  <a:moveTo>
                    <a:pt x="0" y="0"/>
                  </a:moveTo>
                  <a:lnTo>
                    <a:pt x="939" y="166"/>
                  </a:lnTo>
                  <a:lnTo>
                    <a:pt x="937" y="169"/>
                  </a:lnTo>
                  <a:lnTo>
                    <a:pt x="936" y="171"/>
                  </a:lnTo>
                  <a:lnTo>
                    <a:pt x="5" y="5"/>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0" name="Freeform 270">
              <a:extLst>
                <a:ext uri="{FF2B5EF4-FFF2-40B4-BE49-F238E27FC236}">
                  <a16:creationId xmlns:a16="http://schemas.microsoft.com/office/drawing/2014/main" id="{77AD81EB-FE55-4903-8A30-B5D95DEFD9EC}"/>
                </a:ext>
              </a:extLst>
            </p:cNvPr>
            <p:cNvSpPr>
              <a:spLocks/>
            </p:cNvSpPr>
            <p:nvPr/>
          </p:nvSpPr>
          <p:spPr bwMode="auto">
            <a:xfrm>
              <a:off x="2992" y="1812"/>
              <a:ext cx="935" cy="169"/>
            </a:xfrm>
            <a:custGeom>
              <a:avLst/>
              <a:gdLst>
                <a:gd name="T0" fmla="*/ 0 w 935"/>
                <a:gd name="T1" fmla="*/ 0 h 169"/>
                <a:gd name="T2" fmla="*/ 935 w 935"/>
                <a:gd name="T3" fmla="*/ 166 h 169"/>
                <a:gd name="T4" fmla="*/ 934 w 935"/>
                <a:gd name="T5" fmla="*/ 168 h 169"/>
                <a:gd name="T6" fmla="*/ 932 w 935"/>
                <a:gd name="T7" fmla="*/ 169 h 169"/>
                <a:gd name="T8" fmla="*/ 5 w 935"/>
                <a:gd name="T9" fmla="*/ 5 h 169"/>
                <a:gd name="T10" fmla="*/ 3 w 935"/>
                <a:gd name="T11" fmla="*/ 2 h 169"/>
                <a:gd name="T12" fmla="*/ 0 w 935"/>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5" h="169">
                  <a:moveTo>
                    <a:pt x="0" y="0"/>
                  </a:moveTo>
                  <a:lnTo>
                    <a:pt x="935" y="166"/>
                  </a:lnTo>
                  <a:lnTo>
                    <a:pt x="934" y="168"/>
                  </a:lnTo>
                  <a:lnTo>
                    <a:pt x="932" y="169"/>
                  </a:lnTo>
                  <a:lnTo>
                    <a:pt x="5" y="5"/>
                  </a:lnTo>
                  <a:lnTo>
                    <a:pt x="3" y="2"/>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1" name="Freeform 271">
              <a:extLst>
                <a:ext uri="{FF2B5EF4-FFF2-40B4-BE49-F238E27FC236}">
                  <a16:creationId xmlns:a16="http://schemas.microsoft.com/office/drawing/2014/main" id="{8805AABE-9F6D-41D6-83A4-2365C143E481}"/>
                </a:ext>
              </a:extLst>
            </p:cNvPr>
            <p:cNvSpPr>
              <a:spLocks/>
            </p:cNvSpPr>
            <p:nvPr/>
          </p:nvSpPr>
          <p:spPr bwMode="auto">
            <a:xfrm>
              <a:off x="2995" y="1814"/>
              <a:ext cx="931" cy="169"/>
            </a:xfrm>
            <a:custGeom>
              <a:avLst/>
              <a:gdLst>
                <a:gd name="T0" fmla="*/ 0 w 931"/>
                <a:gd name="T1" fmla="*/ 0 h 169"/>
                <a:gd name="T2" fmla="*/ 931 w 931"/>
                <a:gd name="T3" fmla="*/ 166 h 169"/>
                <a:gd name="T4" fmla="*/ 929 w 931"/>
                <a:gd name="T5" fmla="*/ 167 h 169"/>
                <a:gd name="T6" fmla="*/ 927 w 931"/>
                <a:gd name="T7" fmla="*/ 169 h 169"/>
                <a:gd name="T8" fmla="*/ 5 w 931"/>
                <a:gd name="T9" fmla="*/ 7 h 169"/>
                <a:gd name="T10" fmla="*/ 2 w 931"/>
                <a:gd name="T11" fmla="*/ 3 h 169"/>
                <a:gd name="T12" fmla="*/ 0 w 931"/>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1" h="169">
                  <a:moveTo>
                    <a:pt x="0" y="0"/>
                  </a:moveTo>
                  <a:lnTo>
                    <a:pt x="931" y="166"/>
                  </a:lnTo>
                  <a:lnTo>
                    <a:pt x="929" y="167"/>
                  </a:lnTo>
                  <a:lnTo>
                    <a:pt x="927" y="169"/>
                  </a:lnTo>
                  <a:lnTo>
                    <a:pt x="5" y="7"/>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 name="Freeform 272">
              <a:extLst>
                <a:ext uri="{FF2B5EF4-FFF2-40B4-BE49-F238E27FC236}">
                  <a16:creationId xmlns:a16="http://schemas.microsoft.com/office/drawing/2014/main" id="{F04CCFEB-44A9-49F4-928E-64C92FBD3A17}"/>
                </a:ext>
              </a:extLst>
            </p:cNvPr>
            <p:cNvSpPr>
              <a:spLocks/>
            </p:cNvSpPr>
            <p:nvPr/>
          </p:nvSpPr>
          <p:spPr bwMode="auto">
            <a:xfrm>
              <a:off x="2997" y="1817"/>
              <a:ext cx="927" cy="168"/>
            </a:xfrm>
            <a:custGeom>
              <a:avLst/>
              <a:gdLst>
                <a:gd name="T0" fmla="*/ 0 w 927"/>
                <a:gd name="T1" fmla="*/ 0 h 168"/>
                <a:gd name="T2" fmla="*/ 927 w 927"/>
                <a:gd name="T3" fmla="*/ 164 h 168"/>
                <a:gd name="T4" fmla="*/ 925 w 927"/>
                <a:gd name="T5" fmla="*/ 166 h 168"/>
                <a:gd name="T6" fmla="*/ 923 w 927"/>
                <a:gd name="T7" fmla="*/ 168 h 168"/>
                <a:gd name="T8" fmla="*/ 5 w 927"/>
                <a:gd name="T9" fmla="*/ 5 h 168"/>
                <a:gd name="T10" fmla="*/ 3 w 927"/>
                <a:gd name="T11" fmla="*/ 4 h 168"/>
                <a:gd name="T12" fmla="*/ 0 w 927"/>
                <a:gd name="T13" fmla="*/ 0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7" h="168">
                  <a:moveTo>
                    <a:pt x="0" y="0"/>
                  </a:moveTo>
                  <a:lnTo>
                    <a:pt x="927" y="164"/>
                  </a:lnTo>
                  <a:lnTo>
                    <a:pt x="925" y="166"/>
                  </a:lnTo>
                  <a:lnTo>
                    <a:pt x="923" y="168"/>
                  </a:lnTo>
                  <a:lnTo>
                    <a:pt x="5" y="5"/>
                  </a:lnTo>
                  <a:lnTo>
                    <a:pt x="3" y="4"/>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 name="Freeform 273">
              <a:extLst>
                <a:ext uri="{FF2B5EF4-FFF2-40B4-BE49-F238E27FC236}">
                  <a16:creationId xmlns:a16="http://schemas.microsoft.com/office/drawing/2014/main" id="{8FDFE6B3-3DA1-47D5-9850-19F5FEDB5DAE}"/>
                </a:ext>
              </a:extLst>
            </p:cNvPr>
            <p:cNvSpPr>
              <a:spLocks/>
            </p:cNvSpPr>
            <p:nvPr/>
          </p:nvSpPr>
          <p:spPr bwMode="auto">
            <a:xfrm>
              <a:off x="3000" y="1821"/>
              <a:ext cx="922" cy="165"/>
            </a:xfrm>
            <a:custGeom>
              <a:avLst/>
              <a:gdLst>
                <a:gd name="T0" fmla="*/ 0 w 922"/>
                <a:gd name="T1" fmla="*/ 0 h 165"/>
                <a:gd name="T2" fmla="*/ 922 w 922"/>
                <a:gd name="T3" fmla="*/ 162 h 165"/>
                <a:gd name="T4" fmla="*/ 920 w 922"/>
                <a:gd name="T5" fmla="*/ 164 h 165"/>
                <a:gd name="T6" fmla="*/ 917 w 922"/>
                <a:gd name="T7" fmla="*/ 165 h 165"/>
                <a:gd name="T8" fmla="*/ 5 w 922"/>
                <a:gd name="T9" fmla="*/ 5 h 165"/>
                <a:gd name="T10" fmla="*/ 2 w 922"/>
                <a:gd name="T11" fmla="*/ 1 h 165"/>
                <a:gd name="T12" fmla="*/ 0 w 922"/>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2" h="165">
                  <a:moveTo>
                    <a:pt x="0" y="0"/>
                  </a:moveTo>
                  <a:lnTo>
                    <a:pt x="922" y="162"/>
                  </a:lnTo>
                  <a:lnTo>
                    <a:pt x="920" y="164"/>
                  </a:lnTo>
                  <a:lnTo>
                    <a:pt x="917" y="165"/>
                  </a:lnTo>
                  <a:lnTo>
                    <a:pt x="5" y="5"/>
                  </a:lnTo>
                  <a:lnTo>
                    <a:pt x="2" y="1"/>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4" name="Freeform 274">
              <a:extLst>
                <a:ext uri="{FF2B5EF4-FFF2-40B4-BE49-F238E27FC236}">
                  <a16:creationId xmlns:a16="http://schemas.microsoft.com/office/drawing/2014/main" id="{BF9E07C1-2F04-4555-A4C6-7FD656635B1D}"/>
                </a:ext>
              </a:extLst>
            </p:cNvPr>
            <p:cNvSpPr>
              <a:spLocks/>
            </p:cNvSpPr>
            <p:nvPr/>
          </p:nvSpPr>
          <p:spPr bwMode="auto">
            <a:xfrm>
              <a:off x="3002" y="1822"/>
              <a:ext cx="918" cy="166"/>
            </a:xfrm>
            <a:custGeom>
              <a:avLst/>
              <a:gdLst>
                <a:gd name="T0" fmla="*/ 0 w 918"/>
                <a:gd name="T1" fmla="*/ 0 h 166"/>
                <a:gd name="T2" fmla="*/ 918 w 918"/>
                <a:gd name="T3" fmla="*/ 163 h 166"/>
                <a:gd name="T4" fmla="*/ 915 w 918"/>
                <a:gd name="T5" fmla="*/ 164 h 166"/>
                <a:gd name="T6" fmla="*/ 913 w 918"/>
                <a:gd name="T7" fmla="*/ 166 h 166"/>
                <a:gd name="T8" fmla="*/ 5 w 918"/>
                <a:gd name="T9" fmla="*/ 6 h 166"/>
                <a:gd name="T10" fmla="*/ 3 w 918"/>
                <a:gd name="T11" fmla="*/ 4 h 166"/>
                <a:gd name="T12" fmla="*/ 0 w 918"/>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166">
                  <a:moveTo>
                    <a:pt x="0" y="0"/>
                  </a:moveTo>
                  <a:lnTo>
                    <a:pt x="918" y="163"/>
                  </a:lnTo>
                  <a:lnTo>
                    <a:pt x="915" y="164"/>
                  </a:lnTo>
                  <a:lnTo>
                    <a:pt x="913" y="166"/>
                  </a:lnTo>
                  <a:lnTo>
                    <a:pt x="5" y="6"/>
                  </a:lnTo>
                  <a:lnTo>
                    <a:pt x="3" y="4"/>
                  </a:lnTo>
                  <a:lnTo>
                    <a:pt x="0" y="0"/>
                  </a:lnTo>
                  <a:close/>
                </a:path>
              </a:pathLst>
            </a:custGeom>
            <a:solidFill>
              <a:srgbClr val="DDE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5" name="Freeform 275">
              <a:extLst>
                <a:ext uri="{FF2B5EF4-FFF2-40B4-BE49-F238E27FC236}">
                  <a16:creationId xmlns:a16="http://schemas.microsoft.com/office/drawing/2014/main" id="{2B4B8408-2BA9-49FC-AA02-AEA86D47F46B}"/>
                </a:ext>
              </a:extLst>
            </p:cNvPr>
            <p:cNvSpPr>
              <a:spLocks/>
            </p:cNvSpPr>
            <p:nvPr/>
          </p:nvSpPr>
          <p:spPr bwMode="auto">
            <a:xfrm>
              <a:off x="3005" y="1826"/>
              <a:ext cx="912" cy="164"/>
            </a:xfrm>
            <a:custGeom>
              <a:avLst/>
              <a:gdLst>
                <a:gd name="T0" fmla="*/ 0 w 912"/>
                <a:gd name="T1" fmla="*/ 0 h 164"/>
                <a:gd name="T2" fmla="*/ 912 w 912"/>
                <a:gd name="T3" fmla="*/ 160 h 164"/>
                <a:gd name="T4" fmla="*/ 910 w 912"/>
                <a:gd name="T5" fmla="*/ 162 h 164"/>
                <a:gd name="T6" fmla="*/ 909 w 912"/>
                <a:gd name="T7" fmla="*/ 164 h 164"/>
                <a:gd name="T8" fmla="*/ 5 w 912"/>
                <a:gd name="T9" fmla="*/ 5 h 164"/>
                <a:gd name="T10" fmla="*/ 2 w 912"/>
                <a:gd name="T11" fmla="*/ 2 h 164"/>
                <a:gd name="T12" fmla="*/ 0 w 91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2" h="164">
                  <a:moveTo>
                    <a:pt x="0" y="0"/>
                  </a:moveTo>
                  <a:lnTo>
                    <a:pt x="912" y="160"/>
                  </a:lnTo>
                  <a:lnTo>
                    <a:pt x="910" y="162"/>
                  </a:lnTo>
                  <a:lnTo>
                    <a:pt x="909" y="164"/>
                  </a:lnTo>
                  <a:lnTo>
                    <a:pt x="5" y="5"/>
                  </a:lnTo>
                  <a:lnTo>
                    <a:pt x="2"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6" name="Freeform 276">
              <a:extLst>
                <a:ext uri="{FF2B5EF4-FFF2-40B4-BE49-F238E27FC236}">
                  <a16:creationId xmlns:a16="http://schemas.microsoft.com/office/drawing/2014/main" id="{41230B31-2A46-489A-BD0C-9CD581D4BA75}"/>
                </a:ext>
              </a:extLst>
            </p:cNvPr>
            <p:cNvSpPr>
              <a:spLocks/>
            </p:cNvSpPr>
            <p:nvPr/>
          </p:nvSpPr>
          <p:spPr bwMode="auto">
            <a:xfrm>
              <a:off x="3007" y="1828"/>
              <a:ext cx="908" cy="163"/>
            </a:xfrm>
            <a:custGeom>
              <a:avLst/>
              <a:gdLst>
                <a:gd name="T0" fmla="*/ 0 w 908"/>
                <a:gd name="T1" fmla="*/ 0 h 163"/>
                <a:gd name="T2" fmla="*/ 908 w 908"/>
                <a:gd name="T3" fmla="*/ 160 h 163"/>
                <a:gd name="T4" fmla="*/ 907 w 908"/>
                <a:gd name="T5" fmla="*/ 162 h 163"/>
                <a:gd name="T6" fmla="*/ 905 w 908"/>
                <a:gd name="T7" fmla="*/ 163 h 163"/>
                <a:gd name="T8" fmla="*/ 5 w 908"/>
                <a:gd name="T9" fmla="*/ 5 h 163"/>
                <a:gd name="T10" fmla="*/ 3 w 908"/>
                <a:gd name="T11" fmla="*/ 3 h 163"/>
                <a:gd name="T12" fmla="*/ 0 w 908"/>
                <a:gd name="T13" fmla="*/ 0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8" h="163">
                  <a:moveTo>
                    <a:pt x="0" y="0"/>
                  </a:moveTo>
                  <a:lnTo>
                    <a:pt x="908" y="160"/>
                  </a:lnTo>
                  <a:lnTo>
                    <a:pt x="907" y="162"/>
                  </a:lnTo>
                  <a:lnTo>
                    <a:pt x="905" y="163"/>
                  </a:lnTo>
                  <a:lnTo>
                    <a:pt x="5" y="5"/>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7" name="Freeform 277">
              <a:extLst>
                <a:ext uri="{FF2B5EF4-FFF2-40B4-BE49-F238E27FC236}">
                  <a16:creationId xmlns:a16="http://schemas.microsoft.com/office/drawing/2014/main" id="{8F80907F-15B8-4E50-933A-7A4EC32238DC}"/>
                </a:ext>
              </a:extLst>
            </p:cNvPr>
            <p:cNvSpPr>
              <a:spLocks/>
            </p:cNvSpPr>
            <p:nvPr/>
          </p:nvSpPr>
          <p:spPr bwMode="auto">
            <a:xfrm>
              <a:off x="3010" y="1831"/>
              <a:ext cx="904" cy="162"/>
            </a:xfrm>
            <a:custGeom>
              <a:avLst/>
              <a:gdLst>
                <a:gd name="T0" fmla="*/ 0 w 904"/>
                <a:gd name="T1" fmla="*/ 0 h 162"/>
                <a:gd name="T2" fmla="*/ 904 w 904"/>
                <a:gd name="T3" fmla="*/ 159 h 162"/>
                <a:gd name="T4" fmla="*/ 902 w 904"/>
                <a:gd name="T5" fmla="*/ 160 h 162"/>
                <a:gd name="T6" fmla="*/ 899 w 904"/>
                <a:gd name="T7" fmla="*/ 162 h 162"/>
                <a:gd name="T8" fmla="*/ 5 w 904"/>
                <a:gd name="T9" fmla="*/ 5 h 162"/>
                <a:gd name="T10" fmla="*/ 2 w 904"/>
                <a:gd name="T11" fmla="*/ 3 h 162"/>
                <a:gd name="T12" fmla="*/ 0 w 90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162">
                  <a:moveTo>
                    <a:pt x="0" y="0"/>
                  </a:moveTo>
                  <a:lnTo>
                    <a:pt x="904" y="159"/>
                  </a:lnTo>
                  <a:lnTo>
                    <a:pt x="902" y="160"/>
                  </a:lnTo>
                  <a:lnTo>
                    <a:pt x="899" y="162"/>
                  </a:lnTo>
                  <a:lnTo>
                    <a:pt x="5"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8" name="Freeform 278">
              <a:extLst>
                <a:ext uri="{FF2B5EF4-FFF2-40B4-BE49-F238E27FC236}">
                  <a16:creationId xmlns:a16="http://schemas.microsoft.com/office/drawing/2014/main" id="{A347C7D6-3A03-4994-82C9-FDE0AFC78717}"/>
                </a:ext>
              </a:extLst>
            </p:cNvPr>
            <p:cNvSpPr>
              <a:spLocks/>
            </p:cNvSpPr>
            <p:nvPr/>
          </p:nvSpPr>
          <p:spPr bwMode="auto">
            <a:xfrm>
              <a:off x="3012" y="1833"/>
              <a:ext cx="900" cy="162"/>
            </a:xfrm>
            <a:custGeom>
              <a:avLst/>
              <a:gdLst>
                <a:gd name="T0" fmla="*/ 0 w 900"/>
                <a:gd name="T1" fmla="*/ 0 h 162"/>
                <a:gd name="T2" fmla="*/ 900 w 900"/>
                <a:gd name="T3" fmla="*/ 158 h 162"/>
                <a:gd name="T4" fmla="*/ 897 w 900"/>
                <a:gd name="T5" fmla="*/ 160 h 162"/>
                <a:gd name="T6" fmla="*/ 895 w 900"/>
                <a:gd name="T7" fmla="*/ 162 h 162"/>
                <a:gd name="T8" fmla="*/ 5 w 900"/>
                <a:gd name="T9" fmla="*/ 6 h 162"/>
                <a:gd name="T10" fmla="*/ 3 w 900"/>
                <a:gd name="T11" fmla="*/ 3 h 162"/>
                <a:gd name="T12" fmla="*/ 0 w 900"/>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162">
                  <a:moveTo>
                    <a:pt x="0" y="0"/>
                  </a:moveTo>
                  <a:lnTo>
                    <a:pt x="900" y="158"/>
                  </a:lnTo>
                  <a:lnTo>
                    <a:pt x="897" y="160"/>
                  </a:lnTo>
                  <a:lnTo>
                    <a:pt x="895" y="162"/>
                  </a:lnTo>
                  <a:lnTo>
                    <a:pt x="5" y="6"/>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9" name="Freeform 279">
              <a:extLst>
                <a:ext uri="{FF2B5EF4-FFF2-40B4-BE49-F238E27FC236}">
                  <a16:creationId xmlns:a16="http://schemas.microsoft.com/office/drawing/2014/main" id="{E2F8CB70-4C53-4674-A887-D5ACCB1E4F1A}"/>
                </a:ext>
              </a:extLst>
            </p:cNvPr>
            <p:cNvSpPr>
              <a:spLocks/>
            </p:cNvSpPr>
            <p:nvPr/>
          </p:nvSpPr>
          <p:spPr bwMode="auto">
            <a:xfrm>
              <a:off x="3015" y="1836"/>
              <a:ext cx="894" cy="162"/>
            </a:xfrm>
            <a:custGeom>
              <a:avLst/>
              <a:gdLst>
                <a:gd name="T0" fmla="*/ 0 w 894"/>
                <a:gd name="T1" fmla="*/ 0 h 162"/>
                <a:gd name="T2" fmla="*/ 894 w 894"/>
                <a:gd name="T3" fmla="*/ 157 h 162"/>
                <a:gd name="T4" fmla="*/ 892 w 894"/>
                <a:gd name="T5" fmla="*/ 159 h 162"/>
                <a:gd name="T6" fmla="*/ 889 w 894"/>
                <a:gd name="T7" fmla="*/ 162 h 162"/>
                <a:gd name="T8" fmla="*/ 6 w 894"/>
                <a:gd name="T9" fmla="*/ 5 h 162"/>
                <a:gd name="T10" fmla="*/ 2 w 894"/>
                <a:gd name="T11" fmla="*/ 3 h 162"/>
                <a:gd name="T12" fmla="*/ 0 w 89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4" h="162">
                  <a:moveTo>
                    <a:pt x="0" y="0"/>
                  </a:moveTo>
                  <a:lnTo>
                    <a:pt x="894" y="157"/>
                  </a:lnTo>
                  <a:lnTo>
                    <a:pt x="892" y="159"/>
                  </a:lnTo>
                  <a:lnTo>
                    <a:pt x="889" y="162"/>
                  </a:lnTo>
                  <a:lnTo>
                    <a:pt x="6"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0" name="Freeform 280">
              <a:extLst>
                <a:ext uri="{FF2B5EF4-FFF2-40B4-BE49-F238E27FC236}">
                  <a16:creationId xmlns:a16="http://schemas.microsoft.com/office/drawing/2014/main" id="{89BD7CEB-F7A1-4FF5-B915-22EF9EEAECB7}"/>
                </a:ext>
              </a:extLst>
            </p:cNvPr>
            <p:cNvSpPr>
              <a:spLocks/>
            </p:cNvSpPr>
            <p:nvPr/>
          </p:nvSpPr>
          <p:spPr bwMode="auto">
            <a:xfrm>
              <a:off x="3017" y="1839"/>
              <a:ext cx="890" cy="161"/>
            </a:xfrm>
            <a:custGeom>
              <a:avLst/>
              <a:gdLst>
                <a:gd name="T0" fmla="*/ 0 w 890"/>
                <a:gd name="T1" fmla="*/ 0 h 161"/>
                <a:gd name="T2" fmla="*/ 890 w 890"/>
                <a:gd name="T3" fmla="*/ 156 h 161"/>
                <a:gd name="T4" fmla="*/ 887 w 890"/>
                <a:gd name="T5" fmla="*/ 159 h 161"/>
                <a:gd name="T6" fmla="*/ 885 w 890"/>
                <a:gd name="T7" fmla="*/ 161 h 161"/>
                <a:gd name="T8" fmla="*/ 5 w 890"/>
                <a:gd name="T9" fmla="*/ 5 h 161"/>
                <a:gd name="T10" fmla="*/ 4 w 890"/>
                <a:gd name="T11" fmla="*/ 2 h 161"/>
                <a:gd name="T12" fmla="*/ 0 w 890"/>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0" h="161">
                  <a:moveTo>
                    <a:pt x="0" y="0"/>
                  </a:moveTo>
                  <a:lnTo>
                    <a:pt x="890" y="156"/>
                  </a:lnTo>
                  <a:lnTo>
                    <a:pt x="887" y="159"/>
                  </a:lnTo>
                  <a:lnTo>
                    <a:pt x="885" y="161"/>
                  </a:lnTo>
                  <a:lnTo>
                    <a:pt x="5" y="5"/>
                  </a:lnTo>
                  <a:lnTo>
                    <a:pt x="4"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1" name="Freeform 281">
              <a:extLst>
                <a:ext uri="{FF2B5EF4-FFF2-40B4-BE49-F238E27FC236}">
                  <a16:creationId xmlns:a16="http://schemas.microsoft.com/office/drawing/2014/main" id="{6B258D48-0161-4783-834A-C54265421BA7}"/>
                </a:ext>
              </a:extLst>
            </p:cNvPr>
            <p:cNvSpPr>
              <a:spLocks/>
            </p:cNvSpPr>
            <p:nvPr/>
          </p:nvSpPr>
          <p:spPr bwMode="auto">
            <a:xfrm>
              <a:off x="3021" y="1841"/>
              <a:ext cx="883" cy="161"/>
            </a:xfrm>
            <a:custGeom>
              <a:avLst/>
              <a:gdLst>
                <a:gd name="T0" fmla="*/ 0 w 883"/>
                <a:gd name="T1" fmla="*/ 0 h 161"/>
                <a:gd name="T2" fmla="*/ 883 w 883"/>
                <a:gd name="T3" fmla="*/ 157 h 161"/>
                <a:gd name="T4" fmla="*/ 881 w 883"/>
                <a:gd name="T5" fmla="*/ 159 h 161"/>
                <a:gd name="T6" fmla="*/ 878 w 883"/>
                <a:gd name="T7" fmla="*/ 161 h 161"/>
                <a:gd name="T8" fmla="*/ 5 w 883"/>
                <a:gd name="T9" fmla="*/ 5 h 161"/>
                <a:gd name="T10" fmla="*/ 1 w 883"/>
                <a:gd name="T11" fmla="*/ 3 h 161"/>
                <a:gd name="T12" fmla="*/ 0 w 883"/>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3" h="161">
                  <a:moveTo>
                    <a:pt x="0" y="0"/>
                  </a:moveTo>
                  <a:lnTo>
                    <a:pt x="883" y="157"/>
                  </a:lnTo>
                  <a:lnTo>
                    <a:pt x="881" y="159"/>
                  </a:lnTo>
                  <a:lnTo>
                    <a:pt x="878" y="161"/>
                  </a:lnTo>
                  <a:lnTo>
                    <a:pt x="5" y="5"/>
                  </a:lnTo>
                  <a:lnTo>
                    <a:pt x="1"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2" name="Freeform 282">
              <a:extLst>
                <a:ext uri="{FF2B5EF4-FFF2-40B4-BE49-F238E27FC236}">
                  <a16:creationId xmlns:a16="http://schemas.microsoft.com/office/drawing/2014/main" id="{3C1D5462-74DE-4933-A57B-671EC669FA0A}"/>
                </a:ext>
              </a:extLst>
            </p:cNvPr>
            <p:cNvSpPr>
              <a:spLocks/>
            </p:cNvSpPr>
            <p:nvPr/>
          </p:nvSpPr>
          <p:spPr bwMode="auto">
            <a:xfrm>
              <a:off x="3022" y="1844"/>
              <a:ext cx="880" cy="159"/>
            </a:xfrm>
            <a:custGeom>
              <a:avLst/>
              <a:gdLst>
                <a:gd name="T0" fmla="*/ 0 w 880"/>
                <a:gd name="T1" fmla="*/ 0 h 159"/>
                <a:gd name="T2" fmla="*/ 880 w 880"/>
                <a:gd name="T3" fmla="*/ 156 h 159"/>
                <a:gd name="T4" fmla="*/ 877 w 880"/>
                <a:gd name="T5" fmla="*/ 158 h 159"/>
                <a:gd name="T6" fmla="*/ 875 w 880"/>
                <a:gd name="T7" fmla="*/ 159 h 159"/>
                <a:gd name="T8" fmla="*/ 7 w 880"/>
                <a:gd name="T9" fmla="*/ 6 h 159"/>
                <a:gd name="T10" fmla="*/ 4 w 880"/>
                <a:gd name="T11" fmla="*/ 2 h 159"/>
                <a:gd name="T12" fmla="*/ 0 w 880"/>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159">
                  <a:moveTo>
                    <a:pt x="0" y="0"/>
                  </a:moveTo>
                  <a:lnTo>
                    <a:pt x="880" y="156"/>
                  </a:lnTo>
                  <a:lnTo>
                    <a:pt x="877" y="158"/>
                  </a:lnTo>
                  <a:lnTo>
                    <a:pt x="875" y="159"/>
                  </a:lnTo>
                  <a:lnTo>
                    <a:pt x="7" y="6"/>
                  </a:lnTo>
                  <a:lnTo>
                    <a:pt x="4"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3" name="Freeform 283">
              <a:extLst>
                <a:ext uri="{FF2B5EF4-FFF2-40B4-BE49-F238E27FC236}">
                  <a16:creationId xmlns:a16="http://schemas.microsoft.com/office/drawing/2014/main" id="{E372524B-3F73-4F1E-AF6A-A0687180C422}"/>
                </a:ext>
              </a:extLst>
            </p:cNvPr>
            <p:cNvSpPr>
              <a:spLocks/>
            </p:cNvSpPr>
            <p:nvPr/>
          </p:nvSpPr>
          <p:spPr bwMode="auto">
            <a:xfrm>
              <a:off x="3026" y="1846"/>
              <a:ext cx="873" cy="159"/>
            </a:xfrm>
            <a:custGeom>
              <a:avLst/>
              <a:gdLst>
                <a:gd name="T0" fmla="*/ 0 w 873"/>
                <a:gd name="T1" fmla="*/ 0 h 159"/>
                <a:gd name="T2" fmla="*/ 873 w 873"/>
                <a:gd name="T3" fmla="*/ 156 h 159"/>
                <a:gd name="T4" fmla="*/ 871 w 873"/>
                <a:gd name="T5" fmla="*/ 157 h 159"/>
                <a:gd name="T6" fmla="*/ 867 w 873"/>
                <a:gd name="T7" fmla="*/ 159 h 159"/>
                <a:gd name="T8" fmla="*/ 5 w 873"/>
                <a:gd name="T9" fmla="*/ 7 h 159"/>
                <a:gd name="T10" fmla="*/ 3 w 873"/>
                <a:gd name="T11" fmla="*/ 4 h 159"/>
                <a:gd name="T12" fmla="*/ 0 w 87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59">
                  <a:moveTo>
                    <a:pt x="0" y="0"/>
                  </a:moveTo>
                  <a:lnTo>
                    <a:pt x="873" y="156"/>
                  </a:lnTo>
                  <a:lnTo>
                    <a:pt x="871" y="157"/>
                  </a:lnTo>
                  <a:lnTo>
                    <a:pt x="867" y="159"/>
                  </a:lnTo>
                  <a:lnTo>
                    <a:pt x="5" y="7"/>
                  </a:lnTo>
                  <a:lnTo>
                    <a:pt x="3" y="4"/>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4" name="Freeform 284">
              <a:extLst>
                <a:ext uri="{FF2B5EF4-FFF2-40B4-BE49-F238E27FC236}">
                  <a16:creationId xmlns:a16="http://schemas.microsoft.com/office/drawing/2014/main" id="{DF86E8AE-2C84-4FE4-B641-F6C5F8C05285}"/>
                </a:ext>
              </a:extLst>
            </p:cNvPr>
            <p:cNvSpPr>
              <a:spLocks/>
            </p:cNvSpPr>
            <p:nvPr/>
          </p:nvSpPr>
          <p:spPr bwMode="auto">
            <a:xfrm>
              <a:off x="3029" y="1850"/>
              <a:ext cx="868" cy="157"/>
            </a:xfrm>
            <a:custGeom>
              <a:avLst/>
              <a:gdLst>
                <a:gd name="T0" fmla="*/ 0 w 868"/>
                <a:gd name="T1" fmla="*/ 0 h 157"/>
                <a:gd name="T2" fmla="*/ 868 w 868"/>
                <a:gd name="T3" fmla="*/ 153 h 157"/>
                <a:gd name="T4" fmla="*/ 864 w 868"/>
                <a:gd name="T5" fmla="*/ 155 h 157"/>
                <a:gd name="T6" fmla="*/ 863 w 868"/>
                <a:gd name="T7" fmla="*/ 157 h 157"/>
                <a:gd name="T8" fmla="*/ 5 w 868"/>
                <a:gd name="T9" fmla="*/ 5 h 157"/>
                <a:gd name="T10" fmla="*/ 2 w 868"/>
                <a:gd name="T11" fmla="*/ 3 h 157"/>
                <a:gd name="T12" fmla="*/ 0 w 868"/>
                <a:gd name="T13" fmla="*/ 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8" h="157">
                  <a:moveTo>
                    <a:pt x="0" y="0"/>
                  </a:moveTo>
                  <a:lnTo>
                    <a:pt x="868" y="153"/>
                  </a:lnTo>
                  <a:lnTo>
                    <a:pt x="864" y="155"/>
                  </a:lnTo>
                  <a:lnTo>
                    <a:pt x="863" y="157"/>
                  </a:lnTo>
                  <a:lnTo>
                    <a:pt x="5" y="5"/>
                  </a:lnTo>
                  <a:lnTo>
                    <a:pt x="2"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5" name="Freeform 285">
              <a:extLst>
                <a:ext uri="{FF2B5EF4-FFF2-40B4-BE49-F238E27FC236}">
                  <a16:creationId xmlns:a16="http://schemas.microsoft.com/office/drawing/2014/main" id="{27F8DC1E-39E5-4C1C-AB95-88DE111A6282}"/>
                </a:ext>
              </a:extLst>
            </p:cNvPr>
            <p:cNvSpPr>
              <a:spLocks/>
            </p:cNvSpPr>
            <p:nvPr/>
          </p:nvSpPr>
          <p:spPr bwMode="auto">
            <a:xfrm>
              <a:off x="3031" y="1853"/>
              <a:ext cx="862" cy="155"/>
            </a:xfrm>
            <a:custGeom>
              <a:avLst/>
              <a:gdLst>
                <a:gd name="T0" fmla="*/ 0 w 862"/>
                <a:gd name="T1" fmla="*/ 0 h 155"/>
                <a:gd name="T2" fmla="*/ 862 w 862"/>
                <a:gd name="T3" fmla="*/ 152 h 155"/>
                <a:gd name="T4" fmla="*/ 861 w 862"/>
                <a:gd name="T5" fmla="*/ 154 h 155"/>
                <a:gd name="T6" fmla="*/ 857 w 862"/>
                <a:gd name="T7" fmla="*/ 155 h 155"/>
                <a:gd name="T8" fmla="*/ 6 w 862"/>
                <a:gd name="T9" fmla="*/ 5 h 155"/>
                <a:gd name="T10" fmla="*/ 3 w 862"/>
                <a:gd name="T11" fmla="*/ 2 h 155"/>
                <a:gd name="T12" fmla="*/ 0 w 862"/>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2" h="155">
                  <a:moveTo>
                    <a:pt x="0" y="0"/>
                  </a:moveTo>
                  <a:lnTo>
                    <a:pt x="862" y="152"/>
                  </a:lnTo>
                  <a:lnTo>
                    <a:pt x="861" y="154"/>
                  </a:lnTo>
                  <a:lnTo>
                    <a:pt x="857" y="155"/>
                  </a:lnTo>
                  <a:lnTo>
                    <a:pt x="6" y="5"/>
                  </a:lnTo>
                  <a:lnTo>
                    <a:pt x="3"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6" name="Freeform 286">
              <a:extLst>
                <a:ext uri="{FF2B5EF4-FFF2-40B4-BE49-F238E27FC236}">
                  <a16:creationId xmlns:a16="http://schemas.microsoft.com/office/drawing/2014/main" id="{F90AE88C-3C25-4B70-8BAB-DEDCB2FE1887}"/>
                </a:ext>
              </a:extLst>
            </p:cNvPr>
            <p:cNvSpPr>
              <a:spLocks/>
            </p:cNvSpPr>
            <p:nvPr/>
          </p:nvSpPr>
          <p:spPr bwMode="auto">
            <a:xfrm>
              <a:off x="3034" y="1855"/>
              <a:ext cx="858" cy="155"/>
            </a:xfrm>
            <a:custGeom>
              <a:avLst/>
              <a:gdLst>
                <a:gd name="T0" fmla="*/ 0 w 858"/>
                <a:gd name="T1" fmla="*/ 0 h 155"/>
                <a:gd name="T2" fmla="*/ 858 w 858"/>
                <a:gd name="T3" fmla="*/ 152 h 155"/>
                <a:gd name="T4" fmla="*/ 854 w 858"/>
                <a:gd name="T5" fmla="*/ 153 h 155"/>
                <a:gd name="T6" fmla="*/ 851 w 858"/>
                <a:gd name="T7" fmla="*/ 155 h 155"/>
                <a:gd name="T8" fmla="*/ 5 w 858"/>
                <a:gd name="T9" fmla="*/ 5 h 155"/>
                <a:gd name="T10" fmla="*/ 3 w 858"/>
                <a:gd name="T11" fmla="*/ 3 h 155"/>
                <a:gd name="T12" fmla="*/ 0 w 858"/>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8" h="155">
                  <a:moveTo>
                    <a:pt x="0" y="0"/>
                  </a:moveTo>
                  <a:lnTo>
                    <a:pt x="858" y="152"/>
                  </a:lnTo>
                  <a:lnTo>
                    <a:pt x="854" y="153"/>
                  </a:lnTo>
                  <a:lnTo>
                    <a:pt x="851" y="155"/>
                  </a:lnTo>
                  <a:lnTo>
                    <a:pt x="5" y="5"/>
                  </a:lnTo>
                  <a:lnTo>
                    <a:pt x="3"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7" name="Freeform 287">
              <a:extLst>
                <a:ext uri="{FF2B5EF4-FFF2-40B4-BE49-F238E27FC236}">
                  <a16:creationId xmlns:a16="http://schemas.microsoft.com/office/drawing/2014/main" id="{C84A976A-5689-4CD1-BCA5-19E96469C7CE}"/>
                </a:ext>
              </a:extLst>
            </p:cNvPr>
            <p:cNvSpPr>
              <a:spLocks/>
            </p:cNvSpPr>
            <p:nvPr/>
          </p:nvSpPr>
          <p:spPr bwMode="auto">
            <a:xfrm>
              <a:off x="3037" y="1858"/>
              <a:ext cx="851" cy="154"/>
            </a:xfrm>
            <a:custGeom>
              <a:avLst/>
              <a:gdLst>
                <a:gd name="T0" fmla="*/ 0 w 851"/>
                <a:gd name="T1" fmla="*/ 0 h 154"/>
                <a:gd name="T2" fmla="*/ 851 w 851"/>
                <a:gd name="T3" fmla="*/ 150 h 154"/>
                <a:gd name="T4" fmla="*/ 848 w 851"/>
                <a:gd name="T5" fmla="*/ 152 h 154"/>
                <a:gd name="T6" fmla="*/ 846 w 851"/>
                <a:gd name="T7" fmla="*/ 154 h 154"/>
                <a:gd name="T8" fmla="*/ 6 w 851"/>
                <a:gd name="T9" fmla="*/ 5 h 154"/>
                <a:gd name="T10" fmla="*/ 2 w 851"/>
                <a:gd name="T11" fmla="*/ 2 h 154"/>
                <a:gd name="T12" fmla="*/ 0 w 851"/>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1" h="154">
                  <a:moveTo>
                    <a:pt x="0" y="0"/>
                  </a:moveTo>
                  <a:lnTo>
                    <a:pt x="851" y="150"/>
                  </a:lnTo>
                  <a:lnTo>
                    <a:pt x="848" y="152"/>
                  </a:lnTo>
                  <a:lnTo>
                    <a:pt x="846" y="154"/>
                  </a:lnTo>
                  <a:lnTo>
                    <a:pt x="6" y="5"/>
                  </a:lnTo>
                  <a:lnTo>
                    <a:pt x="2" y="2"/>
                  </a:lnTo>
                  <a:lnTo>
                    <a:pt x="0" y="0"/>
                  </a:lnTo>
                  <a:close/>
                </a:path>
              </a:pathLst>
            </a:custGeom>
            <a:solidFill>
              <a:srgbClr val="E2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8" name="Freeform 288">
              <a:extLst>
                <a:ext uri="{FF2B5EF4-FFF2-40B4-BE49-F238E27FC236}">
                  <a16:creationId xmlns:a16="http://schemas.microsoft.com/office/drawing/2014/main" id="{F47A7B1B-EE73-43F7-B8E7-D5F69273FAA1}"/>
                </a:ext>
              </a:extLst>
            </p:cNvPr>
            <p:cNvSpPr>
              <a:spLocks/>
            </p:cNvSpPr>
            <p:nvPr/>
          </p:nvSpPr>
          <p:spPr bwMode="auto">
            <a:xfrm>
              <a:off x="3039" y="1860"/>
              <a:ext cx="846" cy="153"/>
            </a:xfrm>
            <a:custGeom>
              <a:avLst/>
              <a:gdLst>
                <a:gd name="T0" fmla="*/ 0 w 846"/>
                <a:gd name="T1" fmla="*/ 0 h 153"/>
                <a:gd name="T2" fmla="*/ 846 w 846"/>
                <a:gd name="T3" fmla="*/ 150 h 153"/>
                <a:gd name="T4" fmla="*/ 844 w 846"/>
                <a:gd name="T5" fmla="*/ 152 h 153"/>
                <a:gd name="T6" fmla="*/ 841 w 846"/>
                <a:gd name="T7" fmla="*/ 153 h 153"/>
                <a:gd name="T8" fmla="*/ 5 w 846"/>
                <a:gd name="T9" fmla="*/ 6 h 153"/>
                <a:gd name="T10" fmla="*/ 4 w 846"/>
                <a:gd name="T11" fmla="*/ 3 h 153"/>
                <a:gd name="T12" fmla="*/ 0 w 846"/>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153">
                  <a:moveTo>
                    <a:pt x="0" y="0"/>
                  </a:moveTo>
                  <a:lnTo>
                    <a:pt x="846" y="150"/>
                  </a:lnTo>
                  <a:lnTo>
                    <a:pt x="844" y="152"/>
                  </a:lnTo>
                  <a:lnTo>
                    <a:pt x="841" y="153"/>
                  </a:lnTo>
                  <a:lnTo>
                    <a:pt x="5" y="6"/>
                  </a:lnTo>
                  <a:lnTo>
                    <a:pt x="4"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9" name="Freeform 289">
              <a:extLst>
                <a:ext uri="{FF2B5EF4-FFF2-40B4-BE49-F238E27FC236}">
                  <a16:creationId xmlns:a16="http://schemas.microsoft.com/office/drawing/2014/main" id="{2AF0E8A7-318C-405D-968E-4B639414967E}"/>
                </a:ext>
              </a:extLst>
            </p:cNvPr>
            <p:cNvSpPr>
              <a:spLocks/>
            </p:cNvSpPr>
            <p:nvPr/>
          </p:nvSpPr>
          <p:spPr bwMode="auto">
            <a:xfrm>
              <a:off x="3043" y="1863"/>
              <a:ext cx="840" cy="152"/>
            </a:xfrm>
            <a:custGeom>
              <a:avLst/>
              <a:gdLst>
                <a:gd name="T0" fmla="*/ 0 w 840"/>
                <a:gd name="T1" fmla="*/ 0 h 152"/>
                <a:gd name="T2" fmla="*/ 840 w 840"/>
                <a:gd name="T3" fmla="*/ 149 h 152"/>
                <a:gd name="T4" fmla="*/ 837 w 840"/>
                <a:gd name="T5" fmla="*/ 150 h 152"/>
                <a:gd name="T6" fmla="*/ 834 w 840"/>
                <a:gd name="T7" fmla="*/ 152 h 152"/>
                <a:gd name="T8" fmla="*/ 5 w 840"/>
                <a:gd name="T9" fmla="*/ 5 h 152"/>
                <a:gd name="T10" fmla="*/ 1 w 840"/>
                <a:gd name="T11" fmla="*/ 3 h 152"/>
                <a:gd name="T12" fmla="*/ 0 w 840"/>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0" h="152">
                  <a:moveTo>
                    <a:pt x="0" y="0"/>
                  </a:moveTo>
                  <a:lnTo>
                    <a:pt x="840" y="149"/>
                  </a:lnTo>
                  <a:lnTo>
                    <a:pt x="837" y="150"/>
                  </a:lnTo>
                  <a:lnTo>
                    <a:pt x="834" y="152"/>
                  </a:lnTo>
                  <a:lnTo>
                    <a:pt x="5" y="5"/>
                  </a:lnTo>
                  <a:lnTo>
                    <a:pt x="1"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0" name="Freeform 290">
              <a:extLst>
                <a:ext uri="{FF2B5EF4-FFF2-40B4-BE49-F238E27FC236}">
                  <a16:creationId xmlns:a16="http://schemas.microsoft.com/office/drawing/2014/main" id="{325C1EC8-621F-45DE-8A4A-FF2773EE5A87}"/>
                </a:ext>
              </a:extLst>
            </p:cNvPr>
            <p:cNvSpPr>
              <a:spLocks/>
            </p:cNvSpPr>
            <p:nvPr/>
          </p:nvSpPr>
          <p:spPr bwMode="auto">
            <a:xfrm>
              <a:off x="3044" y="1866"/>
              <a:ext cx="836" cy="151"/>
            </a:xfrm>
            <a:custGeom>
              <a:avLst/>
              <a:gdLst>
                <a:gd name="T0" fmla="*/ 0 w 836"/>
                <a:gd name="T1" fmla="*/ 0 h 151"/>
                <a:gd name="T2" fmla="*/ 836 w 836"/>
                <a:gd name="T3" fmla="*/ 147 h 151"/>
                <a:gd name="T4" fmla="*/ 833 w 836"/>
                <a:gd name="T5" fmla="*/ 149 h 151"/>
                <a:gd name="T6" fmla="*/ 829 w 836"/>
                <a:gd name="T7" fmla="*/ 151 h 151"/>
                <a:gd name="T8" fmla="*/ 7 w 836"/>
                <a:gd name="T9" fmla="*/ 5 h 151"/>
                <a:gd name="T10" fmla="*/ 4 w 836"/>
                <a:gd name="T11" fmla="*/ 2 h 151"/>
                <a:gd name="T12" fmla="*/ 0 w 836"/>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51">
                  <a:moveTo>
                    <a:pt x="0" y="0"/>
                  </a:moveTo>
                  <a:lnTo>
                    <a:pt x="836" y="147"/>
                  </a:lnTo>
                  <a:lnTo>
                    <a:pt x="833" y="149"/>
                  </a:lnTo>
                  <a:lnTo>
                    <a:pt x="829" y="151"/>
                  </a:lnTo>
                  <a:lnTo>
                    <a:pt x="7" y="5"/>
                  </a:lnTo>
                  <a:lnTo>
                    <a:pt x="4"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1" name="Freeform 291">
              <a:extLst>
                <a:ext uri="{FF2B5EF4-FFF2-40B4-BE49-F238E27FC236}">
                  <a16:creationId xmlns:a16="http://schemas.microsoft.com/office/drawing/2014/main" id="{2DD6B0EC-5CEF-4126-BC34-8716BE4D68EA}"/>
                </a:ext>
              </a:extLst>
            </p:cNvPr>
            <p:cNvSpPr>
              <a:spLocks/>
            </p:cNvSpPr>
            <p:nvPr/>
          </p:nvSpPr>
          <p:spPr bwMode="auto">
            <a:xfrm>
              <a:off x="3048" y="1868"/>
              <a:ext cx="829" cy="151"/>
            </a:xfrm>
            <a:custGeom>
              <a:avLst/>
              <a:gdLst>
                <a:gd name="T0" fmla="*/ 0 w 829"/>
                <a:gd name="T1" fmla="*/ 0 h 151"/>
                <a:gd name="T2" fmla="*/ 829 w 829"/>
                <a:gd name="T3" fmla="*/ 147 h 151"/>
                <a:gd name="T4" fmla="*/ 825 w 829"/>
                <a:gd name="T5" fmla="*/ 149 h 151"/>
                <a:gd name="T6" fmla="*/ 823 w 829"/>
                <a:gd name="T7" fmla="*/ 151 h 151"/>
                <a:gd name="T8" fmla="*/ 6 w 829"/>
                <a:gd name="T9" fmla="*/ 5 h 151"/>
                <a:gd name="T10" fmla="*/ 3 w 829"/>
                <a:gd name="T11" fmla="*/ 3 h 151"/>
                <a:gd name="T12" fmla="*/ 0 w 829"/>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9" h="151">
                  <a:moveTo>
                    <a:pt x="0" y="0"/>
                  </a:moveTo>
                  <a:lnTo>
                    <a:pt x="829" y="147"/>
                  </a:lnTo>
                  <a:lnTo>
                    <a:pt x="825" y="149"/>
                  </a:lnTo>
                  <a:lnTo>
                    <a:pt x="823" y="151"/>
                  </a:lnTo>
                  <a:lnTo>
                    <a:pt x="6" y="5"/>
                  </a:lnTo>
                  <a:lnTo>
                    <a:pt x="3"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 name="Freeform 292">
              <a:extLst>
                <a:ext uri="{FF2B5EF4-FFF2-40B4-BE49-F238E27FC236}">
                  <a16:creationId xmlns:a16="http://schemas.microsoft.com/office/drawing/2014/main" id="{A39CBAD7-DCF7-4FDA-8AD7-F09060DFF0CA}"/>
                </a:ext>
              </a:extLst>
            </p:cNvPr>
            <p:cNvSpPr>
              <a:spLocks/>
            </p:cNvSpPr>
            <p:nvPr/>
          </p:nvSpPr>
          <p:spPr bwMode="auto">
            <a:xfrm>
              <a:off x="3051" y="1871"/>
              <a:ext cx="822" cy="149"/>
            </a:xfrm>
            <a:custGeom>
              <a:avLst/>
              <a:gdLst>
                <a:gd name="T0" fmla="*/ 0 w 822"/>
                <a:gd name="T1" fmla="*/ 0 h 149"/>
                <a:gd name="T2" fmla="*/ 822 w 822"/>
                <a:gd name="T3" fmla="*/ 146 h 149"/>
                <a:gd name="T4" fmla="*/ 819 w 822"/>
                <a:gd name="T5" fmla="*/ 148 h 149"/>
                <a:gd name="T6" fmla="*/ 817 w 822"/>
                <a:gd name="T7" fmla="*/ 149 h 149"/>
                <a:gd name="T8" fmla="*/ 5 w 822"/>
                <a:gd name="T9" fmla="*/ 6 h 149"/>
                <a:gd name="T10" fmla="*/ 3 w 822"/>
                <a:gd name="T11" fmla="*/ 2 h 149"/>
                <a:gd name="T12" fmla="*/ 0 w 822"/>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2" h="149">
                  <a:moveTo>
                    <a:pt x="0" y="0"/>
                  </a:moveTo>
                  <a:lnTo>
                    <a:pt x="822" y="146"/>
                  </a:lnTo>
                  <a:lnTo>
                    <a:pt x="819" y="148"/>
                  </a:lnTo>
                  <a:lnTo>
                    <a:pt x="817" y="149"/>
                  </a:lnTo>
                  <a:lnTo>
                    <a:pt x="5" y="6"/>
                  </a:lnTo>
                  <a:lnTo>
                    <a:pt x="3"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3" name="Freeform 293">
              <a:extLst>
                <a:ext uri="{FF2B5EF4-FFF2-40B4-BE49-F238E27FC236}">
                  <a16:creationId xmlns:a16="http://schemas.microsoft.com/office/drawing/2014/main" id="{DADB9A31-B31A-4128-8FEA-2D5ACBEC90D7}"/>
                </a:ext>
              </a:extLst>
            </p:cNvPr>
            <p:cNvSpPr>
              <a:spLocks/>
            </p:cNvSpPr>
            <p:nvPr/>
          </p:nvSpPr>
          <p:spPr bwMode="auto">
            <a:xfrm>
              <a:off x="3054" y="1873"/>
              <a:ext cx="817" cy="149"/>
            </a:xfrm>
            <a:custGeom>
              <a:avLst/>
              <a:gdLst>
                <a:gd name="T0" fmla="*/ 0 w 817"/>
                <a:gd name="T1" fmla="*/ 0 h 149"/>
                <a:gd name="T2" fmla="*/ 817 w 817"/>
                <a:gd name="T3" fmla="*/ 146 h 149"/>
                <a:gd name="T4" fmla="*/ 814 w 817"/>
                <a:gd name="T5" fmla="*/ 147 h 149"/>
                <a:gd name="T6" fmla="*/ 811 w 817"/>
                <a:gd name="T7" fmla="*/ 149 h 149"/>
                <a:gd name="T8" fmla="*/ 5 w 817"/>
                <a:gd name="T9" fmla="*/ 7 h 149"/>
                <a:gd name="T10" fmla="*/ 2 w 817"/>
                <a:gd name="T11" fmla="*/ 4 h 149"/>
                <a:gd name="T12" fmla="*/ 0 w 817"/>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149">
                  <a:moveTo>
                    <a:pt x="0" y="0"/>
                  </a:moveTo>
                  <a:lnTo>
                    <a:pt x="817" y="146"/>
                  </a:lnTo>
                  <a:lnTo>
                    <a:pt x="814" y="147"/>
                  </a:lnTo>
                  <a:lnTo>
                    <a:pt x="811" y="149"/>
                  </a:lnTo>
                  <a:lnTo>
                    <a:pt x="5" y="7"/>
                  </a:lnTo>
                  <a:lnTo>
                    <a:pt x="2" y="4"/>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4" name="Freeform 294">
              <a:extLst>
                <a:ext uri="{FF2B5EF4-FFF2-40B4-BE49-F238E27FC236}">
                  <a16:creationId xmlns:a16="http://schemas.microsoft.com/office/drawing/2014/main" id="{520206AD-CE60-4959-B565-AFD15B6AF717}"/>
                </a:ext>
              </a:extLst>
            </p:cNvPr>
            <p:cNvSpPr>
              <a:spLocks/>
            </p:cNvSpPr>
            <p:nvPr/>
          </p:nvSpPr>
          <p:spPr bwMode="auto">
            <a:xfrm>
              <a:off x="3056" y="1877"/>
              <a:ext cx="812" cy="147"/>
            </a:xfrm>
            <a:custGeom>
              <a:avLst/>
              <a:gdLst>
                <a:gd name="T0" fmla="*/ 0 w 812"/>
                <a:gd name="T1" fmla="*/ 0 h 147"/>
                <a:gd name="T2" fmla="*/ 812 w 812"/>
                <a:gd name="T3" fmla="*/ 143 h 147"/>
                <a:gd name="T4" fmla="*/ 809 w 812"/>
                <a:gd name="T5" fmla="*/ 145 h 147"/>
                <a:gd name="T6" fmla="*/ 805 w 812"/>
                <a:gd name="T7" fmla="*/ 147 h 147"/>
                <a:gd name="T8" fmla="*/ 7 w 812"/>
                <a:gd name="T9" fmla="*/ 5 h 147"/>
                <a:gd name="T10" fmla="*/ 3 w 812"/>
                <a:gd name="T11" fmla="*/ 3 h 147"/>
                <a:gd name="T12" fmla="*/ 0 w 812"/>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2" h="147">
                  <a:moveTo>
                    <a:pt x="0" y="0"/>
                  </a:moveTo>
                  <a:lnTo>
                    <a:pt x="812" y="143"/>
                  </a:lnTo>
                  <a:lnTo>
                    <a:pt x="809" y="145"/>
                  </a:lnTo>
                  <a:lnTo>
                    <a:pt x="805" y="147"/>
                  </a:lnTo>
                  <a:lnTo>
                    <a:pt x="7" y="5"/>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5" name="Freeform 295">
              <a:extLst>
                <a:ext uri="{FF2B5EF4-FFF2-40B4-BE49-F238E27FC236}">
                  <a16:creationId xmlns:a16="http://schemas.microsoft.com/office/drawing/2014/main" id="{1F4A393B-ECF6-4996-8890-1A3BD63DD418}"/>
                </a:ext>
              </a:extLst>
            </p:cNvPr>
            <p:cNvSpPr>
              <a:spLocks/>
            </p:cNvSpPr>
            <p:nvPr/>
          </p:nvSpPr>
          <p:spPr bwMode="auto">
            <a:xfrm>
              <a:off x="3059" y="1880"/>
              <a:ext cx="806" cy="145"/>
            </a:xfrm>
            <a:custGeom>
              <a:avLst/>
              <a:gdLst>
                <a:gd name="T0" fmla="*/ 0 w 806"/>
                <a:gd name="T1" fmla="*/ 0 h 145"/>
                <a:gd name="T2" fmla="*/ 806 w 806"/>
                <a:gd name="T3" fmla="*/ 142 h 145"/>
                <a:gd name="T4" fmla="*/ 802 w 806"/>
                <a:gd name="T5" fmla="*/ 144 h 145"/>
                <a:gd name="T6" fmla="*/ 797 w 806"/>
                <a:gd name="T7" fmla="*/ 145 h 145"/>
                <a:gd name="T8" fmla="*/ 5 w 806"/>
                <a:gd name="T9" fmla="*/ 5 h 145"/>
                <a:gd name="T10" fmla="*/ 4 w 806"/>
                <a:gd name="T11" fmla="*/ 2 h 145"/>
                <a:gd name="T12" fmla="*/ 0 w 806"/>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6" h="145">
                  <a:moveTo>
                    <a:pt x="0" y="0"/>
                  </a:moveTo>
                  <a:lnTo>
                    <a:pt x="806" y="142"/>
                  </a:lnTo>
                  <a:lnTo>
                    <a:pt x="802" y="144"/>
                  </a:lnTo>
                  <a:lnTo>
                    <a:pt x="797" y="145"/>
                  </a:lnTo>
                  <a:lnTo>
                    <a:pt x="5" y="5"/>
                  </a:lnTo>
                  <a:lnTo>
                    <a:pt x="4" y="2"/>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6" name="Freeform 296">
              <a:extLst>
                <a:ext uri="{FF2B5EF4-FFF2-40B4-BE49-F238E27FC236}">
                  <a16:creationId xmlns:a16="http://schemas.microsoft.com/office/drawing/2014/main" id="{D412ECAD-17CB-4D34-A7F0-C534A896CFA7}"/>
                </a:ext>
              </a:extLst>
            </p:cNvPr>
            <p:cNvSpPr>
              <a:spLocks/>
            </p:cNvSpPr>
            <p:nvPr/>
          </p:nvSpPr>
          <p:spPr bwMode="auto">
            <a:xfrm>
              <a:off x="3063" y="1882"/>
              <a:ext cx="798" cy="143"/>
            </a:xfrm>
            <a:custGeom>
              <a:avLst/>
              <a:gdLst>
                <a:gd name="T0" fmla="*/ 0 w 798"/>
                <a:gd name="T1" fmla="*/ 0 h 143"/>
                <a:gd name="T2" fmla="*/ 798 w 798"/>
                <a:gd name="T3" fmla="*/ 142 h 143"/>
                <a:gd name="T4" fmla="*/ 793 w 798"/>
                <a:gd name="T5" fmla="*/ 143 h 143"/>
                <a:gd name="T6" fmla="*/ 790 w 798"/>
                <a:gd name="T7" fmla="*/ 143 h 143"/>
                <a:gd name="T8" fmla="*/ 5 w 798"/>
                <a:gd name="T9" fmla="*/ 5 h 143"/>
                <a:gd name="T10" fmla="*/ 1 w 798"/>
                <a:gd name="T11" fmla="*/ 3 h 143"/>
                <a:gd name="T12" fmla="*/ 0 w 798"/>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43">
                  <a:moveTo>
                    <a:pt x="0" y="0"/>
                  </a:moveTo>
                  <a:lnTo>
                    <a:pt x="798" y="142"/>
                  </a:lnTo>
                  <a:lnTo>
                    <a:pt x="793" y="143"/>
                  </a:lnTo>
                  <a:lnTo>
                    <a:pt x="790" y="143"/>
                  </a:lnTo>
                  <a:lnTo>
                    <a:pt x="5" y="5"/>
                  </a:lnTo>
                  <a:lnTo>
                    <a:pt x="1"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7" name="Freeform 297">
              <a:extLst>
                <a:ext uri="{FF2B5EF4-FFF2-40B4-BE49-F238E27FC236}">
                  <a16:creationId xmlns:a16="http://schemas.microsoft.com/office/drawing/2014/main" id="{0A446880-B410-49C0-B240-1E24DB22A94F}"/>
                </a:ext>
              </a:extLst>
            </p:cNvPr>
            <p:cNvSpPr>
              <a:spLocks/>
            </p:cNvSpPr>
            <p:nvPr/>
          </p:nvSpPr>
          <p:spPr bwMode="auto">
            <a:xfrm>
              <a:off x="3064" y="1885"/>
              <a:ext cx="792" cy="142"/>
            </a:xfrm>
            <a:custGeom>
              <a:avLst/>
              <a:gdLst>
                <a:gd name="T0" fmla="*/ 0 w 792"/>
                <a:gd name="T1" fmla="*/ 0 h 142"/>
                <a:gd name="T2" fmla="*/ 792 w 792"/>
                <a:gd name="T3" fmla="*/ 140 h 142"/>
                <a:gd name="T4" fmla="*/ 789 w 792"/>
                <a:gd name="T5" fmla="*/ 140 h 142"/>
                <a:gd name="T6" fmla="*/ 786 w 792"/>
                <a:gd name="T7" fmla="*/ 142 h 142"/>
                <a:gd name="T8" fmla="*/ 7 w 792"/>
                <a:gd name="T9" fmla="*/ 5 h 142"/>
                <a:gd name="T10" fmla="*/ 4 w 792"/>
                <a:gd name="T11" fmla="*/ 3 h 142"/>
                <a:gd name="T12" fmla="*/ 0 w 792"/>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2" h="142">
                  <a:moveTo>
                    <a:pt x="0" y="0"/>
                  </a:moveTo>
                  <a:lnTo>
                    <a:pt x="792" y="140"/>
                  </a:lnTo>
                  <a:lnTo>
                    <a:pt x="789" y="140"/>
                  </a:lnTo>
                  <a:lnTo>
                    <a:pt x="786" y="142"/>
                  </a:lnTo>
                  <a:lnTo>
                    <a:pt x="7" y="5"/>
                  </a:lnTo>
                  <a:lnTo>
                    <a:pt x="4"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8" name="Freeform 298">
              <a:extLst>
                <a:ext uri="{FF2B5EF4-FFF2-40B4-BE49-F238E27FC236}">
                  <a16:creationId xmlns:a16="http://schemas.microsoft.com/office/drawing/2014/main" id="{BCFD2819-A3EA-4D20-81E3-B1759B014939}"/>
                </a:ext>
              </a:extLst>
            </p:cNvPr>
            <p:cNvSpPr>
              <a:spLocks/>
            </p:cNvSpPr>
            <p:nvPr/>
          </p:nvSpPr>
          <p:spPr bwMode="auto">
            <a:xfrm>
              <a:off x="3068" y="1887"/>
              <a:ext cx="785" cy="142"/>
            </a:xfrm>
            <a:custGeom>
              <a:avLst/>
              <a:gdLst>
                <a:gd name="T0" fmla="*/ 0 w 785"/>
                <a:gd name="T1" fmla="*/ 0 h 142"/>
                <a:gd name="T2" fmla="*/ 785 w 785"/>
                <a:gd name="T3" fmla="*/ 138 h 142"/>
                <a:gd name="T4" fmla="*/ 782 w 785"/>
                <a:gd name="T5" fmla="*/ 140 h 142"/>
                <a:gd name="T6" fmla="*/ 778 w 785"/>
                <a:gd name="T7" fmla="*/ 142 h 142"/>
                <a:gd name="T8" fmla="*/ 7 w 785"/>
                <a:gd name="T9" fmla="*/ 6 h 142"/>
                <a:gd name="T10" fmla="*/ 3 w 785"/>
                <a:gd name="T11" fmla="*/ 3 h 142"/>
                <a:gd name="T12" fmla="*/ 0 w 785"/>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5" h="142">
                  <a:moveTo>
                    <a:pt x="0" y="0"/>
                  </a:moveTo>
                  <a:lnTo>
                    <a:pt x="785" y="138"/>
                  </a:lnTo>
                  <a:lnTo>
                    <a:pt x="782" y="140"/>
                  </a:lnTo>
                  <a:lnTo>
                    <a:pt x="778" y="142"/>
                  </a:lnTo>
                  <a:lnTo>
                    <a:pt x="7" y="6"/>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9" name="Freeform 299">
              <a:extLst>
                <a:ext uri="{FF2B5EF4-FFF2-40B4-BE49-F238E27FC236}">
                  <a16:creationId xmlns:a16="http://schemas.microsoft.com/office/drawing/2014/main" id="{4F83C530-01DE-4E28-AA9A-3ACA09751518}"/>
                </a:ext>
              </a:extLst>
            </p:cNvPr>
            <p:cNvSpPr>
              <a:spLocks/>
            </p:cNvSpPr>
            <p:nvPr/>
          </p:nvSpPr>
          <p:spPr bwMode="auto">
            <a:xfrm>
              <a:off x="3071" y="1890"/>
              <a:ext cx="779" cy="140"/>
            </a:xfrm>
            <a:custGeom>
              <a:avLst/>
              <a:gdLst>
                <a:gd name="T0" fmla="*/ 0 w 779"/>
                <a:gd name="T1" fmla="*/ 0 h 140"/>
                <a:gd name="T2" fmla="*/ 779 w 779"/>
                <a:gd name="T3" fmla="*/ 137 h 140"/>
                <a:gd name="T4" fmla="*/ 775 w 779"/>
                <a:gd name="T5" fmla="*/ 139 h 140"/>
                <a:gd name="T6" fmla="*/ 770 w 779"/>
                <a:gd name="T7" fmla="*/ 140 h 140"/>
                <a:gd name="T8" fmla="*/ 7 w 779"/>
                <a:gd name="T9" fmla="*/ 5 h 140"/>
                <a:gd name="T10" fmla="*/ 4 w 779"/>
                <a:gd name="T11" fmla="*/ 3 h 140"/>
                <a:gd name="T12" fmla="*/ 0 w 779"/>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9" h="140">
                  <a:moveTo>
                    <a:pt x="0" y="0"/>
                  </a:moveTo>
                  <a:lnTo>
                    <a:pt x="779" y="137"/>
                  </a:lnTo>
                  <a:lnTo>
                    <a:pt x="775" y="139"/>
                  </a:lnTo>
                  <a:lnTo>
                    <a:pt x="770" y="140"/>
                  </a:lnTo>
                  <a:lnTo>
                    <a:pt x="7" y="5"/>
                  </a:lnTo>
                  <a:lnTo>
                    <a:pt x="4" y="3"/>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0" name="Freeform 300">
              <a:extLst>
                <a:ext uri="{FF2B5EF4-FFF2-40B4-BE49-F238E27FC236}">
                  <a16:creationId xmlns:a16="http://schemas.microsoft.com/office/drawing/2014/main" id="{0CD7944D-A5A1-47CA-9349-0CCE2153058E}"/>
                </a:ext>
              </a:extLst>
            </p:cNvPr>
            <p:cNvSpPr>
              <a:spLocks/>
            </p:cNvSpPr>
            <p:nvPr/>
          </p:nvSpPr>
          <p:spPr bwMode="auto">
            <a:xfrm>
              <a:off x="3075" y="1893"/>
              <a:ext cx="771" cy="139"/>
            </a:xfrm>
            <a:custGeom>
              <a:avLst/>
              <a:gdLst>
                <a:gd name="T0" fmla="*/ 0 w 771"/>
                <a:gd name="T1" fmla="*/ 0 h 139"/>
                <a:gd name="T2" fmla="*/ 771 w 771"/>
                <a:gd name="T3" fmla="*/ 136 h 139"/>
                <a:gd name="T4" fmla="*/ 766 w 771"/>
                <a:gd name="T5" fmla="*/ 137 h 139"/>
                <a:gd name="T6" fmla="*/ 763 w 771"/>
                <a:gd name="T7" fmla="*/ 139 h 139"/>
                <a:gd name="T8" fmla="*/ 5 w 771"/>
                <a:gd name="T9" fmla="*/ 6 h 139"/>
                <a:gd name="T10" fmla="*/ 3 w 771"/>
                <a:gd name="T11" fmla="*/ 2 h 139"/>
                <a:gd name="T12" fmla="*/ 0 w 771"/>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139">
                  <a:moveTo>
                    <a:pt x="0" y="0"/>
                  </a:moveTo>
                  <a:lnTo>
                    <a:pt x="771" y="136"/>
                  </a:lnTo>
                  <a:lnTo>
                    <a:pt x="766" y="137"/>
                  </a:lnTo>
                  <a:lnTo>
                    <a:pt x="763" y="139"/>
                  </a:lnTo>
                  <a:lnTo>
                    <a:pt x="5" y="6"/>
                  </a:lnTo>
                  <a:lnTo>
                    <a:pt x="3" y="2"/>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1" name="Freeform 301">
              <a:extLst>
                <a:ext uri="{FF2B5EF4-FFF2-40B4-BE49-F238E27FC236}">
                  <a16:creationId xmlns:a16="http://schemas.microsoft.com/office/drawing/2014/main" id="{DE892639-9C6C-470A-8456-0EEDC56F8865}"/>
                </a:ext>
              </a:extLst>
            </p:cNvPr>
            <p:cNvSpPr>
              <a:spLocks/>
            </p:cNvSpPr>
            <p:nvPr/>
          </p:nvSpPr>
          <p:spPr bwMode="auto">
            <a:xfrm>
              <a:off x="3078" y="1895"/>
              <a:ext cx="763" cy="139"/>
            </a:xfrm>
            <a:custGeom>
              <a:avLst/>
              <a:gdLst>
                <a:gd name="T0" fmla="*/ 0 w 763"/>
                <a:gd name="T1" fmla="*/ 0 h 139"/>
                <a:gd name="T2" fmla="*/ 763 w 763"/>
                <a:gd name="T3" fmla="*/ 135 h 139"/>
                <a:gd name="T4" fmla="*/ 760 w 763"/>
                <a:gd name="T5" fmla="*/ 137 h 139"/>
                <a:gd name="T6" fmla="*/ 756 w 763"/>
                <a:gd name="T7" fmla="*/ 139 h 139"/>
                <a:gd name="T8" fmla="*/ 5 w 763"/>
                <a:gd name="T9" fmla="*/ 7 h 139"/>
                <a:gd name="T10" fmla="*/ 2 w 763"/>
                <a:gd name="T11" fmla="*/ 4 h 139"/>
                <a:gd name="T12" fmla="*/ 0 w 763"/>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9">
                  <a:moveTo>
                    <a:pt x="0" y="0"/>
                  </a:moveTo>
                  <a:lnTo>
                    <a:pt x="763" y="135"/>
                  </a:lnTo>
                  <a:lnTo>
                    <a:pt x="760" y="137"/>
                  </a:lnTo>
                  <a:lnTo>
                    <a:pt x="756" y="139"/>
                  </a:lnTo>
                  <a:lnTo>
                    <a:pt x="5" y="7"/>
                  </a:lnTo>
                  <a:lnTo>
                    <a:pt x="2" y="4"/>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2" name="Freeform 302">
              <a:extLst>
                <a:ext uri="{FF2B5EF4-FFF2-40B4-BE49-F238E27FC236}">
                  <a16:creationId xmlns:a16="http://schemas.microsoft.com/office/drawing/2014/main" id="{F139AEF9-1278-4601-AC04-1E007875EBFC}"/>
                </a:ext>
              </a:extLst>
            </p:cNvPr>
            <p:cNvSpPr>
              <a:spLocks/>
            </p:cNvSpPr>
            <p:nvPr/>
          </p:nvSpPr>
          <p:spPr bwMode="auto">
            <a:xfrm>
              <a:off x="3080" y="1899"/>
              <a:ext cx="758" cy="136"/>
            </a:xfrm>
            <a:custGeom>
              <a:avLst/>
              <a:gdLst>
                <a:gd name="T0" fmla="*/ 0 w 758"/>
                <a:gd name="T1" fmla="*/ 0 h 136"/>
                <a:gd name="T2" fmla="*/ 758 w 758"/>
                <a:gd name="T3" fmla="*/ 133 h 136"/>
                <a:gd name="T4" fmla="*/ 753 w 758"/>
                <a:gd name="T5" fmla="*/ 135 h 136"/>
                <a:gd name="T6" fmla="*/ 749 w 758"/>
                <a:gd name="T7" fmla="*/ 136 h 136"/>
                <a:gd name="T8" fmla="*/ 6 w 758"/>
                <a:gd name="T9" fmla="*/ 5 h 136"/>
                <a:gd name="T10" fmla="*/ 3 w 758"/>
                <a:gd name="T11" fmla="*/ 3 h 136"/>
                <a:gd name="T12" fmla="*/ 0 w 758"/>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8" h="136">
                  <a:moveTo>
                    <a:pt x="0" y="0"/>
                  </a:moveTo>
                  <a:lnTo>
                    <a:pt x="758" y="133"/>
                  </a:lnTo>
                  <a:lnTo>
                    <a:pt x="753" y="135"/>
                  </a:lnTo>
                  <a:lnTo>
                    <a:pt x="749" y="136"/>
                  </a:lnTo>
                  <a:lnTo>
                    <a:pt x="6" y="5"/>
                  </a:lnTo>
                  <a:lnTo>
                    <a:pt x="3" y="3"/>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3" name="Freeform 303">
              <a:extLst>
                <a:ext uri="{FF2B5EF4-FFF2-40B4-BE49-F238E27FC236}">
                  <a16:creationId xmlns:a16="http://schemas.microsoft.com/office/drawing/2014/main" id="{DF75ECEB-D611-410C-8BCB-2ED66035EBE7}"/>
                </a:ext>
              </a:extLst>
            </p:cNvPr>
            <p:cNvSpPr>
              <a:spLocks/>
            </p:cNvSpPr>
            <p:nvPr/>
          </p:nvSpPr>
          <p:spPr bwMode="auto">
            <a:xfrm>
              <a:off x="3083" y="1902"/>
              <a:ext cx="751" cy="135"/>
            </a:xfrm>
            <a:custGeom>
              <a:avLst/>
              <a:gdLst>
                <a:gd name="T0" fmla="*/ 0 w 751"/>
                <a:gd name="T1" fmla="*/ 0 h 135"/>
                <a:gd name="T2" fmla="*/ 751 w 751"/>
                <a:gd name="T3" fmla="*/ 132 h 135"/>
                <a:gd name="T4" fmla="*/ 746 w 751"/>
                <a:gd name="T5" fmla="*/ 133 h 135"/>
                <a:gd name="T6" fmla="*/ 741 w 751"/>
                <a:gd name="T7" fmla="*/ 135 h 135"/>
                <a:gd name="T8" fmla="*/ 7 w 751"/>
                <a:gd name="T9" fmla="*/ 5 h 135"/>
                <a:gd name="T10" fmla="*/ 3 w 751"/>
                <a:gd name="T11" fmla="*/ 2 h 135"/>
                <a:gd name="T12" fmla="*/ 0 w 751"/>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1" h="135">
                  <a:moveTo>
                    <a:pt x="0" y="0"/>
                  </a:moveTo>
                  <a:lnTo>
                    <a:pt x="751" y="132"/>
                  </a:lnTo>
                  <a:lnTo>
                    <a:pt x="746" y="133"/>
                  </a:lnTo>
                  <a:lnTo>
                    <a:pt x="741" y="135"/>
                  </a:lnTo>
                  <a:lnTo>
                    <a:pt x="7" y="5"/>
                  </a:lnTo>
                  <a:lnTo>
                    <a:pt x="3" y="2"/>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4" name="Freeform 304">
              <a:extLst>
                <a:ext uri="{FF2B5EF4-FFF2-40B4-BE49-F238E27FC236}">
                  <a16:creationId xmlns:a16="http://schemas.microsoft.com/office/drawing/2014/main" id="{A50EC007-EC3C-4F44-B39A-9EFA26FD02F6}"/>
                </a:ext>
              </a:extLst>
            </p:cNvPr>
            <p:cNvSpPr>
              <a:spLocks/>
            </p:cNvSpPr>
            <p:nvPr/>
          </p:nvSpPr>
          <p:spPr bwMode="auto">
            <a:xfrm>
              <a:off x="3086" y="1904"/>
              <a:ext cx="743" cy="133"/>
            </a:xfrm>
            <a:custGeom>
              <a:avLst/>
              <a:gdLst>
                <a:gd name="T0" fmla="*/ 0 w 743"/>
                <a:gd name="T1" fmla="*/ 0 h 133"/>
                <a:gd name="T2" fmla="*/ 743 w 743"/>
                <a:gd name="T3" fmla="*/ 131 h 133"/>
                <a:gd name="T4" fmla="*/ 738 w 743"/>
                <a:gd name="T5" fmla="*/ 133 h 133"/>
                <a:gd name="T6" fmla="*/ 735 w 743"/>
                <a:gd name="T7" fmla="*/ 133 h 133"/>
                <a:gd name="T8" fmla="*/ 7 w 743"/>
                <a:gd name="T9" fmla="*/ 6 h 133"/>
                <a:gd name="T10" fmla="*/ 4 w 743"/>
                <a:gd name="T11" fmla="*/ 3 h 133"/>
                <a:gd name="T12" fmla="*/ 0 w 743"/>
                <a:gd name="T13" fmla="*/ 0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3" h="133">
                  <a:moveTo>
                    <a:pt x="0" y="0"/>
                  </a:moveTo>
                  <a:lnTo>
                    <a:pt x="743" y="131"/>
                  </a:lnTo>
                  <a:lnTo>
                    <a:pt x="738" y="133"/>
                  </a:lnTo>
                  <a:lnTo>
                    <a:pt x="735" y="133"/>
                  </a:lnTo>
                  <a:lnTo>
                    <a:pt x="7" y="6"/>
                  </a:lnTo>
                  <a:lnTo>
                    <a:pt x="4"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5" name="Freeform 305">
              <a:extLst>
                <a:ext uri="{FF2B5EF4-FFF2-40B4-BE49-F238E27FC236}">
                  <a16:creationId xmlns:a16="http://schemas.microsoft.com/office/drawing/2014/main" id="{C9200DE5-F54C-40A9-86ED-8A771F89067D}"/>
                </a:ext>
              </a:extLst>
            </p:cNvPr>
            <p:cNvSpPr>
              <a:spLocks/>
            </p:cNvSpPr>
            <p:nvPr/>
          </p:nvSpPr>
          <p:spPr bwMode="auto">
            <a:xfrm>
              <a:off x="3090" y="1907"/>
              <a:ext cx="734" cy="132"/>
            </a:xfrm>
            <a:custGeom>
              <a:avLst/>
              <a:gdLst>
                <a:gd name="T0" fmla="*/ 0 w 734"/>
                <a:gd name="T1" fmla="*/ 0 h 132"/>
                <a:gd name="T2" fmla="*/ 734 w 734"/>
                <a:gd name="T3" fmla="*/ 130 h 132"/>
                <a:gd name="T4" fmla="*/ 729 w 734"/>
                <a:gd name="T5" fmla="*/ 130 h 132"/>
                <a:gd name="T6" fmla="*/ 726 w 734"/>
                <a:gd name="T7" fmla="*/ 132 h 132"/>
                <a:gd name="T8" fmla="*/ 7 w 734"/>
                <a:gd name="T9" fmla="*/ 5 h 132"/>
                <a:gd name="T10" fmla="*/ 3 w 734"/>
                <a:gd name="T11" fmla="*/ 3 h 132"/>
                <a:gd name="T12" fmla="*/ 0 w 734"/>
                <a:gd name="T13" fmla="*/ 0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4" h="132">
                  <a:moveTo>
                    <a:pt x="0" y="0"/>
                  </a:moveTo>
                  <a:lnTo>
                    <a:pt x="734" y="130"/>
                  </a:lnTo>
                  <a:lnTo>
                    <a:pt x="729" y="130"/>
                  </a:lnTo>
                  <a:lnTo>
                    <a:pt x="726" y="132"/>
                  </a:lnTo>
                  <a:lnTo>
                    <a:pt x="7"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6" name="Freeform 306">
              <a:extLst>
                <a:ext uri="{FF2B5EF4-FFF2-40B4-BE49-F238E27FC236}">
                  <a16:creationId xmlns:a16="http://schemas.microsoft.com/office/drawing/2014/main" id="{D240633D-3F5D-4837-925D-A5A75F4990E5}"/>
                </a:ext>
              </a:extLst>
            </p:cNvPr>
            <p:cNvSpPr>
              <a:spLocks/>
            </p:cNvSpPr>
            <p:nvPr/>
          </p:nvSpPr>
          <p:spPr bwMode="auto">
            <a:xfrm>
              <a:off x="3093" y="1910"/>
              <a:ext cx="728" cy="130"/>
            </a:xfrm>
            <a:custGeom>
              <a:avLst/>
              <a:gdLst>
                <a:gd name="T0" fmla="*/ 0 w 728"/>
                <a:gd name="T1" fmla="*/ 0 h 130"/>
                <a:gd name="T2" fmla="*/ 728 w 728"/>
                <a:gd name="T3" fmla="*/ 127 h 130"/>
                <a:gd name="T4" fmla="*/ 723 w 728"/>
                <a:gd name="T5" fmla="*/ 129 h 130"/>
                <a:gd name="T6" fmla="*/ 718 w 728"/>
                <a:gd name="T7" fmla="*/ 130 h 130"/>
                <a:gd name="T8" fmla="*/ 7 w 728"/>
                <a:gd name="T9" fmla="*/ 5 h 130"/>
                <a:gd name="T10" fmla="*/ 4 w 728"/>
                <a:gd name="T11" fmla="*/ 2 h 130"/>
                <a:gd name="T12" fmla="*/ 0 w 728"/>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130">
                  <a:moveTo>
                    <a:pt x="0" y="0"/>
                  </a:moveTo>
                  <a:lnTo>
                    <a:pt x="728" y="127"/>
                  </a:lnTo>
                  <a:lnTo>
                    <a:pt x="723" y="129"/>
                  </a:lnTo>
                  <a:lnTo>
                    <a:pt x="718" y="130"/>
                  </a:lnTo>
                  <a:lnTo>
                    <a:pt x="7" y="5"/>
                  </a:lnTo>
                  <a:lnTo>
                    <a:pt x="4"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7" name="Freeform 307">
              <a:extLst>
                <a:ext uri="{FF2B5EF4-FFF2-40B4-BE49-F238E27FC236}">
                  <a16:creationId xmlns:a16="http://schemas.microsoft.com/office/drawing/2014/main" id="{68DCC86C-A47B-46FC-A969-A4940F42A499}"/>
                </a:ext>
              </a:extLst>
            </p:cNvPr>
            <p:cNvSpPr>
              <a:spLocks/>
            </p:cNvSpPr>
            <p:nvPr/>
          </p:nvSpPr>
          <p:spPr bwMode="auto">
            <a:xfrm>
              <a:off x="3097" y="1912"/>
              <a:ext cx="719" cy="130"/>
            </a:xfrm>
            <a:custGeom>
              <a:avLst/>
              <a:gdLst>
                <a:gd name="T0" fmla="*/ 0 w 719"/>
                <a:gd name="T1" fmla="*/ 0 h 130"/>
                <a:gd name="T2" fmla="*/ 719 w 719"/>
                <a:gd name="T3" fmla="*/ 127 h 130"/>
                <a:gd name="T4" fmla="*/ 714 w 719"/>
                <a:gd name="T5" fmla="*/ 128 h 130"/>
                <a:gd name="T6" fmla="*/ 709 w 719"/>
                <a:gd name="T7" fmla="*/ 130 h 130"/>
                <a:gd name="T8" fmla="*/ 5 w 719"/>
                <a:gd name="T9" fmla="*/ 5 h 130"/>
                <a:gd name="T10" fmla="*/ 3 w 719"/>
                <a:gd name="T11" fmla="*/ 3 h 130"/>
                <a:gd name="T12" fmla="*/ 0 w 71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9" h="130">
                  <a:moveTo>
                    <a:pt x="0" y="0"/>
                  </a:moveTo>
                  <a:lnTo>
                    <a:pt x="719" y="127"/>
                  </a:lnTo>
                  <a:lnTo>
                    <a:pt x="714" y="128"/>
                  </a:lnTo>
                  <a:lnTo>
                    <a:pt x="709" y="130"/>
                  </a:lnTo>
                  <a:lnTo>
                    <a:pt x="5"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8" name="Freeform 308">
              <a:extLst>
                <a:ext uri="{FF2B5EF4-FFF2-40B4-BE49-F238E27FC236}">
                  <a16:creationId xmlns:a16="http://schemas.microsoft.com/office/drawing/2014/main" id="{B4076848-1F5B-43DB-9832-E9A9D1DDC5E4}"/>
                </a:ext>
              </a:extLst>
            </p:cNvPr>
            <p:cNvSpPr>
              <a:spLocks/>
            </p:cNvSpPr>
            <p:nvPr/>
          </p:nvSpPr>
          <p:spPr bwMode="auto">
            <a:xfrm>
              <a:off x="3100" y="1915"/>
              <a:ext cx="711" cy="129"/>
            </a:xfrm>
            <a:custGeom>
              <a:avLst/>
              <a:gdLst>
                <a:gd name="T0" fmla="*/ 0 w 711"/>
                <a:gd name="T1" fmla="*/ 0 h 129"/>
                <a:gd name="T2" fmla="*/ 711 w 711"/>
                <a:gd name="T3" fmla="*/ 125 h 129"/>
                <a:gd name="T4" fmla="*/ 706 w 711"/>
                <a:gd name="T5" fmla="*/ 127 h 129"/>
                <a:gd name="T6" fmla="*/ 701 w 711"/>
                <a:gd name="T7" fmla="*/ 129 h 129"/>
                <a:gd name="T8" fmla="*/ 5 w 711"/>
                <a:gd name="T9" fmla="*/ 6 h 129"/>
                <a:gd name="T10" fmla="*/ 2 w 711"/>
                <a:gd name="T11" fmla="*/ 2 h 129"/>
                <a:gd name="T12" fmla="*/ 0 w 711"/>
                <a:gd name="T13" fmla="*/ 0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1" h="129">
                  <a:moveTo>
                    <a:pt x="0" y="0"/>
                  </a:moveTo>
                  <a:lnTo>
                    <a:pt x="711" y="125"/>
                  </a:lnTo>
                  <a:lnTo>
                    <a:pt x="706" y="127"/>
                  </a:lnTo>
                  <a:lnTo>
                    <a:pt x="701" y="129"/>
                  </a:lnTo>
                  <a:lnTo>
                    <a:pt x="5" y="6"/>
                  </a:lnTo>
                  <a:lnTo>
                    <a:pt x="2"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9" name="Freeform 309">
              <a:extLst>
                <a:ext uri="{FF2B5EF4-FFF2-40B4-BE49-F238E27FC236}">
                  <a16:creationId xmlns:a16="http://schemas.microsoft.com/office/drawing/2014/main" id="{53507373-AC01-4F87-9DE5-6631045F8C3B}"/>
                </a:ext>
              </a:extLst>
            </p:cNvPr>
            <p:cNvSpPr>
              <a:spLocks/>
            </p:cNvSpPr>
            <p:nvPr/>
          </p:nvSpPr>
          <p:spPr bwMode="auto">
            <a:xfrm>
              <a:off x="3102" y="1917"/>
              <a:ext cx="704" cy="127"/>
            </a:xfrm>
            <a:custGeom>
              <a:avLst/>
              <a:gdLst>
                <a:gd name="T0" fmla="*/ 0 w 704"/>
                <a:gd name="T1" fmla="*/ 0 h 127"/>
                <a:gd name="T2" fmla="*/ 704 w 704"/>
                <a:gd name="T3" fmla="*/ 125 h 127"/>
                <a:gd name="T4" fmla="*/ 697 w 704"/>
                <a:gd name="T5" fmla="*/ 127 h 127"/>
                <a:gd name="T6" fmla="*/ 692 w 704"/>
                <a:gd name="T7" fmla="*/ 127 h 127"/>
                <a:gd name="T8" fmla="*/ 6 w 704"/>
                <a:gd name="T9" fmla="*/ 7 h 127"/>
                <a:gd name="T10" fmla="*/ 3 w 704"/>
                <a:gd name="T11" fmla="*/ 4 h 127"/>
                <a:gd name="T12" fmla="*/ 0 w 704"/>
                <a:gd name="T13" fmla="*/ 0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4" h="127">
                  <a:moveTo>
                    <a:pt x="0" y="0"/>
                  </a:moveTo>
                  <a:lnTo>
                    <a:pt x="704" y="125"/>
                  </a:lnTo>
                  <a:lnTo>
                    <a:pt x="697" y="127"/>
                  </a:lnTo>
                  <a:lnTo>
                    <a:pt x="692" y="127"/>
                  </a:lnTo>
                  <a:lnTo>
                    <a:pt x="6" y="7"/>
                  </a:lnTo>
                  <a:lnTo>
                    <a:pt x="3" y="4"/>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0" name="Freeform 310">
              <a:extLst>
                <a:ext uri="{FF2B5EF4-FFF2-40B4-BE49-F238E27FC236}">
                  <a16:creationId xmlns:a16="http://schemas.microsoft.com/office/drawing/2014/main" id="{67CFA767-C176-4F67-AA19-145393F91D39}"/>
                </a:ext>
              </a:extLst>
            </p:cNvPr>
            <p:cNvSpPr>
              <a:spLocks/>
            </p:cNvSpPr>
            <p:nvPr/>
          </p:nvSpPr>
          <p:spPr bwMode="auto">
            <a:xfrm>
              <a:off x="3105" y="1921"/>
              <a:ext cx="696" cy="125"/>
            </a:xfrm>
            <a:custGeom>
              <a:avLst/>
              <a:gdLst>
                <a:gd name="T0" fmla="*/ 0 w 696"/>
                <a:gd name="T1" fmla="*/ 0 h 125"/>
                <a:gd name="T2" fmla="*/ 696 w 696"/>
                <a:gd name="T3" fmla="*/ 123 h 125"/>
                <a:gd name="T4" fmla="*/ 689 w 696"/>
                <a:gd name="T5" fmla="*/ 123 h 125"/>
                <a:gd name="T6" fmla="*/ 684 w 696"/>
                <a:gd name="T7" fmla="*/ 125 h 125"/>
                <a:gd name="T8" fmla="*/ 7 w 696"/>
                <a:gd name="T9" fmla="*/ 5 h 125"/>
                <a:gd name="T10" fmla="*/ 3 w 696"/>
                <a:gd name="T11" fmla="*/ 3 h 125"/>
                <a:gd name="T12" fmla="*/ 0 w 696"/>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125">
                  <a:moveTo>
                    <a:pt x="0" y="0"/>
                  </a:moveTo>
                  <a:lnTo>
                    <a:pt x="696" y="123"/>
                  </a:lnTo>
                  <a:lnTo>
                    <a:pt x="689" y="123"/>
                  </a:lnTo>
                  <a:lnTo>
                    <a:pt x="684" y="125"/>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1" name="Freeform 311">
              <a:extLst>
                <a:ext uri="{FF2B5EF4-FFF2-40B4-BE49-F238E27FC236}">
                  <a16:creationId xmlns:a16="http://schemas.microsoft.com/office/drawing/2014/main" id="{1EEC99EE-146E-4477-B758-EE2880A3A789}"/>
                </a:ext>
              </a:extLst>
            </p:cNvPr>
            <p:cNvSpPr>
              <a:spLocks/>
            </p:cNvSpPr>
            <p:nvPr/>
          </p:nvSpPr>
          <p:spPr bwMode="auto">
            <a:xfrm>
              <a:off x="3108" y="1924"/>
              <a:ext cx="686" cy="123"/>
            </a:xfrm>
            <a:custGeom>
              <a:avLst/>
              <a:gdLst>
                <a:gd name="T0" fmla="*/ 0 w 686"/>
                <a:gd name="T1" fmla="*/ 0 h 123"/>
                <a:gd name="T2" fmla="*/ 686 w 686"/>
                <a:gd name="T3" fmla="*/ 120 h 123"/>
                <a:gd name="T4" fmla="*/ 681 w 686"/>
                <a:gd name="T5" fmla="*/ 122 h 123"/>
                <a:gd name="T6" fmla="*/ 674 w 686"/>
                <a:gd name="T7" fmla="*/ 123 h 123"/>
                <a:gd name="T8" fmla="*/ 7 w 686"/>
                <a:gd name="T9" fmla="*/ 5 h 123"/>
                <a:gd name="T10" fmla="*/ 4 w 686"/>
                <a:gd name="T11" fmla="*/ 2 h 123"/>
                <a:gd name="T12" fmla="*/ 0 w 686"/>
                <a:gd name="T13" fmla="*/ 0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6" h="123">
                  <a:moveTo>
                    <a:pt x="0" y="0"/>
                  </a:moveTo>
                  <a:lnTo>
                    <a:pt x="686" y="120"/>
                  </a:lnTo>
                  <a:lnTo>
                    <a:pt x="681" y="122"/>
                  </a:lnTo>
                  <a:lnTo>
                    <a:pt x="674" y="123"/>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 name="Freeform 312">
              <a:extLst>
                <a:ext uri="{FF2B5EF4-FFF2-40B4-BE49-F238E27FC236}">
                  <a16:creationId xmlns:a16="http://schemas.microsoft.com/office/drawing/2014/main" id="{30932DBC-BD19-4C2E-88CB-34EED969832D}"/>
                </a:ext>
              </a:extLst>
            </p:cNvPr>
            <p:cNvSpPr>
              <a:spLocks/>
            </p:cNvSpPr>
            <p:nvPr/>
          </p:nvSpPr>
          <p:spPr bwMode="auto">
            <a:xfrm>
              <a:off x="3112" y="1926"/>
              <a:ext cx="677" cy="121"/>
            </a:xfrm>
            <a:custGeom>
              <a:avLst/>
              <a:gdLst>
                <a:gd name="T0" fmla="*/ 0 w 677"/>
                <a:gd name="T1" fmla="*/ 0 h 121"/>
                <a:gd name="T2" fmla="*/ 677 w 677"/>
                <a:gd name="T3" fmla="*/ 120 h 121"/>
                <a:gd name="T4" fmla="*/ 670 w 677"/>
                <a:gd name="T5" fmla="*/ 121 h 121"/>
                <a:gd name="T6" fmla="*/ 665 w 677"/>
                <a:gd name="T7" fmla="*/ 121 h 121"/>
                <a:gd name="T8" fmla="*/ 6 w 677"/>
                <a:gd name="T9" fmla="*/ 6 h 121"/>
                <a:gd name="T10" fmla="*/ 3 w 677"/>
                <a:gd name="T11" fmla="*/ 3 h 121"/>
                <a:gd name="T12" fmla="*/ 0 w 677"/>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7" h="121">
                  <a:moveTo>
                    <a:pt x="0" y="0"/>
                  </a:moveTo>
                  <a:lnTo>
                    <a:pt x="677" y="120"/>
                  </a:lnTo>
                  <a:lnTo>
                    <a:pt x="670" y="121"/>
                  </a:lnTo>
                  <a:lnTo>
                    <a:pt x="665" y="121"/>
                  </a:lnTo>
                  <a:lnTo>
                    <a:pt x="6" y="6"/>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3" name="Freeform 313">
              <a:extLst>
                <a:ext uri="{FF2B5EF4-FFF2-40B4-BE49-F238E27FC236}">
                  <a16:creationId xmlns:a16="http://schemas.microsoft.com/office/drawing/2014/main" id="{483F163E-B091-4E59-BF51-86459D705706}"/>
                </a:ext>
              </a:extLst>
            </p:cNvPr>
            <p:cNvSpPr>
              <a:spLocks/>
            </p:cNvSpPr>
            <p:nvPr/>
          </p:nvSpPr>
          <p:spPr bwMode="auto">
            <a:xfrm>
              <a:off x="3115" y="1929"/>
              <a:ext cx="667" cy="120"/>
            </a:xfrm>
            <a:custGeom>
              <a:avLst/>
              <a:gdLst>
                <a:gd name="T0" fmla="*/ 0 w 667"/>
                <a:gd name="T1" fmla="*/ 0 h 120"/>
                <a:gd name="T2" fmla="*/ 667 w 667"/>
                <a:gd name="T3" fmla="*/ 118 h 120"/>
                <a:gd name="T4" fmla="*/ 660 w 667"/>
                <a:gd name="T5" fmla="*/ 118 h 120"/>
                <a:gd name="T6" fmla="*/ 655 w 667"/>
                <a:gd name="T7" fmla="*/ 120 h 120"/>
                <a:gd name="T8" fmla="*/ 7 w 667"/>
                <a:gd name="T9" fmla="*/ 5 h 120"/>
                <a:gd name="T10" fmla="*/ 3 w 667"/>
                <a:gd name="T11" fmla="*/ 3 h 120"/>
                <a:gd name="T12" fmla="*/ 0 w 667"/>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7" h="120">
                  <a:moveTo>
                    <a:pt x="0" y="0"/>
                  </a:moveTo>
                  <a:lnTo>
                    <a:pt x="667" y="118"/>
                  </a:lnTo>
                  <a:lnTo>
                    <a:pt x="660" y="118"/>
                  </a:lnTo>
                  <a:lnTo>
                    <a:pt x="655" y="120"/>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4" name="Freeform 314">
              <a:extLst>
                <a:ext uri="{FF2B5EF4-FFF2-40B4-BE49-F238E27FC236}">
                  <a16:creationId xmlns:a16="http://schemas.microsoft.com/office/drawing/2014/main" id="{CFFEA37C-451B-43BC-87BF-B3F79CE3B4D4}"/>
                </a:ext>
              </a:extLst>
            </p:cNvPr>
            <p:cNvSpPr>
              <a:spLocks/>
            </p:cNvSpPr>
            <p:nvPr/>
          </p:nvSpPr>
          <p:spPr bwMode="auto">
            <a:xfrm>
              <a:off x="3118" y="1932"/>
              <a:ext cx="659" cy="119"/>
            </a:xfrm>
            <a:custGeom>
              <a:avLst/>
              <a:gdLst>
                <a:gd name="T0" fmla="*/ 0 w 659"/>
                <a:gd name="T1" fmla="*/ 0 h 119"/>
                <a:gd name="T2" fmla="*/ 659 w 659"/>
                <a:gd name="T3" fmla="*/ 115 h 119"/>
                <a:gd name="T4" fmla="*/ 652 w 659"/>
                <a:gd name="T5" fmla="*/ 117 h 119"/>
                <a:gd name="T6" fmla="*/ 645 w 659"/>
                <a:gd name="T7" fmla="*/ 119 h 119"/>
                <a:gd name="T8" fmla="*/ 7 w 659"/>
                <a:gd name="T9" fmla="*/ 5 h 119"/>
                <a:gd name="T10" fmla="*/ 4 w 659"/>
                <a:gd name="T11" fmla="*/ 2 h 119"/>
                <a:gd name="T12" fmla="*/ 0 w 659"/>
                <a:gd name="T13" fmla="*/ 0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9" h="119">
                  <a:moveTo>
                    <a:pt x="0" y="0"/>
                  </a:moveTo>
                  <a:lnTo>
                    <a:pt x="659" y="115"/>
                  </a:lnTo>
                  <a:lnTo>
                    <a:pt x="652" y="117"/>
                  </a:lnTo>
                  <a:lnTo>
                    <a:pt x="645" y="119"/>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5" name="Freeform 315">
              <a:extLst>
                <a:ext uri="{FF2B5EF4-FFF2-40B4-BE49-F238E27FC236}">
                  <a16:creationId xmlns:a16="http://schemas.microsoft.com/office/drawing/2014/main" id="{9D305E82-AF53-4928-8825-CE97EF6D8D03}"/>
                </a:ext>
              </a:extLst>
            </p:cNvPr>
            <p:cNvSpPr>
              <a:spLocks/>
            </p:cNvSpPr>
            <p:nvPr/>
          </p:nvSpPr>
          <p:spPr bwMode="auto">
            <a:xfrm>
              <a:off x="3122" y="1934"/>
              <a:ext cx="648" cy="117"/>
            </a:xfrm>
            <a:custGeom>
              <a:avLst/>
              <a:gdLst>
                <a:gd name="T0" fmla="*/ 0 w 648"/>
                <a:gd name="T1" fmla="*/ 0 h 117"/>
                <a:gd name="T2" fmla="*/ 648 w 648"/>
                <a:gd name="T3" fmla="*/ 115 h 117"/>
                <a:gd name="T4" fmla="*/ 641 w 648"/>
                <a:gd name="T5" fmla="*/ 117 h 117"/>
                <a:gd name="T6" fmla="*/ 633 w 648"/>
                <a:gd name="T7" fmla="*/ 117 h 117"/>
                <a:gd name="T8" fmla="*/ 7 w 648"/>
                <a:gd name="T9" fmla="*/ 7 h 117"/>
                <a:gd name="T10" fmla="*/ 3 w 648"/>
                <a:gd name="T11" fmla="*/ 3 h 117"/>
                <a:gd name="T12" fmla="*/ 0 w 648"/>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8" h="117">
                  <a:moveTo>
                    <a:pt x="0" y="0"/>
                  </a:moveTo>
                  <a:lnTo>
                    <a:pt x="648" y="115"/>
                  </a:lnTo>
                  <a:lnTo>
                    <a:pt x="641" y="117"/>
                  </a:lnTo>
                  <a:lnTo>
                    <a:pt x="633" y="117"/>
                  </a:lnTo>
                  <a:lnTo>
                    <a:pt x="7" y="7"/>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6" name="Freeform 316">
              <a:extLst>
                <a:ext uri="{FF2B5EF4-FFF2-40B4-BE49-F238E27FC236}">
                  <a16:creationId xmlns:a16="http://schemas.microsoft.com/office/drawing/2014/main" id="{559AA243-BC5D-45D8-A2D1-2814396C68F8}"/>
                </a:ext>
              </a:extLst>
            </p:cNvPr>
            <p:cNvSpPr>
              <a:spLocks/>
            </p:cNvSpPr>
            <p:nvPr/>
          </p:nvSpPr>
          <p:spPr bwMode="auto">
            <a:xfrm>
              <a:off x="3125" y="1937"/>
              <a:ext cx="638" cy="115"/>
            </a:xfrm>
            <a:custGeom>
              <a:avLst/>
              <a:gdLst>
                <a:gd name="T0" fmla="*/ 0 w 638"/>
                <a:gd name="T1" fmla="*/ 0 h 115"/>
                <a:gd name="T2" fmla="*/ 638 w 638"/>
                <a:gd name="T3" fmla="*/ 114 h 115"/>
                <a:gd name="T4" fmla="*/ 630 w 638"/>
                <a:gd name="T5" fmla="*/ 114 h 115"/>
                <a:gd name="T6" fmla="*/ 623 w 638"/>
                <a:gd name="T7" fmla="*/ 115 h 115"/>
                <a:gd name="T8" fmla="*/ 7 w 638"/>
                <a:gd name="T9" fmla="*/ 5 h 115"/>
                <a:gd name="T10" fmla="*/ 4 w 638"/>
                <a:gd name="T11" fmla="*/ 4 h 115"/>
                <a:gd name="T12" fmla="*/ 0 w 638"/>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8" h="115">
                  <a:moveTo>
                    <a:pt x="0" y="0"/>
                  </a:moveTo>
                  <a:lnTo>
                    <a:pt x="638" y="114"/>
                  </a:lnTo>
                  <a:lnTo>
                    <a:pt x="630" y="114"/>
                  </a:lnTo>
                  <a:lnTo>
                    <a:pt x="623" y="115"/>
                  </a:lnTo>
                  <a:lnTo>
                    <a:pt x="7" y="5"/>
                  </a:lnTo>
                  <a:lnTo>
                    <a:pt x="4" y="4"/>
                  </a:lnTo>
                  <a:lnTo>
                    <a:pt x="0" y="0"/>
                  </a:lnTo>
                  <a:close/>
                </a:path>
              </a:pathLst>
            </a:custGeom>
            <a:solidFill>
              <a:srgbClr val="EB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7" name="Freeform 317">
              <a:extLst>
                <a:ext uri="{FF2B5EF4-FFF2-40B4-BE49-F238E27FC236}">
                  <a16:creationId xmlns:a16="http://schemas.microsoft.com/office/drawing/2014/main" id="{A2F0028C-1069-49D4-846B-B07DF6411506}"/>
                </a:ext>
              </a:extLst>
            </p:cNvPr>
            <p:cNvSpPr>
              <a:spLocks/>
            </p:cNvSpPr>
            <p:nvPr/>
          </p:nvSpPr>
          <p:spPr bwMode="auto">
            <a:xfrm>
              <a:off x="3129" y="1941"/>
              <a:ext cx="626" cy="111"/>
            </a:xfrm>
            <a:custGeom>
              <a:avLst/>
              <a:gdLst>
                <a:gd name="T0" fmla="*/ 0 w 626"/>
                <a:gd name="T1" fmla="*/ 0 h 111"/>
                <a:gd name="T2" fmla="*/ 626 w 626"/>
                <a:gd name="T3" fmla="*/ 110 h 111"/>
                <a:gd name="T4" fmla="*/ 619 w 626"/>
                <a:gd name="T5" fmla="*/ 111 h 111"/>
                <a:gd name="T6" fmla="*/ 611 w 626"/>
                <a:gd name="T7" fmla="*/ 111 h 111"/>
                <a:gd name="T8" fmla="*/ 6 w 626"/>
                <a:gd name="T9" fmla="*/ 5 h 111"/>
                <a:gd name="T10" fmla="*/ 3 w 626"/>
                <a:gd name="T11" fmla="*/ 1 h 111"/>
                <a:gd name="T12" fmla="*/ 0 w 626"/>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6" h="111">
                  <a:moveTo>
                    <a:pt x="0" y="0"/>
                  </a:moveTo>
                  <a:lnTo>
                    <a:pt x="626" y="110"/>
                  </a:lnTo>
                  <a:lnTo>
                    <a:pt x="619" y="111"/>
                  </a:lnTo>
                  <a:lnTo>
                    <a:pt x="611" y="111"/>
                  </a:lnTo>
                  <a:lnTo>
                    <a:pt x="6" y="5"/>
                  </a:lnTo>
                  <a:lnTo>
                    <a:pt x="3" y="1"/>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8" name="Freeform 318">
              <a:extLst>
                <a:ext uri="{FF2B5EF4-FFF2-40B4-BE49-F238E27FC236}">
                  <a16:creationId xmlns:a16="http://schemas.microsoft.com/office/drawing/2014/main" id="{841B7028-9039-46FA-A1A6-E39823926851}"/>
                </a:ext>
              </a:extLst>
            </p:cNvPr>
            <p:cNvSpPr>
              <a:spLocks/>
            </p:cNvSpPr>
            <p:nvPr/>
          </p:nvSpPr>
          <p:spPr bwMode="auto">
            <a:xfrm>
              <a:off x="3132" y="1942"/>
              <a:ext cx="616" cy="112"/>
            </a:xfrm>
            <a:custGeom>
              <a:avLst/>
              <a:gdLst>
                <a:gd name="T0" fmla="*/ 0 w 616"/>
                <a:gd name="T1" fmla="*/ 0 h 112"/>
                <a:gd name="T2" fmla="*/ 616 w 616"/>
                <a:gd name="T3" fmla="*/ 110 h 112"/>
                <a:gd name="T4" fmla="*/ 608 w 616"/>
                <a:gd name="T5" fmla="*/ 110 h 112"/>
                <a:gd name="T6" fmla="*/ 599 w 616"/>
                <a:gd name="T7" fmla="*/ 112 h 112"/>
                <a:gd name="T8" fmla="*/ 7 w 616"/>
                <a:gd name="T9" fmla="*/ 7 h 112"/>
                <a:gd name="T10" fmla="*/ 3 w 616"/>
                <a:gd name="T11" fmla="*/ 4 h 112"/>
                <a:gd name="T12" fmla="*/ 0 w 616"/>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6" h="112">
                  <a:moveTo>
                    <a:pt x="0" y="0"/>
                  </a:moveTo>
                  <a:lnTo>
                    <a:pt x="616" y="110"/>
                  </a:lnTo>
                  <a:lnTo>
                    <a:pt x="608" y="110"/>
                  </a:lnTo>
                  <a:lnTo>
                    <a:pt x="599" y="112"/>
                  </a:lnTo>
                  <a:lnTo>
                    <a:pt x="7" y="7"/>
                  </a:lnTo>
                  <a:lnTo>
                    <a:pt x="3" y="4"/>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9" name="Freeform 319">
              <a:extLst>
                <a:ext uri="{FF2B5EF4-FFF2-40B4-BE49-F238E27FC236}">
                  <a16:creationId xmlns:a16="http://schemas.microsoft.com/office/drawing/2014/main" id="{5817A18F-CD0C-4800-AAE9-5B7E3E35712E}"/>
                </a:ext>
              </a:extLst>
            </p:cNvPr>
            <p:cNvSpPr>
              <a:spLocks/>
            </p:cNvSpPr>
            <p:nvPr/>
          </p:nvSpPr>
          <p:spPr bwMode="auto">
            <a:xfrm>
              <a:off x="3135" y="1946"/>
              <a:ext cx="605" cy="108"/>
            </a:xfrm>
            <a:custGeom>
              <a:avLst/>
              <a:gdLst>
                <a:gd name="T0" fmla="*/ 0 w 605"/>
                <a:gd name="T1" fmla="*/ 0 h 108"/>
                <a:gd name="T2" fmla="*/ 605 w 605"/>
                <a:gd name="T3" fmla="*/ 106 h 108"/>
                <a:gd name="T4" fmla="*/ 596 w 605"/>
                <a:gd name="T5" fmla="*/ 108 h 108"/>
                <a:gd name="T6" fmla="*/ 588 w 605"/>
                <a:gd name="T7" fmla="*/ 108 h 108"/>
                <a:gd name="T8" fmla="*/ 7 w 605"/>
                <a:gd name="T9" fmla="*/ 5 h 108"/>
                <a:gd name="T10" fmla="*/ 4 w 605"/>
                <a:gd name="T11" fmla="*/ 3 h 108"/>
                <a:gd name="T12" fmla="*/ 0 w 605"/>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08">
                  <a:moveTo>
                    <a:pt x="0" y="0"/>
                  </a:moveTo>
                  <a:lnTo>
                    <a:pt x="605" y="106"/>
                  </a:lnTo>
                  <a:lnTo>
                    <a:pt x="596" y="108"/>
                  </a:lnTo>
                  <a:lnTo>
                    <a:pt x="588" y="108"/>
                  </a:lnTo>
                  <a:lnTo>
                    <a:pt x="7" y="5"/>
                  </a:lnTo>
                  <a:lnTo>
                    <a:pt x="4"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0" name="Freeform 320">
              <a:extLst>
                <a:ext uri="{FF2B5EF4-FFF2-40B4-BE49-F238E27FC236}">
                  <a16:creationId xmlns:a16="http://schemas.microsoft.com/office/drawing/2014/main" id="{FDBA0DF2-781F-46BB-BA6C-7BCD97072A3A}"/>
                </a:ext>
              </a:extLst>
            </p:cNvPr>
            <p:cNvSpPr>
              <a:spLocks/>
            </p:cNvSpPr>
            <p:nvPr/>
          </p:nvSpPr>
          <p:spPr bwMode="auto">
            <a:xfrm>
              <a:off x="3139" y="1949"/>
              <a:ext cx="592" cy="105"/>
            </a:xfrm>
            <a:custGeom>
              <a:avLst/>
              <a:gdLst>
                <a:gd name="T0" fmla="*/ 0 w 592"/>
                <a:gd name="T1" fmla="*/ 0 h 105"/>
                <a:gd name="T2" fmla="*/ 592 w 592"/>
                <a:gd name="T3" fmla="*/ 105 h 105"/>
                <a:gd name="T4" fmla="*/ 582 w 592"/>
                <a:gd name="T5" fmla="*/ 105 h 105"/>
                <a:gd name="T6" fmla="*/ 574 w 592"/>
                <a:gd name="T7" fmla="*/ 105 h 105"/>
                <a:gd name="T8" fmla="*/ 6 w 592"/>
                <a:gd name="T9" fmla="*/ 5 h 105"/>
                <a:gd name="T10" fmla="*/ 3 w 592"/>
                <a:gd name="T11" fmla="*/ 2 h 105"/>
                <a:gd name="T12" fmla="*/ 0 w 592"/>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2" h="105">
                  <a:moveTo>
                    <a:pt x="0" y="0"/>
                  </a:moveTo>
                  <a:lnTo>
                    <a:pt x="592" y="105"/>
                  </a:lnTo>
                  <a:lnTo>
                    <a:pt x="582" y="105"/>
                  </a:lnTo>
                  <a:lnTo>
                    <a:pt x="574" y="105"/>
                  </a:lnTo>
                  <a:lnTo>
                    <a:pt x="6" y="5"/>
                  </a:lnTo>
                  <a:lnTo>
                    <a:pt x="3" y="2"/>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1" name="Freeform 321">
              <a:extLst>
                <a:ext uri="{FF2B5EF4-FFF2-40B4-BE49-F238E27FC236}">
                  <a16:creationId xmlns:a16="http://schemas.microsoft.com/office/drawing/2014/main" id="{53B6757C-E546-4DDA-9E5A-473B949440C0}"/>
                </a:ext>
              </a:extLst>
            </p:cNvPr>
            <p:cNvSpPr>
              <a:spLocks/>
            </p:cNvSpPr>
            <p:nvPr/>
          </p:nvSpPr>
          <p:spPr bwMode="auto">
            <a:xfrm>
              <a:off x="3142" y="1951"/>
              <a:ext cx="581" cy="103"/>
            </a:xfrm>
            <a:custGeom>
              <a:avLst/>
              <a:gdLst>
                <a:gd name="T0" fmla="*/ 0 w 581"/>
                <a:gd name="T1" fmla="*/ 0 h 103"/>
                <a:gd name="T2" fmla="*/ 581 w 581"/>
                <a:gd name="T3" fmla="*/ 103 h 103"/>
                <a:gd name="T4" fmla="*/ 571 w 581"/>
                <a:gd name="T5" fmla="*/ 103 h 103"/>
                <a:gd name="T6" fmla="*/ 559 w 581"/>
                <a:gd name="T7" fmla="*/ 103 h 103"/>
                <a:gd name="T8" fmla="*/ 7 w 581"/>
                <a:gd name="T9" fmla="*/ 7 h 103"/>
                <a:gd name="T10" fmla="*/ 3 w 581"/>
                <a:gd name="T11" fmla="*/ 3 h 103"/>
                <a:gd name="T12" fmla="*/ 0 w 581"/>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1" h="103">
                  <a:moveTo>
                    <a:pt x="0" y="0"/>
                  </a:moveTo>
                  <a:lnTo>
                    <a:pt x="581" y="103"/>
                  </a:lnTo>
                  <a:lnTo>
                    <a:pt x="571" y="103"/>
                  </a:lnTo>
                  <a:lnTo>
                    <a:pt x="559" y="103"/>
                  </a:lnTo>
                  <a:lnTo>
                    <a:pt x="7" y="7"/>
                  </a:lnTo>
                  <a:lnTo>
                    <a:pt x="3"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2" name="Freeform 322">
              <a:extLst>
                <a:ext uri="{FF2B5EF4-FFF2-40B4-BE49-F238E27FC236}">
                  <a16:creationId xmlns:a16="http://schemas.microsoft.com/office/drawing/2014/main" id="{EA0916DE-F977-4525-ADFD-1CFAB46BDF16}"/>
                </a:ext>
              </a:extLst>
            </p:cNvPr>
            <p:cNvSpPr>
              <a:spLocks/>
            </p:cNvSpPr>
            <p:nvPr/>
          </p:nvSpPr>
          <p:spPr bwMode="auto">
            <a:xfrm>
              <a:off x="3145" y="1954"/>
              <a:ext cx="568" cy="100"/>
            </a:xfrm>
            <a:custGeom>
              <a:avLst/>
              <a:gdLst>
                <a:gd name="T0" fmla="*/ 0 w 568"/>
                <a:gd name="T1" fmla="*/ 0 h 100"/>
                <a:gd name="T2" fmla="*/ 568 w 568"/>
                <a:gd name="T3" fmla="*/ 100 h 100"/>
                <a:gd name="T4" fmla="*/ 556 w 568"/>
                <a:gd name="T5" fmla="*/ 100 h 100"/>
                <a:gd name="T6" fmla="*/ 544 w 568"/>
                <a:gd name="T7" fmla="*/ 100 h 100"/>
                <a:gd name="T8" fmla="*/ 7 w 568"/>
                <a:gd name="T9" fmla="*/ 5 h 100"/>
                <a:gd name="T10" fmla="*/ 7 w 568"/>
                <a:gd name="T11" fmla="*/ 5 h 100"/>
                <a:gd name="T12" fmla="*/ 7 w 568"/>
                <a:gd name="T13" fmla="*/ 5 h 100"/>
                <a:gd name="T14" fmla="*/ 4 w 568"/>
                <a:gd name="T15" fmla="*/ 2 h 100"/>
                <a:gd name="T16" fmla="*/ 0 w 56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8" h="100">
                  <a:moveTo>
                    <a:pt x="0" y="0"/>
                  </a:moveTo>
                  <a:lnTo>
                    <a:pt x="568" y="100"/>
                  </a:lnTo>
                  <a:lnTo>
                    <a:pt x="556" y="100"/>
                  </a:lnTo>
                  <a:lnTo>
                    <a:pt x="544" y="100"/>
                  </a:lnTo>
                  <a:lnTo>
                    <a:pt x="7" y="5"/>
                  </a:lnTo>
                  <a:lnTo>
                    <a:pt x="4" y="2"/>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3" name="Freeform 323">
              <a:extLst>
                <a:ext uri="{FF2B5EF4-FFF2-40B4-BE49-F238E27FC236}">
                  <a16:creationId xmlns:a16="http://schemas.microsoft.com/office/drawing/2014/main" id="{51B211BB-C853-4B0E-BC61-D8A04F52FA4E}"/>
                </a:ext>
              </a:extLst>
            </p:cNvPr>
            <p:cNvSpPr>
              <a:spLocks/>
            </p:cNvSpPr>
            <p:nvPr/>
          </p:nvSpPr>
          <p:spPr bwMode="auto">
            <a:xfrm>
              <a:off x="3149" y="1958"/>
              <a:ext cx="552" cy="96"/>
            </a:xfrm>
            <a:custGeom>
              <a:avLst/>
              <a:gdLst>
                <a:gd name="T0" fmla="*/ 0 w 552"/>
                <a:gd name="T1" fmla="*/ 0 h 96"/>
                <a:gd name="T2" fmla="*/ 552 w 552"/>
                <a:gd name="T3" fmla="*/ 96 h 96"/>
                <a:gd name="T4" fmla="*/ 540 w 552"/>
                <a:gd name="T5" fmla="*/ 96 h 96"/>
                <a:gd name="T6" fmla="*/ 528 w 552"/>
                <a:gd name="T7" fmla="*/ 96 h 96"/>
                <a:gd name="T8" fmla="*/ 7 w 552"/>
                <a:gd name="T9" fmla="*/ 5 h 96"/>
                <a:gd name="T10" fmla="*/ 5 w 552"/>
                <a:gd name="T11" fmla="*/ 3 h 96"/>
                <a:gd name="T12" fmla="*/ 3 w 552"/>
                <a:gd name="T13" fmla="*/ 1 h 96"/>
                <a:gd name="T14" fmla="*/ 2 w 552"/>
                <a:gd name="T15" fmla="*/ 0 h 96"/>
                <a:gd name="T16" fmla="*/ 0 w 552"/>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96">
                  <a:moveTo>
                    <a:pt x="0" y="0"/>
                  </a:moveTo>
                  <a:lnTo>
                    <a:pt x="552" y="96"/>
                  </a:lnTo>
                  <a:lnTo>
                    <a:pt x="540" y="96"/>
                  </a:lnTo>
                  <a:lnTo>
                    <a:pt x="528" y="96"/>
                  </a:lnTo>
                  <a:lnTo>
                    <a:pt x="7" y="5"/>
                  </a:lnTo>
                  <a:lnTo>
                    <a:pt x="5" y="3"/>
                  </a:lnTo>
                  <a:lnTo>
                    <a:pt x="3" y="1"/>
                  </a:lnTo>
                  <a:lnTo>
                    <a:pt x="2" y="0"/>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4" name="Freeform 324">
              <a:extLst>
                <a:ext uri="{FF2B5EF4-FFF2-40B4-BE49-F238E27FC236}">
                  <a16:creationId xmlns:a16="http://schemas.microsoft.com/office/drawing/2014/main" id="{E4AD6C57-849B-4405-99CD-93B2105854E9}"/>
                </a:ext>
              </a:extLst>
            </p:cNvPr>
            <p:cNvSpPr>
              <a:spLocks/>
            </p:cNvSpPr>
            <p:nvPr/>
          </p:nvSpPr>
          <p:spPr bwMode="auto">
            <a:xfrm>
              <a:off x="3152" y="1959"/>
              <a:ext cx="537" cy="95"/>
            </a:xfrm>
            <a:custGeom>
              <a:avLst/>
              <a:gdLst>
                <a:gd name="T0" fmla="*/ 0 w 537"/>
                <a:gd name="T1" fmla="*/ 0 h 95"/>
                <a:gd name="T2" fmla="*/ 537 w 537"/>
                <a:gd name="T3" fmla="*/ 95 h 95"/>
                <a:gd name="T4" fmla="*/ 524 w 537"/>
                <a:gd name="T5" fmla="*/ 95 h 95"/>
                <a:gd name="T6" fmla="*/ 510 w 537"/>
                <a:gd name="T7" fmla="*/ 95 h 95"/>
                <a:gd name="T8" fmla="*/ 7 w 537"/>
                <a:gd name="T9" fmla="*/ 7 h 95"/>
                <a:gd name="T10" fmla="*/ 4 w 537"/>
                <a:gd name="T11" fmla="*/ 4 h 95"/>
                <a:gd name="T12" fmla="*/ 0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0" y="0"/>
                  </a:moveTo>
                  <a:lnTo>
                    <a:pt x="537" y="95"/>
                  </a:lnTo>
                  <a:lnTo>
                    <a:pt x="524" y="95"/>
                  </a:lnTo>
                  <a:lnTo>
                    <a:pt x="510" y="95"/>
                  </a:lnTo>
                  <a:lnTo>
                    <a:pt x="7" y="7"/>
                  </a:lnTo>
                  <a:lnTo>
                    <a:pt x="4"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5" name="Freeform 325">
              <a:extLst>
                <a:ext uri="{FF2B5EF4-FFF2-40B4-BE49-F238E27FC236}">
                  <a16:creationId xmlns:a16="http://schemas.microsoft.com/office/drawing/2014/main" id="{A81AA2A6-C1E0-4794-B1EA-E07C6DFE960E}"/>
                </a:ext>
              </a:extLst>
            </p:cNvPr>
            <p:cNvSpPr>
              <a:spLocks/>
            </p:cNvSpPr>
            <p:nvPr/>
          </p:nvSpPr>
          <p:spPr bwMode="auto">
            <a:xfrm>
              <a:off x="3156" y="1963"/>
              <a:ext cx="521" cy="91"/>
            </a:xfrm>
            <a:custGeom>
              <a:avLst/>
              <a:gdLst>
                <a:gd name="T0" fmla="*/ 0 w 521"/>
                <a:gd name="T1" fmla="*/ 0 h 91"/>
                <a:gd name="T2" fmla="*/ 521 w 521"/>
                <a:gd name="T3" fmla="*/ 91 h 91"/>
                <a:gd name="T4" fmla="*/ 508 w 521"/>
                <a:gd name="T5" fmla="*/ 91 h 91"/>
                <a:gd name="T6" fmla="*/ 496 w 521"/>
                <a:gd name="T7" fmla="*/ 91 h 91"/>
                <a:gd name="T8" fmla="*/ 449 w 521"/>
                <a:gd name="T9" fmla="*/ 83 h 91"/>
                <a:gd name="T10" fmla="*/ 8 w 521"/>
                <a:gd name="T11" fmla="*/ 7 h 91"/>
                <a:gd name="T12" fmla="*/ 5 w 521"/>
                <a:gd name="T13" fmla="*/ 3 h 91"/>
                <a:gd name="T14" fmla="*/ 0 w 52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 h="91">
                  <a:moveTo>
                    <a:pt x="0" y="0"/>
                  </a:moveTo>
                  <a:lnTo>
                    <a:pt x="521" y="91"/>
                  </a:lnTo>
                  <a:lnTo>
                    <a:pt x="508" y="91"/>
                  </a:lnTo>
                  <a:lnTo>
                    <a:pt x="496" y="91"/>
                  </a:lnTo>
                  <a:lnTo>
                    <a:pt x="449" y="83"/>
                  </a:lnTo>
                  <a:lnTo>
                    <a:pt x="8" y="7"/>
                  </a:lnTo>
                  <a:lnTo>
                    <a:pt x="5"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6" name="Freeform 326">
              <a:extLst>
                <a:ext uri="{FF2B5EF4-FFF2-40B4-BE49-F238E27FC236}">
                  <a16:creationId xmlns:a16="http://schemas.microsoft.com/office/drawing/2014/main" id="{D502235B-0A21-436F-AF09-35CADB48B904}"/>
                </a:ext>
              </a:extLst>
            </p:cNvPr>
            <p:cNvSpPr>
              <a:spLocks/>
            </p:cNvSpPr>
            <p:nvPr/>
          </p:nvSpPr>
          <p:spPr bwMode="auto">
            <a:xfrm>
              <a:off x="3159" y="1966"/>
              <a:ext cx="503" cy="88"/>
            </a:xfrm>
            <a:custGeom>
              <a:avLst/>
              <a:gdLst>
                <a:gd name="T0" fmla="*/ 0 w 503"/>
                <a:gd name="T1" fmla="*/ 0 h 88"/>
                <a:gd name="T2" fmla="*/ 503 w 503"/>
                <a:gd name="T3" fmla="*/ 88 h 88"/>
                <a:gd name="T4" fmla="*/ 498 w 503"/>
                <a:gd name="T5" fmla="*/ 88 h 88"/>
                <a:gd name="T6" fmla="*/ 493 w 503"/>
                <a:gd name="T7" fmla="*/ 88 h 88"/>
                <a:gd name="T8" fmla="*/ 304 w 503"/>
                <a:gd name="T9" fmla="*/ 58 h 88"/>
                <a:gd name="T10" fmla="*/ 12 w 503"/>
                <a:gd name="T11" fmla="*/ 7 h 88"/>
                <a:gd name="T12" fmla="*/ 7 w 503"/>
                <a:gd name="T13" fmla="*/ 4 h 88"/>
                <a:gd name="T14" fmla="*/ 0 w 503"/>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3" h="88">
                  <a:moveTo>
                    <a:pt x="0" y="0"/>
                  </a:moveTo>
                  <a:lnTo>
                    <a:pt x="503" y="88"/>
                  </a:lnTo>
                  <a:lnTo>
                    <a:pt x="498" y="88"/>
                  </a:lnTo>
                  <a:lnTo>
                    <a:pt x="493" y="88"/>
                  </a:lnTo>
                  <a:lnTo>
                    <a:pt x="304" y="58"/>
                  </a:lnTo>
                  <a:lnTo>
                    <a:pt x="12" y="7"/>
                  </a:lnTo>
                  <a:lnTo>
                    <a:pt x="7"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7" name="Freeform 327">
              <a:extLst>
                <a:ext uri="{FF2B5EF4-FFF2-40B4-BE49-F238E27FC236}">
                  <a16:creationId xmlns:a16="http://schemas.microsoft.com/office/drawing/2014/main" id="{FFA86934-2CB3-4859-BFC8-092C1BAE564A}"/>
                </a:ext>
              </a:extLst>
            </p:cNvPr>
            <p:cNvSpPr>
              <a:spLocks/>
            </p:cNvSpPr>
            <p:nvPr/>
          </p:nvSpPr>
          <p:spPr bwMode="auto">
            <a:xfrm>
              <a:off x="3164" y="1970"/>
              <a:ext cx="441" cy="76"/>
            </a:xfrm>
            <a:custGeom>
              <a:avLst/>
              <a:gdLst>
                <a:gd name="T0" fmla="*/ 0 w 441"/>
                <a:gd name="T1" fmla="*/ 0 h 76"/>
                <a:gd name="T2" fmla="*/ 441 w 441"/>
                <a:gd name="T3" fmla="*/ 76 h 76"/>
                <a:gd name="T4" fmla="*/ 159 w 441"/>
                <a:gd name="T5" fmla="*/ 32 h 76"/>
                <a:gd name="T6" fmla="*/ 19 w 441"/>
                <a:gd name="T7" fmla="*/ 6 h 76"/>
                <a:gd name="T8" fmla="*/ 9 w 441"/>
                <a:gd name="T9" fmla="*/ 3 h 76"/>
                <a:gd name="T10" fmla="*/ 0 w 441"/>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1" h="76">
                  <a:moveTo>
                    <a:pt x="0" y="0"/>
                  </a:moveTo>
                  <a:lnTo>
                    <a:pt x="441" y="76"/>
                  </a:lnTo>
                  <a:lnTo>
                    <a:pt x="159" y="32"/>
                  </a:lnTo>
                  <a:lnTo>
                    <a:pt x="19" y="6"/>
                  </a:lnTo>
                  <a:lnTo>
                    <a:pt x="9"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8" name="Freeform 328">
              <a:extLst>
                <a:ext uri="{FF2B5EF4-FFF2-40B4-BE49-F238E27FC236}">
                  <a16:creationId xmlns:a16="http://schemas.microsoft.com/office/drawing/2014/main" id="{B3938235-EB8D-4C68-B173-EBFCEDEEAD04}"/>
                </a:ext>
              </a:extLst>
            </p:cNvPr>
            <p:cNvSpPr>
              <a:spLocks/>
            </p:cNvSpPr>
            <p:nvPr/>
          </p:nvSpPr>
          <p:spPr bwMode="auto">
            <a:xfrm>
              <a:off x="3171" y="1973"/>
              <a:ext cx="292" cy="51"/>
            </a:xfrm>
            <a:custGeom>
              <a:avLst/>
              <a:gdLst>
                <a:gd name="T0" fmla="*/ 0 w 292"/>
                <a:gd name="T1" fmla="*/ 0 h 51"/>
                <a:gd name="T2" fmla="*/ 292 w 292"/>
                <a:gd name="T3" fmla="*/ 51 h 51"/>
                <a:gd name="T4" fmla="*/ 35 w 292"/>
                <a:gd name="T5" fmla="*/ 10 h 51"/>
                <a:gd name="T6" fmla="*/ 17 w 292"/>
                <a:gd name="T7" fmla="*/ 5 h 51"/>
                <a:gd name="T8" fmla="*/ 0 w 292"/>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51">
                  <a:moveTo>
                    <a:pt x="0" y="0"/>
                  </a:moveTo>
                  <a:lnTo>
                    <a:pt x="292" y="51"/>
                  </a:lnTo>
                  <a:lnTo>
                    <a:pt x="35" y="10"/>
                  </a:lnTo>
                  <a:lnTo>
                    <a:pt x="17" y="5"/>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9" name="Freeform 329">
              <a:extLst>
                <a:ext uri="{FF2B5EF4-FFF2-40B4-BE49-F238E27FC236}">
                  <a16:creationId xmlns:a16="http://schemas.microsoft.com/office/drawing/2014/main" id="{FA7AB282-3B40-40B9-AC87-BA9E2EF49E07}"/>
                </a:ext>
              </a:extLst>
            </p:cNvPr>
            <p:cNvSpPr>
              <a:spLocks/>
            </p:cNvSpPr>
            <p:nvPr/>
          </p:nvSpPr>
          <p:spPr bwMode="auto">
            <a:xfrm>
              <a:off x="3183" y="1976"/>
              <a:ext cx="140" cy="26"/>
            </a:xfrm>
            <a:custGeom>
              <a:avLst/>
              <a:gdLst>
                <a:gd name="T0" fmla="*/ 0 w 140"/>
                <a:gd name="T1" fmla="*/ 0 h 26"/>
                <a:gd name="T2" fmla="*/ 140 w 140"/>
                <a:gd name="T3" fmla="*/ 26 h 26"/>
                <a:gd name="T4" fmla="*/ 23 w 140"/>
                <a:gd name="T5" fmla="*/ 7 h 26"/>
                <a:gd name="T6" fmla="*/ 11 w 140"/>
                <a:gd name="T7" fmla="*/ 4 h 26"/>
                <a:gd name="T8" fmla="*/ 0 w 140"/>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26">
                  <a:moveTo>
                    <a:pt x="0" y="0"/>
                  </a:moveTo>
                  <a:lnTo>
                    <a:pt x="140" y="26"/>
                  </a:lnTo>
                  <a:lnTo>
                    <a:pt x="23" y="7"/>
                  </a:lnTo>
                  <a:lnTo>
                    <a:pt x="11" y="4"/>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0" name="Freeform 330">
              <a:extLst>
                <a:ext uri="{FF2B5EF4-FFF2-40B4-BE49-F238E27FC236}">
                  <a16:creationId xmlns:a16="http://schemas.microsoft.com/office/drawing/2014/main" id="{AED792D5-B72C-4715-93DC-B626FEA66B2C}"/>
                </a:ext>
              </a:extLst>
            </p:cNvPr>
            <p:cNvSpPr>
              <a:spLocks/>
            </p:cNvSpPr>
            <p:nvPr/>
          </p:nvSpPr>
          <p:spPr bwMode="auto">
            <a:xfrm>
              <a:off x="2911" y="1682"/>
              <a:ext cx="1048" cy="372"/>
            </a:xfrm>
            <a:custGeom>
              <a:avLst/>
              <a:gdLst>
                <a:gd name="T0" fmla="*/ 5 w 1048"/>
                <a:gd name="T1" fmla="*/ 2 h 372"/>
                <a:gd name="T2" fmla="*/ 1 w 1048"/>
                <a:gd name="T3" fmla="*/ 10 h 372"/>
                <a:gd name="T4" fmla="*/ 0 w 1048"/>
                <a:gd name="T5" fmla="*/ 21 h 372"/>
                <a:gd name="T6" fmla="*/ 1 w 1048"/>
                <a:gd name="T7" fmla="*/ 29 h 372"/>
                <a:gd name="T8" fmla="*/ 5 w 1048"/>
                <a:gd name="T9" fmla="*/ 37 h 372"/>
                <a:gd name="T10" fmla="*/ 30 w 1048"/>
                <a:gd name="T11" fmla="*/ 70 h 372"/>
                <a:gd name="T12" fmla="*/ 56 w 1048"/>
                <a:gd name="T13" fmla="*/ 102 h 372"/>
                <a:gd name="T14" fmla="*/ 84 w 1048"/>
                <a:gd name="T15" fmla="*/ 132 h 372"/>
                <a:gd name="T16" fmla="*/ 113 w 1048"/>
                <a:gd name="T17" fmla="*/ 162 h 372"/>
                <a:gd name="T18" fmla="*/ 143 w 1048"/>
                <a:gd name="T19" fmla="*/ 193 h 372"/>
                <a:gd name="T20" fmla="*/ 174 w 1048"/>
                <a:gd name="T21" fmla="*/ 222 h 372"/>
                <a:gd name="T22" fmla="*/ 207 w 1048"/>
                <a:gd name="T23" fmla="*/ 249 h 372"/>
                <a:gd name="T24" fmla="*/ 241 w 1048"/>
                <a:gd name="T25" fmla="*/ 277 h 372"/>
                <a:gd name="T26" fmla="*/ 251 w 1048"/>
                <a:gd name="T27" fmla="*/ 286 h 372"/>
                <a:gd name="T28" fmla="*/ 265 w 1048"/>
                <a:gd name="T29" fmla="*/ 293 h 372"/>
                <a:gd name="T30" fmla="*/ 280 w 1048"/>
                <a:gd name="T31" fmla="*/ 296 h 372"/>
                <a:gd name="T32" fmla="*/ 295 w 1048"/>
                <a:gd name="T33" fmla="*/ 301 h 372"/>
                <a:gd name="T34" fmla="*/ 741 w 1048"/>
                <a:gd name="T35" fmla="*/ 372 h 372"/>
                <a:gd name="T36" fmla="*/ 770 w 1048"/>
                <a:gd name="T37" fmla="*/ 372 h 372"/>
                <a:gd name="T38" fmla="*/ 795 w 1048"/>
                <a:gd name="T39" fmla="*/ 372 h 372"/>
                <a:gd name="T40" fmla="*/ 822 w 1048"/>
                <a:gd name="T41" fmla="*/ 370 h 372"/>
                <a:gd name="T42" fmla="*/ 846 w 1048"/>
                <a:gd name="T43" fmla="*/ 369 h 372"/>
                <a:gd name="T44" fmla="*/ 869 w 1048"/>
                <a:gd name="T45" fmla="*/ 365 h 372"/>
                <a:gd name="T46" fmla="*/ 891 w 1048"/>
                <a:gd name="T47" fmla="*/ 360 h 372"/>
                <a:gd name="T48" fmla="*/ 913 w 1048"/>
                <a:gd name="T49" fmla="*/ 355 h 372"/>
                <a:gd name="T50" fmla="*/ 932 w 1048"/>
                <a:gd name="T51" fmla="*/ 348 h 372"/>
                <a:gd name="T52" fmla="*/ 950 w 1048"/>
                <a:gd name="T53" fmla="*/ 340 h 372"/>
                <a:gd name="T54" fmla="*/ 969 w 1048"/>
                <a:gd name="T55" fmla="*/ 331 h 372"/>
                <a:gd name="T56" fmla="*/ 984 w 1048"/>
                <a:gd name="T57" fmla="*/ 321 h 372"/>
                <a:gd name="T58" fmla="*/ 999 w 1048"/>
                <a:gd name="T59" fmla="*/ 311 h 372"/>
                <a:gd name="T60" fmla="*/ 1013 w 1048"/>
                <a:gd name="T61" fmla="*/ 299 h 372"/>
                <a:gd name="T62" fmla="*/ 1026 w 1048"/>
                <a:gd name="T63" fmla="*/ 286 h 372"/>
                <a:gd name="T64" fmla="*/ 1036 w 1048"/>
                <a:gd name="T65" fmla="*/ 272 h 372"/>
                <a:gd name="T66" fmla="*/ 1048 w 1048"/>
                <a:gd name="T67" fmla="*/ 257 h 372"/>
                <a:gd name="T68" fmla="*/ 1038 w 1048"/>
                <a:gd name="T69" fmla="*/ 254 h 372"/>
                <a:gd name="T70" fmla="*/ 1033 w 1048"/>
                <a:gd name="T71" fmla="*/ 250 h 372"/>
                <a:gd name="T72" fmla="*/ 988 w 1048"/>
                <a:gd name="T73" fmla="*/ 213 h 372"/>
                <a:gd name="T74" fmla="*/ 944 w 1048"/>
                <a:gd name="T75" fmla="*/ 179 h 372"/>
                <a:gd name="T76" fmla="*/ 896 w 1048"/>
                <a:gd name="T77" fmla="*/ 149 h 372"/>
                <a:gd name="T78" fmla="*/ 851 w 1048"/>
                <a:gd name="T79" fmla="*/ 122 h 372"/>
                <a:gd name="T80" fmla="*/ 802 w 1048"/>
                <a:gd name="T81" fmla="*/ 97 h 372"/>
                <a:gd name="T82" fmla="*/ 753 w 1048"/>
                <a:gd name="T83" fmla="*/ 76 h 372"/>
                <a:gd name="T84" fmla="*/ 704 w 1048"/>
                <a:gd name="T85" fmla="*/ 58 h 372"/>
                <a:gd name="T86" fmla="*/ 653 w 1048"/>
                <a:gd name="T87" fmla="*/ 42 h 372"/>
                <a:gd name="T88" fmla="*/ 603 w 1048"/>
                <a:gd name="T89" fmla="*/ 29 h 372"/>
                <a:gd name="T90" fmla="*/ 550 w 1048"/>
                <a:gd name="T91" fmla="*/ 19 h 372"/>
                <a:gd name="T92" fmla="*/ 498 w 1048"/>
                <a:gd name="T93" fmla="*/ 10 h 372"/>
                <a:gd name="T94" fmla="*/ 446 w 1048"/>
                <a:gd name="T95" fmla="*/ 5 h 372"/>
                <a:gd name="T96" fmla="*/ 392 w 1048"/>
                <a:gd name="T97" fmla="*/ 2 h 372"/>
                <a:gd name="T98" fmla="*/ 337 w 1048"/>
                <a:gd name="T99" fmla="*/ 0 h 372"/>
                <a:gd name="T100" fmla="*/ 283 w 1048"/>
                <a:gd name="T101" fmla="*/ 0 h 372"/>
                <a:gd name="T102" fmla="*/ 229 w 1048"/>
                <a:gd name="T103" fmla="*/ 2 h 372"/>
                <a:gd name="T104" fmla="*/ 213 w 1048"/>
                <a:gd name="T105" fmla="*/ 4 h 372"/>
                <a:gd name="T106" fmla="*/ 167 w 1048"/>
                <a:gd name="T107" fmla="*/ 4 h 372"/>
                <a:gd name="T108" fmla="*/ 96 w 1048"/>
                <a:gd name="T109" fmla="*/ 4 h 372"/>
                <a:gd name="T110" fmla="*/ 5 w 1048"/>
                <a:gd name="T111" fmla="*/ 2 h 3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8" h="372">
                  <a:moveTo>
                    <a:pt x="5" y="2"/>
                  </a:moveTo>
                  <a:lnTo>
                    <a:pt x="1" y="10"/>
                  </a:lnTo>
                  <a:lnTo>
                    <a:pt x="0" y="21"/>
                  </a:lnTo>
                  <a:lnTo>
                    <a:pt x="1" y="29"/>
                  </a:lnTo>
                  <a:lnTo>
                    <a:pt x="5" y="37"/>
                  </a:lnTo>
                  <a:lnTo>
                    <a:pt x="30" y="70"/>
                  </a:lnTo>
                  <a:lnTo>
                    <a:pt x="56" y="102"/>
                  </a:lnTo>
                  <a:lnTo>
                    <a:pt x="84" y="132"/>
                  </a:lnTo>
                  <a:lnTo>
                    <a:pt x="113" y="162"/>
                  </a:lnTo>
                  <a:lnTo>
                    <a:pt x="143" y="193"/>
                  </a:lnTo>
                  <a:lnTo>
                    <a:pt x="174" y="222"/>
                  </a:lnTo>
                  <a:lnTo>
                    <a:pt x="207" y="249"/>
                  </a:lnTo>
                  <a:lnTo>
                    <a:pt x="241" y="277"/>
                  </a:lnTo>
                  <a:lnTo>
                    <a:pt x="251" y="286"/>
                  </a:lnTo>
                  <a:lnTo>
                    <a:pt x="265" y="293"/>
                  </a:lnTo>
                  <a:lnTo>
                    <a:pt x="280" y="296"/>
                  </a:lnTo>
                  <a:lnTo>
                    <a:pt x="295" y="301"/>
                  </a:lnTo>
                  <a:lnTo>
                    <a:pt x="741" y="372"/>
                  </a:lnTo>
                  <a:lnTo>
                    <a:pt x="770" y="372"/>
                  </a:lnTo>
                  <a:lnTo>
                    <a:pt x="795" y="372"/>
                  </a:lnTo>
                  <a:lnTo>
                    <a:pt x="822" y="370"/>
                  </a:lnTo>
                  <a:lnTo>
                    <a:pt x="846" y="369"/>
                  </a:lnTo>
                  <a:lnTo>
                    <a:pt x="869" y="365"/>
                  </a:lnTo>
                  <a:lnTo>
                    <a:pt x="891" y="360"/>
                  </a:lnTo>
                  <a:lnTo>
                    <a:pt x="913" y="355"/>
                  </a:lnTo>
                  <a:lnTo>
                    <a:pt x="932" y="348"/>
                  </a:lnTo>
                  <a:lnTo>
                    <a:pt x="950" y="340"/>
                  </a:lnTo>
                  <a:lnTo>
                    <a:pt x="969" y="331"/>
                  </a:lnTo>
                  <a:lnTo>
                    <a:pt x="984" y="321"/>
                  </a:lnTo>
                  <a:lnTo>
                    <a:pt x="999" y="311"/>
                  </a:lnTo>
                  <a:lnTo>
                    <a:pt x="1013" y="299"/>
                  </a:lnTo>
                  <a:lnTo>
                    <a:pt x="1026" y="286"/>
                  </a:lnTo>
                  <a:lnTo>
                    <a:pt x="1036" y="272"/>
                  </a:lnTo>
                  <a:lnTo>
                    <a:pt x="1048" y="257"/>
                  </a:lnTo>
                  <a:lnTo>
                    <a:pt x="1038" y="254"/>
                  </a:lnTo>
                  <a:lnTo>
                    <a:pt x="1033" y="250"/>
                  </a:lnTo>
                  <a:lnTo>
                    <a:pt x="988" y="213"/>
                  </a:lnTo>
                  <a:lnTo>
                    <a:pt x="944" y="179"/>
                  </a:lnTo>
                  <a:lnTo>
                    <a:pt x="896" y="149"/>
                  </a:lnTo>
                  <a:lnTo>
                    <a:pt x="851" y="122"/>
                  </a:lnTo>
                  <a:lnTo>
                    <a:pt x="802" y="97"/>
                  </a:lnTo>
                  <a:lnTo>
                    <a:pt x="753" y="76"/>
                  </a:lnTo>
                  <a:lnTo>
                    <a:pt x="704" y="58"/>
                  </a:lnTo>
                  <a:lnTo>
                    <a:pt x="653" y="42"/>
                  </a:lnTo>
                  <a:lnTo>
                    <a:pt x="603" y="29"/>
                  </a:lnTo>
                  <a:lnTo>
                    <a:pt x="550" y="19"/>
                  </a:lnTo>
                  <a:lnTo>
                    <a:pt x="498" y="10"/>
                  </a:lnTo>
                  <a:lnTo>
                    <a:pt x="446" y="5"/>
                  </a:lnTo>
                  <a:lnTo>
                    <a:pt x="392" y="2"/>
                  </a:lnTo>
                  <a:lnTo>
                    <a:pt x="337" y="0"/>
                  </a:lnTo>
                  <a:lnTo>
                    <a:pt x="283" y="0"/>
                  </a:lnTo>
                  <a:lnTo>
                    <a:pt x="229" y="2"/>
                  </a:lnTo>
                  <a:lnTo>
                    <a:pt x="213" y="4"/>
                  </a:lnTo>
                  <a:lnTo>
                    <a:pt x="167" y="4"/>
                  </a:lnTo>
                  <a:lnTo>
                    <a:pt x="96" y="4"/>
                  </a:lnTo>
                  <a:lnTo>
                    <a:pt x="5" y="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1" name="Freeform 331">
              <a:extLst>
                <a:ext uri="{FF2B5EF4-FFF2-40B4-BE49-F238E27FC236}">
                  <a16:creationId xmlns:a16="http://schemas.microsoft.com/office/drawing/2014/main" id="{8617C3C3-443B-405C-A94F-19A73FFFFB78}"/>
                </a:ext>
              </a:extLst>
            </p:cNvPr>
            <p:cNvSpPr>
              <a:spLocks/>
            </p:cNvSpPr>
            <p:nvPr/>
          </p:nvSpPr>
          <p:spPr bwMode="auto">
            <a:xfrm>
              <a:off x="2936" y="1699"/>
              <a:ext cx="998" cy="249"/>
            </a:xfrm>
            <a:custGeom>
              <a:avLst/>
              <a:gdLst>
                <a:gd name="T0" fmla="*/ 14 w 998"/>
                <a:gd name="T1" fmla="*/ 25 h 249"/>
                <a:gd name="T2" fmla="*/ 186 w 998"/>
                <a:gd name="T3" fmla="*/ 29 h 249"/>
                <a:gd name="T4" fmla="*/ 328 w 998"/>
                <a:gd name="T5" fmla="*/ 32 h 249"/>
                <a:gd name="T6" fmla="*/ 390 w 998"/>
                <a:gd name="T7" fmla="*/ 34 h 249"/>
                <a:gd name="T8" fmla="*/ 448 w 998"/>
                <a:gd name="T9" fmla="*/ 36 h 249"/>
                <a:gd name="T10" fmla="*/ 502 w 998"/>
                <a:gd name="T11" fmla="*/ 41 h 249"/>
                <a:gd name="T12" fmla="*/ 552 w 998"/>
                <a:gd name="T13" fmla="*/ 47 h 249"/>
                <a:gd name="T14" fmla="*/ 578 w 998"/>
                <a:gd name="T15" fmla="*/ 51 h 249"/>
                <a:gd name="T16" fmla="*/ 603 w 998"/>
                <a:gd name="T17" fmla="*/ 56 h 249"/>
                <a:gd name="T18" fmla="*/ 628 w 998"/>
                <a:gd name="T19" fmla="*/ 63 h 249"/>
                <a:gd name="T20" fmla="*/ 654 w 998"/>
                <a:gd name="T21" fmla="*/ 69 h 249"/>
                <a:gd name="T22" fmla="*/ 679 w 998"/>
                <a:gd name="T23" fmla="*/ 76 h 249"/>
                <a:gd name="T24" fmla="*/ 704 w 998"/>
                <a:gd name="T25" fmla="*/ 86 h 249"/>
                <a:gd name="T26" fmla="*/ 730 w 998"/>
                <a:gd name="T27" fmla="*/ 96 h 249"/>
                <a:gd name="T28" fmla="*/ 755 w 998"/>
                <a:gd name="T29" fmla="*/ 107 h 249"/>
                <a:gd name="T30" fmla="*/ 811 w 998"/>
                <a:gd name="T31" fmla="*/ 134 h 249"/>
                <a:gd name="T32" fmla="*/ 868 w 998"/>
                <a:gd name="T33" fmla="*/ 166 h 249"/>
                <a:gd name="T34" fmla="*/ 930 w 998"/>
                <a:gd name="T35" fmla="*/ 203 h 249"/>
                <a:gd name="T36" fmla="*/ 998 w 998"/>
                <a:gd name="T37" fmla="*/ 249 h 249"/>
                <a:gd name="T38" fmla="*/ 969 w 998"/>
                <a:gd name="T39" fmla="*/ 223 h 249"/>
                <a:gd name="T40" fmla="*/ 941 w 998"/>
                <a:gd name="T41" fmla="*/ 200 h 249"/>
                <a:gd name="T42" fmla="*/ 912 w 998"/>
                <a:gd name="T43" fmla="*/ 179 h 249"/>
                <a:gd name="T44" fmla="*/ 883 w 998"/>
                <a:gd name="T45" fmla="*/ 159 h 249"/>
                <a:gd name="T46" fmla="*/ 853 w 998"/>
                <a:gd name="T47" fmla="*/ 140 h 249"/>
                <a:gd name="T48" fmla="*/ 824 w 998"/>
                <a:gd name="T49" fmla="*/ 123 h 249"/>
                <a:gd name="T50" fmla="*/ 795 w 998"/>
                <a:gd name="T51" fmla="*/ 108 h 249"/>
                <a:gd name="T52" fmla="*/ 765 w 998"/>
                <a:gd name="T53" fmla="*/ 95 h 249"/>
                <a:gd name="T54" fmla="*/ 736 w 998"/>
                <a:gd name="T55" fmla="*/ 81 h 249"/>
                <a:gd name="T56" fmla="*/ 706 w 998"/>
                <a:gd name="T57" fmla="*/ 69 h 249"/>
                <a:gd name="T58" fmla="*/ 675 w 998"/>
                <a:gd name="T59" fmla="*/ 59 h 249"/>
                <a:gd name="T60" fmla="*/ 645 w 998"/>
                <a:gd name="T61" fmla="*/ 51 h 249"/>
                <a:gd name="T62" fmla="*/ 615 w 998"/>
                <a:gd name="T63" fmla="*/ 42 h 249"/>
                <a:gd name="T64" fmla="*/ 584 w 998"/>
                <a:gd name="T65" fmla="*/ 34 h 249"/>
                <a:gd name="T66" fmla="*/ 554 w 998"/>
                <a:gd name="T67" fmla="*/ 29 h 249"/>
                <a:gd name="T68" fmla="*/ 524 w 998"/>
                <a:gd name="T69" fmla="*/ 24 h 249"/>
                <a:gd name="T70" fmla="*/ 461 w 998"/>
                <a:gd name="T71" fmla="*/ 15 h 249"/>
                <a:gd name="T72" fmla="*/ 399 w 998"/>
                <a:gd name="T73" fmla="*/ 9 h 249"/>
                <a:gd name="T74" fmla="*/ 334 w 998"/>
                <a:gd name="T75" fmla="*/ 5 h 249"/>
                <a:gd name="T76" fmla="*/ 270 w 998"/>
                <a:gd name="T77" fmla="*/ 4 h 249"/>
                <a:gd name="T78" fmla="*/ 139 w 998"/>
                <a:gd name="T79" fmla="*/ 2 h 249"/>
                <a:gd name="T80" fmla="*/ 2 w 998"/>
                <a:gd name="T81" fmla="*/ 0 h 249"/>
                <a:gd name="T82" fmla="*/ 0 w 998"/>
                <a:gd name="T83" fmla="*/ 2 h 249"/>
                <a:gd name="T84" fmla="*/ 0 w 998"/>
                <a:gd name="T85" fmla="*/ 4 h 249"/>
                <a:gd name="T86" fmla="*/ 4 w 998"/>
                <a:gd name="T87" fmla="*/ 9 h 249"/>
                <a:gd name="T88" fmla="*/ 9 w 998"/>
                <a:gd name="T89" fmla="*/ 12 h 249"/>
                <a:gd name="T90" fmla="*/ 12 w 998"/>
                <a:gd name="T91" fmla="*/ 17 h 249"/>
                <a:gd name="T92" fmla="*/ 15 w 998"/>
                <a:gd name="T93" fmla="*/ 22 h 249"/>
                <a:gd name="T94" fmla="*/ 15 w 998"/>
                <a:gd name="T95" fmla="*/ 22 h 249"/>
                <a:gd name="T96" fmla="*/ 17 w 998"/>
                <a:gd name="T97" fmla="*/ 24 h 249"/>
                <a:gd name="T98" fmla="*/ 15 w 998"/>
                <a:gd name="T99" fmla="*/ 25 h 249"/>
                <a:gd name="T100" fmla="*/ 14 w 998"/>
                <a:gd name="T101" fmla="*/ 25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98" h="249">
                  <a:moveTo>
                    <a:pt x="14" y="25"/>
                  </a:moveTo>
                  <a:lnTo>
                    <a:pt x="186" y="29"/>
                  </a:lnTo>
                  <a:lnTo>
                    <a:pt x="328" y="32"/>
                  </a:lnTo>
                  <a:lnTo>
                    <a:pt x="390" y="34"/>
                  </a:lnTo>
                  <a:lnTo>
                    <a:pt x="448" y="36"/>
                  </a:lnTo>
                  <a:lnTo>
                    <a:pt x="502" y="41"/>
                  </a:lnTo>
                  <a:lnTo>
                    <a:pt x="552" y="47"/>
                  </a:lnTo>
                  <a:lnTo>
                    <a:pt x="578" y="51"/>
                  </a:lnTo>
                  <a:lnTo>
                    <a:pt x="603" y="56"/>
                  </a:lnTo>
                  <a:lnTo>
                    <a:pt x="628" y="63"/>
                  </a:lnTo>
                  <a:lnTo>
                    <a:pt x="654" y="69"/>
                  </a:lnTo>
                  <a:lnTo>
                    <a:pt x="679" y="76"/>
                  </a:lnTo>
                  <a:lnTo>
                    <a:pt x="704" y="86"/>
                  </a:lnTo>
                  <a:lnTo>
                    <a:pt x="730" y="96"/>
                  </a:lnTo>
                  <a:lnTo>
                    <a:pt x="755" y="107"/>
                  </a:lnTo>
                  <a:lnTo>
                    <a:pt x="811" y="134"/>
                  </a:lnTo>
                  <a:lnTo>
                    <a:pt x="868" y="166"/>
                  </a:lnTo>
                  <a:lnTo>
                    <a:pt x="930" y="203"/>
                  </a:lnTo>
                  <a:lnTo>
                    <a:pt x="998" y="249"/>
                  </a:lnTo>
                  <a:lnTo>
                    <a:pt x="969" y="223"/>
                  </a:lnTo>
                  <a:lnTo>
                    <a:pt x="941" y="200"/>
                  </a:lnTo>
                  <a:lnTo>
                    <a:pt x="912" y="179"/>
                  </a:lnTo>
                  <a:lnTo>
                    <a:pt x="883" y="159"/>
                  </a:lnTo>
                  <a:lnTo>
                    <a:pt x="853" y="140"/>
                  </a:lnTo>
                  <a:lnTo>
                    <a:pt x="824" y="123"/>
                  </a:lnTo>
                  <a:lnTo>
                    <a:pt x="795" y="108"/>
                  </a:lnTo>
                  <a:lnTo>
                    <a:pt x="765" y="95"/>
                  </a:lnTo>
                  <a:lnTo>
                    <a:pt x="736" y="81"/>
                  </a:lnTo>
                  <a:lnTo>
                    <a:pt x="706" y="69"/>
                  </a:lnTo>
                  <a:lnTo>
                    <a:pt x="675" y="59"/>
                  </a:lnTo>
                  <a:lnTo>
                    <a:pt x="645" y="51"/>
                  </a:lnTo>
                  <a:lnTo>
                    <a:pt x="615" y="42"/>
                  </a:lnTo>
                  <a:lnTo>
                    <a:pt x="584" y="34"/>
                  </a:lnTo>
                  <a:lnTo>
                    <a:pt x="554" y="29"/>
                  </a:lnTo>
                  <a:lnTo>
                    <a:pt x="524" y="24"/>
                  </a:lnTo>
                  <a:lnTo>
                    <a:pt x="461" y="15"/>
                  </a:lnTo>
                  <a:lnTo>
                    <a:pt x="399" y="9"/>
                  </a:lnTo>
                  <a:lnTo>
                    <a:pt x="334" y="5"/>
                  </a:lnTo>
                  <a:lnTo>
                    <a:pt x="270" y="4"/>
                  </a:lnTo>
                  <a:lnTo>
                    <a:pt x="139" y="2"/>
                  </a:lnTo>
                  <a:lnTo>
                    <a:pt x="2" y="0"/>
                  </a:lnTo>
                  <a:lnTo>
                    <a:pt x="0" y="2"/>
                  </a:lnTo>
                  <a:lnTo>
                    <a:pt x="0" y="4"/>
                  </a:lnTo>
                  <a:lnTo>
                    <a:pt x="4" y="9"/>
                  </a:lnTo>
                  <a:lnTo>
                    <a:pt x="9" y="12"/>
                  </a:lnTo>
                  <a:lnTo>
                    <a:pt x="12" y="17"/>
                  </a:lnTo>
                  <a:lnTo>
                    <a:pt x="15" y="22"/>
                  </a:lnTo>
                  <a:lnTo>
                    <a:pt x="17" y="24"/>
                  </a:lnTo>
                  <a:lnTo>
                    <a:pt x="15" y="25"/>
                  </a:ln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2" name="Freeform 332">
              <a:extLst>
                <a:ext uri="{FF2B5EF4-FFF2-40B4-BE49-F238E27FC236}">
                  <a16:creationId xmlns:a16="http://schemas.microsoft.com/office/drawing/2014/main" id="{74031A70-714D-4BD4-8959-96966E0D0290}"/>
                </a:ext>
              </a:extLst>
            </p:cNvPr>
            <p:cNvSpPr>
              <a:spLocks/>
            </p:cNvSpPr>
            <p:nvPr/>
          </p:nvSpPr>
          <p:spPr bwMode="auto">
            <a:xfrm>
              <a:off x="2715" y="2111"/>
              <a:ext cx="981" cy="154"/>
            </a:xfrm>
            <a:custGeom>
              <a:avLst/>
              <a:gdLst>
                <a:gd name="T0" fmla="*/ 981 w 981"/>
                <a:gd name="T1" fmla="*/ 154 h 154"/>
                <a:gd name="T2" fmla="*/ 971 w 981"/>
                <a:gd name="T3" fmla="*/ 146 h 154"/>
                <a:gd name="T4" fmla="*/ 959 w 981"/>
                <a:gd name="T5" fmla="*/ 139 h 154"/>
                <a:gd name="T6" fmla="*/ 945 w 981"/>
                <a:gd name="T7" fmla="*/ 132 h 154"/>
                <a:gd name="T8" fmla="*/ 930 w 981"/>
                <a:gd name="T9" fmla="*/ 124 h 154"/>
                <a:gd name="T10" fmla="*/ 896 w 981"/>
                <a:gd name="T11" fmla="*/ 112 h 154"/>
                <a:gd name="T12" fmla="*/ 858 w 981"/>
                <a:gd name="T13" fmla="*/ 98 h 154"/>
                <a:gd name="T14" fmla="*/ 814 w 981"/>
                <a:gd name="T15" fmla="*/ 87 h 154"/>
                <a:gd name="T16" fmla="*/ 765 w 981"/>
                <a:gd name="T17" fmla="*/ 77 h 154"/>
                <a:gd name="T18" fmla="*/ 711 w 981"/>
                <a:gd name="T19" fmla="*/ 66 h 154"/>
                <a:gd name="T20" fmla="*/ 652 w 981"/>
                <a:gd name="T21" fmla="*/ 56 h 154"/>
                <a:gd name="T22" fmla="*/ 588 w 981"/>
                <a:gd name="T23" fmla="*/ 48 h 154"/>
                <a:gd name="T24" fmla="*/ 520 w 981"/>
                <a:gd name="T25" fmla="*/ 39 h 154"/>
                <a:gd name="T26" fmla="*/ 447 w 981"/>
                <a:gd name="T27" fmla="*/ 31 h 154"/>
                <a:gd name="T28" fmla="*/ 371 w 981"/>
                <a:gd name="T29" fmla="*/ 24 h 154"/>
                <a:gd name="T30" fmla="*/ 206 w 981"/>
                <a:gd name="T31" fmla="*/ 12 h 154"/>
                <a:gd name="T32" fmla="*/ 27 w 981"/>
                <a:gd name="T33" fmla="*/ 0 h 154"/>
                <a:gd name="T34" fmla="*/ 0 w 981"/>
                <a:gd name="T35" fmla="*/ 19 h 154"/>
                <a:gd name="T36" fmla="*/ 142 w 981"/>
                <a:gd name="T37" fmla="*/ 26 h 154"/>
                <a:gd name="T38" fmla="*/ 285 w 981"/>
                <a:gd name="T39" fmla="*/ 34 h 154"/>
                <a:gd name="T40" fmla="*/ 429 w 981"/>
                <a:gd name="T41" fmla="*/ 44 h 154"/>
                <a:gd name="T42" fmla="*/ 566 w 981"/>
                <a:gd name="T43" fmla="*/ 58 h 154"/>
                <a:gd name="T44" fmla="*/ 630 w 981"/>
                <a:gd name="T45" fmla="*/ 65 h 154"/>
                <a:gd name="T46" fmla="*/ 692 w 981"/>
                <a:gd name="T47" fmla="*/ 73 h 154"/>
                <a:gd name="T48" fmla="*/ 751 w 981"/>
                <a:gd name="T49" fmla="*/ 83 h 154"/>
                <a:gd name="T50" fmla="*/ 807 w 981"/>
                <a:gd name="T51" fmla="*/ 95 h 154"/>
                <a:gd name="T52" fmla="*/ 858 w 981"/>
                <a:gd name="T53" fmla="*/ 107 h 154"/>
                <a:gd name="T54" fmla="*/ 903 w 981"/>
                <a:gd name="T55" fmla="*/ 120 h 154"/>
                <a:gd name="T56" fmla="*/ 925 w 981"/>
                <a:gd name="T57" fmla="*/ 129 h 154"/>
                <a:gd name="T58" fmla="*/ 945 w 981"/>
                <a:gd name="T59" fmla="*/ 137 h 154"/>
                <a:gd name="T60" fmla="*/ 964 w 981"/>
                <a:gd name="T61" fmla="*/ 146 h 154"/>
                <a:gd name="T62" fmla="*/ 981 w 981"/>
                <a:gd name="T63" fmla="*/ 154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1" h="154">
                  <a:moveTo>
                    <a:pt x="981" y="154"/>
                  </a:moveTo>
                  <a:lnTo>
                    <a:pt x="971" y="146"/>
                  </a:lnTo>
                  <a:lnTo>
                    <a:pt x="959" y="139"/>
                  </a:lnTo>
                  <a:lnTo>
                    <a:pt x="945" y="132"/>
                  </a:lnTo>
                  <a:lnTo>
                    <a:pt x="930" y="124"/>
                  </a:lnTo>
                  <a:lnTo>
                    <a:pt x="896" y="112"/>
                  </a:lnTo>
                  <a:lnTo>
                    <a:pt x="858" y="98"/>
                  </a:lnTo>
                  <a:lnTo>
                    <a:pt x="814" y="87"/>
                  </a:lnTo>
                  <a:lnTo>
                    <a:pt x="765" y="77"/>
                  </a:lnTo>
                  <a:lnTo>
                    <a:pt x="711" y="66"/>
                  </a:lnTo>
                  <a:lnTo>
                    <a:pt x="652" y="56"/>
                  </a:lnTo>
                  <a:lnTo>
                    <a:pt x="588" y="48"/>
                  </a:lnTo>
                  <a:lnTo>
                    <a:pt x="520" y="39"/>
                  </a:lnTo>
                  <a:lnTo>
                    <a:pt x="447" y="31"/>
                  </a:lnTo>
                  <a:lnTo>
                    <a:pt x="371" y="24"/>
                  </a:lnTo>
                  <a:lnTo>
                    <a:pt x="206" y="12"/>
                  </a:lnTo>
                  <a:lnTo>
                    <a:pt x="27" y="0"/>
                  </a:lnTo>
                  <a:lnTo>
                    <a:pt x="0" y="19"/>
                  </a:lnTo>
                  <a:lnTo>
                    <a:pt x="142" y="26"/>
                  </a:lnTo>
                  <a:lnTo>
                    <a:pt x="285" y="34"/>
                  </a:lnTo>
                  <a:lnTo>
                    <a:pt x="429" y="44"/>
                  </a:lnTo>
                  <a:lnTo>
                    <a:pt x="566" y="58"/>
                  </a:lnTo>
                  <a:lnTo>
                    <a:pt x="630" y="65"/>
                  </a:lnTo>
                  <a:lnTo>
                    <a:pt x="692" y="73"/>
                  </a:lnTo>
                  <a:lnTo>
                    <a:pt x="751" y="83"/>
                  </a:lnTo>
                  <a:lnTo>
                    <a:pt x="807" y="95"/>
                  </a:lnTo>
                  <a:lnTo>
                    <a:pt x="858" y="107"/>
                  </a:lnTo>
                  <a:lnTo>
                    <a:pt x="903" y="120"/>
                  </a:lnTo>
                  <a:lnTo>
                    <a:pt x="925" y="129"/>
                  </a:lnTo>
                  <a:lnTo>
                    <a:pt x="945" y="137"/>
                  </a:lnTo>
                  <a:lnTo>
                    <a:pt x="964" y="146"/>
                  </a:lnTo>
                  <a:lnTo>
                    <a:pt x="981"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3" name="Freeform 333">
              <a:extLst>
                <a:ext uri="{FF2B5EF4-FFF2-40B4-BE49-F238E27FC236}">
                  <a16:creationId xmlns:a16="http://schemas.microsoft.com/office/drawing/2014/main" id="{E121F105-6312-4531-B30F-B0C1A6135C91}"/>
                </a:ext>
              </a:extLst>
            </p:cNvPr>
            <p:cNvSpPr>
              <a:spLocks/>
            </p:cNvSpPr>
            <p:nvPr/>
          </p:nvSpPr>
          <p:spPr bwMode="auto">
            <a:xfrm>
              <a:off x="1324" y="1757"/>
              <a:ext cx="348" cy="59"/>
            </a:xfrm>
            <a:custGeom>
              <a:avLst/>
              <a:gdLst>
                <a:gd name="T0" fmla="*/ 348 w 348"/>
                <a:gd name="T1" fmla="*/ 59 h 59"/>
                <a:gd name="T2" fmla="*/ 344 w 348"/>
                <a:gd name="T3" fmla="*/ 52 h 59"/>
                <a:gd name="T4" fmla="*/ 339 w 348"/>
                <a:gd name="T5" fmla="*/ 47 h 59"/>
                <a:gd name="T6" fmla="*/ 329 w 348"/>
                <a:gd name="T7" fmla="*/ 42 h 59"/>
                <a:gd name="T8" fmla="*/ 317 w 348"/>
                <a:gd name="T9" fmla="*/ 37 h 59"/>
                <a:gd name="T10" fmla="*/ 285 w 348"/>
                <a:gd name="T11" fmla="*/ 27 h 59"/>
                <a:gd name="T12" fmla="*/ 245 w 348"/>
                <a:gd name="T13" fmla="*/ 18 h 59"/>
                <a:gd name="T14" fmla="*/ 196 w 348"/>
                <a:gd name="T15" fmla="*/ 11 h 59"/>
                <a:gd name="T16" fmla="*/ 140 w 348"/>
                <a:gd name="T17" fmla="*/ 6 h 59"/>
                <a:gd name="T18" fmla="*/ 81 w 348"/>
                <a:gd name="T19" fmla="*/ 1 h 59"/>
                <a:gd name="T20" fmla="*/ 18 w 348"/>
                <a:gd name="T21" fmla="*/ 0 h 59"/>
                <a:gd name="T22" fmla="*/ 0 w 348"/>
                <a:gd name="T23" fmla="*/ 3 h 59"/>
                <a:gd name="T24" fmla="*/ 45 w 348"/>
                <a:gd name="T25" fmla="*/ 8 h 59"/>
                <a:gd name="T26" fmla="*/ 98 w 348"/>
                <a:gd name="T27" fmla="*/ 13 h 59"/>
                <a:gd name="T28" fmla="*/ 152 w 348"/>
                <a:gd name="T29" fmla="*/ 18 h 59"/>
                <a:gd name="T30" fmla="*/ 204 w 348"/>
                <a:gd name="T31" fmla="*/ 23 h 59"/>
                <a:gd name="T32" fmla="*/ 253 w 348"/>
                <a:gd name="T33" fmla="*/ 30 h 59"/>
                <a:gd name="T34" fmla="*/ 295 w 348"/>
                <a:gd name="T35" fmla="*/ 38 h 59"/>
                <a:gd name="T36" fmla="*/ 314 w 348"/>
                <a:gd name="T37" fmla="*/ 42 h 59"/>
                <a:gd name="T38" fmla="*/ 327 w 348"/>
                <a:gd name="T39" fmla="*/ 47 h 59"/>
                <a:gd name="T40" fmla="*/ 339 w 348"/>
                <a:gd name="T41" fmla="*/ 54 h 59"/>
                <a:gd name="T42" fmla="*/ 348 w 348"/>
                <a:gd name="T43" fmla="*/ 59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8" h="59">
                  <a:moveTo>
                    <a:pt x="348" y="59"/>
                  </a:moveTo>
                  <a:lnTo>
                    <a:pt x="344" y="52"/>
                  </a:lnTo>
                  <a:lnTo>
                    <a:pt x="339" y="47"/>
                  </a:lnTo>
                  <a:lnTo>
                    <a:pt x="329" y="42"/>
                  </a:lnTo>
                  <a:lnTo>
                    <a:pt x="317" y="37"/>
                  </a:lnTo>
                  <a:lnTo>
                    <a:pt x="285" y="27"/>
                  </a:lnTo>
                  <a:lnTo>
                    <a:pt x="245" y="18"/>
                  </a:lnTo>
                  <a:lnTo>
                    <a:pt x="196" y="11"/>
                  </a:lnTo>
                  <a:lnTo>
                    <a:pt x="140" y="6"/>
                  </a:lnTo>
                  <a:lnTo>
                    <a:pt x="81" y="1"/>
                  </a:lnTo>
                  <a:lnTo>
                    <a:pt x="18" y="0"/>
                  </a:lnTo>
                  <a:lnTo>
                    <a:pt x="0" y="3"/>
                  </a:lnTo>
                  <a:lnTo>
                    <a:pt x="45" y="8"/>
                  </a:lnTo>
                  <a:lnTo>
                    <a:pt x="98" y="13"/>
                  </a:lnTo>
                  <a:lnTo>
                    <a:pt x="152" y="18"/>
                  </a:lnTo>
                  <a:lnTo>
                    <a:pt x="204" y="23"/>
                  </a:lnTo>
                  <a:lnTo>
                    <a:pt x="253" y="30"/>
                  </a:lnTo>
                  <a:lnTo>
                    <a:pt x="295" y="38"/>
                  </a:lnTo>
                  <a:lnTo>
                    <a:pt x="314" y="42"/>
                  </a:lnTo>
                  <a:lnTo>
                    <a:pt x="327" y="47"/>
                  </a:lnTo>
                  <a:lnTo>
                    <a:pt x="339" y="54"/>
                  </a:lnTo>
                  <a:lnTo>
                    <a:pt x="348"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4" name="Freeform 334">
              <a:extLst>
                <a:ext uri="{FF2B5EF4-FFF2-40B4-BE49-F238E27FC236}">
                  <a16:creationId xmlns:a16="http://schemas.microsoft.com/office/drawing/2014/main" id="{8DC0771B-D396-4E45-B484-AF2193369DAF}"/>
                </a:ext>
              </a:extLst>
            </p:cNvPr>
            <p:cNvSpPr>
              <a:spLocks/>
            </p:cNvSpPr>
            <p:nvPr/>
          </p:nvSpPr>
          <p:spPr bwMode="auto">
            <a:xfrm>
              <a:off x="2624" y="2130"/>
              <a:ext cx="1074" cy="139"/>
            </a:xfrm>
            <a:custGeom>
              <a:avLst/>
              <a:gdLst>
                <a:gd name="T0" fmla="*/ 1070 w 1074"/>
                <a:gd name="T1" fmla="*/ 139 h 139"/>
                <a:gd name="T2" fmla="*/ 1072 w 1074"/>
                <a:gd name="T3" fmla="*/ 137 h 139"/>
                <a:gd name="T4" fmla="*/ 1074 w 1074"/>
                <a:gd name="T5" fmla="*/ 137 h 139"/>
                <a:gd name="T6" fmla="*/ 1062 w 1074"/>
                <a:gd name="T7" fmla="*/ 128 h 139"/>
                <a:gd name="T8" fmla="*/ 1050 w 1074"/>
                <a:gd name="T9" fmla="*/ 122 h 139"/>
                <a:gd name="T10" fmla="*/ 1035 w 1074"/>
                <a:gd name="T11" fmla="*/ 113 h 139"/>
                <a:gd name="T12" fmla="*/ 1020 w 1074"/>
                <a:gd name="T13" fmla="*/ 107 h 139"/>
                <a:gd name="T14" fmla="*/ 984 w 1074"/>
                <a:gd name="T15" fmla="*/ 95 h 139"/>
                <a:gd name="T16" fmla="*/ 942 w 1074"/>
                <a:gd name="T17" fmla="*/ 83 h 139"/>
                <a:gd name="T18" fmla="*/ 895 w 1074"/>
                <a:gd name="T19" fmla="*/ 71 h 139"/>
                <a:gd name="T20" fmla="*/ 842 w 1074"/>
                <a:gd name="T21" fmla="*/ 61 h 139"/>
                <a:gd name="T22" fmla="*/ 787 w 1074"/>
                <a:gd name="T23" fmla="*/ 52 h 139"/>
                <a:gd name="T24" fmla="*/ 724 w 1074"/>
                <a:gd name="T25" fmla="*/ 44 h 139"/>
                <a:gd name="T26" fmla="*/ 658 w 1074"/>
                <a:gd name="T27" fmla="*/ 37 h 139"/>
                <a:gd name="T28" fmla="*/ 587 w 1074"/>
                <a:gd name="T29" fmla="*/ 30 h 139"/>
                <a:gd name="T30" fmla="*/ 513 w 1074"/>
                <a:gd name="T31" fmla="*/ 24 h 139"/>
                <a:gd name="T32" fmla="*/ 435 w 1074"/>
                <a:gd name="T33" fmla="*/ 19 h 139"/>
                <a:gd name="T34" fmla="*/ 270 w 1074"/>
                <a:gd name="T35" fmla="*/ 8 h 139"/>
                <a:gd name="T36" fmla="*/ 91 w 1074"/>
                <a:gd name="T37" fmla="*/ 0 h 139"/>
                <a:gd name="T38" fmla="*/ 0 w 1074"/>
                <a:gd name="T39" fmla="*/ 63 h 139"/>
                <a:gd name="T40" fmla="*/ 121 w 1074"/>
                <a:gd name="T41" fmla="*/ 56 h 139"/>
                <a:gd name="T42" fmla="*/ 263 w 1074"/>
                <a:gd name="T43" fmla="*/ 52 h 139"/>
                <a:gd name="T44" fmla="*/ 341 w 1074"/>
                <a:gd name="T45" fmla="*/ 51 h 139"/>
                <a:gd name="T46" fmla="*/ 420 w 1074"/>
                <a:gd name="T47" fmla="*/ 51 h 139"/>
                <a:gd name="T48" fmla="*/ 500 w 1074"/>
                <a:gd name="T49" fmla="*/ 51 h 139"/>
                <a:gd name="T50" fmla="*/ 579 w 1074"/>
                <a:gd name="T51" fmla="*/ 54 h 139"/>
                <a:gd name="T52" fmla="*/ 658 w 1074"/>
                <a:gd name="T53" fmla="*/ 58 h 139"/>
                <a:gd name="T54" fmla="*/ 734 w 1074"/>
                <a:gd name="T55" fmla="*/ 63 h 139"/>
                <a:gd name="T56" fmla="*/ 805 w 1074"/>
                <a:gd name="T57" fmla="*/ 69 h 139"/>
                <a:gd name="T58" fmla="*/ 873 w 1074"/>
                <a:gd name="T59" fmla="*/ 79 h 139"/>
                <a:gd name="T60" fmla="*/ 905 w 1074"/>
                <a:gd name="T61" fmla="*/ 85 h 139"/>
                <a:gd name="T62" fmla="*/ 933 w 1074"/>
                <a:gd name="T63" fmla="*/ 90 h 139"/>
                <a:gd name="T64" fmla="*/ 962 w 1074"/>
                <a:gd name="T65" fmla="*/ 96 h 139"/>
                <a:gd name="T66" fmla="*/ 987 w 1074"/>
                <a:gd name="T67" fmla="*/ 103 h 139"/>
                <a:gd name="T68" fmla="*/ 1013 w 1074"/>
                <a:gd name="T69" fmla="*/ 112 h 139"/>
                <a:gd name="T70" fmla="*/ 1035 w 1074"/>
                <a:gd name="T71" fmla="*/ 120 h 139"/>
                <a:gd name="T72" fmla="*/ 1053 w 1074"/>
                <a:gd name="T73" fmla="*/ 130 h 139"/>
                <a:gd name="T74" fmla="*/ 1070 w 1074"/>
                <a:gd name="T75" fmla="*/ 139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4" h="139">
                  <a:moveTo>
                    <a:pt x="1070" y="139"/>
                  </a:moveTo>
                  <a:lnTo>
                    <a:pt x="1072" y="137"/>
                  </a:lnTo>
                  <a:lnTo>
                    <a:pt x="1074" y="137"/>
                  </a:lnTo>
                  <a:lnTo>
                    <a:pt x="1062" y="128"/>
                  </a:lnTo>
                  <a:lnTo>
                    <a:pt x="1050" y="122"/>
                  </a:lnTo>
                  <a:lnTo>
                    <a:pt x="1035" y="113"/>
                  </a:lnTo>
                  <a:lnTo>
                    <a:pt x="1020" y="107"/>
                  </a:lnTo>
                  <a:lnTo>
                    <a:pt x="984" y="95"/>
                  </a:lnTo>
                  <a:lnTo>
                    <a:pt x="942" y="83"/>
                  </a:lnTo>
                  <a:lnTo>
                    <a:pt x="895" y="71"/>
                  </a:lnTo>
                  <a:lnTo>
                    <a:pt x="842" y="61"/>
                  </a:lnTo>
                  <a:lnTo>
                    <a:pt x="787" y="52"/>
                  </a:lnTo>
                  <a:lnTo>
                    <a:pt x="724" y="44"/>
                  </a:lnTo>
                  <a:lnTo>
                    <a:pt x="658" y="37"/>
                  </a:lnTo>
                  <a:lnTo>
                    <a:pt x="587" y="30"/>
                  </a:lnTo>
                  <a:lnTo>
                    <a:pt x="513" y="24"/>
                  </a:lnTo>
                  <a:lnTo>
                    <a:pt x="435" y="19"/>
                  </a:lnTo>
                  <a:lnTo>
                    <a:pt x="270" y="8"/>
                  </a:lnTo>
                  <a:lnTo>
                    <a:pt x="91" y="0"/>
                  </a:lnTo>
                  <a:lnTo>
                    <a:pt x="0" y="63"/>
                  </a:lnTo>
                  <a:lnTo>
                    <a:pt x="121" y="56"/>
                  </a:lnTo>
                  <a:lnTo>
                    <a:pt x="263" y="52"/>
                  </a:lnTo>
                  <a:lnTo>
                    <a:pt x="341" y="51"/>
                  </a:lnTo>
                  <a:lnTo>
                    <a:pt x="420" y="51"/>
                  </a:lnTo>
                  <a:lnTo>
                    <a:pt x="500" y="51"/>
                  </a:lnTo>
                  <a:lnTo>
                    <a:pt x="579" y="54"/>
                  </a:lnTo>
                  <a:lnTo>
                    <a:pt x="658" y="58"/>
                  </a:lnTo>
                  <a:lnTo>
                    <a:pt x="734" y="63"/>
                  </a:lnTo>
                  <a:lnTo>
                    <a:pt x="805" y="69"/>
                  </a:lnTo>
                  <a:lnTo>
                    <a:pt x="873" y="79"/>
                  </a:lnTo>
                  <a:lnTo>
                    <a:pt x="905" y="85"/>
                  </a:lnTo>
                  <a:lnTo>
                    <a:pt x="933" y="90"/>
                  </a:lnTo>
                  <a:lnTo>
                    <a:pt x="962" y="96"/>
                  </a:lnTo>
                  <a:lnTo>
                    <a:pt x="987" y="103"/>
                  </a:lnTo>
                  <a:lnTo>
                    <a:pt x="1013" y="112"/>
                  </a:lnTo>
                  <a:lnTo>
                    <a:pt x="1035" y="120"/>
                  </a:lnTo>
                  <a:lnTo>
                    <a:pt x="1053" y="130"/>
                  </a:lnTo>
                  <a:lnTo>
                    <a:pt x="1070" y="139"/>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5" name="Freeform 335">
              <a:extLst>
                <a:ext uri="{FF2B5EF4-FFF2-40B4-BE49-F238E27FC236}">
                  <a16:creationId xmlns:a16="http://schemas.microsoft.com/office/drawing/2014/main" id="{B8437EBE-A639-49FD-958A-CB9B3B24E1F1}"/>
                </a:ext>
              </a:extLst>
            </p:cNvPr>
            <p:cNvSpPr>
              <a:spLocks/>
            </p:cNvSpPr>
            <p:nvPr/>
          </p:nvSpPr>
          <p:spPr bwMode="auto">
            <a:xfrm>
              <a:off x="1244" y="1760"/>
              <a:ext cx="428" cy="57"/>
            </a:xfrm>
            <a:custGeom>
              <a:avLst/>
              <a:gdLst>
                <a:gd name="T0" fmla="*/ 426 w 428"/>
                <a:gd name="T1" fmla="*/ 57 h 57"/>
                <a:gd name="T2" fmla="*/ 426 w 428"/>
                <a:gd name="T3" fmla="*/ 56 h 57"/>
                <a:gd name="T4" fmla="*/ 428 w 428"/>
                <a:gd name="T5" fmla="*/ 56 h 57"/>
                <a:gd name="T6" fmla="*/ 422 w 428"/>
                <a:gd name="T7" fmla="*/ 51 h 57"/>
                <a:gd name="T8" fmla="*/ 416 w 428"/>
                <a:gd name="T9" fmla="*/ 44 h 57"/>
                <a:gd name="T10" fmla="*/ 404 w 428"/>
                <a:gd name="T11" fmla="*/ 39 h 57"/>
                <a:gd name="T12" fmla="*/ 389 w 428"/>
                <a:gd name="T13" fmla="*/ 34 h 57"/>
                <a:gd name="T14" fmla="*/ 352 w 428"/>
                <a:gd name="T15" fmla="*/ 25 h 57"/>
                <a:gd name="T16" fmla="*/ 306 w 428"/>
                <a:gd name="T17" fmla="*/ 17 h 57"/>
                <a:gd name="T18" fmla="*/ 252 w 428"/>
                <a:gd name="T19" fmla="*/ 10 h 57"/>
                <a:gd name="T20" fmla="*/ 195 w 428"/>
                <a:gd name="T21" fmla="*/ 5 h 57"/>
                <a:gd name="T22" fmla="*/ 135 w 428"/>
                <a:gd name="T23" fmla="*/ 2 h 57"/>
                <a:gd name="T24" fmla="*/ 76 w 428"/>
                <a:gd name="T25" fmla="*/ 0 h 57"/>
                <a:gd name="T26" fmla="*/ 0 w 428"/>
                <a:gd name="T27" fmla="*/ 15 h 57"/>
                <a:gd name="T28" fmla="*/ 44 w 428"/>
                <a:gd name="T29" fmla="*/ 12 h 57"/>
                <a:gd name="T30" fmla="*/ 103 w 428"/>
                <a:gd name="T31" fmla="*/ 12 h 57"/>
                <a:gd name="T32" fmla="*/ 171 w 428"/>
                <a:gd name="T33" fmla="*/ 13 h 57"/>
                <a:gd name="T34" fmla="*/ 240 w 428"/>
                <a:gd name="T35" fmla="*/ 17 h 57"/>
                <a:gd name="T36" fmla="*/ 274 w 428"/>
                <a:gd name="T37" fmla="*/ 19 h 57"/>
                <a:gd name="T38" fmla="*/ 306 w 428"/>
                <a:gd name="T39" fmla="*/ 22 h 57"/>
                <a:gd name="T40" fmla="*/ 336 w 428"/>
                <a:gd name="T41" fmla="*/ 27 h 57"/>
                <a:gd name="T42" fmla="*/ 363 w 428"/>
                <a:gd name="T43" fmla="*/ 30 h 57"/>
                <a:gd name="T44" fmla="*/ 385 w 428"/>
                <a:gd name="T45" fmla="*/ 37 h 57"/>
                <a:gd name="T46" fmla="*/ 404 w 428"/>
                <a:gd name="T47" fmla="*/ 42 h 57"/>
                <a:gd name="T48" fmla="*/ 412 w 428"/>
                <a:gd name="T49" fmla="*/ 46 h 57"/>
                <a:gd name="T50" fmla="*/ 417 w 428"/>
                <a:gd name="T51" fmla="*/ 49 h 57"/>
                <a:gd name="T52" fmla="*/ 422 w 428"/>
                <a:gd name="T53" fmla="*/ 52 h 57"/>
                <a:gd name="T54" fmla="*/ 426 w 428"/>
                <a:gd name="T55" fmla="*/ 57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8" h="57">
                  <a:moveTo>
                    <a:pt x="426" y="57"/>
                  </a:moveTo>
                  <a:lnTo>
                    <a:pt x="426" y="56"/>
                  </a:lnTo>
                  <a:lnTo>
                    <a:pt x="428" y="56"/>
                  </a:lnTo>
                  <a:lnTo>
                    <a:pt x="422" y="51"/>
                  </a:lnTo>
                  <a:lnTo>
                    <a:pt x="416" y="44"/>
                  </a:lnTo>
                  <a:lnTo>
                    <a:pt x="404" y="39"/>
                  </a:lnTo>
                  <a:lnTo>
                    <a:pt x="389" y="34"/>
                  </a:lnTo>
                  <a:lnTo>
                    <a:pt x="352" y="25"/>
                  </a:lnTo>
                  <a:lnTo>
                    <a:pt x="306" y="17"/>
                  </a:lnTo>
                  <a:lnTo>
                    <a:pt x="252" y="10"/>
                  </a:lnTo>
                  <a:lnTo>
                    <a:pt x="195" y="5"/>
                  </a:lnTo>
                  <a:lnTo>
                    <a:pt x="135" y="2"/>
                  </a:lnTo>
                  <a:lnTo>
                    <a:pt x="76" y="0"/>
                  </a:lnTo>
                  <a:lnTo>
                    <a:pt x="0" y="15"/>
                  </a:lnTo>
                  <a:lnTo>
                    <a:pt x="44" y="12"/>
                  </a:lnTo>
                  <a:lnTo>
                    <a:pt x="103" y="12"/>
                  </a:lnTo>
                  <a:lnTo>
                    <a:pt x="171" y="13"/>
                  </a:lnTo>
                  <a:lnTo>
                    <a:pt x="240" y="17"/>
                  </a:lnTo>
                  <a:lnTo>
                    <a:pt x="274" y="19"/>
                  </a:lnTo>
                  <a:lnTo>
                    <a:pt x="306" y="22"/>
                  </a:lnTo>
                  <a:lnTo>
                    <a:pt x="336" y="27"/>
                  </a:lnTo>
                  <a:lnTo>
                    <a:pt x="363" y="30"/>
                  </a:lnTo>
                  <a:lnTo>
                    <a:pt x="385" y="37"/>
                  </a:lnTo>
                  <a:lnTo>
                    <a:pt x="404" y="42"/>
                  </a:lnTo>
                  <a:lnTo>
                    <a:pt x="412" y="46"/>
                  </a:lnTo>
                  <a:lnTo>
                    <a:pt x="417" y="49"/>
                  </a:lnTo>
                  <a:lnTo>
                    <a:pt x="422" y="52"/>
                  </a:lnTo>
                  <a:lnTo>
                    <a:pt x="426" y="57"/>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6" name="Freeform 336">
              <a:extLst>
                <a:ext uri="{FF2B5EF4-FFF2-40B4-BE49-F238E27FC236}">
                  <a16:creationId xmlns:a16="http://schemas.microsoft.com/office/drawing/2014/main" id="{543F5D69-AE72-440D-9FA4-8C32DDB54168}"/>
                </a:ext>
              </a:extLst>
            </p:cNvPr>
            <p:cNvSpPr>
              <a:spLocks/>
            </p:cNvSpPr>
            <p:nvPr/>
          </p:nvSpPr>
          <p:spPr bwMode="auto">
            <a:xfrm>
              <a:off x="2487" y="2191"/>
              <a:ext cx="1197" cy="93"/>
            </a:xfrm>
            <a:custGeom>
              <a:avLst/>
              <a:gdLst>
                <a:gd name="T0" fmla="*/ 1180 w 1197"/>
                <a:gd name="T1" fmla="*/ 91 h 93"/>
                <a:gd name="T2" fmla="*/ 1197 w 1197"/>
                <a:gd name="T3" fmla="*/ 83 h 93"/>
                <a:gd name="T4" fmla="*/ 1177 w 1197"/>
                <a:gd name="T5" fmla="*/ 73 h 93"/>
                <a:gd name="T6" fmla="*/ 1155 w 1197"/>
                <a:gd name="T7" fmla="*/ 62 h 93"/>
                <a:gd name="T8" fmla="*/ 1131 w 1197"/>
                <a:gd name="T9" fmla="*/ 54 h 93"/>
                <a:gd name="T10" fmla="*/ 1106 w 1197"/>
                <a:gd name="T11" fmla="*/ 46 h 93"/>
                <a:gd name="T12" fmla="*/ 1079 w 1197"/>
                <a:gd name="T13" fmla="*/ 39 h 93"/>
                <a:gd name="T14" fmla="*/ 1049 w 1197"/>
                <a:gd name="T15" fmla="*/ 32 h 93"/>
                <a:gd name="T16" fmla="*/ 1018 w 1197"/>
                <a:gd name="T17" fmla="*/ 27 h 93"/>
                <a:gd name="T18" fmla="*/ 986 w 1197"/>
                <a:gd name="T19" fmla="*/ 22 h 93"/>
                <a:gd name="T20" fmla="*/ 917 w 1197"/>
                <a:gd name="T21" fmla="*/ 13 h 93"/>
                <a:gd name="T22" fmla="*/ 844 w 1197"/>
                <a:gd name="T23" fmla="*/ 7 h 93"/>
                <a:gd name="T24" fmla="*/ 768 w 1197"/>
                <a:gd name="T25" fmla="*/ 3 h 93"/>
                <a:gd name="T26" fmla="*/ 691 w 1197"/>
                <a:gd name="T27" fmla="*/ 0 h 93"/>
                <a:gd name="T28" fmla="*/ 611 w 1197"/>
                <a:gd name="T29" fmla="*/ 0 h 93"/>
                <a:gd name="T30" fmla="*/ 532 w 1197"/>
                <a:gd name="T31" fmla="*/ 0 h 93"/>
                <a:gd name="T32" fmla="*/ 453 w 1197"/>
                <a:gd name="T33" fmla="*/ 2 h 93"/>
                <a:gd name="T34" fmla="*/ 377 w 1197"/>
                <a:gd name="T35" fmla="*/ 5 h 93"/>
                <a:gd name="T36" fmla="*/ 235 w 1197"/>
                <a:gd name="T37" fmla="*/ 12 h 93"/>
                <a:gd name="T38" fmla="*/ 111 w 1197"/>
                <a:gd name="T39" fmla="*/ 17 h 93"/>
                <a:gd name="T40" fmla="*/ 0 w 1197"/>
                <a:gd name="T41" fmla="*/ 93 h 93"/>
                <a:gd name="T42" fmla="*/ 56 w 1197"/>
                <a:gd name="T43" fmla="*/ 84 h 93"/>
                <a:gd name="T44" fmla="*/ 120 w 1197"/>
                <a:gd name="T45" fmla="*/ 74 h 93"/>
                <a:gd name="T46" fmla="*/ 193 w 1197"/>
                <a:gd name="T47" fmla="*/ 66 h 93"/>
                <a:gd name="T48" fmla="*/ 270 w 1197"/>
                <a:gd name="T49" fmla="*/ 57 h 93"/>
                <a:gd name="T50" fmla="*/ 355 w 1197"/>
                <a:gd name="T51" fmla="*/ 49 h 93"/>
                <a:gd name="T52" fmla="*/ 442 w 1197"/>
                <a:gd name="T53" fmla="*/ 42 h 93"/>
                <a:gd name="T54" fmla="*/ 532 w 1197"/>
                <a:gd name="T55" fmla="*/ 37 h 93"/>
                <a:gd name="T56" fmla="*/ 621 w 1197"/>
                <a:gd name="T57" fmla="*/ 32 h 93"/>
                <a:gd name="T58" fmla="*/ 709 w 1197"/>
                <a:gd name="T59" fmla="*/ 30 h 93"/>
                <a:gd name="T60" fmla="*/ 797 w 1197"/>
                <a:gd name="T61" fmla="*/ 30 h 93"/>
                <a:gd name="T62" fmla="*/ 878 w 1197"/>
                <a:gd name="T63" fmla="*/ 32 h 93"/>
                <a:gd name="T64" fmla="*/ 956 w 1197"/>
                <a:gd name="T65" fmla="*/ 37 h 93"/>
                <a:gd name="T66" fmla="*/ 993 w 1197"/>
                <a:gd name="T67" fmla="*/ 40 h 93"/>
                <a:gd name="T68" fmla="*/ 1027 w 1197"/>
                <a:gd name="T69" fmla="*/ 46 h 93"/>
                <a:gd name="T70" fmla="*/ 1059 w 1197"/>
                <a:gd name="T71" fmla="*/ 51 h 93"/>
                <a:gd name="T72" fmla="*/ 1087 w 1197"/>
                <a:gd name="T73" fmla="*/ 57 h 93"/>
                <a:gd name="T74" fmla="*/ 1116 w 1197"/>
                <a:gd name="T75" fmla="*/ 64 h 93"/>
                <a:gd name="T76" fmla="*/ 1140 w 1197"/>
                <a:gd name="T77" fmla="*/ 73 h 93"/>
                <a:gd name="T78" fmla="*/ 1162 w 1197"/>
                <a:gd name="T79" fmla="*/ 81 h 93"/>
                <a:gd name="T80" fmla="*/ 1180 w 1197"/>
                <a:gd name="T81" fmla="*/ 91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7" h="93">
                  <a:moveTo>
                    <a:pt x="1180" y="91"/>
                  </a:moveTo>
                  <a:lnTo>
                    <a:pt x="1197" y="83"/>
                  </a:lnTo>
                  <a:lnTo>
                    <a:pt x="1177" y="73"/>
                  </a:lnTo>
                  <a:lnTo>
                    <a:pt x="1155" y="62"/>
                  </a:lnTo>
                  <a:lnTo>
                    <a:pt x="1131" y="54"/>
                  </a:lnTo>
                  <a:lnTo>
                    <a:pt x="1106" y="46"/>
                  </a:lnTo>
                  <a:lnTo>
                    <a:pt x="1079" y="39"/>
                  </a:lnTo>
                  <a:lnTo>
                    <a:pt x="1049" y="32"/>
                  </a:lnTo>
                  <a:lnTo>
                    <a:pt x="1018" y="27"/>
                  </a:lnTo>
                  <a:lnTo>
                    <a:pt x="986" y="22"/>
                  </a:lnTo>
                  <a:lnTo>
                    <a:pt x="917" y="13"/>
                  </a:lnTo>
                  <a:lnTo>
                    <a:pt x="844" y="7"/>
                  </a:lnTo>
                  <a:lnTo>
                    <a:pt x="768" y="3"/>
                  </a:lnTo>
                  <a:lnTo>
                    <a:pt x="691" y="0"/>
                  </a:lnTo>
                  <a:lnTo>
                    <a:pt x="611" y="0"/>
                  </a:lnTo>
                  <a:lnTo>
                    <a:pt x="532" y="0"/>
                  </a:lnTo>
                  <a:lnTo>
                    <a:pt x="453" y="2"/>
                  </a:lnTo>
                  <a:lnTo>
                    <a:pt x="377" y="5"/>
                  </a:lnTo>
                  <a:lnTo>
                    <a:pt x="235" y="12"/>
                  </a:lnTo>
                  <a:lnTo>
                    <a:pt x="111" y="17"/>
                  </a:lnTo>
                  <a:lnTo>
                    <a:pt x="0" y="93"/>
                  </a:lnTo>
                  <a:lnTo>
                    <a:pt x="56" y="84"/>
                  </a:lnTo>
                  <a:lnTo>
                    <a:pt x="120" y="74"/>
                  </a:lnTo>
                  <a:lnTo>
                    <a:pt x="193" y="66"/>
                  </a:lnTo>
                  <a:lnTo>
                    <a:pt x="270" y="57"/>
                  </a:lnTo>
                  <a:lnTo>
                    <a:pt x="355" y="49"/>
                  </a:lnTo>
                  <a:lnTo>
                    <a:pt x="442" y="42"/>
                  </a:lnTo>
                  <a:lnTo>
                    <a:pt x="532" y="37"/>
                  </a:lnTo>
                  <a:lnTo>
                    <a:pt x="621" y="32"/>
                  </a:lnTo>
                  <a:lnTo>
                    <a:pt x="709" y="30"/>
                  </a:lnTo>
                  <a:lnTo>
                    <a:pt x="797" y="30"/>
                  </a:lnTo>
                  <a:lnTo>
                    <a:pt x="878" y="32"/>
                  </a:lnTo>
                  <a:lnTo>
                    <a:pt x="956" y="37"/>
                  </a:lnTo>
                  <a:lnTo>
                    <a:pt x="993" y="40"/>
                  </a:lnTo>
                  <a:lnTo>
                    <a:pt x="1027" y="46"/>
                  </a:lnTo>
                  <a:lnTo>
                    <a:pt x="1059" y="51"/>
                  </a:lnTo>
                  <a:lnTo>
                    <a:pt x="1087" y="57"/>
                  </a:lnTo>
                  <a:lnTo>
                    <a:pt x="1116" y="64"/>
                  </a:lnTo>
                  <a:lnTo>
                    <a:pt x="1140" y="73"/>
                  </a:lnTo>
                  <a:lnTo>
                    <a:pt x="1162" y="81"/>
                  </a:lnTo>
                  <a:lnTo>
                    <a:pt x="1180" y="9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7" name="Freeform 337">
              <a:extLst>
                <a:ext uri="{FF2B5EF4-FFF2-40B4-BE49-F238E27FC236}">
                  <a16:creationId xmlns:a16="http://schemas.microsoft.com/office/drawing/2014/main" id="{B86FA59A-21CA-4E25-9D3D-8BFDB112A3DF}"/>
                </a:ext>
              </a:extLst>
            </p:cNvPr>
            <p:cNvSpPr>
              <a:spLocks/>
            </p:cNvSpPr>
            <p:nvPr/>
          </p:nvSpPr>
          <p:spPr bwMode="auto">
            <a:xfrm>
              <a:off x="1153" y="1779"/>
              <a:ext cx="512" cy="42"/>
            </a:xfrm>
            <a:custGeom>
              <a:avLst/>
              <a:gdLst>
                <a:gd name="T0" fmla="*/ 505 w 512"/>
                <a:gd name="T1" fmla="*/ 42 h 42"/>
                <a:gd name="T2" fmla="*/ 512 w 512"/>
                <a:gd name="T3" fmla="*/ 38 h 42"/>
                <a:gd name="T4" fmla="*/ 508 w 512"/>
                <a:gd name="T5" fmla="*/ 35 h 42"/>
                <a:gd name="T6" fmla="*/ 503 w 512"/>
                <a:gd name="T7" fmla="*/ 32 h 42"/>
                <a:gd name="T8" fmla="*/ 497 w 512"/>
                <a:gd name="T9" fmla="*/ 28 h 42"/>
                <a:gd name="T10" fmla="*/ 488 w 512"/>
                <a:gd name="T11" fmla="*/ 25 h 42"/>
                <a:gd name="T12" fmla="*/ 468 w 512"/>
                <a:gd name="T13" fmla="*/ 18 h 42"/>
                <a:gd name="T14" fmla="*/ 443 w 512"/>
                <a:gd name="T15" fmla="*/ 13 h 42"/>
                <a:gd name="T16" fmla="*/ 414 w 512"/>
                <a:gd name="T17" fmla="*/ 10 h 42"/>
                <a:gd name="T18" fmla="*/ 382 w 512"/>
                <a:gd name="T19" fmla="*/ 6 h 42"/>
                <a:gd name="T20" fmla="*/ 348 w 512"/>
                <a:gd name="T21" fmla="*/ 3 h 42"/>
                <a:gd name="T22" fmla="*/ 313 w 512"/>
                <a:gd name="T23" fmla="*/ 1 h 42"/>
                <a:gd name="T24" fmla="*/ 240 w 512"/>
                <a:gd name="T25" fmla="*/ 0 h 42"/>
                <a:gd name="T26" fmla="*/ 171 w 512"/>
                <a:gd name="T27" fmla="*/ 0 h 42"/>
                <a:gd name="T28" fmla="*/ 110 w 512"/>
                <a:gd name="T29" fmla="*/ 0 h 42"/>
                <a:gd name="T30" fmla="*/ 64 w 512"/>
                <a:gd name="T31" fmla="*/ 3 h 42"/>
                <a:gd name="T32" fmla="*/ 0 w 512"/>
                <a:gd name="T33" fmla="*/ 30 h 42"/>
                <a:gd name="T34" fmla="*/ 47 w 512"/>
                <a:gd name="T35" fmla="*/ 25 h 42"/>
                <a:gd name="T36" fmla="*/ 115 w 512"/>
                <a:gd name="T37" fmla="*/ 20 h 42"/>
                <a:gd name="T38" fmla="*/ 194 w 512"/>
                <a:gd name="T39" fmla="*/ 16 h 42"/>
                <a:gd name="T40" fmla="*/ 277 w 512"/>
                <a:gd name="T41" fmla="*/ 13 h 42"/>
                <a:gd name="T42" fmla="*/ 319 w 512"/>
                <a:gd name="T43" fmla="*/ 13 h 42"/>
                <a:gd name="T44" fmla="*/ 358 w 512"/>
                <a:gd name="T45" fmla="*/ 15 h 42"/>
                <a:gd name="T46" fmla="*/ 395 w 512"/>
                <a:gd name="T47" fmla="*/ 16 h 42"/>
                <a:gd name="T48" fmla="*/ 427 w 512"/>
                <a:gd name="T49" fmla="*/ 18 h 42"/>
                <a:gd name="T50" fmla="*/ 456 w 512"/>
                <a:gd name="T51" fmla="*/ 22 h 42"/>
                <a:gd name="T52" fmla="*/ 480 w 512"/>
                <a:gd name="T53" fmla="*/ 27 h 42"/>
                <a:gd name="T54" fmla="*/ 488 w 512"/>
                <a:gd name="T55" fmla="*/ 30 h 42"/>
                <a:gd name="T56" fmla="*/ 497 w 512"/>
                <a:gd name="T57" fmla="*/ 33 h 42"/>
                <a:gd name="T58" fmla="*/ 502 w 512"/>
                <a:gd name="T59" fmla="*/ 37 h 42"/>
                <a:gd name="T60" fmla="*/ 505 w 512"/>
                <a:gd name="T61" fmla="*/ 42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2" h="42">
                  <a:moveTo>
                    <a:pt x="505" y="42"/>
                  </a:moveTo>
                  <a:lnTo>
                    <a:pt x="512" y="38"/>
                  </a:lnTo>
                  <a:lnTo>
                    <a:pt x="508" y="35"/>
                  </a:lnTo>
                  <a:lnTo>
                    <a:pt x="503" y="32"/>
                  </a:lnTo>
                  <a:lnTo>
                    <a:pt x="497" y="28"/>
                  </a:lnTo>
                  <a:lnTo>
                    <a:pt x="488" y="25"/>
                  </a:lnTo>
                  <a:lnTo>
                    <a:pt x="468" y="18"/>
                  </a:lnTo>
                  <a:lnTo>
                    <a:pt x="443" y="13"/>
                  </a:lnTo>
                  <a:lnTo>
                    <a:pt x="414" y="10"/>
                  </a:lnTo>
                  <a:lnTo>
                    <a:pt x="382" y="6"/>
                  </a:lnTo>
                  <a:lnTo>
                    <a:pt x="348" y="3"/>
                  </a:lnTo>
                  <a:lnTo>
                    <a:pt x="313" y="1"/>
                  </a:lnTo>
                  <a:lnTo>
                    <a:pt x="240" y="0"/>
                  </a:lnTo>
                  <a:lnTo>
                    <a:pt x="171" y="0"/>
                  </a:lnTo>
                  <a:lnTo>
                    <a:pt x="110" y="0"/>
                  </a:lnTo>
                  <a:lnTo>
                    <a:pt x="64" y="3"/>
                  </a:lnTo>
                  <a:lnTo>
                    <a:pt x="0" y="30"/>
                  </a:lnTo>
                  <a:lnTo>
                    <a:pt x="47" y="25"/>
                  </a:lnTo>
                  <a:lnTo>
                    <a:pt x="115" y="20"/>
                  </a:lnTo>
                  <a:lnTo>
                    <a:pt x="194" y="16"/>
                  </a:lnTo>
                  <a:lnTo>
                    <a:pt x="277" y="13"/>
                  </a:lnTo>
                  <a:lnTo>
                    <a:pt x="319" y="13"/>
                  </a:lnTo>
                  <a:lnTo>
                    <a:pt x="358" y="15"/>
                  </a:lnTo>
                  <a:lnTo>
                    <a:pt x="395" y="16"/>
                  </a:lnTo>
                  <a:lnTo>
                    <a:pt x="427" y="18"/>
                  </a:lnTo>
                  <a:lnTo>
                    <a:pt x="456" y="22"/>
                  </a:lnTo>
                  <a:lnTo>
                    <a:pt x="480" y="27"/>
                  </a:lnTo>
                  <a:lnTo>
                    <a:pt x="488" y="30"/>
                  </a:lnTo>
                  <a:lnTo>
                    <a:pt x="497" y="33"/>
                  </a:lnTo>
                  <a:lnTo>
                    <a:pt x="502" y="37"/>
                  </a:lnTo>
                  <a:lnTo>
                    <a:pt x="505" y="4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8" name="Freeform 338">
              <a:extLst>
                <a:ext uri="{FF2B5EF4-FFF2-40B4-BE49-F238E27FC236}">
                  <a16:creationId xmlns:a16="http://schemas.microsoft.com/office/drawing/2014/main" id="{508EE84C-3693-4C42-A859-5E6DD9316875}"/>
                </a:ext>
              </a:extLst>
            </p:cNvPr>
            <p:cNvSpPr>
              <a:spLocks/>
            </p:cNvSpPr>
            <p:nvPr/>
          </p:nvSpPr>
          <p:spPr bwMode="auto">
            <a:xfrm>
              <a:off x="1785" y="2267"/>
              <a:ext cx="1869" cy="796"/>
            </a:xfrm>
            <a:custGeom>
              <a:avLst/>
              <a:gdLst>
                <a:gd name="T0" fmla="*/ 376 w 1869"/>
                <a:gd name="T1" fmla="*/ 776 h 796"/>
                <a:gd name="T2" fmla="*/ 363 w 1869"/>
                <a:gd name="T3" fmla="*/ 782 h 796"/>
                <a:gd name="T4" fmla="*/ 347 w 1869"/>
                <a:gd name="T5" fmla="*/ 787 h 796"/>
                <a:gd name="T6" fmla="*/ 332 w 1869"/>
                <a:gd name="T7" fmla="*/ 792 h 796"/>
                <a:gd name="T8" fmla="*/ 317 w 1869"/>
                <a:gd name="T9" fmla="*/ 794 h 796"/>
                <a:gd name="T10" fmla="*/ 302 w 1869"/>
                <a:gd name="T11" fmla="*/ 796 h 796"/>
                <a:gd name="T12" fmla="*/ 285 w 1869"/>
                <a:gd name="T13" fmla="*/ 796 h 796"/>
                <a:gd name="T14" fmla="*/ 268 w 1869"/>
                <a:gd name="T15" fmla="*/ 796 h 796"/>
                <a:gd name="T16" fmla="*/ 248 w 1869"/>
                <a:gd name="T17" fmla="*/ 794 h 796"/>
                <a:gd name="T18" fmla="*/ 189 w 1869"/>
                <a:gd name="T19" fmla="*/ 782 h 796"/>
                <a:gd name="T20" fmla="*/ 123 w 1869"/>
                <a:gd name="T21" fmla="*/ 771 h 796"/>
                <a:gd name="T22" fmla="*/ 59 w 1869"/>
                <a:gd name="T23" fmla="*/ 757 h 796"/>
                <a:gd name="T24" fmla="*/ 0 w 1869"/>
                <a:gd name="T25" fmla="*/ 743 h 796"/>
                <a:gd name="T26" fmla="*/ 3 w 1869"/>
                <a:gd name="T27" fmla="*/ 732 h 796"/>
                <a:gd name="T28" fmla="*/ 11 w 1869"/>
                <a:gd name="T29" fmla="*/ 720 h 796"/>
                <a:gd name="T30" fmla="*/ 23 w 1869"/>
                <a:gd name="T31" fmla="*/ 708 h 796"/>
                <a:gd name="T32" fmla="*/ 42 w 1869"/>
                <a:gd name="T33" fmla="*/ 694 h 796"/>
                <a:gd name="T34" fmla="*/ 140 w 1869"/>
                <a:gd name="T35" fmla="*/ 671 h 796"/>
                <a:gd name="T36" fmla="*/ 241 w 1869"/>
                <a:gd name="T37" fmla="*/ 644 h 796"/>
                <a:gd name="T38" fmla="*/ 346 w 1869"/>
                <a:gd name="T39" fmla="*/ 613 h 796"/>
                <a:gd name="T40" fmla="*/ 454 w 1869"/>
                <a:gd name="T41" fmla="*/ 578 h 796"/>
                <a:gd name="T42" fmla="*/ 565 w 1869"/>
                <a:gd name="T43" fmla="*/ 542 h 796"/>
                <a:gd name="T44" fmla="*/ 678 w 1869"/>
                <a:gd name="T45" fmla="*/ 502 h 796"/>
                <a:gd name="T46" fmla="*/ 792 w 1869"/>
                <a:gd name="T47" fmla="*/ 460 h 796"/>
                <a:gd name="T48" fmla="*/ 908 w 1869"/>
                <a:gd name="T49" fmla="*/ 416 h 796"/>
                <a:gd name="T50" fmla="*/ 1023 w 1869"/>
                <a:gd name="T51" fmla="*/ 368 h 796"/>
                <a:gd name="T52" fmla="*/ 1139 w 1869"/>
                <a:gd name="T53" fmla="*/ 319 h 796"/>
                <a:gd name="T54" fmla="*/ 1258 w 1869"/>
                <a:gd name="T55" fmla="*/ 269 h 796"/>
                <a:gd name="T56" fmla="*/ 1372 w 1869"/>
                <a:gd name="T57" fmla="*/ 218 h 796"/>
                <a:gd name="T58" fmla="*/ 1489 w 1869"/>
                <a:gd name="T59" fmla="*/ 164 h 796"/>
                <a:gd name="T60" fmla="*/ 1602 w 1869"/>
                <a:gd name="T61" fmla="*/ 110 h 796"/>
                <a:gd name="T62" fmla="*/ 1713 w 1869"/>
                <a:gd name="T63" fmla="*/ 56 h 796"/>
                <a:gd name="T64" fmla="*/ 1825 w 1869"/>
                <a:gd name="T65" fmla="*/ 0 h 796"/>
                <a:gd name="T66" fmla="*/ 1838 w 1869"/>
                <a:gd name="T67" fmla="*/ 5 h 796"/>
                <a:gd name="T68" fmla="*/ 1850 w 1869"/>
                <a:gd name="T69" fmla="*/ 10 h 796"/>
                <a:gd name="T70" fmla="*/ 1862 w 1869"/>
                <a:gd name="T71" fmla="*/ 17 h 796"/>
                <a:gd name="T72" fmla="*/ 1869 w 1869"/>
                <a:gd name="T73" fmla="*/ 24 h 796"/>
                <a:gd name="T74" fmla="*/ 376 w 1869"/>
                <a:gd name="T75" fmla="*/ 776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69" h="796">
                  <a:moveTo>
                    <a:pt x="376" y="776"/>
                  </a:moveTo>
                  <a:lnTo>
                    <a:pt x="363" y="782"/>
                  </a:lnTo>
                  <a:lnTo>
                    <a:pt x="347" y="787"/>
                  </a:lnTo>
                  <a:lnTo>
                    <a:pt x="332" y="792"/>
                  </a:lnTo>
                  <a:lnTo>
                    <a:pt x="317" y="794"/>
                  </a:lnTo>
                  <a:lnTo>
                    <a:pt x="302" y="796"/>
                  </a:lnTo>
                  <a:lnTo>
                    <a:pt x="285" y="796"/>
                  </a:lnTo>
                  <a:lnTo>
                    <a:pt x="268" y="796"/>
                  </a:lnTo>
                  <a:lnTo>
                    <a:pt x="248" y="794"/>
                  </a:lnTo>
                  <a:lnTo>
                    <a:pt x="189" y="782"/>
                  </a:lnTo>
                  <a:lnTo>
                    <a:pt x="123" y="771"/>
                  </a:lnTo>
                  <a:lnTo>
                    <a:pt x="59" y="757"/>
                  </a:lnTo>
                  <a:lnTo>
                    <a:pt x="0" y="743"/>
                  </a:lnTo>
                  <a:lnTo>
                    <a:pt x="3" y="732"/>
                  </a:lnTo>
                  <a:lnTo>
                    <a:pt x="11" y="720"/>
                  </a:lnTo>
                  <a:lnTo>
                    <a:pt x="23" y="708"/>
                  </a:lnTo>
                  <a:lnTo>
                    <a:pt x="42" y="694"/>
                  </a:lnTo>
                  <a:lnTo>
                    <a:pt x="140" y="671"/>
                  </a:lnTo>
                  <a:lnTo>
                    <a:pt x="241" y="644"/>
                  </a:lnTo>
                  <a:lnTo>
                    <a:pt x="346" y="613"/>
                  </a:lnTo>
                  <a:lnTo>
                    <a:pt x="454" y="578"/>
                  </a:lnTo>
                  <a:lnTo>
                    <a:pt x="565" y="542"/>
                  </a:lnTo>
                  <a:lnTo>
                    <a:pt x="678" y="502"/>
                  </a:lnTo>
                  <a:lnTo>
                    <a:pt x="792" y="460"/>
                  </a:lnTo>
                  <a:lnTo>
                    <a:pt x="908" y="416"/>
                  </a:lnTo>
                  <a:lnTo>
                    <a:pt x="1023" y="368"/>
                  </a:lnTo>
                  <a:lnTo>
                    <a:pt x="1139" y="319"/>
                  </a:lnTo>
                  <a:lnTo>
                    <a:pt x="1258" y="269"/>
                  </a:lnTo>
                  <a:lnTo>
                    <a:pt x="1372" y="218"/>
                  </a:lnTo>
                  <a:lnTo>
                    <a:pt x="1489" y="164"/>
                  </a:lnTo>
                  <a:lnTo>
                    <a:pt x="1602" y="110"/>
                  </a:lnTo>
                  <a:lnTo>
                    <a:pt x="1713" y="56"/>
                  </a:lnTo>
                  <a:lnTo>
                    <a:pt x="1825" y="0"/>
                  </a:lnTo>
                  <a:lnTo>
                    <a:pt x="1838" y="5"/>
                  </a:lnTo>
                  <a:lnTo>
                    <a:pt x="1850" y="10"/>
                  </a:lnTo>
                  <a:lnTo>
                    <a:pt x="1862" y="17"/>
                  </a:lnTo>
                  <a:lnTo>
                    <a:pt x="1869" y="24"/>
                  </a:lnTo>
                  <a:lnTo>
                    <a:pt x="376" y="776"/>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9" name="Freeform 339">
              <a:extLst>
                <a:ext uri="{FF2B5EF4-FFF2-40B4-BE49-F238E27FC236}">
                  <a16:creationId xmlns:a16="http://schemas.microsoft.com/office/drawing/2014/main" id="{783BA1EE-68D5-43D7-BAFE-428D79986E3C}"/>
                </a:ext>
              </a:extLst>
            </p:cNvPr>
            <p:cNvSpPr>
              <a:spLocks/>
            </p:cNvSpPr>
            <p:nvPr/>
          </p:nvSpPr>
          <p:spPr bwMode="auto">
            <a:xfrm>
              <a:off x="878" y="1814"/>
              <a:ext cx="773" cy="203"/>
            </a:xfrm>
            <a:custGeom>
              <a:avLst/>
              <a:gdLst>
                <a:gd name="T0" fmla="*/ 194 w 773"/>
                <a:gd name="T1" fmla="*/ 194 h 203"/>
                <a:gd name="T2" fmla="*/ 174 w 773"/>
                <a:gd name="T3" fmla="*/ 198 h 203"/>
                <a:gd name="T4" fmla="*/ 145 w 773"/>
                <a:gd name="T5" fmla="*/ 201 h 203"/>
                <a:gd name="T6" fmla="*/ 115 w 773"/>
                <a:gd name="T7" fmla="*/ 203 h 203"/>
                <a:gd name="T8" fmla="*/ 96 w 773"/>
                <a:gd name="T9" fmla="*/ 203 h 203"/>
                <a:gd name="T10" fmla="*/ 73 w 773"/>
                <a:gd name="T11" fmla="*/ 201 h 203"/>
                <a:gd name="T12" fmla="*/ 46 w 773"/>
                <a:gd name="T13" fmla="*/ 199 h 203"/>
                <a:gd name="T14" fmla="*/ 20 w 773"/>
                <a:gd name="T15" fmla="*/ 196 h 203"/>
                <a:gd name="T16" fmla="*/ 0 w 773"/>
                <a:gd name="T17" fmla="*/ 193 h 203"/>
                <a:gd name="T18" fmla="*/ 0 w 773"/>
                <a:gd name="T19" fmla="*/ 191 h 203"/>
                <a:gd name="T20" fmla="*/ 0 w 773"/>
                <a:gd name="T21" fmla="*/ 189 h 203"/>
                <a:gd name="T22" fmla="*/ 3 w 773"/>
                <a:gd name="T23" fmla="*/ 186 h 203"/>
                <a:gd name="T24" fmla="*/ 10 w 773"/>
                <a:gd name="T25" fmla="*/ 183 h 203"/>
                <a:gd name="T26" fmla="*/ 86 w 773"/>
                <a:gd name="T27" fmla="*/ 171 h 203"/>
                <a:gd name="T28" fmla="*/ 172 w 773"/>
                <a:gd name="T29" fmla="*/ 156 h 203"/>
                <a:gd name="T30" fmla="*/ 265 w 773"/>
                <a:gd name="T31" fmla="*/ 135 h 203"/>
                <a:gd name="T32" fmla="*/ 365 w 773"/>
                <a:gd name="T33" fmla="*/ 112 h 203"/>
                <a:gd name="T34" fmla="*/ 466 w 773"/>
                <a:gd name="T35" fmla="*/ 86 h 203"/>
                <a:gd name="T36" fmla="*/ 567 w 773"/>
                <a:gd name="T37" fmla="*/ 59 h 203"/>
                <a:gd name="T38" fmla="*/ 669 w 773"/>
                <a:gd name="T39" fmla="*/ 30 h 203"/>
                <a:gd name="T40" fmla="*/ 765 w 773"/>
                <a:gd name="T41" fmla="*/ 0 h 203"/>
                <a:gd name="T42" fmla="*/ 772 w 773"/>
                <a:gd name="T43" fmla="*/ 3 h 203"/>
                <a:gd name="T44" fmla="*/ 773 w 773"/>
                <a:gd name="T45" fmla="*/ 8 h 203"/>
                <a:gd name="T46" fmla="*/ 194 w 773"/>
                <a:gd name="T47" fmla="*/ 194 h 2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3" h="203">
                  <a:moveTo>
                    <a:pt x="194" y="194"/>
                  </a:moveTo>
                  <a:lnTo>
                    <a:pt x="174" y="198"/>
                  </a:lnTo>
                  <a:lnTo>
                    <a:pt x="145" y="201"/>
                  </a:lnTo>
                  <a:lnTo>
                    <a:pt x="115" y="203"/>
                  </a:lnTo>
                  <a:lnTo>
                    <a:pt x="96" y="203"/>
                  </a:lnTo>
                  <a:lnTo>
                    <a:pt x="73" y="201"/>
                  </a:lnTo>
                  <a:lnTo>
                    <a:pt x="46" y="199"/>
                  </a:lnTo>
                  <a:lnTo>
                    <a:pt x="20" y="196"/>
                  </a:lnTo>
                  <a:lnTo>
                    <a:pt x="0" y="193"/>
                  </a:lnTo>
                  <a:lnTo>
                    <a:pt x="0" y="191"/>
                  </a:lnTo>
                  <a:lnTo>
                    <a:pt x="0" y="189"/>
                  </a:lnTo>
                  <a:lnTo>
                    <a:pt x="3" y="186"/>
                  </a:lnTo>
                  <a:lnTo>
                    <a:pt x="10" y="183"/>
                  </a:lnTo>
                  <a:lnTo>
                    <a:pt x="86" y="171"/>
                  </a:lnTo>
                  <a:lnTo>
                    <a:pt x="172" y="156"/>
                  </a:lnTo>
                  <a:lnTo>
                    <a:pt x="265" y="135"/>
                  </a:lnTo>
                  <a:lnTo>
                    <a:pt x="365" y="112"/>
                  </a:lnTo>
                  <a:lnTo>
                    <a:pt x="466" y="86"/>
                  </a:lnTo>
                  <a:lnTo>
                    <a:pt x="567" y="59"/>
                  </a:lnTo>
                  <a:lnTo>
                    <a:pt x="669" y="30"/>
                  </a:lnTo>
                  <a:lnTo>
                    <a:pt x="765" y="0"/>
                  </a:lnTo>
                  <a:lnTo>
                    <a:pt x="772" y="3"/>
                  </a:lnTo>
                  <a:lnTo>
                    <a:pt x="773" y="8"/>
                  </a:lnTo>
                  <a:lnTo>
                    <a:pt x="194" y="194"/>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0" name="Freeform 340">
              <a:extLst>
                <a:ext uri="{FF2B5EF4-FFF2-40B4-BE49-F238E27FC236}">
                  <a16:creationId xmlns:a16="http://schemas.microsoft.com/office/drawing/2014/main" id="{13358C5D-AA2E-4103-9B19-DF267D1A70AC}"/>
                </a:ext>
              </a:extLst>
            </p:cNvPr>
            <p:cNvSpPr>
              <a:spLocks/>
            </p:cNvSpPr>
            <p:nvPr/>
          </p:nvSpPr>
          <p:spPr bwMode="auto">
            <a:xfrm>
              <a:off x="1746" y="2265"/>
              <a:ext cx="1864" cy="745"/>
            </a:xfrm>
            <a:custGeom>
              <a:avLst/>
              <a:gdLst>
                <a:gd name="T0" fmla="*/ 39 w 1864"/>
                <a:gd name="T1" fmla="*/ 685 h 745"/>
                <a:gd name="T2" fmla="*/ 29 w 1864"/>
                <a:gd name="T3" fmla="*/ 690 h 745"/>
                <a:gd name="T4" fmla="*/ 20 w 1864"/>
                <a:gd name="T5" fmla="*/ 695 h 745"/>
                <a:gd name="T6" fmla="*/ 13 w 1864"/>
                <a:gd name="T7" fmla="*/ 702 h 745"/>
                <a:gd name="T8" fmla="*/ 10 w 1864"/>
                <a:gd name="T9" fmla="*/ 710 h 745"/>
                <a:gd name="T10" fmla="*/ 3 w 1864"/>
                <a:gd name="T11" fmla="*/ 724 h 745"/>
                <a:gd name="T12" fmla="*/ 0 w 1864"/>
                <a:gd name="T13" fmla="*/ 737 h 745"/>
                <a:gd name="T14" fmla="*/ 39 w 1864"/>
                <a:gd name="T15" fmla="*/ 745 h 745"/>
                <a:gd name="T16" fmla="*/ 42 w 1864"/>
                <a:gd name="T17" fmla="*/ 734 h 745"/>
                <a:gd name="T18" fmla="*/ 50 w 1864"/>
                <a:gd name="T19" fmla="*/ 722 h 745"/>
                <a:gd name="T20" fmla="*/ 62 w 1864"/>
                <a:gd name="T21" fmla="*/ 710 h 745"/>
                <a:gd name="T22" fmla="*/ 81 w 1864"/>
                <a:gd name="T23" fmla="*/ 696 h 745"/>
                <a:gd name="T24" fmla="*/ 179 w 1864"/>
                <a:gd name="T25" fmla="*/ 673 h 745"/>
                <a:gd name="T26" fmla="*/ 280 w 1864"/>
                <a:gd name="T27" fmla="*/ 646 h 745"/>
                <a:gd name="T28" fmla="*/ 385 w 1864"/>
                <a:gd name="T29" fmla="*/ 615 h 745"/>
                <a:gd name="T30" fmla="*/ 493 w 1864"/>
                <a:gd name="T31" fmla="*/ 580 h 745"/>
                <a:gd name="T32" fmla="*/ 604 w 1864"/>
                <a:gd name="T33" fmla="*/ 544 h 745"/>
                <a:gd name="T34" fmla="*/ 717 w 1864"/>
                <a:gd name="T35" fmla="*/ 504 h 745"/>
                <a:gd name="T36" fmla="*/ 831 w 1864"/>
                <a:gd name="T37" fmla="*/ 462 h 745"/>
                <a:gd name="T38" fmla="*/ 947 w 1864"/>
                <a:gd name="T39" fmla="*/ 418 h 745"/>
                <a:gd name="T40" fmla="*/ 1062 w 1864"/>
                <a:gd name="T41" fmla="*/ 370 h 745"/>
                <a:gd name="T42" fmla="*/ 1178 w 1864"/>
                <a:gd name="T43" fmla="*/ 321 h 745"/>
                <a:gd name="T44" fmla="*/ 1297 w 1864"/>
                <a:gd name="T45" fmla="*/ 271 h 745"/>
                <a:gd name="T46" fmla="*/ 1411 w 1864"/>
                <a:gd name="T47" fmla="*/ 220 h 745"/>
                <a:gd name="T48" fmla="*/ 1528 w 1864"/>
                <a:gd name="T49" fmla="*/ 166 h 745"/>
                <a:gd name="T50" fmla="*/ 1641 w 1864"/>
                <a:gd name="T51" fmla="*/ 112 h 745"/>
                <a:gd name="T52" fmla="*/ 1752 w 1864"/>
                <a:gd name="T53" fmla="*/ 58 h 745"/>
                <a:gd name="T54" fmla="*/ 1864 w 1864"/>
                <a:gd name="T55" fmla="*/ 2 h 745"/>
                <a:gd name="T56" fmla="*/ 1854 w 1864"/>
                <a:gd name="T57" fmla="*/ 0 h 745"/>
                <a:gd name="T58" fmla="*/ 1727 w 1864"/>
                <a:gd name="T59" fmla="*/ 58 h 745"/>
                <a:gd name="T60" fmla="*/ 1602 w 1864"/>
                <a:gd name="T61" fmla="*/ 115 h 745"/>
                <a:gd name="T62" fmla="*/ 1479 w 1864"/>
                <a:gd name="T63" fmla="*/ 171 h 745"/>
                <a:gd name="T64" fmla="*/ 1356 w 1864"/>
                <a:gd name="T65" fmla="*/ 227 h 745"/>
                <a:gd name="T66" fmla="*/ 1234 w 1864"/>
                <a:gd name="T67" fmla="*/ 279 h 745"/>
                <a:gd name="T68" fmla="*/ 1116 w 1864"/>
                <a:gd name="T69" fmla="*/ 330 h 745"/>
                <a:gd name="T70" fmla="*/ 998 w 1864"/>
                <a:gd name="T71" fmla="*/ 379 h 745"/>
                <a:gd name="T72" fmla="*/ 881 w 1864"/>
                <a:gd name="T73" fmla="*/ 424 h 745"/>
                <a:gd name="T74" fmla="*/ 768 w 1864"/>
                <a:gd name="T75" fmla="*/ 468 h 745"/>
                <a:gd name="T76" fmla="*/ 657 w 1864"/>
                <a:gd name="T77" fmla="*/ 509 h 745"/>
                <a:gd name="T78" fmla="*/ 547 w 1864"/>
                <a:gd name="T79" fmla="*/ 546 h 745"/>
                <a:gd name="T80" fmla="*/ 439 w 1864"/>
                <a:gd name="T81" fmla="*/ 582 h 745"/>
                <a:gd name="T82" fmla="*/ 334 w 1864"/>
                <a:gd name="T83" fmla="*/ 612 h 745"/>
                <a:gd name="T84" fmla="*/ 233 w 1864"/>
                <a:gd name="T85" fmla="*/ 641 h 745"/>
                <a:gd name="T86" fmla="*/ 135 w 1864"/>
                <a:gd name="T87" fmla="*/ 664 h 745"/>
                <a:gd name="T88" fmla="*/ 39 w 1864"/>
                <a:gd name="T89" fmla="*/ 685 h 7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64" h="745">
                  <a:moveTo>
                    <a:pt x="39" y="685"/>
                  </a:moveTo>
                  <a:lnTo>
                    <a:pt x="29" y="690"/>
                  </a:lnTo>
                  <a:lnTo>
                    <a:pt x="20" y="695"/>
                  </a:lnTo>
                  <a:lnTo>
                    <a:pt x="13" y="702"/>
                  </a:lnTo>
                  <a:lnTo>
                    <a:pt x="10" y="710"/>
                  </a:lnTo>
                  <a:lnTo>
                    <a:pt x="3" y="724"/>
                  </a:lnTo>
                  <a:lnTo>
                    <a:pt x="0" y="737"/>
                  </a:lnTo>
                  <a:lnTo>
                    <a:pt x="39" y="745"/>
                  </a:lnTo>
                  <a:lnTo>
                    <a:pt x="42" y="734"/>
                  </a:lnTo>
                  <a:lnTo>
                    <a:pt x="50" y="722"/>
                  </a:lnTo>
                  <a:lnTo>
                    <a:pt x="62" y="710"/>
                  </a:lnTo>
                  <a:lnTo>
                    <a:pt x="81" y="696"/>
                  </a:lnTo>
                  <a:lnTo>
                    <a:pt x="179" y="673"/>
                  </a:lnTo>
                  <a:lnTo>
                    <a:pt x="280" y="646"/>
                  </a:lnTo>
                  <a:lnTo>
                    <a:pt x="385" y="615"/>
                  </a:lnTo>
                  <a:lnTo>
                    <a:pt x="493" y="580"/>
                  </a:lnTo>
                  <a:lnTo>
                    <a:pt x="604" y="544"/>
                  </a:lnTo>
                  <a:lnTo>
                    <a:pt x="717" y="504"/>
                  </a:lnTo>
                  <a:lnTo>
                    <a:pt x="831" y="462"/>
                  </a:lnTo>
                  <a:lnTo>
                    <a:pt x="947" y="418"/>
                  </a:lnTo>
                  <a:lnTo>
                    <a:pt x="1062" y="370"/>
                  </a:lnTo>
                  <a:lnTo>
                    <a:pt x="1178" y="321"/>
                  </a:lnTo>
                  <a:lnTo>
                    <a:pt x="1297" y="271"/>
                  </a:lnTo>
                  <a:lnTo>
                    <a:pt x="1411" y="220"/>
                  </a:lnTo>
                  <a:lnTo>
                    <a:pt x="1528" y="166"/>
                  </a:lnTo>
                  <a:lnTo>
                    <a:pt x="1641" y="112"/>
                  </a:lnTo>
                  <a:lnTo>
                    <a:pt x="1752" y="58"/>
                  </a:lnTo>
                  <a:lnTo>
                    <a:pt x="1864" y="2"/>
                  </a:lnTo>
                  <a:lnTo>
                    <a:pt x="1854" y="0"/>
                  </a:lnTo>
                  <a:lnTo>
                    <a:pt x="1727" y="58"/>
                  </a:lnTo>
                  <a:lnTo>
                    <a:pt x="1602" y="115"/>
                  </a:lnTo>
                  <a:lnTo>
                    <a:pt x="1479" y="171"/>
                  </a:lnTo>
                  <a:lnTo>
                    <a:pt x="1356" y="227"/>
                  </a:lnTo>
                  <a:lnTo>
                    <a:pt x="1234" y="279"/>
                  </a:lnTo>
                  <a:lnTo>
                    <a:pt x="1116" y="330"/>
                  </a:lnTo>
                  <a:lnTo>
                    <a:pt x="998" y="379"/>
                  </a:lnTo>
                  <a:lnTo>
                    <a:pt x="881" y="424"/>
                  </a:lnTo>
                  <a:lnTo>
                    <a:pt x="768" y="468"/>
                  </a:lnTo>
                  <a:lnTo>
                    <a:pt x="657" y="509"/>
                  </a:lnTo>
                  <a:lnTo>
                    <a:pt x="547" y="546"/>
                  </a:lnTo>
                  <a:lnTo>
                    <a:pt x="439" y="582"/>
                  </a:lnTo>
                  <a:lnTo>
                    <a:pt x="334" y="612"/>
                  </a:lnTo>
                  <a:lnTo>
                    <a:pt x="233" y="641"/>
                  </a:lnTo>
                  <a:lnTo>
                    <a:pt x="135" y="664"/>
                  </a:lnTo>
                  <a:lnTo>
                    <a:pt x="39" y="68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1" name="Freeform 341">
              <a:extLst>
                <a:ext uri="{FF2B5EF4-FFF2-40B4-BE49-F238E27FC236}">
                  <a16:creationId xmlns:a16="http://schemas.microsoft.com/office/drawing/2014/main" id="{714C5EC7-7F59-4261-A7AF-91A8E368471F}"/>
                </a:ext>
              </a:extLst>
            </p:cNvPr>
            <p:cNvSpPr>
              <a:spLocks/>
            </p:cNvSpPr>
            <p:nvPr/>
          </p:nvSpPr>
          <p:spPr bwMode="auto">
            <a:xfrm>
              <a:off x="864" y="1814"/>
              <a:ext cx="779" cy="193"/>
            </a:xfrm>
            <a:custGeom>
              <a:avLst/>
              <a:gdLst>
                <a:gd name="T0" fmla="*/ 17 w 779"/>
                <a:gd name="T1" fmla="*/ 179 h 193"/>
                <a:gd name="T2" fmla="*/ 9 w 779"/>
                <a:gd name="T3" fmla="*/ 181 h 193"/>
                <a:gd name="T4" fmla="*/ 4 w 779"/>
                <a:gd name="T5" fmla="*/ 184 h 193"/>
                <a:gd name="T6" fmla="*/ 2 w 779"/>
                <a:gd name="T7" fmla="*/ 188 h 193"/>
                <a:gd name="T8" fmla="*/ 0 w 779"/>
                <a:gd name="T9" fmla="*/ 191 h 193"/>
                <a:gd name="T10" fmla="*/ 14 w 779"/>
                <a:gd name="T11" fmla="*/ 193 h 193"/>
                <a:gd name="T12" fmla="*/ 14 w 779"/>
                <a:gd name="T13" fmla="*/ 191 h 193"/>
                <a:gd name="T14" fmla="*/ 14 w 779"/>
                <a:gd name="T15" fmla="*/ 189 h 193"/>
                <a:gd name="T16" fmla="*/ 17 w 779"/>
                <a:gd name="T17" fmla="*/ 186 h 193"/>
                <a:gd name="T18" fmla="*/ 24 w 779"/>
                <a:gd name="T19" fmla="*/ 183 h 193"/>
                <a:gd name="T20" fmla="*/ 100 w 779"/>
                <a:gd name="T21" fmla="*/ 171 h 193"/>
                <a:gd name="T22" fmla="*/ 186 w 779"/>
                <a:gd name="T23" fmla="*/ 156 h 193"/>
                <a:gd name="T24" fmla="*/ 279 w 779"/>
                <a:gd name="T25" fmla="*/ 135 h 193"/>
                <a:gd name="T26" fmla="*/ 379 w 779"/>
                <a:gd name="T27" fmla="*/ 112 h 193"/>
                <a:gd name="T28" fmla="*/ 480 w 779"/>
                <a:gd name="T29" fmla="*/ 86 h 193"/>
                <a:gd name="T30" fmla="*/ 581 w 779"/>
                <a:gd name="T31" fmla="*/ 59 h 193"/>
                <a:gd name="T32" fmla="*/ 683 w 779"/>
                <a:gd name="T33" fmla="*/ 30 h 193"/>
                <a:gd name="T34" fmla="*/ 779 w 779"/>
                <a:gd name="T35" fmla="*/ 0 h 193"/>
                <a:gd name="T36" fmla="*/ 777 w 779"/>
                <a:gd name="T37" fmla="*/ 0 h 193"/>
                <a:gd name="T38" fmla="*/ 669 w 779"/>
                <a:gd name="T39" fmla="*/ 30 h 193"/>
                <a:gd name="T40" fmla="*/ 563 w 779"/>
                <a:gd name="T41" fmla="*/ 59 h 193"/>
                <a:gd name="T42" fmla="*/ 458 w 779"/>
                <a:gd name="T43" fmla="*/ 88 h 193"/>
                <a:gd name="T44" fmla="*/ 357 w 779"/>
                <a:gd name="T45" fmla="*/ 113 h 193"/>
                <a:gd name="T46" fmla="*/ 261 w 779"/>
                <a:gd name="T47" fmla="*/ 135 h 193"/>
                <a:gd name="T48" fmla="*/ 171 w 779"/>
                <a:gd name="T49" fmla="*/ 154 h 193"/>
                <a:gd name="T50" fmla="*/ 90 w 779"/>
                <a:gd name="T51" fmla="*/ 169 h 193"/>
                <a:gd name="T52" fmla="*/ 17 w 779"/>
                <a:gd name="T53" fmla="*/ 179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9" h="193">
                  <a:moveTo>
                    <a:pt x="17" y="179"/>
                  </a:moveTo>
                  <a:lnTo>
                    <a:pt x="9" y="181"/>
                  </a:lnTo>
                  <a:lnTo>
                    <a:pt x="4" y="184"/>
                  </a:lnTo>
                  <a:lnTo>
                    <a:pt x="2" y="188"/>
                  </a:lnTo>
                  <a:lnTo>
                    <a:pt x="0" y="191"/>
                  </a:lnTo>
                  <a:lnTo>
                    <a:pt x="14" y="193"/>
                  </a:lnTo>
                  <a:lnTo>
                    <a:pt x="14" y="191"/>
                  </a:lnTo>
                  <a:lnTo>
                    <a:pt x="14" y="189"/>
                  </a:lnTo>
                  <a:lnTo>
                    <a:pt x="17" y="186"/>
                  </a:lnTo>
                  <a:lnTo>
                    <a:pt x="24" y="183"/>
                  </a:lnTo>
                  <a:lnTo>
                    <a:pt x="100" y="171"/>
                  </a:lnTo>
                  <a:lnTo>
                    <a:pt x="186" y="156"/>
                  </a:lnTo>
                  <a:lnTo>
                    <a:pt x="279" y="135"/>
                  </a:lnTo>
                  <a:lnTo>
                    <a:pt x="379" y="112"/>
                  </a:lnTo>
                  <a:lnTo>
                    <a:pt x="480" y="86"/>
                  </a:lnTo>
                  <a:lnTo>
                    <a:pt x="581" y="59"/>
                  </a:lnTo>
                  <a:lnTo>
                    <a:pt x="683" y="30"/>
                  </a:lnTo>
                  <a:lnTo>
                    <a:pt x="779" y="0"/>
                  </a:lnTo>
                  <a:lnTo>
                    <a:pt x="777" y="0"/>
                  </a:lnTo>
                  <a:lnTo>
                    <a:pt x="669" y="30"/>
                  </a:lnTo>
                  <a:lnTo>
                    <a:pt x="563" y="59"/>
                  </a:lnTo>
                  <a:lnTo>
                    <a:pt x="458" y="88"/>
                  </a:lnTo>
                  <a:lnTo>
                    <a:pt x="357" y="113"/>
                  </a:lnTo>
                  <a:lnTo>
                    <a:pt x="261" y="135"/>
                  </a:lnTo>
                  <a:lnTo>
                    <a:pt x="171" y="154"/>
                  </a:lnTo>
                  <a:lnTo>
                    <a:pt x="90" y="169"/>
                  </a:lnTo>
                  <a:lnTo>
                    <a:pt x="17"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2" name="Freeform 342">
              <a:extLst>
                <a:ext uri="{FF2B5EF4-FFF2-40B4-BE49-F238E27FC236}">
                  <a16:creationId xmlns:a16="http://schemas.microsoft.com/office/drawing/2014/main" id="{1BB29EBF-541C-4DF5-AB3F-F443FF9DC478}"/>
                </a:ext>
              </a:extLst>
            </p:cNvPr>
            <p:cNvSpPr>
              <a:spLocks/>
            </p:cNvSpPr>
            <p:nvPr/>
          </p:nvSpPr>
          <p:spPr bwMode="auto">
            <a:xfrm>
              <a:off x="1530" y="2262"/>
              <a:ext cx="2009" cy="727"/>
            </a:xfrm>
            <a:custGeom>
              <a:avLst/>
              <a:gdLst>
                <a:gd name="T0" fmla="*/ 180 w 2009"/>
                <a:gd name="T1" fmla="*/ 544 h 727"/>
                <a:gd name="T2" fmla="*/ 3 w 2009"/>
                <a:gd name="T3" fmla="*/ 664 h 727"/>
                <a:gd name="T4" fmla="*/ 0 w 2009"/>
                <a:gd name="T5" fmla="*/ 666 h 727"/>
                <a:gd name="T6" fmla="*/ 0 w 2009"/>
                <a:gd name="T7" fmla="*/ 669 h 727"/>
                <a:gd name="T8" fmla="*/ 0 w 2009"/>
                <a:gd name="T9" fmla="*/ 672 h 727"/>
                <a:gd name="T10" fmla="*/ 0 w 2009"/>
                <a:gd name="T11" fmla="*/ 674 h 727"/>
                <a:gd name="T12" fmla="*/ 3 w 2009"/>
                <a:gd name="T13" fmla="*/ 679 h 727"/>
                <a:gd name="T14" fmla="*/ 6 w 2009"/>
                <a:gd name="T15" fmla="*/ 681 h 727"/>
                <a:gd name="T16" fmla="*/ 8 w 2009"/>
                <a:gd name="T17" fmla="*/ 683 h 727"/>
                <a:gd name="T18" fmla="*/ 94 w 2009"/>
                <a:gd name="T19" fmla="*/ 708 h 727"/>
                <a:gd name="T20" fmla="*/ 167 w 2009"/>
                <a:gd name="T21" fmla="*/ 727 h 727"/>
                <a:gd name="T22" fmla="*/ 172 w 2009"/>
                <a:gd name="T23" fmla="*/ 715 h 727"/>
                <a:gd name="T24" fmla="*/ 174 w 2009"/>
                <a:gd name="T25" fmla="*/ 699 h 727"/>
                <a:gd name="T26" fmla="*/ 174 w 2009"/>
                <a:gd name="T27" fmla="*/ 693 h 727"/>
                <a:gd name="T28" fmla="*/ 175 w 2009"/>
                <a:gd name="T29" fmla="*/ 686 h 727"/>
                <a:gd name="T30" fmla="*/ 177 w 2009"/>
                <a:gd name="T31" fmla="*/ 676 h 727"/>
                <a:gd name="T32" fmla="*/ 184 w 2009"/>
                <a:gd name="T33" fmla="*/ 666 h 727"/>
                <a:gd name="T34" fmla="*/ 282 w 2009"/>
                <a:gd name="T35" fmla="*/ 642 h 727"/>
                <a:gd name="T36" fmla="*/ 385 w 2009"/>
                <a:gd name="T37" fmla="*/ 615 h 727"/>
                <a:gd name="T38" fmla="*/ 493 w 2009"/>
                <a:gd name="T39" fmla="*/ 586 h 727"/>
                <a:gd name="T40" fmla="*/ 602 w 2009"/>
                <a:gd name="T41" fmla="*/ 554 h 727"/>
                <a:gd name="T42" fmla="*/ 717 w 2009"/>
                <a:gd name="T43" fmla="*/ 519 h 727"/>
                <a:gd name="T44" fmla="*/ 834 w 2009"/>
                <a:gd name="T45" fmla="*/ 481 h 727"/>
                <a:gd name="T46" fmla="*/ 952 w 2009"/>
                <a:gd name="T47" fmla="*/ 443 h 727"/>
                <a:gd name="T48" fmla="*/ 1072 w 2009"/>
                <a:gd name="T49" fmla="*/ 400 h 727"/>
                <a:gd name="T50" fmla="*/ 1192 w 2009"/>
                <a:gd name="T51" fmla="*/ 356 h 727"/>
                <a:gd name="T52" fmla="*/ 1313 w 2009"/>
                <a:gd name="T53" fmla="*/ 311 h 727"/>
                <a:gd name="T54" fmla="*/ 1433 w 2009"/>
                <a:gd name="T55" fmla="*/ 263 h 727"/>
                <a:gd name="T56" fmla="*/ 1553 w 2009"/>
                <a:gd name="T57" fmla="*/ 214 h 727"/>
                <a:gd name="T58" fmla="*/ 1670 w 2009"/>
                <a:gd name="T59" fmla="*/ 164 h 727"/>
                <a:gd name="T60" fmla="*/ 1786 w 2009"/>
                <a:gd name="T61" fmla="*/ 111 h 727"/>
                <a:gd name="T62" fmla="*/ 1899 w 2009"/>
                <a:gd name="T63" fmla="*/ 57 h 727"/>
                <a:gd name="T64" fmla="*/ 2009 w 2009"/>
                <a:gd name="T65" fmla="*/ 3 h 727"/>
                <a:gd name="T66" fmla="*/ 1999 w 2009"/>
                <a:gd name="T67" fmla="*/ 0 h 727"/>
                <a:gd name="T68" fmla="*/ 1872 w 2009"/>
                <a:gd name="T69" fmla="*/ 57 h 727"/>
                <a:gd name="T70" fmla="*/ 1747 w 2009"/>
                <a:gd name="T71" fmla="*/ 110 h 727"/>
                <a:gd name="T72" fmla="*/ 1624 w 2009"/>
                <a:gd name="T73" fmla="*/ 159 h 727"/>
                <a:gd name="T74" fmla="*/ 1501 w 2009"/>
                <a:gd name="T75" fmla="*/ 204 h 727"/>
                <a:gd name="T76" fmla="*/ 1379 w 2009"/>
                <a:gd name="T77" fmla="*/ 247 h 727"/>
                <a:gd name="T78" fmla="*/ 1259 w 2009"/>
                <a:gd name="T79" fmla="*/ 285 h 727"/>
                <a:gd name="T80" fmla="*/ 1141 w 2009"/>
                <a:gd name="T81" fmla="*/ 321 h 727"/>
                <a:gd name="T82" fmla="*/ 1026 w 2009"/>
                <a:gd name="T83" fmla="*/ 355 h 727"/>
                <a:gd name="T84" fmla="*/ 911 w 2009"/>
                <a:gd name="T85" fmla="*/ 385 h 727"/>
                <a:gd name="T86" fmla="*/ 800 w 2009"/>
                <a:gd name="T87" fmla="*/ 412 h 727"/>
                <a:gd name="T88" fmla="*/ 690 w 2009"/>
                <a:gd name="T89" fmla="*/ 439 h 727"/>
                <a:gd name="T90" fmla="*/ 582 w 2009"/>
                <a:gd name="T91" fmla="*/ 463 h 727"/>
                <a:gd name="T92" fmla="*/ 478 w 2009"/>
                <a:gd name="T93" fmla="*/ 485 h 727"/>
                <a:gd name="T94" fmla="*/ 376 w 2009"/>
                <a:gd name="T95" fmla="*/ 505 h 727"/>
                <a:gd name="T96" fmla="*/ 277 w 2009"/>
                <a:gd name="T97" fmla="*/ 525 h 727"/>
                <a:gd name="T98" fmla="*/ 180 w 2009"/>
                <a:gd name="T99" fmla="*/ 544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9" h="727">
                  <a:moveTo>
                    <a:pt x="180" y="544"/>
                  </a:moveTo>
                  <a:lnTo>
                    <a:pt x="3" y="664"/>
                  </a:lnTo>
                  <a:lnTo>
                    <a:pt x="0" y="666"/>
                  </a:lnTo>
                  <a:lnTo>
                    <a:pt x="0" y="669"/>
                  </a:lnTo>
                  <a:lnTo>
                    <a:pt x="0" y="672"/>
                  </a:lnTo>
                  <a:lnTo>
                    <a:pt x="0" y="674"/>
                  </a:lnTo>
                  <a:lnTo>
                    <a:pt x="3" y="679"/>
                  </a:lnTo>
                  <a:lnTo>
                    <a:pt x="6" y="681"/>
                  </a:lnTo>
                  <a:lnTo>
                    <a:pt x="8" y="683"/>
                  </a:lnTo>
                  <a:lnTo>
                    <a:pt x="94" y="708"/>
                  </a:lnTo>
                  <a:lnTo>
                    <a:pt x="167" y="727"/>
                  </a:lnTo>
                  <a:lnTo>
                    <a:pt x="172" y="715"/>
                  </a:lnTo>
                  <a:lnTo>
                    <a:pt x="174" y="699"/>
                  </a:lnTo>
                  <a:lnTo>
                    <a:pt x="174" y="693"/>
                  </a:lnTo>
                  <a:lnTo>
                    <a:pt x="175" y="686"/>
                  </a:lnTo>
                  <a:lnTo>
                    <a:pt x="177" y="676"/>
                  </a:lnTo>
                  <a:lnTo>
                    <a:pt x="184" y="666"/>
                  </a:lnTo>
                  <a:lnTo>
                    <a:pt x="282" y="642"/>
                  </a:lnTo>
                  <a:lnTo>
                    <a:pt x="385" y="615"/>
                  </a:lnTo>
                  <a:lnTo>
                    <a:pt x="493" y="586"/>
                  </a:lnTo>
                  <a:lnTo>
                    <a:pt x="602" y="554"/>
                  </a:lnTo>
                  <a:lnTo>
                    <a:pt x="717" y="519"/>
                  </a:lnTo>
                  <a:lnTo>
                    <a:pt x="834" y="481"/>
                  </a:lnTo>
                  <a:lnTo>
                    <a:pt x="952" y="443"/>
                  </a:lnTo>
                  <a:lnTo>
                    <a:pt x="1072" y="400"/>
                  </a:lnTo>
                  <a:lnTo>
                    <a:pt x="1192" y="356"/>
                  </a:lnTo>
                  <a:lnTo>
                    <a:pt x="1313" y="311"/>
                  </a:lnTo>
                  <a:lnTo>
                    <a:pt x="1433" y="263"/>
                  </a:lnTo>
                  <a:lnTo>
                    <a:pt x="1553" y="214"/>
                  </a:lnTo>
                  <a:lnTo>
                    <a:pt x="1670" y="164"/>
                  </a:lnTo>
                  <a:lnTo>
                    <a:pt x="1786" y="111"/>
                  </a:lnTo>
                  <a:lnTo>
                    <a:pt x="1899" y="57"/>
                  </a:lnTo>
                  <a:lnTo>
                    <a:pt x="2009" y="3"/>
                  </a:lnTo>
                  <a:lnTo>
                    <a:pt x="1999" y="0"/>
                  </a:lnTo>
                  <a:lnTo>
                    <a:pt x="1872" y="57"/>
                  </a:lnTo>
                  <a:lnTo>
                    <a:pt x="1747" y="110"/>
                  </a:lnTo>
                  <a:lnTo>
                    <a:pt x="1624" y="159"/>
                  </a:lnTo>
                  <a:lnTo>
                    <a:pt x="1501" y="204"/>
                  </a:lnTo>
                  <a:lnTo>
                    <a:pt x="1379" y="247"/>
                  </a:lnTo>
                  <a:lnTo>
                    <a:pt x="1259" y="285"/>
                  </a:lnTo>
                  <a:lnTo>
                    <a:pt x="1141" y="321"/>
                  </a:lnTo>
                  <a:lnTo>
                    <a:pt x="1026" y="355"/>
                  </a:lnTo>
                  <a:lnTo>
                    <a:pt x="911" y="385"/>
                  </a:lnTo>
                  <a:lnTo>
                    <a:pt x="800" y="412"/>
                  </a:lnTo>
                  <a:lnTo>
                    <a:pt x="690" y="439"/>
                  </a:lnTo>
                  <a:lnTo>
                    <a:pt x="582" y="463"/>
                  </a:lnTo>
                  <a:lnTo>
                    <a:pt x="478" y="485"/>
                  </a:lnTo>
                  <a:lnTo>
                    <a:pt x="376" y="505"/>
                  </a:lnTo>
                  <a:lnTo>
                    <a:pt x="277" y="525"/>
                  </a:lnTo>
                  <a:lnTo>
                    <a:pt x="180" y="544"/>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3" name="Freeform 343">
              <a:extLst>
                <a:ext uri="{FF2B5EF4-FFF2-40B4-BE49-F238E27FC236}">
                  <a16:creationId xmlns:a16="http://schemas.microsoft.com/office/drawing/2014/main" id="{1A534127-19B8-4DCF-95E2-B6F060424B91}"/>
                </a:ext>
              </a:extLst>
            </p:cNvPr>
            <p:cNvSpPr>
              <a:spLocks/>
            </p:cNvSpPr>
            <p:nvPr/>
          </p:nvSpPr>
          <p:spPr bwMode="auto">
            <a:xfrm>
              <a:off x="758" y="1812"/>
              <a:ext cx="865" cy="186"/>
            </a:xfrm>
            <a:custGeom>
              <a:avLst/>
              <a:gdLst>
                <a:gd name="T0" fmla="*/ 83 w 865"/>
                <a:gd name="T1" fmla="*/ 132 h 186"/>
                <a:gd name="T2" fmla="*/ 4 w 865"/>
                <a:gd name="T3" fmla="*/ 166 h 186"/>
                <a:gd name="T4" fmla="*/ 0 w 865"/>
                <a:gd name="T5" fmla="*/ 169 h 186"/>
                <a:gd name="T6" fmla="*/ 0 w 865"/>
                <a:gd name="T7" fmla="*/ 171 h 186"/>
                <a:gd name="T8" fmla="*/ 0 w 865"/>
                <a:gd name="T9" fmla="*/ 171 h 186"/>
                <a:gd name="T10" fmla="*/ 19 w 865"/>
                <a:gd name="T11" fmla="*/ 176 h 186"/>
                <a:gd name="T12" fmla="*/ 37 w 865"/>
                <a:gd name="T13" fmla="*/ 179 h 186"/>
                <a:gd name="T14" fmla="*/ 54 w 865"/>
                <a:gd name="T15" fmla="*/ 183 h 186"/>
                <a:gd name="T16" fmla="*/ 73 w 865"/>
                <a:gd name="T17" fmla="*/ 186 h 186"/>
                <a:gd name="T18" fmla="*/ 73 w 865"/>
                <a:gd name="T19" fmla="*/ 185 h 186"/>
                <a:gd name="T20" fmla="*/ 73 w 865"/>
                <a:gd name="T21" fmla="*/ 181 h 186"/>
                <a:gd name="T22" fmla="*/ 74 w 865"/>
                <a:gd name="T23" fmla="*/ 178 h 186"/>
                <a:gd name="T24" fmla="*/ 76 w 865"/>
                <a:gd name="T25" fmla="*/ 176 h 186"/>
                <a:gd name="T26" fmla="*/ 88 w 865"/>
                <a:gd name="T27" fmla="*/ 171 h 186"/>
                <a:gd name="T28" fmla="*/ 103 w 865"/>
                <a:gd name="T29" fmla="*/ 163 h 186"/>
                <a:gd name="T30" fmla="*/ 181 w 865"/>
                <a:gd name="T31" fmla="*/ 152 h 186"/>
                <a:gd name="T32" fmla="*/ 267 w 865"/>
                <a:gd name="T33" fmla="*/ 137 h 186"/>
                <a:gd name="T34" fmla="*/ 361 w 865"/>
                <a:gd name="T35" fmla="*/ 120 h 186"/>
                <a:gd name="T36" fmla="*/ 461 w 865"/>
                <a:gd name="T37" fmla="*/ 102 h 186"/>
                <a:gd name="T38" fmla="*/ 562 w 865"/>
                <a:gd name="T39" fmla="*/ 80 h 186"/>
                <a:gd name="T40" fmla="*/ 665 w 865"/>
                <a:gd name="T41" fmla="*/ 54 h 186"/>
                <a:gd name="T42" fmla="*/ 767 w 865"/>
                <a:gd name="T43" fmla="*/ 29 h 186"/>
                <a:gd name="T44" fmla="*/ 865 w 865"/>
                <a:gd name="T45" fmla="*/ 0 h 186"/>
                <a:gd name="T46" fmla="*/ 861 w 865"/>
                <a:gd name="T47" fmla="*/ 0 h 186"/>
                <a:gd name="T48" fmla="*/ 807 w 865"/>
                <a:gd name="T49" fmla="*/ 14 h 186"/>
                <a:gd name="T50" fmla="*/ 753 w 865"/>
                <a:gd name="T51" fmla="*/ 27 h 186"/>
                <a:gd name="T52" fmla="*/ 699 w 865"/>
                <a:gd name="T53" fmla="*/ 41 h 186"/>
                <a:gd name="T54" fmla="*/ 645 w 865"/>
                <a:gd name="T55" fmla="*/ 53 h 186"/>
                <a:gd name="T56" fmla="*/ 537 w 865"/>
                <a:gd name="T57" fmla="*/ 73 h 186"/>
                <a:gd name="T58" fmla="*/ 432 w 865"/>
                <a:gd name="T59" fmla="*/ 90 h 186"/>
                <a:gd name="T60" fmla="*/ 333 w 865"/>
                <a:gd name="T61" fmla="*/ 103 h 186"/>
                <a:gd name="T62" fmla="*/ 240 w 865"/>
                <a:gd name="T63" fmla="*/ 115 h 186"/>
                <a:gd name="T64" fmla="*/ 155 w 865"/>
                <a:gd name="T65" fmla="*/ 124 h 186"/>
                <a:gd name="T66" fmla="*/ 83 w 865"/>
                <a:gd name="T67" fmla="*/ 132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5" h="186">
                  <a:moveTo>
                    <a:pt x="83" y="132"/>
                  </a:moveTo>
                  <a:lnTo>
                    <a:pt x="4" y="166"/>
                  </a:lnTo>
                  <a:lnTo>
                    <a:pt x="0" y="169"/>
                  </a:lnTo>
                  <a:lnTo>
                    <a:pt x="0" y="171"/>
                  </a:lnTo>
                  <a:lnTo>
                    <a:pt x="19" y="176"/>
                  </a:lnTo>
                  <a:lnTo>
                    <a:pt x="37" y="179"/>
                  </a:lnTo>
                  <a:lnTo>
                    <a:pt x="54" y="183"/>
                  </a:lnTo>
                  <a:lnTo>
                    <a:pt x="73" y="186"/>
                  </a:lnTo>
                  <a:lnTo>
                    <a:pt x="73" y="185"/>
                  </a:lnTo>
                  <a:lnTo>
                    <a:pt x="73" y="181"/>
                  </a:lnTo>
                  <a:lnTo>
                    <a:pt x="74" y="178"/>
                  </a:lnTo>
                  <a:lnTo>
                    <a:pt x="76" y="176"/>
                  </a:lnTo>
                  <a:lnTo>
                    <a:pt x="88" y="171"/>
                  </a:lnTo>
                  <a:lnTo>
                    <a:pt x="103" y="163"/>
                  </a:lnTo>
                  <a:lnTo>
                    <a:pt x="181" y="152"/>
                  </a:lnTo>
                  <a:lnTo>
                    <a:pt x="267" y="137"/>
                  </a:lnTo>
                  <a:lnTo>
                    <a:pt x="361" y="120"/>
                  </a:lnTo>
                  <a:lnTo>
                    <a:pt x="461" y="102"/>
                  </a:lnTo>
                  <a:lnTo>
                    <a:pt x="562" y="80"/>
                  </a:lnTo>
                  <a:lnTo>
                    <a:pt x="665" y="54"/>
                  </a:lnTo>
                  <a:lnTo>
                    <a:pt x="767" y="29"/>
                  </a:lnTo>
                  <a:lnTo>
                    <a:pt x="865" y="0"/>
                  </a:lnTo>
                  <a:lnTo>
                    <a:pt x="861" y="0"/>
                  </a:lnTo>
                  <a:lnTo>
                    <a:pt x="807" y="14"/>
                  </a:lnTo>
                  <a:lnTo>
                    <a:pt x="753" y="27"/>
                  </a:lnTo>
                  <a:lnTo>
                    <a:pt x="699" y="41"/>
                  </a:lnTo>
                  <a:lnTo>
                    <a:pt x="645" y="53"/>
                  </a:lnTo>
                  <a:lnTo>
                    <a:pt x="537" y="73"/>
                  </a:lnTo>
                  <a:lnTo>
                    <a:pt x="432" y="90"/>
                  </a:lnTo>
                  <a:lnTo>
                    <a:pt x="333" y="103"/>
                  </a:lnTo>
                  <a:lnTo>
                    <a:pt x="240" y="115"/>
                  </a:lnTo>
                  <a:lnTo>
                    <a:pt x="155" y="124"/>
                  </a:lnTo>
                  <a:lnTo>
                    <a:pt x="83" y="13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4" name="Freeform 344">
              <a:extLst>
                <a:ext uri="{FF2B5EF4-FFF2-40B4-BE49-F238E27FC236}">
                  <a16:creationId xmlns:a16="http://schemas.microsoft.com/office/drawing/2014/main" id="{EEB66D4B-BF4E-49C7-A8E4-AD8D4D4BB4BA}"/>
                </a:ext>
              </a:extLst>
            </p:cNvPr>
            <p:cNvSpPr>
              <a:spLocks/>
            </p:cNvSpPr>
            <p:nvPr/>
          </p:nvSpPr>
          <p:spPr bwMode="auto">
            <a:xfrm>
              <a:off x="1710" y="2264"/>
              <a:ext cx="1817" cy="542"/>
            </a:xfrm>
            <a:custGeom>
              <a:avLst/>
              <a:gdLst>
                <a:gd name="T0" fmla="*/ 0 w 1817"/>
                <a:gd name="T1" fmla="*/ 542 h 542"/>
                <a:gd name="T2" fmla="*/ 54 w 1817"/>
                <a:gd name="T3" fmla="*/ 505 h 542"/>
                <a:gd name="T4" fmla="*/ 80 w 1817"/>
                <a:gd name="T5" fmla="*/ 503 h 542"/>
                <a:gd name="T6" fmla="*/ 125 w 1817"/>
                <a:gd name="T7" fmla="*/ 496 h 542"/>
                <a:gd name="T8" fmla="*/ 188 w 1817"/>
                <a:gd name="T9" fmla="*/ 486 h 542"/>
                <a:gd name="T10" fmla="*/ 265 w 1817"/>
                <a:gd name="T11" fmla="*/ 471 h 542"/>
                <a:gd name="T12" fmla="*/ 358 w 1817"/>
                <a:gd name="T13" fmla="*/ 452 h 542"/>
                <a:gd name="T14" fmla="*/ 465 w 1817"/>
                <a:gd name="T15" fmla="*/ 430 h 542"/>
                <a:gd name="T16" fmla="*/ 579 w 1817"/>
                <a:gd name="T17" fmla="*/ 403 h 542"/>
                <a:gd name="T18" fmla="*/ 706 w 1817"/>
                <a:gd name="T19" fmla="*/ 373 h 542"/>
                <a:gd name="T20" fmla="*/ 838 w 1817"/>
                <a:gd name="T21" fmla="*/ 339 h 542"/>
                <a:gd name="T22" fmla="*/ 975 w 1817"/>
                <a:gd name="T23" fmla="*/ 302 h 542"/>
                <a:gd name="T24" fmla="*/ 1116 w 1817"/>
                <a:gd name="T25" fmla="*/ 261 h 542"/>
                <a:gd name="T26" fmla="*/ 1260 w 1817"/>
                <a:gd name="T27" fmla="*/ 216 h 542"/>
                <a:gd name="T28" fmla="*/ 1333 w 1817"/>
                <a:gd name="T29" fmla="*/ 192 h 542"/>
                <a:gd name="T30" fmla="*/ 1403 w 1817"/>
                <a:gd name="T31" fmla="*/ 167 h 542"/>
                <a:gd name="T32" fmla="*/ 1474 w 1817"/>
                <a:gd name="T33" fmla="*/ 141 h 542"/>
                <a:gd name="T34" fmla="*/ 1545 w 1817"/>
                <a:gd name="T35" fmla="*/ 114 h 542"/>
                <a:gd name="T36" fmla="*/ 1614 w 1817"/>
                <a:gd name="T37" fmla="*/ 87 h 542"/>
                <a:gd name="T38" fmla="*/ 1684 w 1817"/>
                <a:gd name="T39" fmla="*/ 59 h 542"/>
                <a:gd name="T40" fmla="*/ 1751 w 1817"/>
                <a:gd name="T41" fmla="*/ 30 h 542"/>
                <a:gd name="T42" fmla="*/ 1817 w 1817"/>
                <a:gd name="T43" fmla="*/ 0 h 542"/>
                <a:gd name="T44" fmla="*/ 1817 w 1817"/>
                <a:gd name="T45" fmla="*/ 0 h 542"/>
                <a:gd name="T46" fmla="*/ 1692 w 1817"/>
                <a:gd name="T47" fmla="*/ 55 h 542"/>
                <a:gd name="T48" fmla="*/ 1567 w 1817"/>
                <a:gd name="T49" fmla="*/ 109 h 542"/>
                <a:gd name="T50" fmla="*/ 1442 w 1817"/>
                <a:gd name="T51" fmla="*/ 158 h 542"/>
                <a:gd name="T52" fmla="*/ 1321 w 1817"/>
                <a:gd name="T53" fmla="*/ 202 h 542"/>
                <a:gd name="T54" fmla="*/ 1199 w 1817"/>
                <a:gd name="T55" fmla="*/ 245 h 542"/>
                <a:gd name="T56" fmla="*/ 1079 w 1817"/>
                <a:gd name="T57" fmla="*/ 283 h 542"/>
                <a:gd name="T58" fmla="*/ 961 w 1817"/>
                <a:gd name="T59" fmla="*/ 319 h 542"/>
                <a:gd name="T60" fmla="*/ 845 w 1817"/>
                <a:gd name="T61" fmla="*/ 353 h 542"/>
                <a:gd name="T62" fmla="*/ 731 w 1817"/>
                <a:gd name="T63" fmla="*/ 383 h 542"/>
                <a:gd name="T64" fmla="*/ 620 w 1817"/>
                <a:gd name="T65" fmla="*/ 410 h 542"/>
                <a:gd name="T66" fmla="*/ 510 w 1817"/>
                <a:gd name="T67" fmla="*/ 437 h 542"/>
                <a:gd name="T68" fmla="*/ 402 w 1817"/>
                <a:gd name="T69" fmla="*/ 461 h 542"/>
                <a:gd name="T70" fmla="*/ 298 w 1817"/>
                <a:gd name="T71" fmla="*/ 483 h 542"/>
                <a:gd name="T72" fmla="*/ 196 w 1817"/>
                <a:gd name="T73" fmla="*/ 503 h 542"/>
                <a:gd name="T74" fmla="*/ 97 w 1817"/>
                <a:gd name="T75" fmla="*/ 523 h 542"/>
                <a:gd name="T76" fmla="*/ 0 w 1817"/>
                <a:gd name="T77" fmla="*/ 542 h 5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17" h="542">
                  <a:moveTo>
                    <a:pt x="0" y="542"/>
                  </a:moveTo>
                  <a:lnTo>
                    <a:pt x="54" y="505"/>
                  </a:lnTo>
                  <a:lnTo>
                    <a:pt x="80" y="503"/>
                  </a:lnTo>
                  <a:lnTo>
                    <a:pt x="125" y="496"/>
                  </a:lnTo>
                  <a:lnTo>
                    <a:pt x="188" y="486"/>
                  </a:lnTo>
                  <a:lnTo>
                    <a:pt x="265" y="471"/>
                  </a:lnTo>
                  <a:lnTo>
                    <a:pt x="358" y="452"/>
                  </a:lnTo>
                  <a:lnTo>
                    <a:pt x="465" y="430"/>
                  </a:lnTo>
                  <a:lnTo>
                    <a:pt x="579" y="403"/>
                  </a:lnTo>
                  <a:lnTo>
                    <a:pt x="706" y="373"/>
                  </a:lnTo>
                  <a:lnTo>
                    <a:pt x="838" y="339"/>
                  </a:lnTo>
                  <a:lnTo>
                    <a:pt x="975" y="302"/>
                  </a:lnTo>
                  <a:lnTo>
                    <a:pt x="1116" y="261"/>
                  </a:lnTo>
                  <a:lnTo>
                    <a:pt x="1260" y="216"/>
                  </a:lnTo>
                  <a:lnTo>
                    <a:pt x="1333" y="192"/>
                  </a:lnTo>
                  <a:lnTo>
                    <a:pt x="1403" y="167"/>
                  </a:lnTo>
                  <a:lnTo>
                    <a:pt x="1474" y="141"/>
                  </a:lnTo>
                  <a:lnTo>
                    <a:pt x="1545" y="114"/>
                  </a:lnTo>
                  <a:lnTo>
                    <a:pt x="1614" y="87"/>
                  </a:lnTo>
                  <a:lnTo>
                    <a:pt x="1684" y="59"/>
                  </a:lnTo>
                  <a:lnTo>
                    <a:pt x="1751" y="30"/>
                  </a:lnTo>
                  <a:lnTo>
                    <a:pt x="1817" y="0"/>
                  </a:lnTo>
                  <a:lnTo>
                    <a:pt x="1692" y="55"/>
                  </a:lnTo>
                  <a:lnTo>
                    <a:pt x="1567" y="109"/>
                  </a:lnTo>
                  <a:lnTo>
                    <a:pt x="1442" y="158"/>
                  </a:lnTo>
                  <a:lnTo>
                    <a:pt x="1321" y="202"/>
                  </a:lnTo>
                  <a:lnTo>
                    <a:pt x="1199" y="245"/>
                  </a:lnTo>
                  <a:lnTo>
                    <a:pt x="1079" y="283"/>
                  </a:lnTo>
                  <a:lnTo>
                    <a:pt x="961" y="319"/>
                  </a:lnTo>
                  <a:lnTo>
                    <a:pt x="845" y="353"/>
                  </a:lnTo>
                  <a:lnTo>
                    <a:pt x="731" y="383"/>
                  </a:lnTo>
                  <a:lnTo>
                    <a:pt x="620" y="410"/>
                  </a:lnTo>
                  <a:lnTo>
                    <a:pt x="510" y="437"/>
                  </a:lnTo>
                  <a:lnTo>
                    <a:pt x="402" y="461"/>
                  </a:lnTo>
                  <a:lnTo>
                    <a:pt x="298" y="483"/>
                  </a:lnTo>
                  <a:lnTo>
                    <a:pt x="196" y="503"/>
                  </a:lnTo>
                  <a:lnTo>
                    <a:pt x="97" y="523"/>
                  </a:lnTo>
                  <a:lnTo>
                    <a:pt x="0" y="5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5" name="Freeform 345">
              <a:extLst>
                <a:ext uri="{FF2B5EF4-FFF2-40B4-BE49-F238E27FC236}">
                  <a16:creationId xmlns:a16="http://schemas.microsoft.com/office/drawing/2014/main" id="{EFB69F3D-94ED-43F0-AB76-2A04B2301097}"/>
                </a:ext>
              </a:extLst>
            </p:cNvPr>
            <p:cNvSpPr>
              <a:spLocks/>
            </p:cNvSpPr>
            <p:nvPr/>
          </p:nvSpPr>
          <p:spPr bwMode="auto">
            <a:xfrm>
              <a:off x="841" y="1812"/>
              <a:ext cx="778" cy="132"/>
            </a:xfrm>
            <a:custGeom>
              <a:avLst/>
              <a:gdLst>
                <a:gd name="T0" fmla="*/ 0 w 778"/>
                <a:gd name="T1" fmla="*/ 132 h 132"/>
                <a:gd name="T2" fmla="*/ 23 w 778"/>
                <a:gd name="T3" fmla="*/ 122 h 132"/>
                <a:gd name="T4" fmla="*/ 52 w 778"/>
                <a:gd name="T5" fmla="*/ 120 h 132"/>
                <a:gd name="T6" fmla="*/ 111 w 778"/>
                <a:gd name="T7" fmla="*/ 115 h 132"/>
                <a:gd name="T8" fmla="*/ 196 w 778"/>
                <a:gd name="T9" fmla="*/ 105 h 132"/>
                <a:gd name="T10" fmla="*/ 300 w 778"/>
                <a:gd name="T11" fmla="*/ 93 h 132"/>
                <a:gd name="T12" fmla="*/ 417 w 778"/>
                <a:gd name="T13" fmla="*/ 76 h 132"/>
                <a:gd name="T14" fmla="*/ 538 w 778"/>
                <a:gd name="T15" fmla="*/ 54 h 132"/>
                <a:gd name="T16" fmla="*/ 601 w 778"/>
                <a:gd name="T17" fmla="*/ 43 h 132"/>
                <a:gd name="T18" fmla="*/ 662 w 778"/>
                <a:gd name="T19" fmla="*/ 29 h 132"/>
                <a:gd name="T20" fmla="*/ 721 w 778"/>
                <a:gd name="T21" fmla="*/ 16 h 132"/>
                <a:gd name="T22" fmla="*/ 778 w 778"/>
                <a:gd name="T23" fmla="*/ 0 h 132"/>
                <a:gd name="T24" fmla="*/ 778 w 778"/>
                <a:gd name="T25" fmla="*/ 0 h 132"/>
                <a:gd name="T26" fmla="*/ 724 w 778"/>
                <a:gd name="T27" fmla="*/ 14 h 132"/>
                <a:gd name="T28" fmla="*/ 670 w 778"/>
                <a:gd name="T29" fmla="*/ 29 h 132"/>
                <a:gd name="T30" fmla="*/ 616 w 778"/>
                <a:gd name="T31" fmla="*/ 41 h 132"/>
                <a:gd name="T32" fmla="*/ 560 w 778"/>
                <a:gd name="T33" fmla="*/ 53 h 132"/>
                <a:gd name="T34" fmla="*/ 454 w 778"/>
                <a:gd name="T35" fmla="*/ 73 h 132"/>
                <a:gd name="T36" fmla="*/ 349 w 778"/>
                <a:gd name="T37" fmla="*/ 90 h 132"/>
                <a:gd name="T38" fmla="*/ 250 w 778"/>
                <a:gd name="T39" fmla="*/ 103 h 132"/>
                <a:gd name="T40" fmla="*/ 157 w 778"/>
                <a:gd name="T41" fmla="*/ 115 h 132"/>
                <a:gd name="T42" fmla="*/ 72 w 778"/>
                <a:gd name="T43" fmla="*/ 124 h 132"/>
                <a:gd name="T44" fmla="*/ 0 w 778"/>
                <a:gd name="T45" fmla="*/ 132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78" h="132">
                  <a:moveTo>
                    <a:pt x="0" y="132"/>
                  </a:moveTo>
                  <a:lnTo>
                    <a:pt x="23" y="122"/>
                  </a:lnTo>
                  <a:lnTo>
                    <a:pt x="52" y="120"/>
                  </a:lnTo>
                  <a:lnTo>
                    <a:pt x="111" y="115"/>
                  </a:lnTo>
                  <a:lnTo>
                    <a:pt x="196" y="105"/>
                  </a:lnTo>
                  <a:lnTo>
                    <a:pt x="300" y="93"/>
                  </a:lnTo>
                  <a:lnTo>
                    <a:pt x="417" y="76"/>
                  </a:lnTo>
                  <a:lnTo>
                    <a:pt x="538" y="54"/>
                  </a:lnTo>
                  <a:lnTo>
                    <a:pt x="601" y="43"/>
                  </a:lnTo>
                  <a:lnTo>
                    <a:pt x="662" y="29"/>
                  </a:lnTo>
                  <a:lnTo>
                    <a:pt x="721" y="16"/>
                  </a:lnTo>
                  <a:lnTo>
                    <a:pt x="778" y="0"/>
                  </a:lnTo>
                  <a:lnTo>
                    <a:pt x="724" y="14"/>
                  </a:lnTo>
                  <a:lnTo>
                    <a:pt x="670" y="29"/>
                  </a:lnTo>
                  <a:lnTo>
                    <a:pt x="616" y="41"/>
                  </a:lnTo>
                  <a:lnTo>
                    <a:pt x="560" y="53"/>
                  </a:lnTo>
                  <a:lnTo>
                    <a:pt x="454" y="73"/>
                  </a:lnTo>
                  <a:lnTo>
                    <a:pt x="349" y="90"/>
                  </a:lnTo>
                  <a:lnTo>
                    <a:pt x="250" y="103"/>
                  </a:lnTo>
                  <a:lnTo>
                    <a:pt x="157" y="115"/>
                  </a:lnTo>
                  <a:lnTo>
                    <a:pt x="72" y="124"/>
                  </a:lnTo>
                  <a:lnTo>
                    <a:pt x="0" y="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6" name="Freeform 346">
              <a:extLst>
                <a:ext uri="{FF2B5EF4-FFF2-40B4-BE49-F238E27FC236}">
                  <a16:creationId xmlns:a16="http://schemas.microsoft.com/office/drawing/2014/main" id="{FFD5EBCC-591A-40A5-B4E9-54D0CACB4A1A}"/>
                </a:ext>
              </a:extLst>
            </p:cNvPr>
            <p:cNvSpPr>
              <a:spLocks/>
            </p:cNvSpPr>
            <p:nvPr/>
          </p:nvSpPr>
          <p:spPr bwMode="auto">
            <a:xfrm>
              <a:off x="2056" y="2248"/>
              <a:ext cx="1474" cy="565"/>
            </a:xfrm>
            <a:custGeom>
              <a:avLst/>
              <a:gdLst>
                <a:gd name="T0" fmla="*/ 274 w 1474"/>
                <a:gd name="T1" fmla="*/ 240 h 565"/>
                <a:gd name="T2" fmla="*/ 269 w 1474"/>
                <a:gd name="T3" fmla="*/ 262 h 565"/>
                <a:gd name="T4" fmla="*/ 261 w 1474"/>
                <a:gd name="T5" fmla="*/ 284 h 565"/>
                <a:gd name="T6" fmla="*/ 249 w 1474"/>
                <a:gd name="T7" fmla="*/ 308 h 565"/>
                <a:gd name="T8" fmla="*/ 233 w 1474"/>
                <a:gd name="T9" fmla="*/ 332 h 565"/>
                <a:gd name="T10" fmla="*/ 218 w 1474"/>
                <a:gd name="T11" fmla="*/ 355 h 565"/>
                <a:gd name="T12" fmla="*/ 200 w 1474"/>
                <a:gd name="T13" fmla="*/ 379 h 565"/>
                <a:gd name="T14" fmla="*/ 181 w 1474"/>
                <a:gd name="T15" fmla="*/ 401 h 565"/>
                <a:gd name="T16" fmla="*/ 159 w 1474"/>
                <a:gd name="T17" fmla="*/ 424 h 565"/>
                <a:gd name="T18" fmla="*/ 117 w 1474"/>
                <a:gd name="T19" fmla="*/ 467 h 565"/>
                <a:gd name="T20" fmla="*/ 75 w 1474"/>
                <a:gd name="T21" fmla="*/ 506 h 565"/>
                <a:gd name="T22" fmla="*/ 34 w 1474"/>
                <a:gd name="T23" fmla="*/ 539 h 565"/>
                <a:gd name="T24" fmla="*/ 0 w 1474"/>
                <a:gd name="T25" fmla="*/ 565 h 565"/>
                <a:gd name="T26" fmla="*/ 83 w 1474"/>
                <a:gd name="T27" fmla="*/ 539 h 565"/>
                <a:gd name="T28" fmla="*/ 171 w 1474"/>
                <a:gd name="T29" fmla="*/ 512 h 565"/>
                <a:gd name="T30" fmla="*/ 262 w 1474"/>
                <a:gd name="T31" fmla="*/ 484 h 565"/>
                <a:gd name="T32" fmla="*/ 355 w 1474"/>
                <a:gd name="T33" fmla="*/ 452 h 565"/>
                <a:gd name="T34" fmla="*/ 450 w 1474"/>
                <a:gd name="T35" fmla="*/ 419 h 565"/>
                <a:gd name="T36" fmla="*/ 546 w 1474"/>
                <a:gd name="T37" fmla="*/ 384 h 565"/>
                <a:gd name="T38" fmla="*/ 644 w 1474"/>
                <a:gd name="T39" fmla="*/ 348 h 565"/>
                <a:gd name="T40" fmla="*/ 742 w 1474"/>
                <a:gd name="T41" fmla="*/ 313 h 565"/>
                <a:gd name="T42" fmla="*/ 840 w 1474"/>
                <a:gd name="T43" fmla="*/ 276 h 565"/>
                <a:gd name="T44" fmla="*/ 938 w 1474"/>
                <a:gd name="T45" fmla="*/ 237 h 565"/>
                <a:gd name="T46" fmla="*/ 1032 w 1474"/>
                <a:gd name="T47" fmla="*/ 198 h 565"/>
                <a:gd name="T48" fmla="*/ 1127 w 1474"/>
                <a:gd name="T49" fmla="*/ 159 h 565"/>
                <a:gd name="T50" fmla="*/ 1219 w 1474"/>
                <a:gd name="T51" fmla="*/ 120 h 565"/>
                <a:gd name="T52" fmla="*/ 1307 w 1474"/>
                <a:gd name="T53" fmla="*/ 81 h 565"/>
                <a:gd name="T54" fmla="*/ 1393 w 1474"/>
                <a:gd name="T55" fmla="*/ 43 h 565"/>
                <a:gd name="T56" fmla="*/ 1474 w 1474"/>
                <a:gd name="T57" fmla="*/ 4 h 565"/>
                <a:gd name="T58" fmla="*/ 1454 w 1474"/>
                <a:gd name="T59" fmla="*/ 0 h 565"/>
                <a:gd name="T60" fmla="*/ 1378 w 1474"/>
                <a:gd name="T61" fmla="*/ 27 h 565"/>
                <a:gd name="T62" fmla="*/ 1301 w 1474"/>
                <a:gd name="T63" fmla="*/ 53 h 565"/>
                <a:gd name="T64" fmla="*/ 1223 w 1474"/>
                <a:gd name="T65" fmla="*/ 78 h 565"/>
                <a:gd name="T66" fmla="*/ 1144 w 1474"/>
                <a:gd name="T67" fmla="*/ 102 h 565"/>
                <a:gd name="T68" fmla="*/ 1064 w 1474"/>
                <a:gd name="T69" fmla="*/ 124 h 565"/>
                <a:gd name="T70" fmla="*/ 983 w 1474"/>
                <a:gd name="T71" fmla="*/ 144 h 565"/>
                <a:gd name="T72" fmla="*/ 904 w 1474"/>
                <a:gd name="T73" fmla="*/ 163 h 565"/>
                <a:gd name="T74" fmla="*/ 826 w 1474"/>
                <a:gd name="T75" fmla="*/ 179 h 565"/>
                <a:gd name="T76" fmla="*/ 748 w 1474"/>
                <a:gd name="T77" fmla="*/ 195 h 565"/>
                <a:gd name="T78" fmla="*/ 672 w 1474"/>
                <a:gd name="T79" fmla="*/ 208 h 565"/>
                <a:gd name="T80" fmla="*/ 598 w 1474"/>
                <a:gd name="T81" fmla="*/ 218 h 565"/>
                <a:gd name="T82" fmla="*/ 527 w 1474"/>
                <a:gd name="T83" fmla="*/ 228 h 565"/>
                <a:gd name="T84" fmla="*/ 458 w 1474"/>
                <a:gd name="T85" fmla="*/ 234 h 565"/>
                <a:gd name="T86" fmla="*/ 394 w 1474"/>
                <a:gd name="T87" fmla="*/ 239 h 565"/>
                <a:gd name="T88" fmla="*/ 331 w 1474"/>
                <a:gd name="T89" fmla="*/ 240 h 565"/>
                <a:gd name="T90" fmla="*/ 274 w 1474"/>
                <a:gd name="T91" fmla="*/ 240 h 5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4" h="565">
                  <a:moveTo>
                    <a:pt x="274" y="240"/>
                  </a:moveTo>
                  <a:lnTo>
                    <a:pt x="269" y="262"/>
                  </a:lnTo>
                  <a:lnTo>
                    <a:pt x="261" y="284"/>
                  </a:lnTo>
                  <a:lnTo>
                    <a:pt x="249" y="308"/>
                  </a:lnTo>
                  <a:lnTo>
                    <a:pt x="233" y="332"/>
                  </a:lnTo>
                  <a:lnTo>
                    <a:pt x="218" y="355"/>
                  </a:lnTo>
                  <a:lnTo>
                    <a:pt x="200" y="379"/>
                  </a:lnTo>
                  <a:lnTo>
                    <a:pt x="181" y="401"/>
                  </a:lnTo>
                  <a:lnTo>
                    <a:pt x="159" y="424"/>
                  </a:lnTo>
                  <a:lnTo>
                    <a:pt x="117" y="467"/>
                  </a:lnTo>
                  <a:lnTo>
                    <a:pt x="75" y="506"/>
                  </a:lnTo>
                  <a:lnTo>
                    <a:pt x="34" y="539"/>
                  </a:lnTo>
                  <a:lnTo>
                    <a:pt x="0" y="565"/>
                  </a:lnTo>
                  <a:lnTo>
                    <a:pt x="83" y="539"/>
                  </a:lnTo>
                  <a:lnTo>
                    <a:pt x="171" y="512"/>
                  </a:lnTo>
                  <a:lnTo>
                    <a:pt x="262" y="484"/>
                  </a:lnTo>
                  <a:lnTo>
                    <a:pt x="355" y="452"/>
                  </a:lnTo>
                  <a:lnTo>
                    <a:pt x="450" y="419"/>
                  </a:lnTo>
                  <a:lnTo>
                    <a:pt x="546" y="384"/>
                  </a:lnTo>
                  <a:lnTo>
                    <a:pt x="644" y="348"/>
                  </a:lnTo>
                  <a:lnTo>
                    <a:pt x="742" y="313"/>
                  </a:lnTo>
                  <a:lnTo>
                    <a:pt x="840" y="276"/>
                  </a:lnTo>
                  <a:lnTo>
                    <a:pt x="938" y="237"/>
                  </a:lnTo>
                  <a:lnTo>
                    <a:pt x="1032" y="198"/>
                  </a:lnTo>
                  <a:lnTo>
                    <a:pt x="1127" y="159"/>
                  </a:lnTo>
                  <a:lnTo>
                    <a:pt x="1219" y="120"/>
                  </a:lnTo>
                  <a:lnTo>
                    <a:pt x="1307" y="81"/>
                  </a:lnTo>
                  <a:lnTo>
                    <a:pt x="1393" y="43"/>
                  </a:lnTo>
                  <a:lnTo>
                    <a:pt x="1474" y="4"/>
                  </a:lnTo>
                  <a:lnTo>
                    <a:pt x="1454" y="0"/>
                  </a:lnTo>
                  <a:lnTo>
                    <a:pt x="1378" y="27"/>
                  </a:lnTo>
                  <a:lnTo>
                    <a:pt x="1301" y="53"/>
                  </a:lnTo>
                  <a:lnTo>
                    <a:pt x="1223" y="78"/>
                  </a:lnTo>
                  <a:lnTo>
                    <a:pt x="1144" y="102"/>
                  </a:lnTo>
                  <a:lnTo>
                    <a:pt x="1064" y="124"/>
                  </a:lnTo>
                  <a:lnTo>
                    <a:pt x="983" y="144"/>
                  </a:lnTo>
                  <a:lnTo>
                    <a:pt x="904" y="163"/>
                  </a:lnTo>
                  <a:lnTo>
                    <a:pt x="826" y="179"/>
                  </a:lnTo>
                  <a:lnTo>
                    <a:pt x="748" y="195"/>
                  </a:lnTo>
                  <a:lnTo>
                    <a:pt x="672" y="208"/>
                  </a:lnTo>
                  <a:lnTo>
                    <a:pt x="598" y="218"/>
                  </a:lnTo>
                  <a:lnTo>
                    <a:pt x="527" y="228"/>
                  </a:lnTo>
                  <a:lnTo>
                    <a:pt x="458" y="234"/>
                  </a:lnTo>
                  <a:lnTo>
                    <a:pt x="394" y="239"/>
                  </a:lnTo>
                  <a:lnTo>
                    <a:pt x="331" y="240"/>
                  </a:lnTo>
                  <a:lnTo>
                    <a:pt x="274" y="24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7" name="Freeform 347">
              <a:extLst>
                <a:ext uri="{FF2B5EF4-FFF2-40B4-BE49-F238E27FC236}">
                  <a16:creationId xmlns:a16="http://schemas.microsoft.com/office/drawing/2014/main" id="{B76A9C53-5BB8-49AE-BEDF-DA642756AA3B}"/>
                </a:ext>
              </a:extLst>
            </p:cNvPr>
            <p:cNvSpPr>
              <a:spLocks/>
            </p:cNvSpPr>
            <p:nvPr/>
          </p:nvSpPr>
          <p:spPr bwMode="auto">
            <a:xfrm>
              <a:off x="1028" y="1807"/>
              <a:ext cx="595" cy="135"/>
            </a:xfrm>
            <a:custGeom>
              <a:avLst/>
              <a:gdLst>
                <a:gd name="T0" fmla="*/ 156 w 595"/>
                <a:gd name="T1" fmla="*/ 49 h 135"/>
                <a:gd name="T2" fmla="*/ 140 w 595"/>
                <a:gd name="T3" fmla="*/ 63 h 135"/>
                <a:gd name="T4" fmla="*/ 122 w 595"/>
                <a:gd name="T5" fmla="*/ 76 h 135"/>
                <a:gd name="T6" fmla="*/ 102 w 595"/>
                <a:gd name="T7" fmla="*/ 88 h 135"/>
                <a:gd name="T8" fmla="*/ 80 w 595"/>
                <a:gd name="T9" fmla="*/ 100 h 135"/>
                <a:gd name="T10" fmla="*/ 36 w 595"/>
                <a:gd name="T11" fmla="*/ 120 h 135"/>
                <a:gd name="T12" fmla="*/ 0 w 595"/>
                <a:gd name="T13" fmla="*/ 135 h 135"/>
                <a:gd name="T14" fmla="*/ 66 w 595"/>
                <a:gd name="T15" fmla="*/ 124 h 135"/>
                <a:gd name="T16" fmla="*/ 139 w 595"/>
                <a:gd name="T17" fmla="*/ 110 h 135"/>
                <a:gd name="T18" fmla="*/ 215 w 595"/>
                <a:gd name="T19" fmla="*/ 95 h 135"/>
                <a:gd name="T20" fmla="*/ 292 w 595"/>
                <a:gd name="T21" fmla="*/ 78 h 135"/>
                <a:gd name="T22" fmla="*/ 372 w 595"/>
                <a:gd name="T23" fmla="*/ 59 h 135"/>
                <a:gd name="T24" fmla="*/ 449 w 595"/>
                <a:gd name="T25" fmla="*/ 41 h 135"/>
                <a:gd name="T26" fmla="*/ 524 w 595"/>
                <a:gd name="T27" fmla="*/ 22 h 135"/>
                <a:gd name="T28" fmla="*/ 595 w 595"/>
                <a:gd name="T29" fmla="*/ 2 h 135"/>
                <a:gd name="T30" fmla="*/ 590 w 595"/>
                <a:gd name="T31" fmla="*/ 0 h 135"/>
                <a:gd name="T32" fmla="*/ 529 w 595"/>
                <a:gd name="T33" fmla="*/ 14 h 135"/>
                <a:gd name="T34" fmla="*/ 466 w 595"/>
                <a:gd name="T35" fmla="*/ 24 h 135"/>
                <a:gd name="T36" fmla="*/ 405 w 595"/>
                <a:gd name="T37" fmla="*/ 34 h 135"/>
                <a:gd name="T38" fmla="*/ 346 w 595"/>
                <a:gd name="T39" fmla="*/ 43 h 135"/>
                <a:gd name="T40" fmla="*/ 289 w 595"/>
                <a:gd name="T41" fmla="*/ 48 h 135"/>
                <a:gd name="T42" fmla="*/ 238 w 595"/>
                <a:gd name="T43" fmla="*/ 51 h 135"/>
                <a:gd name="T44" fmla="*/ 193 w 595"/>
                <a:gd name="T45" fmla="*/ 53 h 135"/>
                <a:gd name="T46" fmla="*/ 156 w 595"/>
                <a:gd name="T47" fmla="*/ 49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5" h="135">
                  <a:moveTo>
                    <a:pt x="156" y="49"/>
                  </a:moveTo>
                  <a:lnTo>
                    <a:pt x="140" y="63"/>
                  </a:lnTo>
                  <a:lnTo>
                    <a:pt x="122" y="76"/>
                  </a:lnTo>
                  <a:lnTo>
                    <a:pt x="102" y="88"/>
                  </a:lnTo>
                  <a:lnTo>
                    <a:pt x="80" y="100"/>
                  </a:lnTo>
                  <a:lnTo>
                    <a:pt x="36" y="120"/>
                  </a:lnTo>
                  <a:lnTo>
                    <a:pt x="0" y="135"/>
                  </a:lnTo>
                  <a:lnTo>
                    <a:pt x="66" y="124"/>
                  </a:lnTo>
                  <a:lnTo>
                    <a:pt x="139" y="110"/>
                  </a:lnTo>
                  <a:lnTo>
                    <a:pt x="215" y="95"/>
                  </a:lnTo>
                  <a:lnTo>
                    <a:pt x="292" y="78"/>
                  </a:lnTo>
                  <a:lnTo>
                    <a:pt x="372" y="59"/>
                  </a:lnTo>
                  <a:lnTo>
                    <a:pt x="449" y="41"/>
                  </a:lnTo>
                  <a:lnTo>
                    <a:pt x="524" y="22"/>
                  </a:lnTo>
                  <a:lnTo>
                    <a:pt x="595" y="2"/>
                  </a:lnTo>
                  <a:lnTo>
                    <a:pt x="590" y="0"/>
                  </a:lnTo>
                  <a:lnTo>
                    <a:pt x="529" y="14"/>
                  </a:lnTo>
                  <a:lnTo>
                    <a:pt x="466" y="24"/>
                  </a:lnTo>
                  <a:lnTo>
                    <a:pt x="405" y="34"/>
                  </a:lnTo>
                  <a:lnTo>
                    <a:pt x="346" y="43"/>
                  </a:lnTo>
                  <a:lnTo>
                    <a:pt x="289" y="48"/>
                  </a:lnTo>
                  <a:lnTo>
                    <a:pt x="238" y="51"/>
                  </a:lnTo>
                  <a:lnTo>
                    <a:pt x="193" y="53"/>
                  </a:lnTo>
                  <a:lnTo>
                    <a:pt x="156" y="49"/>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8" name="Freeform 348">
              <a:extLst>
                <a:ext uri="{FF2B5EF4-FFF2-40B4-BE49-F238E27FC236}">
                  <a16:creationId xmlns:a16="http://schemas.microsoft.com/office/drawing/2014/main" id="{9999A120-2152-4030-84CF-C9FAE9C43B5A}"/>
                </a:ext>
              </a:extLst>
            </p:cNvPr>
            <p:cNvSpPr>
              <a:spLocks/>
            </p:cNvSpPr>
            <p:nvPr/>
          </p:nvSpPr>
          <p:spPr bwMode="auto">
            <a:xfrm>
              <a:off x="2080" y="2252"/>
              <a:ext cx="1471" cy="586"/>
            </a:xfrm>
            <a:custGeom>
              <a:avLst/>
              <a:gdLst>
                <a:gd name="T0" fmla="*/ 275 w 1471"/>
                <a:gd name="T1" fmla="*/ 262 h 586"/>
                <a:gd name="T2" fmla="*/ 269 w 1471"/>
                <a:gd name="T3" fmla="*/ 284 h 586"/>
                <a:gd name="T4" fmla="*/ 260 w 1471"/>
                <a:gd name="T5" fmla="*/ 306 h 586"/>
                <a:gd name="T6" fmla="*/ 248 w 1471"/>
                <a:gd name="T7" fmla="*/ 329 h 586"/>
                <a:gd name="T8" fmla="*/ 235 w 1471"/>
                <a:gd name="T9" fmla="*/ 353 h 586"/>
                <a:gd name="T10" fmla="*/ 218 w 1471"/>
                <a:gd name="T11" fmla="*/ 377 h 586"/>
                <a:gd name="T12" fmla="*/ 199 w 1471"/>
                <a:gd name="T13" fmla="*/ 400 h 586"/>
                <a:gd name="T14" fmla="*/ 181 w 1471"/>
                <a:gd name="T15" fmla="*/ 422 h 586"/>
                <a:gd name="T16" fmla="*/ 161 w 1471"/>
                <a:gd name="T17" fmla="*/ 446 h 586"/>
                <a:gd name="T18" fmla="*/ 117 w 1471"/>
                <a:gd name="T19" fmla="*/ 488 h 586"/>
                <a:gd name="T20" fmla="*/ 74 w 1471"/>
                <a:gd name="T21" fmla="*/ 527 h 586"/>
                <a:gd name="T22" fmla="*/ 34 w 1471"/>
                <a:gd name="T23" fmla="*/ 561 h 586"/>
                <a:gd name="T24" fmla="*/ 0 w 1471"/>
                <a:gd name="T25" fmla="*/ 586 h 586"/>
                <a:gd name="T26" fmla="*/ 85 w 1471"/>
                <a:gd name="T27" fmla="*/ 561 h 586"/>
                <a:gd name="T28" fmla="*/ 171 w 1471"/>
                <a:gd name="T29" fmla="*/ 534 h 586"/>
                <a:gd name="T30" fmla="*/ 262 w 1471"/>
                <a:gd name="T31" fmla="*/ 503 h 586"/>
                <a:gd name="T32" fmla="*/ 355 w 1471"/>
                <a:gd name="T33" fmla="*/ 470 h 586"/>
                <a:gd name="T34" fmla="*/ 449 w 1471"/>
                <a:gd name="T35" fmla="*/ 436 h 586"/>
                <a:gd name="T36" fmla="*/ 545 w 1471"/>
                <a:gd name="T37" fmla="*/ 400 h 586"/>
                <a:gd name="T38" fmla="*/ 642 w 1471"/>
                <a:gd name="T39" fmla="*/ 361 h 586"/>
                <a:gd name="T40" fmla="*/ 740 w 1471"/>
                <a:gd name="T41" fmla="*/ 324 h 586"/>
                <a:gd name="T42" fmla="*/ 836 w 1471"/>
                <a:gd name="T43" fmla="*/ 284 h 586"/>
                <a:gd name="T44" fmla="*/ 934 w 1471"/>
                <a:gd name="T45" fmla="*/ 245 h 586"/>
                <a:gd name="T46" fmla="*/ 1028 w 1471"/>
                <a:gd name="T47" fmla="*/ 204 h 586"/>
                <a:gd name="T48" fmla="*/ 1123 w 1471"/>
                <a:gd name="T49" fmla="*/ 164 h 586"/>
                <a:gd name="T50" fmla="*/ 1214 w 1471"/>
                <a:gd name="T51" fmla="*/ 123 h 586"/>
                <a:gd name="T52" fmla="*/ 1304 w 1471"/>
                <a:gd name="T53" fmla="*/ 83 h 586"/>
                <a:gd name="T54" fmla="*/ 1388 w 1471"/>
                <a:gd name="T55" fmla="*/ 44 h 586"/>
                <a:gd name="T56" fmla="*/ 1471 w 1471"/>
                <a:gd name="T57" fmla="*/ 5 h 586"/>
                <a:gd name="T58" fmla="*/ 1449 w 1471"/>
                <a:gd name="T59" fmla="*/ 0 h 586"/>
                <a:gd name="T60" fmla="*/ 1373 w 1471"/>
                <a:gd name="T61" fmla="*/ 27 h 586"/>
                <a:gd name="T62" fmla="*/ 1297 w 1471"/>
                <a:gd name="T63" fmla="*/ 54 h 586"/>
                <a:gd name="T64" fmla="*/ 1217 w 1471"/>
                <a:gd name="T65" fmla="*/ 81 h 586"/>
                <a:gd name="T66" fmla="*/ 1140 w 1471"/>
                <a:gd name="T67" fmla="*/ 104 h 586"/>
                <a:gd name="T68" fmla="*/ 1059 w 1471"/>
                <a:gd name="T69" fmla="*/ 128 h 586"/>
                <a:gd name="T70" fmla="*/ 979 w 1471"/>
                <a:gd name="T71" fmla="*/ 150 h 586"/>
                <a:gd name="T72" fmla="*/ 902 w 1471"/>
                <a:gd name="T73" fmla="*/ 172 h 586"/>
                <a:gd name="T74" fmla="*/ 822 w 1471"/>
                <a:gd name="T75" fmla="*/ 191 h 586"/>
                <a:gd name="T76" fmla="*/ 746 w 1471"/>
                <a:gd name="T77" fmla="*/ 208 h 586"/>
                <a:gd name="T78" fmla="*/ 670 w 1471"/>
                <a:gd name="T79" fmla="*/ 223 h 586"/>
                <a:gd name="T80" fmla="*/ 598 w 1471"/>
                <a:gd name="T81" fmla="*/ 235 h 586"/>
                <a:gd name="T82" fmla="*/ 527 w 1471"/>
                <a:gd name="T83" fmla="*/ 246 h 586"/>
                <a:gd name="T84" fmla="*/ 458 w 1471"/>
                <a:gd name="T85" fmla="*/ 253 h 586"/>
                <a:gd name="T86" fmla="*/ 394 w 1471"/>
                <a:gd name="T87" fmla="*/ 260 h 586"/>
                <a:gd name="T88" fmla="*/ 333 w 1471"/>
                <a:gd name="T89" fmla="*/ 262 h 586"/>
                <a:gd name="T90" fmla="*/ 275 w 1471"/>
                <a:gd name="T91" fmla="*/ 262 h 5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1" h="586">
                  <a:moveTo>
                    <a:pt x="275" y="262"/>
                  </a:moveTo>
                  <a:lnTo>
                    <a:pt x="269" y="284"/>
                  </a:lnTo>
                  <a:lnTo>
                    <a:pt x="260" y="306"/>
                  </a:lnTo>
                  <a:lnTo>
                    <a:pt x="248" y="329"/>
                  </a:lnTo>
                  <a:lnTo>
                    <a:pt x="235" y="353"/>
                  </a:lnTo>
                  <a:lnTo>
                    <a:pt x="218" y="377"/>
                  </a:lnTo>
                  <a:lnTo>
                    <a:pt x="199" y="400"/>
                  </a:lnTo>
                  <a:lnTo>
                    <a:pt x="181" y="422"/>
                  </a:lnTo>
                  <a:lnTo>
                    <a:pt x="161" y="446"/>
                  </a:lnTo>
                  <a:lnTo>
                    <a:pt x="117" y="488"/>
                  </a:lnTo>
                  <a:lnTo>
                    <a:pt x="74" y="527"/>
                  </a:lnTo>
                  <a:lnTo>
                    <a:pt x="34" y="561"/>
                  </a:lnTo>
                  <a:lnTo>
                    <a:pt x="0" y="586"/>
                  </a:lnTo>
                  <a:lnTo>
                    <a:pt x="85" y="561"/>
                  </a:lnTo>
                  <a:lnTo>
                    <a:pt x="171" y="534"/>
                  </a:lnTo>
                  <a:lnTo>
                    <a:pt x="262" y="503"/>
                  </a:lnTo>
                  <a:lnTo>
                    <a:pt x="355" y="470"/>
                  </a:lnTo>
                  <a:lnTo>
                    <a:pt x="449" y="436"/>
                  </a:lnTo>
                  <a:lnTo>
                    <a:pt x="545" y="400"/>
                  </a:lnTo>
                  <a:lnTo>
                    <a:pt x="642" y="361"/>
                  </a:lnTo>
                  <a:lnTo>
                    <a:pt x="740" y="324"/>
                  </a:lnTo>
                  <a:lnTo>
                    <a:pt x="836" y="284"/>
                  </a:lnTo>
                  <a:lnTo>
                    <a:pt x="934" y="245"/>
                  </a:lnTo>
                  <a:lnTo>
                    <a:pt x="1028" y="204"/>
                  </a:lnTo>
                  <a:lnTo>
                    <a:pt x="1123" y="164"/>
                  </a:lnTo>
                  <a:lnTo>
                    <a:pt x="1214" y="123"/>
                  </a:lnTo>
                  <a:lnTo>
                    <a:pt x="1304" y="83"/>
                  </a:lnTo>
                  <a:lnTo>
                    <a:pt x="1388" y="44"/>
                  </a:lnTo>
                  <a:lnTo>
                    <a:pt x="1471" y="5"/>
                  </a:lnTo>
                  <a:lnTo>
                    <a:pt x="1449" y="0"/>
                  </a:lnTo>
                  <a:lnTo>
                    <a:pt x="1373" y="27"/>
                  </a:lnTo>
                  <a:lnTo>
                    <a:pt x="1297" y="54"/>
                  </a:lnTo>
                  <a:lnTo>
                    <a:pt x="1217" y="81"/>
                  </a:lnTo>
                  <a:lnTo>
                    <a:pt x="1140" y="104"/>
                  </a:lnTo>
                  <a:lnTo>
                    <a:pt x="1059" y="128"/>
                  </a:lnTo>
                  <a:lnTo>
                    <a:pt x="979" y="150"/>
                  </a:lnTo>
                  <a:lnTo>
                    <a:pt x="902" y="172"/>
                  </a:lnTo>
                  <a:lnTo>
                    <a:pt x="822" y="191"/>
                  </a:lnTo>
                  <a:lnTo>
                    <a:pt x="746" y="208"/>
                  </a:lnTo>
                  <a:lnTo>
                    <a:pt x="670" y="223"/>
                  </a:lnTo>
                  <a:lnTo>
                    <a:pt x="598" y="235"/>
                  </a:lnTo>
                  <a:lnTo>
                    <a:pt x="527" y="246"/>
                  </a:lnTo>
                  <a:lnTo>
                    <a:pt x="458" y="253"/>
                  </a:lnTo>
                  <a:lnTo>
                    <a:pt x="394" y="260"/>
                  </a:lnTo>
                  <a:lnTo>
                    <a:pt x="333" y="262"/>
                  </a:lnTo>
                  <a:lnTo>
                    <a:pt x="275" y="26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9" name="Freeform 349">
              <a:extLst>
                <a:ext uri="{FF2B5EF4-FFF2-40B4-BE49-F238E27FC236}">
                  <a16:creationId xmlns:a16="http://schemas.microsoft.com/office/drawing/2014/main" id="{C9D83F44-BF7B-4C6F-A261-E0225E20E472}"/>
                </a:ext>
              </a:extLst>
            </p:cNvPr>
            <p:cNvSpPr>
              <a:spLocks/>
            </p:cNvSpPr>
            <p:nvPr/>
          </p:nvSpPr>
          <p:spPr bwMode="auto">
            <a:xfrm>
              <a:off x="4083" y="2235"/>
              <a:ext cx="494" cy="120"/>
            </a:xfrm>
            <a:custGeom>
              <a:avLst/>
              <a:gdLst>
                <a:gd name="T0" fmla="*/ 0 w 494"/>
                <a:gd name="T1" fmla="*/ 0 h 120"/>
                <a:gd name="T2" fmla="*/ 32 w 494"/>
                <a:gd name="T3" fmla="*/ 5 h 120"/>
                <a:gd name="T4" fmla="*/ 67 w 494"/>
                <a:gd name="T5" fmla="*/ 12 h 120"/>
                <a:gd name="T6" fmla="*/ 106 w 494"/>
                <a:gd name="T7" fmla="*/ 18 h 120"/>
                <a:gd name="T8" fmla="*/ 153 w 494"/>
                <a:gd name="T9" fmla="*/ 27 h 120"/>
                <a:gd name="T10" fmla="*/ 206 w 494"/>
                <a:gd name="T11" fmla="*/ 35 h 120"/>
                <a:gd name="T12" fmla="*/ 268 w 494"/>
                <a:gd name="T13" fmla="*/ 44 h 120"/>
                <a:gd name="T14" fmla="*/ 339 w 494"/>
                <a:gd name="T15" fmla="*/ 54 h 120"/>
                <a:gd name="T16" fmla="*/ 420 w 494"/>
                <a:gd name="T17" fmla="*/ 62 h 120"/>
                <a:gd name="T18" fmla="*/ 439 w 494"/>
                <a:gd name="T19" fmla="*/ 64 h 120"/>
                <a:gd name="T20" fmla="*/ 459 w 494"/>
                <a:gd name="T21" fmla="*/ 64 h 120"/>
                <a:gd name="T22" fmla="*/ 476 w 494"/>
                <a:gd name="T23" fmla="*/ 64 h 120"/>
                <a:gd name="T24" fmla="*/ 494 w 494"/>
                <a:gd name="T25" fmla="*/ 62 h 120"/>
                <a:gd name="T26" fmla="*/ 471 w 494"/>
                <a:gd name="T27" fmla="*/ 81 h 120"/>
                <a:gd name="T28" fmla="*/ 449 w 494"/>
                <a:gd name="T29" fmla="*/ 96 h 120"/>
                <a:gd name="T30" fmla="*/ 437 w 494"/>
                <a:gd name="T31" fmla="*/ 105 h 120"/>
                <a:gd name="T32" fmla="*/ 423 w 494"/>
                <a:gd name="T33" fmla="*/ 110 h 120"/>
                <a:gd name="T34" fmla="*/ 408 w 494"/>
                <a:gd name="T35" fmla="*/ 115 h 120"/>
                <a:gd name="T36" fmla="*/ 391 w 494"/>
                <a:gd name="T37" fmla="*/ 120 h 120"/>
                <a:gd name="T38" fmla="*/ 342 w 494"/>
                <a:gd name="T39" fmla="*/ 103 h 120"/>
                <a:gd name="T40" fmla="*/ 295 w 494"/>
                <a:gd name="T41" fmla="*/ 88 h 120"/>
                <a:gd name="T42" fmla="*/ 246 w 494"/>
                <a:gd name="T43" fmla="*/ 71 h 120"/>
                <a:gd name="T44" fmla="*/ 195 w 494"/>
                <a:gd name="T45" fmla="*/ 57 h 120"/>
                <a:gd name="T46" fmla="*/ 146 w 494"/>
                <a:gd name="T47" fmla="*/ 42 h 120"/>
                <a:gd name="T48" fmla="*/ 97 w 494"/>
                <a:gd name="T49" fmla="*/ 29 h 120"/>
                <a:gd name="T50" fmla="*/ 49 w 494"/>
                <a:gd name="T51" fmla="*/ 13 h 120"/>
                <a:gd name="T52" fmla="*/ 0 w 494"/>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4" h="120">
                  <a:moveTo>
                    <a:pt x="0" y="0"/>
                  </a:moveTo>
                  <a:lnTo>
                    <a:pt x="32" y="5"/>
                  </a:lnTo>
                  <a:lnTo>
                    <a:pt x="67" y="12"/>
                  </a:lnTo>
                  <a:lnTo>
                    <a:pt x="106" y="18"/>
                  </a:lnTo>
                  <a:lnTo>
                    <a:pt x="153" y="27"/>
                  </a:lnTo>
                  <a:lnTo>
                    <a:pt x="206" y="35"/>
                  </a:lnTo>
                  <a:lnTo>
                    <a:pt x="268" y="44"/>
                  </a:lnTo>
                  <a:lnTo>
                    <a:pt x="339" y="54"/>
                  </a:lnTo>
                  <a:lnTo>
                    <a:pt x="420" y="62"/>
                  </a:lnTo>
                  <a:lnTo>
                    <a:pt x="439" y="64"/>
                  </a:lnTo>
                  <a:lnTo>
                    <a:pt x="459" y="64"/>
                  </a:lnTo>
                  <a:lnTo>
                    <a:pt x="476" y="64"/>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0" name="Freeform 350">
              <a:extLst>
                <a:ext uri="{FF2B5EF4-FFF2-40B4-BE49-F238E27FC236}">
                  <a16:creationId xmlns:a16="http://schemas.microsoft.com/office/drawing/2014/main" id="{42BDF288-3655-4C1E-962C-A5BE5D0B8EEF}"/>
                </a:ext>
              </a:extLst>
            </p:cNvPr>
            <p:cNvSpPr>
              <a:spLocks/>
            </p:cNvSpPr>
            <p:nvPr/>
          </p:nvSpPr>
          <p:spPr bwMode="auto">
            <a:xfrm>
              <a:off x="1037" y="1809"/>
              <a:ext cx="591" cy="144"/>
            </a:xfrm>
            <a:custGeom>
              <a:avLst/>
              <a:gdLst>
                <a:gd name="T0" fmla="*/ 153 w 591"/>
                <a:gd name="T1" fmla="*/ 54 h 144"/>
                <a:gd name="T2" fmla="*/ 138 w 591"/>
                <a:gd name="T3" fmla="*/ 68 h 144"/>
                <a:gd name="T4" fmla="*/ 120 w 591"/>
                <a:gd name="T5" fmla="*/ 79 h 144"/>
                <a:gd name="T6" fmla="*/ 99 w 591"/>
                <a:gd name="T7" fmla="*/ 93 h 144"/>
                <a:gd name="T8" fmla="*/ 79 w 591"/>
                <a:gd name="T9" fmla="*/ 106 h 144"/>
                <a:gd name="T10" fmla="*/ 35 w 591"/>
                <a:gd name="T11" fmla="*/ 128 h 144"/>
                <a:gd name="T12" fmla="*/ 0 w 591"/>
                <a:gd name="T13" fmla="*/ 144 h 144"/>
                <a:gd name="T14" fmla="*/ 66 w 591"/>
                <a:gd name="T15" fmla="*/ 132 h 144"/>
                <a:gd name="T16" fmla="*/ 136 w 591"/>
                <a:gd name="T17" fmla="*/ 117 h 144"/>
                <a:gd name="T18" fmla="*/ 212 w 591"/>
                <a:gd name="T19" fmla="*/ 100 h 144"/>
                <a:gd name="T20" fmla="*/ 290 w 591"/>
                <a:gd name="T21" fmla="*/ 81 h 144"/>
                <a:gd name="T22" fmla="*/ 368 w 591"/>
                <a:gd name="T23" fmla="*/ 62 h 144"/>
                <a:gd name="T24" fmla="*/ 445 w 591"/>
                <a:gd name="T25" fmla="*/ 42 h 144"/>
                <a:gd name="T26" fmla="*/ 520 w 591"/>
                <a:gd name="T27" fmla="*/ 22 h 144"/>
                <a:gd name="T28" fmla="*/ 591 w 591"/>
                <a:gd name="T29" fmla="*/ 2 h 144"/>
                <a:gd name="T30" fmla="*/ 586 w 591"/>
                <a:gd name="T31" fmla="*/ 0 h 144"/>
                <a:gd name="T32" fmla="*/ 525 w 591"/>
                <a:gd name="T33" fmla="*/ 13 h 144"/>
                <a:gd name="T34" fmla="*/ 462 w 591"/>
                <a:gd name="T35" fmla="*/ 25 h 144"/>
                <a:gd name="T36" fmla="*/ 402 w 591"/>
                <a:gd name="T37" fmla="*/ 35 h 144"/>
                <a:gd name="T38" fmla="*/ 342 w 591"/>
                <a:gd name="T39" fmla="*/ 44 h 144"/>
                <a:gd name="T40" fmla="*/ 287 w 591"/>
                <a:gd name="T41" fmla="*/ 51 h 144"/>
                <a:gd name="T42" fmla="*/ 236 w 591"/>
                <a:gd name="T43" fmla="*/ 54 h 144"/>
                <a:gd name="T44" fmla="*/ 190 w 591"/>
                <a:gd name="T45" fmla="*/ 56 h 144"/>
                <a:gd name="T46" fmla="*/ 153 w 591"/>
                <a:gd name="T47" fmla="*/ 54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1" h="144">
                  <a:moveTo>
                    <a:pt x="153" y="54"/>
                  </a:moveTo>
                  <a:lnTo>
                    <a:pt x="138" y="68"/>
                  </a:lnTo>
                  <a:lnTo>
                    <a:pt x="120" y="79"/>
                  </a:lnTo>
                  <a:lnTo>
                    <a:pt x="99" y="93"/>
                  </a:lnTo>
                  <a:lnTo>
                    <a:pt x="79" y="106"/>
                  </a:lnTo>
                  <a:lnTo>
                    <a:pt x="35" y="128"/>
                  </a:lnTo>
                  <a:lnTo>
                    <a:pt x="0" y="144"/>
                  </a:lnTo>
                  <a:lnTo>
                    <a:pt x="66" y="132"/>
                  </a:lnTo>
                  <a:lnTo>
                    <a:pt x="136" y="117"/>
                  </a:lnTo>
                  <a:lnTo>
                    <a:pt x="212" y="100"/>
                  </a:lnTo>
                  <a:lnTo>
                    <a:pt x="290" y="81"/>
                  </a:lnTo>
                  <a:lnTo>
                    <a:pt x="368" y="62"/>
                  </a:lnTo>
                  <a:lnTo>
                    <a:pt x="445" y="42"/>
                  </a:lnTo>
                  <a:lnTo>
                    <a:pt x="520" y="22"/>
                  </a:lnTo>
                  <a:lnTo>
                    <a:pt x="591" y="2"/>
                  </a:lnTo>
                  <a:lnTo>
                    <a:pt x="586" y="0"/>
                  </a:lnTo>
                  <a:lnTo>
                    <a:pt x="525" y="13"/>
                  </a:lnTo>
                  <a:lnTo>
                    <a:pt x="462" y="25"/>
                  </a:lnTo>
                  <a:lnTo>
                    <a:pt x="402" y="35"/>
                  </a:lnTo>
                  <a:lnTo>
                    <a:pt x="342" y="44"/>
                  </a:lnTo>
                  <a:lnTo>
                    <a:pt x="287" y="51"/>
                  </a:lnTo>
                  <a:lnTo>
                    <a:pt x="236" y="54"/>
                  </a:lnTo>
                  <a:lnTo>
                    <a:pt x="190" y="56"/>
                  </a:lnTo>
                  <a:lnTo>
                    <a:pt x="153"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1" name="Freeform 351">
              <a:extLst>
                <a:ext uri="{FF2B5EF4-FFF2-40B4-BE49-F238E27FC236}">
                  <a16:creationId xmlns:a16="http://schemas.microsoft.com/office/drawing/2014/main" id="{B8EB0EC9-959E-41A0-AFCD-00F5E90C6F60}"/>
                </a:ext>
              </a:extLst>
            </p:cNvPr>
            <p:cNvSpPr>
              <a:spLocks/>
            </p:cNvSpPr>
            <p:nvPr/>
          </p:nvSpPr>
          <p:spPr bwMode="auto">
            <a:xfrm>
              <a:off x="2097" y="2255"/>
              <a:ext cx="1466" cy="598"/>
            </a:xfrm>
            <a:custGeom>
              <a:avLst/>
              <a:gdLst>
                <a:gd name="T0" fmla="*/ 275 w 1466"/>
                <a:gd name="T1" fmla="*/ 272 h 598"/>
                <a:gd name="T2" fmla="*/ 270 w 1466"/>
                <a:gd name="T3" fmla="*/ 294 h 598"/>
                <a:gd name="T4" fmla="*/ 260 w 1466"/>
                <a:gd name="T5" fmla="*/ 318 h 598"/>
                <a:gd name="T6" fmla="*/ 248 w 1466"/>
                <a:gd name="T7" fmla="*/ 340 h 598"/>
                <a:gd name="T8" fmla="*/ 235 w 1466"/>
                <a:gd name="T9" fmla="*/ 363 h 598"/>
                <a:gd name="T10" fmla="*/ 218 w 1466"/>
                <a:gd name="T11" fmla="*/ 387 h 598"/>
                <a:gd name="T12" fmla="*/ 201 w 1466"/>
                <a:gd name="T13" fmla="*/ 411 h 598"/>
                <a:gd name="T14" fmla="*/ 181 w 1466"/>
                <a:gd name="T15" fmla="*/ 434 h 598"/>
                <a:gd name="T16" fmla="*/ 160 w 1466"/>
                <a:gd name="T17" fmla="*/ 456 h 598"/>
                <a:gd name="T18" fmla="*/ 118 w 1466"/>
                <a:gd name="T19" fmla="*/ 500 h 598"/>
                <a:gd name="T20" fmla="*/ 74 w 1466"/>
                <a:gd name="T21" fmla="*/ 539 h 598"/>
                <a:gd name="T22" fmla="*/ 35 w 1466"/>
                <a:gd name="T23" fmla="*/ 571 h 598"/>
                <a:gd name="T24" fmla="*/ 0 w 1466"/>
                <a:gd name="T25" fmla="*/ 598 h 598"/>
                <a:gd name="T26" fmla="*/ 84 w 1466"/>
                <a:gd name="T27" fmla="*/ 573 h 598"/>
                <a:gd name="T28" fmla="*/ 171 w 1466"/>
                <a:gd name="T29" fmla="*/ 544 h 598"/>
                <a:gd name="T30" fmla="*/ 262 w 1466"/>
                <a:gd name="T31" fmla="*/ 512 h 598"/>
                <a:gd name="T32" fmla="*/ 355 w 1466"/>
                <a:gd name="T33" fmla="*/ 480 h 598"/>
                <a:gd name="T34" fmla="*/ 447 w 1466"/>
                <a:gd name="T35" fmla="*/ 445 h 598"/>
                <a:gd name="T36" fmla="*/ 544 w 1466"/>
                <a:gd name="T37" fmla="*/ 407 h 598"/>
                <a:gd name="T38" fmla="*/ 640 w 1466"/>
                <a:gd name="T39" fmla="*/ 368 h 598"/>
                <a:gd name="T40" fmla="*/ 738 w 1466"/>
                <a:gd name="T41" fmla="*/ 330 h 598"/>
                <a:gd name="T42" fmla="*/ 834 w 1466"/>
                <a:gd name="T43" fmla="*/ 289 h 598"/>
                <a:gd name="T44" fmla="*/ 930 w 1466"/>
                <a:gd name="T45" fmla="*/ 247 h 598"/>
                <a:gd name="T46" fmla="*/ 1025 w 1466"/>
                <a:gd name="T47" fmla="*/ 206 h 598"/>
                <a:gd name="T48" fmla="*/ 1119 w 1466"/>
                <a:gd name="T49" fmla="*/ 164 h 598"/>
                <a:gd name="T50" fmla="*/ 1211 w 1466"/>
                <a:gd name="T51" fmla="*/ 123 h 598"/>
                <a:gd name="T52" fmla="*/ 1298 w 1466"/>
                <a:gd name="T53" fmla="*/ 83 h 598"/>
                <a:gd name="T54" fmla="*/ 1384 w 1466"/>
                <a:gd name="T55" fmla="*/ 42 h 598"/>
                <a:gd name="T56" fmla="*/ 1466 w 1466"/>
                <a:gd name="T57" fmla="*/ 3 h 598"/>
                <a:gd name="T58" fmla="*/ 1444 w 1466"/>
                <a:gd name="T59" fmla="*/ 0 h 598"/>
                <a:gd name="T60" fmla="*/ 1369 w 1466"/>
                <a:gd name="T61" fmla="*/ 27 h 598"/>
                <a:gd name="T62" fmla="*/ 1292 w 1466"/>
                <a:gd name="T63" fmla="*/ 54 h 598"/>
                <a:gd name="T64" fmla="*/ 1214 w 1466"/>
                <a:gd name="T65" fmla="*/ 81 h 598"/>
                <a:gd name="T66" fmla="*/ 1135 w 1466"/>
                <a:gd name="T67" fmla="*/ 107 h 598"/>
                <a:gd name="T68" fmla="*/ 1057 w 1466"/>
                <a:gd name="T69" fmla="*/ 130 h 598"/>
                <a:gd name="T70" fmla="*/ 978 w 1466"/>
                <a:gd name="T71" fmla="*/ 154 h 598"/>
                <a:gd name="T72" fmla="*/ 898 w 1466"/>
                <a:gd name="T73" fmla="*/ 176 h 598"/>
                <a:gd name="T74" fmla="*/ 821 w 1466"/>
                <a:gd name="T75" fmla="*/ 196 h 598"/>
                <a:gd name="T76" fmla="*/ 745 w 1466"/>
                <a:gd name="T77" fmla="*/ 215 h 598"/>
                <a:gd name="T78" fmla="*/ 670 w 1466"/>
                <a:gd name="T79" fmla="*/ 230 h 598"/>
                <a:gd name="T80" fmla="*/ 596 w 1466"/>
                <a:gd name="T81" fmla="*/ 243 h 598"/>
                <a:gd name="T82" fmla="*/ 527 w 1466"/>
                <a:gd name="T83" fmla="*/ 255 h 598"/>
                <a:gd name="T84" fmla="*/ 458 w 1466"/>
                <a:gd name="T85" fmla="*/ 264 h 598"/>
                <a:gd name="T86" fmla="*/ 393 w 1466"/>
                <a:gd name="T87" fmla="*/ 270 h 598"/>
                <a:gd name="T88" fmla="*/ 333 w 1466"/>
                <a:gd name="T89" fmla="*/ 272 h 598"/>
                <a:gd name="T90" fmla="*/ 275 w 1466"/>
                <a:gd name="T91" fmla="*/ 272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66" h="598">
                  <a:moveTo>
                    <a:pt x="275" y="272"/>
                  </a:moveTo>
                  <a:lnTo>
                    <a:pt x="270" y="294"/>
                  </a:lnTo>
                  <a:lnTo>
                    <a:pt x="260" y="318"/>
                  </a:lnTo>
                  <a:lnTo>
                    <a:pt x="248" y="340"/>
                  </a:lnTo>
                  <a:lnTo>
                    <a:pt x="235" y="363"/>
                  </a:lnTo>
                  <a:lnTo>
                    <a:pt x="218" y="387"/>
                  </a:lnTo>
                  <a:lnTo>
                    <a:pt x="201" y="411"/>
                  </a:lnTo>
                  <a:lnTo>
                    <a:pt x="181" y="434"/>
                  </a:lnTo>
                  <a:lnTo>
                    <a:pt x="160" y="456"/>
                  </a:lnTo>
                  <a:lnTo>
                    <a:pt x="118" y="500"/>
                  </a:lnTo>
                  <a:lnTo>
                    <a:pt x="74" y="539"/>
                  </a:lnTo>
                  <a:lnTo>
                    <a:pt x="35" y="571"/>
                  </a:lnTo>
                  <a:lnTo>
                    <a:pt x="0" y="598"/>
                  </a:lnTo>
                  <a:lnTo>
                    <a:pt x="84" y="573"/>
                  </a:lnTo>
                  <a:lnTo>
                    <a:pt x="171" y="544"/>
                  </a:lnTo>
                  <a:lnTo>
                    <a:pt x="262" y="512"/>
                  </a:lnTo>
                  <a:lnTo>
                    <a:pt x="355" y="480"/>
                  </a:lnTo>
                  <a:lnTo>
                    <a:pt x="447" y="445"/>
                  </a:lnTo>
                  <a:lnTo>
                    <a:pt x="544" y="407"/>
                  </a:lnTo>
                  <a:lnTo>
                    <a:pt x="640" y="368"/>
                  </a:lnTo>
                  <a:lnTo>
                    <a:pt x="738" y="330"/>
                  </a:lnTo>
                  <a:lnTo>
                    <a:pt x="834" y="289"/>
                  </a:lnTo>
                  <a:lnTo>
                    <a:pt x="930" y="247"/>
                  </a:lnTo>
                  <a:lnTo>
                    <a:pt x="1025" y="206"/>
                  </a:lnTo>
                  <a:lnTo>
                    <a:pt x="1119" y="164"/>
                  </a:lnTo>
                  <a:lnTo>
                    <a:pt x="1211" y="123"/>
                  </a:lnTo>
                  <a:lnTo>
                    <a:pt x="1298" y="83"/>
                  </a:lnTo>
                  <a:lnTo>
                    <a:pt x="1384" y="42"/>
                  </a:lnTo>
                  <a:lnTo>
                    <a:pt x="1466" y="3"/>
                  </a:lnTo>
                  <a:lnTo>
                    <a:pt x="1444" y="0"/>
                  </a:lnTo>
                  <a:lnTo>
                    <a:pt x="1369" y="27"/>
                  </a:lnTo>
                  <a:lnTo>
                    <a:pt x="1292" y="54"/>
                  </a:lnTo>
                  <a:lnTo>
                    <a:pt x="1214" y="81"/>
                  </a:lnTo>
                  <a:lnTo>
                    <a:pt x="1135" y="107"/>
                  </a:lnTo>
                  <a:lnTo>
                    <a:pt x="1057" y="130"/>
                  </a:lnTo>
                  <a:lnTo>
                    <a:pt x="978" y="154"/>
                  </a:lnTo>
                  <a:lnTo>
                    <a:pt x="898" y="176"/>
                  </a:lnTo>
                  <a:lnTo>
                    <a:pt x="821" y="196"/>
                  </a:lnTo>
                  <a:lnTo>
                    <a:pt x="745" y="215"/>
                  </a:lnTo>
                  <a:lnTo>
                    <a:pt x="670" y="230"/>
                  </a:lnTo>
                  <a:lnTo>
                    <a:pt x="596" y="243"/>
                  </a:lnTo>
                  <a:lnTo>
                    <a:pt x="527" y="255"/>
                  </a:lnTo>
                  <a:lnTo>
                    <a:pt x="458" y="264"/>
                  </a:lnTo>
                  <a:lnTo>
                    <a:pt x="393" y="270"/>
                  </a:lnTo>
                  <a:lnTo>
                    <a:pt x="333" y="272"/>
                  </a:lnTo>
                  <a:lnTo>
                    <a:pt x="275" y="272"/>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2" name="Freeform 352">
              <a:extLst>
                <a:ext uri="{FF2B5EF4-FFF2-40B4-BE49-F238E27FC236}">
                  <a16:creationId xmlns:a16="http://schemas.microsoft.com/office/drawing/2014/main" id="{DB1F1E81-651F-4F5B-8FB5-2ED314835840}"/>
                </a:ext>
              </a:extLst>
            </p:cNvPr>
            <p:cNvSpPr>
              <a:spLocks/>
            </p:cNvSpPr>
            <p:nvPr/>
          </p:nvSpPr>
          <p:spPr bwMode="auto">
            <a:xfrm>
              <a:off x="1030" y="1809"/>
              <a:ext cx="601" cy="154"/>
            </a:xfrm>
            <a:custGeom>
              <a:avLst/>
              <a:gdLst>
                <a:gd name="T0" fmla="*/ 165 w 601"/>
                <a:gd name="T1" fmla="*/ 61 h 154"/>
                <a:gd name="T2" fmla="*/ 150 w 601"/>
                <a:gd name="T3" fmla="*/ 74 h 154"/>
                <a:gd name="T4" fmla="*/ 130 w 601"/>
                <a:gd name="T5" fmla="*/ 88 h 154"/>
                <a:gd name="T6" fmla="*/ 108 w 601"/>
                <a:gd name="T7" fmla="*/ 101 h 154"/>
                <a:gd name="T8" fmla="*/ 84 w 601"/>
                <a:gd name="T9" fmla="*/ 113 h 154"/>
                <a:gd name="T10" fmla="*/ 39 w 601"/>
                <a:gd name="T11" fmla="*/ 137 h 154"/>
                <a:gd name="T12" fmla="*/ 0 w 601"/>
                <a:gd name="T13" fmla="*/ 154 h 154"/>
                <a:gd name="T14" fmla="*/ 67 w 601"/>
                <a:gd name="T15" fmla="*/ 140 h 154"/>
                <a:gd name="T16" fmla="*/ 140 w 601"/>
                <a:gd name="T17" fmla="*/ 125 h 154"/>
                <a:gd name="T18" fmla="*/ 216 w 601"/>
                <a:gd name="T19" fmla="*/ 106 h 154"/>
                <a:gd name="T20" fmla="*/ 295 w 601"/>
                <a:gd name="T21" fmla="*/ 86 h 154"/>
                <a:gd name="T22" fmla="*/ 375 w 601"/>
                <a:gd name="T23" fmla="*/ 66 h 154"/>
                <a:gd name="T24" fmla="*/ 454 w 601"/>
                <a:gd name="T25" fmla="*/ 44 h 154"/>
                <a:gd name="T26" fmla="*/ 530 w 601"/>
                <a:gd name="T27" fmla="*/ 22 h 154"/>
                <a:gd name="T28" fmla="*/ 601 w 601"/>
                <a:gd name="T29" fmla="*/ 2 h 154"/>
                <a:gd name="T30" fmla="*/ 596 w 601"/>
                <a:gd name="T31" fmla="*/ 0 h 154"/>
                <a:gd name="T32" fmla="*/ 535 w 601"/>
                <a:gd name="T33" fmla="*/ 13 h 154"/>
                <a:gd name="T34" fmla="*/ 473 w 601"/>
                <a:gd name="T35" fmla="*/ 27 h 154"/>
                <a:gd name="T36" fmla="*/ 412 w 601"/>
                <a:gd name="T37" fmla="*/ 39 h 154"/>
                <a:gd name="T38" fmla="*/ 353 w 601"/>
                <a:gd name="T39" fmla="*/ 47 h 154"/>
                <a:gd name="T40" fmla="*/ 299 w 601"/>
                <a:gd name="T41" fmla="*/ 56 h 154"/>
                <a:gd name="T42" fmla="*/ 246 w 601"/>
                <a:gd name="T43" fmla="*/ 61 h 154"/>
                <a:gd name="T44" fmla="*/ 203 w 601"/>
                <a:gd name="T45" fmla="*/ 62 h 154"/>
                <a:gd name="T46" fmla="*/ 165 w 601"/>
                <a:gd name="T47" fmla="*/ 61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1" h="154">
                  <a:moveTo>
                    <a:pt x="165" y="61"/>
                  </a:moveTo>
                  <a:lnTo>
                    <a:pt x="150" y="74"/>
                  </a:lnTo>
                  <a:lnTo>
                    <a:pt x="130" y="88"/>
                  </a:lnTo>
                  <a:lnTo>
                    <a:pt x="108" y="101"/>
                  </a:lnTo>
                  <a:lnTo>
                    <a:pt x="84" y="113"/>
                  </a:lnTo>
                  <a:lnTo>
                    <a:pt x="39" y="137"/>
                  </a:lnTo>
                  <a:lnTo>
                    <a:pt x="0" y="154"/>
                  </a:lnTo>
                  <a:lnTo>
                    <a:pt x="67" y="140"/>
                  </a:lnTo>
                  <a:lnTo>
                    <a:pt x="140" y="125"/>
                  </a:lnTo>
                  <a:lnTo>
                    <a:pt x="216" y="106"/>
                  </a:lnTo>
                  <a:lnTo>
                    <a:pt x="295" y="86"/>
                  </a:lnTo>
                  <a:lnTo>
                    <a:pt x="375" y="66"/>
                  </a:lnTo>
                  <a:lnTo>
                    <a:pt x="454" y="44"/>
                  </a:lnTo>
                  <a:lnTo>
                    <a:pt x="530" y="22"/>
                  </a:lnTo>
                  <a:lnTo>
                    <a:pt x="601" y="2"/>
                  </a:lnTo>
                  <a:lnTo>
                    <a:pt x="596" y="0"/>
                  </a:lnTo>
                  <a:lnTo>
                    <a:pt x="535" y="13"/>
                  </a:lnTo>
                  <a:lnTo>
                    <a:pt x="473" y="27"/>
                  </a:lnTo>
                  <a:lnTo>
                    <a:pt x="412" y="39"/>
                  </a:lnTo>
                  <a:lnTo>
                    <a:pt x="353" y="47"/>
                  </a:lnTo>
                  <a:lnTo>
                    <a:pt x="299" y="56"/>
                  </a:lnTo>
                  <a:lnTo>
                    <a:pt x="246" y="61"/>
                  </a:lnTo>
                  <a:lnTo>
                    <a:pt x="203" y="62"/>
                  </a:lnTo>
                  <a:lnTo>
                    <a:pt x="165" y="61"/>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3" name="Freeform 353">
              <a:extLst>
                <a:ext uri="{FF2B5EF4-FFF2-40B4-BE49-F238E27FC236}">
                  <a16:creationId xmlns:a16="http://schemas.microsoft.com/office/drawing/2014/main" id="{F4FC5206-FB8E-4DD1-B150-503F45932833}"/>
                </a:ext>
              </a:extLst>
            </p:cNvPr>
            <p:cNvSpPr>
              <a:spLocks/>
            </p:cNvSpPr>
            <p:nvPr/>
          </p:nvSpPr>
          <p:spPr bwMode="auto">
            <a:xfrm>
              <a:off x="1705" y="2284"/>
              <a:ext cx="956" cy="711"/>
            </a:xfrm>
            <a:custGeom>
              <a:avLst/>
              <a:gdLst>
                <a:gd name="T0" fmla="*/ 9 w 956"/>
                <a:gd name="T1" fmla="*/ 711 h 711"/>
                <a:gd name="T2" fmla="*/ 5 w 956"/>
                <a:gd name="T3" fmla="*/ 701 h 711"/>
                <a:gd name="T4" fmla="*/ 2 w 956"/>
                <a:gd name="T5" fmla="*/ 689 h 711"/>
                <a:gd name="T6" fmla="*/ 0 w 956"/>
                <a:gd name="T7" fmla="*/ 679 h 711"/>
                <a:gd name="T8" fmla="*/ 0 w 956"/>
                <a:gd name="T9" fmla="*/ 669 h 711"/>
                <a:gd name="T10" fmla="*/ 2 w 956"/>
                <a:gd name="T11" fmla="*/ 657 h 711"/>
                <a:gd name="T12" fmla="*/ 7 w 956"/>
                <a:gd name="T13" fmla="*/ 647 h 711"/>
                <a:gd name="T14" fmla="*/ 14 w 956"/>
                <a:gd name="T15" fmla="*/ 637 h 711"/>
                <a:gd name="T16" fmla="*/ 24 w 956"/>
                <a:gd name="T17" fmla="*/ 628 h 711"/>
                <a:gd name="T18" fmla="*/ 956 w 956"/>
                <a:gd name="T19" fmla="*/ 12 h 711"/>
                <a:gd name="T20" fmla="*/ 782 w 956"/>
                <a:gd name="T21" fmla="*/ 0 h 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6" h="711">
                  <a:moveTo>
                    <a:pt x="9" y="711"/>
                  </a:moveTo>
                  <a:lnTo>
                    <a:pt x="5" y="701"/>
                  </a:lnTo>
                  <a:lnTo>
                    <a:pt x="2" y="689"/>
                  </a:lnTo>
                  <a:lnTo>
                    <a:pt x="0" y="679"/>
                  </a:lnTo>
                  <a:lnTo>
                    <a:pt x="0" y="669"/>
                  </a:lnTo>
                  <a:lnTo>
                    <a:pt x="2" y="657"/>
                  </a:lnTo>
                  <a:lnTo>
                    <a:pt x="7" y="647"/>
                  </a:lnTo>
                  <a:lnTo>
                    <a:pt x="14" y="637"/>
                  </a:lnTo>
                  <a:lnTo>
                    <a:pt x="24" y="628"/>
                  </a:lnTo>
                  <a:lnTo>
                    <a:pt x="956" y="12"/>
                  </a:lnTo>
                  <a:lnTo>
                    <a:pt x="782"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4" name="Freeform 354">
              <a:extLst>
                <a:ext uri="{FF2B5EF4-FFF2-40B4-BE49-F238E27FC236}">
                  <a16:creationId xmlns:a16="http://schemas.microsoft.com/office/drawing/2014/main" id="{E0E88318-672F-48EA-8A46-9838E2629C5C}"/>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5" name="Freeform 355">
              <a:extLst>
                <a:ext uri="{FF2B5EF4-FFF2-40B4-BE49-F238E27FC236}">
                  <a16:creationId xmlns:a16="http://schemas.microsoft.com/office/drawing/2014/main" id="{BB79395D-D8BE-4C88-84F1-233B76C81438}"/>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6" name="Freeform 356">
              <a:extLst>
                <a:ext uri="{FF2B5EF4-FFF2-40B4-BE49-F238E27FC236}">
                  <a16:creationId xmlns:a16="http://schemas.microsoft.com/office/drawing/2014/main" id="{D9B7667C-795F-4C00-B9EA-7324A45CD963}"/>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7" name="Freeform 357">
              <a:extLst>
                <a:ext uri="{FF2B5EF4-FFF2-40B4-BE49-F238E27FC236}">
                  <a16:creationId xmlns:a16="http://schemas.microsoft.com/office/drawing/2014/main" id="{D7FED72D-03F3-435B-9E90-14B43E76F2BD}"/>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8" name="Freeform 358">
              <a:extLst>
                <a:ext uri="{FF2B5EF4-FFF2-40B4-BE49-F238E27FC236}">
                  <a16:creationId xmlns:a16="http://schemas.microsoft.com/office/drawing/2014/main" id="{F9389CD3-0230-447E-A9FB-6275967792F8}"/>
                </a:ext>
              </a:extLst>
            </p:cNvPr>
            <p:cNvSpPr>
              <a:spLocks/>
            </p:cNvSpPr>
            <p:nvPr/>
          </p:nvSpPr>
          <p:spPr bwMode="auto">
            <a:xfrm>
              <a:off x="831" y="1755"/>
              <a:ext cx="565" cy="245"/>
            </a:xfrm>
            <a:custGeom>
              <a:avLst/>
              <a:gdLst>
                <a:gd name="T0" fmla="*/ 565 w 565"/>
                <a:gd name="T1" fmla="*/ 0 h 245"/>
                <a:gd name="T2" fmla="*/ 6 w 565"/>
                <a:gd name="T3" fmla="*/ 231 h 245"/>
                <a:gd name="T4" fmla="*/ 3 w 565"/>
                <a:gd name="T5" fmla="*/ 235 h 245"/>
                <a:gd name="T6" fmla="*/ 1 w 565"/>
                <a:gd name="T7" fmla="*/ 238 h 245"/>
                <a:gd name="T8" fmla="*/ 0 w 565"/>
                <a:gd name="T9" fmla="*/ 242 h 245"/>
                <a:gd name="T10" fmla="*/ 1 w 565"/>
                <a:gd name="T11" fmla="*/ 245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 h="245">
                  <a:moveTo>
                    <a:pt x="565" y="0"/>
                  </a:moveTo>
                  <a:lnTo>
                    <a:pt x="6" y="231"/>
                  </a:lnTo>
                  <a:lnTo>
                    <a:pt x="3" y="235"/>
                  </a:lnTo>
                  <a:lnTo>
                    <a:pt x="1" y="238"/>
                  </a:lnTo>
                  <a:lnTo>
                    <a:pt x="0" y="242"/>
                  </a:lnTo>
                  <a:lnTo>
                    <a:pt x="1" y="24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9" name="Freeform 359">
              <a:extLst>
                <a:ext uri="{FF2B5EF4-FFF2-40B4-BE49-F238E27FC236}">
                  <a16:creationId xmlns:a16="http://schemas.microsoft.com/office/drawing/2014/main" id="{B862A6E6-4BCC-4CC6-A5AC-6014AB3BC16E}"/>
                </a:ext>
              </a:extLst>
            </p:cNvPr>
            <p:cNvSpPr>
              <a:spLocks/>
            </p:cNvSpPr>
            <p:nvPr/>
          </p:nvSpPr>
          <p:spPr bwMode="auto">
            <a:xfrm>
              <a:off x="1202" y="1370"/>
              <a:ext cx="144" cy="243"/>
            </a:xfrm>
            <a:custGeom>
              <a:avLst/>
              <a:gdLst>
                <a:gd name="T0" fmla="*/ 0 w 144"/>
                <a:gd name="T1" fmla="*/ 0 h 243"/>
                <a:gd name="T2" fmla="*/ 4 w 144"/>
                <a:gd name="T3" fmla="*/ 211 h 243"/>
                <a:gd name="T4" fmla="*/ 140 w 144"/>
                <a:gd name="T5" fmla="*/ 243 h 243"/>
                <a:gd name="T6" fmla="*/ 144 w 144"/>
                <a:gd name="T7" fmla="*/ 180 h 243"/>
                <a:gd name="T8" fmla="*/ 127 w 144"/>
                <a:gd name="T9" fmla="*/ 103 h 243"/>
                <a:gd name="T10" fmla="*/ 101 w 144"/>
                <a:gd name="T11" fmla="*/ 37 h 243"/>
                <a:gd name="T12" fmla="*/ 95 w 144"/>
                <a:gd name="T13" fmla="*/ 28 h 243"/>
                <a:gd name="T14" fmla="*/ 73 w 144"/>
                <a:gd name="T15" fmla="*/ 20 h 243"/>
                <a:gd name="T16" fmla="*/ 49 w 144"/>
                <a:gd name="T17" fmla="*/ 11 h 243"/>
                <a:gd name="T18" fmla="*/ 25 w 144"/>
                <a:gd name="T19" fmla="*/ 5 h 243"/>
                <a:gd name="T20" fmla="*/ 0 w 144"/>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 h="243">
                  <a:moveTo>
                    <a:pt x="0" y="0"/>
                  </a:moveTo>
                  <a:lnTo>
                    <a:pt x="4" y="211"/>
                  </a:lnTo>
                  <a:lnTo>
                    <a:pt x="140" y="243"/>
                  </a:lnTo>
                  <a:lnTo>
                    <a:pt x="144" y="180"/>
                  </a:lnTo>
                  <a:lnTo>
                    <a:pt x="127" y="103"/>
                  </a:lnTo>
                  <a:lnTo>
                    <a:pt x="101" y="37"/>
                  </a:lnTo>
                  <a:lnTo>
                    <a:pt x="95" y="28"/>
                  </a:lnTo>
                  <a:lnTo>
                    <a:pt x="73" y="20"/>
                  </a:lnTo>
                  <a:lnTo>
                    <a:pt x="49" y="11"/>
                  </a:lnTo>
                  <a:lnTo>
                    <a:pt x="25" y="5"/>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0" name="Freeform 360">
              <a:extLst>
                <a:ext uri="{FF2B5EF4-FFF2-40B4-BE49-F238E27FC236}">
                  <a16:creationId xmlns:a16="http://schemas.microsoft.com/office/drawing/2014/main" id="{10EB362B-589D-41E4-BEEC-2B249F2BB51E}"/>
                </a:ext>
              </a:extLst>
            </p:cNvPr>
            <p:cNvSpPr>
              <a:spLocks/>
            </p:cNvSpPr>
            <p:nvPr/>
          </p:nvSpPr>
          <p:spPr bwMode="auto">
            <a:xfrm>
              <a:off x="1260" y="1346"/>
              <a:ext cx="3344" cy="953"/>
            </a:xfrm>
            <a:custGeom>
              <a:avLst/>
              <a:gdLst>
                <a:gd name="T0" fmla="*/ 3343 w 3344"/>
                <a:gd name="T1" fmla="*/ 946 h 953"/>
                <a:gd name="T2" fmla="*/ 3272 w 3344"/>
                <a:gd name="T3" fmla="*/ 945 h 953"/>
                <a:gd name="T4" fmla="*/ 3175 w 3344"/>
                <a:gd name="T5" fmla="*/ 936 h 953"/>
                <a:gd name="T6" fmla="*/ 3050 w 3344"/>
                <a:gd name="T7" fmla="*/ 923 h 953"/>
                <a:gd name="T8" fmla="*/ 2919 w 3344"/>
                <a:gd name="T9" fmla="*/ 904 h 953"/>
                <a:gd name="T10" fmla="*/ 2698 w 3344"/>
                <a:gd name="T11" fmla="*/ 863 h 953"/>
                <a:gd name="T12" fmla="*/ 2389 w 3344"/>
                <a:gd name="T13" fmla="*/ 801 h 953"/>
                <a:gd name="T14" fmla="*/ 2086 w 3344"/>
                <a:gd name="T15" fmla="*/ 737 h 953"/>
                <a:gd name="T16" fmla="*/ 1791 w 3344"/>
                <a:gd name="T17" fmla="*/ 671 h 953"/>
                <a:gd name="T18" fmla="*/ 1499 w 3344"/>
                <a:gd name="T19" fmla="*/ 605 h 953"/>
                <a:gd name="T20" fmla="*/ 1210 w 3344"/>
                <a:gd name="T21" fmla="*/ 539 h 953"/>
                <a:gd name="T22" fmla="*/ 923 w 3344"/>
                <a:gd name="T23" fmla="*/ 471 h 953"/>
                <a:gd name="T24" fmla="*/ 634 w 3344"/>
                <a:gd name="T25" fmla="*/ 406 h 953"/>
                <a:gd name="T26" fmla="*/ 467 w 3344"/>
                <a:gd name="T27" fmla="*/ 367 h 953"/>
                <a:gd name="T28" fmla="*/ 427 w 3344"/>
                <a:gd name="T29" fmla="*/ 353 h 953"/>
                <a:gd name="T30" fmla="*/ 391 w 3344"/>
                <a:gd name="T31" fmla="*/ 336 h 953"/>
                <a:gd name="T32" fmla="*/ 359 w 3344"/>
                <a:gd name="T33" fmla="*/ 318 h 953"/>
                <a:gd name="T34" fmla="*/ 315 w 3344"/>
                <a:gd name="T35" fmla="*/ 282 h 953"/>
                <a:gd name="T36" fmla="*/ 265 w 3344"/>
                <a:gd name="T37" fmla="*/ 230 h 953"/>
                <a:gd name="T38" fmla="*/ 217 w 3344"/>
                <a:gd name="T39" fmla="*/ 172 h 953"/>
                <a:gd name="T40" fmla="*/ 168 w 3344"/>
                <a:gd name="T41" fmla="*/ 115 h 953"/>
                <a:gd name="T42" fmla="*/ 126 w 3344"/>
                <a:gd name="T43" fmla="*/ 76 h 953"/>
                <a:gd name="T44" fmla="*/ 96 w 3344"/>
                <a:gd name="T45" fmla="*/ 51 h 953"/>
                <a:gd name="T46" fmla="*/ 60 w 3344"/>
                <a:gd name="T47" fmla="*/ 29 h 953"/>
                <a:gd name="T48" fmla="*/ 22 w 3344"/>
                <a:gd name="T49" fmla="*/ 8 h 953"/>
                <a:gd name="T50" fmla="*/ 15 w 3344"/>
                <a:gd name="T51" fmla="*/ 25 h 953"/>
                <a:gd name="T52" fmla="*/ 40 w 3344"/>
                <a:gd name="T53" fmla="*/ 74 h 953"/>
                <a:gd name="T54" fmla="*/ 59 w 3344"/>
                <a:gd name="T55" fmla="*/ 120 h 953"/>
                <a:gd name="T56" fmla="*/ 70 w 3344"/>
                <a:gd name="T57" fmla="*/ 164 h 953"/>
                <a:gd name="T58" fmla="*/ 77 w 3344"/>
                <a:gd name="T59" fmla="*/ 203 h 953"/>
                <a:gd name="T60" fmla="*/ 79 w 3344"/>
                <a:gd name="T61" fmla="*/ 240 h 953"/>
                <a:gd name="T62" fmla="*/ 74 w 3344"/>
                <a:gd name="T63" fmla="*/ 289 h 953"/>
                <a:gd name="T64" fmla="*/ 243 w 3344"/>
                <a:gd name="T65" fmla="*/ 355 h 953"/>
                <a:gd name="T66" fmla="*/ 597 w 3344"/>
                <a:gd name="T67" fmla="*/ 431 h 953"/>
                <a:gd name="T68" fmla="*/ 954 w 3344"/>
                <a:gd name="T69" fmla="*/ 509 h 953"/>
                <a:gd name="T70" fmla="*/ 1311 w 3344"/>
                <a:gd name="T71" fmla="*/ 585 h 953"/>
                <a:gd name="T72" fmla="*/ 1664 w 3344"/>
                <a:gd name="T73" fmla="*/ 659 h 953"/>
                <a:gd name="T74" fmla="*/ 2012 w 3344"/>
                <a:gd name="T75" fmla="*/ 732 h 953"/>
                <a:gd name="T76" fmla="*/ 2350 w 3344"/>
                <a:gd name="T77" fmla="*/ 799 h 953"/>
                <a:gd name="T78" fmla="*/ 2674 w 3344"/>
                <a:gd name="T79" fmla="*/ 865 h 953"/>
                <a:gd name="T80" fmla="*/ 2899 w 3344"/>
                <a:gd name="T81" fmla="*/ 904 h 953"/>
                <a:gd name="T82" fmla="*/ 3034 w 3344"/>
                <a:gd name="T83" fmla="*/ 924 h 953"/>
                <a:gd name="T84" fmla="*/ 3162 w 3344"/>
                <a:gd name="T85" fmla="*/ 941 h 953"/>
                <a:gd name="T86" fmla="*/ 3270 w 3344"/>
                <a:gd name="T87" fmla="*/ 953 h 953"/>
                <a:gd name="T88" fmla="*/ 3344 w 3344"/>
                <a:gd name="T89" fmla="*/ 953 h 9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44" h="953">
                  <a:moveTo>
                    <a:pt x="3344" y="953"/>
                  </a:moveTo>
                  <a:lnTo>
                    <a:pt x="3343" y="946"/>
                  </a:lnTo>
                  <a:lnTo>
                    <a:pt x="3304" y="943"/>
                  </a:lnTo>
                  <a:lnTo>
                    <a:pt x="3272" y="945"/>
                  </a:lnTo>
                  <a:lnTo>
                    <a:pt x="3228" y="941"/>
                  </a:lnTo>
                  <a:lnTo>
                    <a:pt x="3175" y="936"/>
                  </a:lnTo>
                  <a:lnTo>
                    <a:pt x="3115" y="929"/>
                  </a:lnTo>
                  <a:lnTo>
                    <a:pt x="3050" y="923"/>
                  </a:lnTo>
                  <a:lnTo>
                    <a:pt x="2985" y="912"/>
                  </a:lnTo>
                  <a:lnTo>
                    <a:pt x="2919" y="904"/>
                  </a:lnTo>
                  <a:lnTo>
                    <a:pt x="2856" y="896"/>
                  </a:lnTo>
                  <a:lnTo>
                    <a:pt x="2698" y="863"/>
                  </a:lnTo>
                  <a:lnTo>
                    <a:pt x="2542" y="833"/>
                  </a:lnTo>
                  <a:lnTo>
                    <a:pt x="2389" y="801"/>
                  </a:lnTo>
                  <a:lnTo>
                    <a:pt x="2237" y="769"/>
                  </a:lnTo>
                  <a:lnTo>
                    <a:pt x="2086" y="737"/>
                  </a:lnTo>
                  <a:lnTo>
                    <a:pt x="1938" y="703"/>
                  </a:lnTo>
                  <a:lnTo>
                    <a:pt x="1791" y="671"/>
                  </a:lnTo>
                  <a:lnTo>
                    <a:pt x="1644" y="639"/>
                  </a:lnTo>
                  <a:lnTo>
                    <a:pt x="1499" y="605"/>
                  </a:lnTo>
                  <a:lnTo>
                    <a:pt x="1354" y="573"/>
                  </a:lnTo>
                  <a:lnTo>
                    <a:pt x="1210" y="539"/>
                  </a:lnTo>
                  <a:lnTo>
                    <a:pt x="1067" y="505"/>
                  </a:lnTo>
                  <a:lnTo>
                    <a:pt x="923" y="471"/>
                  </a:lnTo>
                  <a:lnTo>
                    <a:pt x="778" y="439"/>
                  </a:lnTo>
                  <a:lnTo>
                    <a:pt x="634" y="406"/>
                  </a:lnTo>
                  <a:lnTo>
                    <a:pt x="489" y="372"/>
                  </a:lnTo>
                  <a:lnTo>
                    <a:pt x="467" y="367"/>
                  </a:lnTo>
                  <a:lnTo>
                    <a:pt x="447" y="360"/>
                  </a:lnTo>
                  <a:lnTo>
                    <a:pt x="427" y="353"/>
                  </a:lnTo>
                  <a:lnTo>
                    <a:pt x="408" y="346"/>
                  </a:lnTo>
                  <a:lnTo>
                    <a:pt x="391" y="336"/>
                  </a:lnTo>
                  <a:lnTo>
                    <a:pt x="374" y="328"/>
                  </a:lnTo>
                  <a:lnTo>
                    <a:pt x="359" y="318"/>
                  </a:lnTo>
                  <a:lnTo>
                    <a:pt x="344" y="306"/>
                  </a:lnTo>
                  <a:lnTo>
                    <a:pt x="315" y="282"/>
                  </a:lnTo>
                  <a:lnTo>
                    <a:pt x="290" y="257"/>
                  </a:lnTo>
                  <a:lnTo>
                    <a:pt x="265" y="230"/>
                  </a:lnTo>
                  <a:lnTo>
                    <a:pt x="241" y="201"/>
                  </a:lnTo>
                  <a:lnTo>
                    <a:pt x="217" y="172"/>
                  </a:lnTo>
                  <a:lnTo>
                    <a:pt x="194" y="144"/>
                  </a:lnTo>
                  <a:lnTo>
                    <a:pt x="168" y="115"/>
                  </a:lnTo>
                  <a:lnTo>
                    <a:pt x="141" y="88"/>
                  </a:lnTo>
                  <a:lnTo>
                    <a:pt x="126" y="76"/>
                  </a:lnTo>
                  <a:lnTo>
                    <a:pt x="111" y="62"/>
                  </a:lnTo>
                  <a:lnTo>
                    <a:pt x="96" y="51"/>
                  </a:lnTo>
                  <a:lnTo>
                    <a:pt x="79" y="39"/>
                  </a:lnTo>
                  <a:lnTo>
                    <a:pt x="60" y="29"/>
                  </a:lnTo>
                  <a:lnTo>
                    <a:pt x="42" y="19"/>
                  </a:lnTo>
                  <a:lnTo>
                    <a:pt x="22" y="8"/>
                  </a:lnTo>
                  <a:lnTo>
                    <a:pt x="0" y="0"/>
                  </a:lnTo>
                  <a:lnTo>
                    <a:pt x="15" y="25"/>
                  </a:lnTo>
                  <a:lnTo>
                    <a:pt x="28" y="51"/>
                  </a:lnTo>
                  <a:lnTo>
                    <a:pt x="40" y="74"/>
                  </a:lnTo>
                  <a:lnTo>
                    <a:pt x="50" y="98"/>
                  </a:lnTo>
                  <a:lnTo>
                    <a:pt x="59" y="120"/>
                  </a:lnTo>
                  <a:lnTo>
                    <a:pt x="65" y="142"/>
                  </a:lnTo>
                  <a:lnTo>
                    <a:pt x="70" y="164"/>
                  </a:lnTo>
                  <a:lnTo>
                    <a:pt x="74" y="184"/>
                  </a:lnTo>
                  <a:lnTo>
                    <a:pt x="77" y="203"/>
                  </a:lnTo>
                  <a:lnTo>
                    <a:pt x="77" y="221"/>
                  </a:lnTo>
                  <a:lnTo>
                    <a:pt x="79" y="240"/>
                  </a:lnTo>
                  <a:lnTo>
                    <a:pt x="77" y="257"/>
                  </a:lnTo>
                  <a:lnTo>
                    <a:pt x="74" y="289"/>
                  </a:lnTo>
                  <a:lnTo>
                    <a:pt x="69" y="316"/>
                  </a:lnTo>
                  <a:lnTo>
                    <a:pt x="243" y="355"/>
                  </a:lnTo>
                  <a:lnTo>
                    <a:pt x="420" y="392"/>
                  </a:lnTo>
                  <a:lnTo>
                    <a:pt x="597" y="431"/>
                  </a:lnTo>
                  <a:lnTo>
                    <a:pt x="775" y="470"/>
                  </a:lnTo>
                  <a:lnTo>
                    <a:pt x="954" y="509"/>
                  </a:lnTo>
                  <a:lnTo>
                    <a:pt x="1132" y="546"/>
                  </a:lnTo>
                  <a:lnTo>
                    <a:pt x="1311" y="585"/>
                  </a:lnTo>
                  <a:lnTo>
                    <a:pt x="1489" y="622"/>
                  </a:lnTo>
                  <a:lnTo>
                    <a:pt x="1664" y="659"/>
                  </a:lnTo>
                  <a:lnTo>
                    <a:pt x="1840" y="696"/>
                  </a:lnTo>
                  <a:lnTo>
                    <a:pt x="2012" y="732"/>
                  </a:lnTo>
                  <a:lnTo>
                    <a:pt x="2183" y="765"/>
                  </a:lnTo>
                  <a:lnTo>
                    <a:pt x="2350" y="799"/>
                  </a:lnTo>
                  <a:lnTo>
                    <a:pt x="2514" y="833"/>
                  </a:lnTo>
                  <a:lnTo>
                    <a:pt x="2674" y="865"/>
                  </a:lnTo>
                  <a:lnTo>
                    <a:pt x="2831" y="896"/>
                  </a:lnTo>
                  <a:lnTo>
                    <a:pt x="2899" y="904"/>
                  </a:lnTo>
                  <a:lnTo>
                    <a:pt x="2968" y="914"/>
                  </a:lnTo>
                  <a:lnTo>
                    <a:pt x="3034" y="924"/>
                  </a:lnTo>
                  <a:lnTo>
                    <a:pt x="3099" y="933"/>
                  </a:lnTo>
                  <a:lnTo>
                    <a:pt x="3162" y="941"/>
                  </a:lnTo>
                  <a:lnTo>
                    <a:pt x="3219" y="948"/>
                  </a:lnTo>
                  <a:lnTo>
                    <a:pt x="3270" y="953"/>
                  </a:lnTo>
                  <a:lnTo>
                    <a:pt x="3314" y="953"/>
                  </a:lnTo>
                  <a:lnTo>
                    <a:pt x="3344" y="9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1" name="Freeform 361">
              <a:extLst>
                <a:ext uri="{FF2B5EF4-FFF2-40B4-BE49-F238E27FC236}">
                  <a16:creationId xmlns:a16="http://schemas.microsoft.com/office/drawing/2014/main" id="{2C4DDED7-D71B-4866-B55C-D4B72A11555C}"/>
                </a:ext>
              </a:extLst>
            </p:cNvPr>
            <p:cNvSpPr>
              <a:spLocks/>
            </p:cNvSpPr>
            <p:nvPr/>
          </p:nvSpPr>
          <p:spPr bwMode="auto">
            <a:xfrm>
              <a:off x="1207" y="1650"/>
              <a:ext cx="3402" cy="683"/>
            </a:xfrm>
            <a:custGeom>
              <a:avLst/>
              <a:gdLst>
                <a:gd name="T0" fmla="*/ 3402 w 3402"/>
                <a:gd name="T1" fmla="*/ 676 h 683"/>
                <a:gd name="T2" fmla="*/ 3399 w 3402"/>
                <a:gd name="T3" fmla="*/ 668 h 683"/>
                <a:gd name="T4" fmla="*/ 3338 w 3402"/>
                <a:gd name="T5" fmla="*/ 673 h 683"/>
                <a:gd name="T6" fmla="*/ 3325 w 3402"/>
                <a:gd name="T7" fmla="*/ 673 h 683"/>
                <a:gd name="T8" fmla="*/ 3309 w 3402"/>
                <a:gd name="T9" fmla="*/ 673 h 683"/>
                <a:gd name="T10" fmla="*/ 3291 w 3402"/>
                <a:gd name="T11" fmla="*/ 671 h 683"/>
                <a:gd name="T12" fmla="*/ 3271 w 3402"/>
                <a:gd name="T13" fmla="*/ 668 h 683"/>
                <a:gd name="T14" fmla="*/ 3225 w 3402"/>
                <a:gd name="T15" fmla="*/ 661 h 683"/>
                <a:gd name="T16" fmla="*/ 3174 w 3402"/>
                <a:gd name="T17" fmla="*/ 649 h 683"/>
                <a:gd name="T18" fmla="*/ 3119 w 3402"/>
                <a:gd name="T19" fmla="*/ 637 h 683"/>
                <a:gd name="T20" fmla="*/ 3060 w 3402"/>
                <a:gd name="T21" fmla="*/ 625 h 683"/>
                <a:gd name="T22" fmla="*/ 2999 w 3402"/>
                <a:gd name="T23" fmla="*/ 614 h 683"/>
                <a:gd name="T24" fmla="*/ 2938 w 3402"/>
                <a:gd name="T25" fmla="*/ 605 h 683"/>
                <a:gd name="T26" fmla="*/ 2762 w 3402"/>
                <a:gd name="T27" fmla="*/ 570 h 683"/>
                <a:gd name="T28" fmla="*/ 2582 w 3402"/>
                <a:gd name="T29" fmla="*/ 536 h 683"/>
                <a:gd name="T30" fmla="*/ 2401 w 3402"/>
                <a:gd name="T31" fmla="*/ 499 h 683"/>
                <a:gd name="T32" fmla="*/ 2215 w 3402"/>
                <a:gd name="T33" fmla="*/ 463 h 683"/>
                <a:gd name="T34" fmla="*/ 2030 w 3402"/>
                <a:gd name="T35" fmla="*/ 426 h 683"/>
                <a:gd name="T36" fmla="*/ 1842 w 3402"/>
                <a:gd name="T37" fmla="*/ 389 h 683"/>
                <a:gd name="T38" fmla="*/ 1655 w 3402"/>
                <a:gd name="T39" fmla="*/ 352 h 683"/>
                <a:gd name="T40" fmla="*/ 1467 w 3402"/>
                <a:gd name="T41" fmla="*/ 313 h 683"/>
                <a:gd name="T42" fmla="*/ 1278 w 3402"/>
                <a:gd name="T43" fmla="*/ 274 h 683"/>
                <a:gd name="T44" fmla="*/ 1091 w 3402"/>
                <a:gd name="T45" fmla="*/ 235 h 683"/>
                <a:gd name="T46" fmla="*/ 904 w 3402"/>
                <a:gd name="T47" fmla="*/ 196 h 683"/>
                <a:gd name="T48" fmla="*/ 718 w 3402"/>
                <a:gd name="T49" fmla="*/ 157 h 683"/>
                <a:gd name="T50" fmla="*/ 535 w 3402"/>
                <a:gd name="T51" fmla="*/ 118 h 683"/>
                <a:gd name="T52" fmla="*/ 353 w 3402"/>
                <a:gd name="T53" fmla="*/ 80 h 683"/>
                <a:gd name="T54" fmla="*/ 176 w 3402"/>
                <a:gd name="T55" fmla="*/ 39 h 683"/>
                <a:gd name="T56" fmla="*/ 0 w 3402"/>
                <a:gd name="T57" fmla="*/ 0 h 683"/>
                <a:gd name="T58" fmla="*/ 0 w 3402"/>
                <a:gd name="T59" fmla="*/ 34 h 683"/>
                <a:gd name="T60" fmla="*/ 178 w 3402"/>
                <a:gd name="T61" fmla="*/ 71 h 683"/>
                <a:gd name="T62" fmla="*/ 362 w 3402"/>
                <a:gd name="T63" fmla="*/ 110 h 683"/>
                <a:gd name="T64" fmla="*/ 551 w 3402"/>
                <a:gd name="T65" fmla="*/ 149 h 683"/>
                <a:gd name="T66" fmla="*/ 745 w 3402"/>
                <a:gd name="T67" fmla="*/ 188 h 683"/>
                <a:gd name="T68" fmla="*/ 941 w 3402"/>
                <a:gd name="T69" fmla="*/ 228 h 683"/>
                <a:gd name="T70" fmla="*/ 1140 w 3402"/>
                <a:gd name="T71" fmla="*/ 267 h 683"/>
                <a:gd name="T72" fmla="*/ 1339 w 3402"/>
                <a:gd name="T73" fmla="*/ 306 h 683"/>
                <a:gd name="T74" fmla="*/ 1538 w 3402"/>
                <a:gd name="T75" fmla="*/ 345 h 683"/>
                <a:gd name="T76" fmla="*/ 1736 w 3402"/>
                <a:gd name="T77" fmla="*/ 382 h 683"/>
                <a:gd name="T78" fmla="*/ 1932 w 3402"/>
                <a:gd name="T79" fmla="*/ 421 h 683"/>
                <a:gd name="T80" fmla="*/ 2124 w 3402"/>
                <a:gd name="T81" fmla="*/ 456 h 683"/>
                <a:gd name="T82" fmla="*/ 2312 w 3402"/>
                <a:gd name="T83" fmla="*/ 492 h 683"/>
                <a:gd name="T84" fmla="*/ 2496 w 3402"/>
                <a:gd name="T85" fmla="*/ 527 h 683"/>
                <a:gd name="T86" fmla="*/ 2671 w 3402"/>
                <a:gd name="T87" fmla="*/ 561 h 683"/>
                <a:gd name="T88" fmla="*/ 2838 w 3402"/>
                <a:gd name="T89" fmla="*/ 592 h 683"/>
                <a:gd name="T90" fmla="*/ 2999 w 3402"/>
                <a:gd name="T91" fmla="*/ 622 h 683"/>
                <a:gd name="T92" fmla="*/ 3056 w 3402"/>
                <a:gd name="T93" fmla="*/ 636 h 683"/>
                <a:gd name="T94" fmla="*/ 3103 w 3402"/>
                <a:gd name="T95" fmla="*/ 646 h 683"/>
                <a:gd name="T96" fmla="*/ 3146 w 3402"/>
                <a:gd name="T97" fmla="*/ 656 h 683"/>
                <a:gd name="T98" fmla="*/ 3183 w 3402"/>
                <a:gd name="T99" fmla="*/ 666 h 683"/>
                <a:gd name="T100" fmla="*/ 3218 w 3402"/>
                <a:gd name="T101" fmla="*/ 673 h 683"/>
                <a:gd name="T102" fmla="*/ 3252 w 3402"/>
                <a:gd name="T103" fmla="*/ 678 h 683"/>
                <a:gd name="T104" fmla="*/ 3286 w 3402"/>
                <a:gd name="T105" fmla="*/ 681 h 683"/>
                <a:gd name="T106" fmla="*/ 3325 w 3402"/>
                <a:gd name="T107" fmla="*/ 683 h 683"/>
                <a:gd name="T108" fmla="*/ 3402 w 3402"/>
                <a:gd name="T109" fmla="*/ 676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02" h="683">
                  <a:moveTo>
                    <a:pt x="3402" y="676"/>
                  </a:moveTo>
                  <a:lnTo>
                    <a:pt x="3399" y="668"/>
                  </a:lnTo>
                  <a:lnTo>
                    <a:pt x="3338" y="673"/>
                  </a:lnTo>
                  <a:lnTo>
                    <a:pt x="3325" y="673"/>
                  </a:lnTo>
                  <a:lnTo>
                    <a:pt x="3309" y="673"/>
                  </a:lnTo>
                  <a:lnTo>
                    <a:pt x="3291" y="671"/>
                  </a:lnTo>
                  <a:lnTo>
                    <a:pt x="3271" y="668"/>
                  </a:lnTo>
                  <a:lnTo>
                    <a:pt x="3225" y="661"/>
                  </a:lnTo>
                  <a:lnTo>
                    <a:pt x="3174" y="649"/>
                  </a:lnTo>
                  <a:lnTo>
                    <a:pt x="3119" y="637"/>
                  </a:lnTo>
                  <a:lnTo>
                    <a:pt x="3060" y="625"/>
                  </a:lnTo>
                  <a:lnTo>
                    <a:pt x="2999" y="614"/>
                  </a:lnTo>
                  <a:lnTo>
                    <a:pt x="2938" y="605"/>
                  </a:lnTo>
                  <a:lnTo>
                    <a:pt x="2762" y="570"/>
                  </a:lnTo>
                  <a:lnTo>
                    <a:pt x="2582" y="536"/>
                  </a:lnTo>
                  <a:lnTo>
                    <a:pt x="2401" y="499"/>
                  </a:lnTo>
                  <a:lnTo>
                    <a:pt x="2215" y="463"/>
                  </a:lnTo>
                  <a:lnTo>
                    <a:pt x="2030" y="426"/>
                  </a:lnTo>
                  <a:lnTo>
                    <a:pt x="1842" y="389"/>
                  </a:lnTo>
                  <a:lnTo>
                    <a:pt x="1655" y="352"/>
                  </a:lnTo>
                  <a:lnTo>
                    <a:pt x="1467" y="313"/>
                  </a:lnTo>
                  <a:lnTo>
                    <a:pt x="1278" y="274"/>
                  </a:lnTo>
                  <a:lnTo>
                    <a:pt x="1091" y="235"/>
                  </a:lnTo>
                  <a:lnTo>
                    <a:pt x="904" y="196"/>
                  </a:lnTo>
                  <a:lnTo>
                    <a:pt x="718" y="157"/>
                  </a:lnTo>
                  <a:lnTo>
                    <a:pt x="535" y="118"/>
                  </a:lnTo>
                  <a:lnTo>
                    <a:pt x="353" y="80"/>
                  </a:lnTo>
                  <a:lnTo>
                    <a:pt x="176" y="39"/>
                  </a:lnTo>
                  <a:lnTo>
                    <a:pt x="0" y="0"/>
                  </a:lnTo>
                  <a:lnTo>
                    <a:pt x="0" y="34"/>
                  </a:lnTo>
                  <a:lnTo>
                    <a:pt x="178" y="71"/>
                  </a:lnTo>
                  <a:lnTo>
                    <a:pt x="362" y="110"/>
                  </a:lnTo>
                  <a:lnTo>
                    <a:pt x="551" y="149"/>
                  </a:lnTo>
                  <a:lnTo>
                    <a:pt x="745" y="188"/>
                  </a:lnTo>
                  <a:lnTo>
                    <a:pt x="941" y="228"/>
                  </a:lnTo>
                  <a:lnTo>
                    <a:pt x="1140" y="267"/>
                  </a:lnTo>
                  <a:lnTo>
                    <a:pt x="1339" y="306"/>
                  </a:lnTo>
                  <a:lnTo>
                    <a:pt x="1538" y="345"/>
                  </a:lnTo>
                  <a:lnTo>
                    <a:pt x="1736" y="382"/>
                  </a:lnTo>
                  <a:lnTo>
                    <a:pt x="1932" y="421"/>
                  </a:lnTo>
                  <a:lnTo>
                    <a:pt x="2124" y="456"/>
                  </a:lnTo>
                  <a:lnTo>
                    <a:pt x="2312" y="492"/>
                  </a:lnTo>
                  <a:lnTo>
                    <a:pt x="2496" y="527"/>
                  </a:lnTo>
                  <a:lnTo>
                    <a:pt x="2671" y="561"/>
                  </a:lnTo>
                  <a:lnTo>
                    <a:pt x="2838" y="592"/>
                  </a:lnTo>
                  <a:lnTo>
                    <a:pt x="2999" y="622"/>
                  </a:lnTo>
                  <a:lnTo>
                    <a:pt x="3056" y="636"/>
                  </a:lnTo>
                  <a:lnTo>
                    <a:pt x="3103" y="646"/>
                  </a:lnTo>
                  <a:lnTo>
                    <a:pt x="3146" y="656"/>
                  </a:lnTo>
                  <a:lnTo>
                    <a:pt x="3183" y="666"/>
                  </a:lnTo>
                  <a:lnTo>
                    <a:pt x="3218" y="673"/>
                  </a:lnTo>
                  <a:lnTo>
                    <a:pt x="3252" y="678"/>
                  </a:lnTo>
                  <a:lnTo>
                    <a:pt x="3286" y="681"/>
                  </a:lnTo>
                  <a:lnTo>
                    <a:pt x="3325" y="683"/>
                  </a:lnTo>
                  <a:lnTo>
                    <a:pt x="3402" y="67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2" name="Freeform 362">
              <a:extLst>
                <a:ext uri="{FF2B5EF4-FFF2-40B4-BE49-F238E27FC236}">
                  <a16:creationId xmlns:a16="http://schemas.microsoft.com/office/drawing/2014/main" id="{93D35168-310E-4E9C-BAFF-639C27F10B0C}"/>
                </a:ext>
              </a:extLst>
            </p:cNvPr>
            <p:cNvSpPr>
              <a:spLocks/>
            </p:cNvSpPr>
            <p:nvPr/>
          </p:nvSpPr>
          <p:spPr bwMode="auto">
            <a:xfrm>
              <a:off x="1265" y="1329"/>
              <a:ext cx="3339" cy="965"/>
            </a:xfrm>
            <a:custGeom>
              <a:avLst/>
              <a:gdLst>
                <a:gd name="T0" fmla="*/ 3338 w 3339"/>
                <a:gd name="T1" fmla="*/ 957 h 965"/>
                <a:gd name="T2" fmla="*/ 3267 w 3339"/>
                <a:gd name="T3" fmla="*/ 955 h 965"/>
                <a:gd name="T4" fmla="*/ 3175 w 3339"/>
                <a:gd name="T5" fmla="*/ 948 h 965"/>
                <a:gd name="T6" fmla="*/ 3059 w 3339"/>
                <a:gd name="T7" fmla="*/ 933 h 965"/>
                <a:gd name="T8" fmla="*/ 2931 w 3339"/>
                <a:gd name="T9" fmla="*/ 916 h 965"/>
                <a:gd name="T10" fmla="*/ 2711 w 3339"/>
                <a:gd name="T11" fmla="*/ 877 h 965"/>
                <a:gd name="T12" fmla="*/ 2401 w 3339"/>
                <a:gd name="T13" fmla="*/ 813 h 965"/>
                <a:gd name="T14" fmla="*/ 2098 w 3339"/>
                <a:gd name="T15" fmla="*/ 747 h 965"/>
                <a:gd name="T16" fmla="*/ 1803 w 3339"/>
                <a:gd name="T17" fmla="*/ 679 h 965"/>
                <a:gd name="T18" fmla="*/ 1511 w 3339"/>
                <a:gd name="T19" fmla="*/ 613 h 965"/>
                <a:gd name="T20" fmla="*/ 1222 w 3339"/>
                <a:gd name="T21" fmla="*/ 546 h 965"/>
                <a:gd name="T22" fmla="*/ 935 w 3339"/>
                <a:gd name="T23" fmla="*/ 478 h 965"/>
                <a:gd name="T24" fmla="*/ 646 w 3339"/>
                <a:gd name="T25" fmla="*/ 409 h 965"/>
                <a:gd name="T26" fmla="*/ 479 w 3339"/>
                <a:gd name="T27" fmla="*/ 372 h 965"/>
                <a:gd name="T28" fmla="*/ 439 w 3339"/>
                <a:gd name="T29" fmla="*/ 358 h 965"/>
                <a:gd name="T30" fmla="*/ 401 w 3339"/>
                <a:gd name="T31" fmla="*/ 341 h 965"/>
                <a:gd name="T32" fmla="*/ 369 w 3339"/>
                <a:gd name="T33" fmla="*/ 321 h 965"/>
                <a:gd name="T34" fmla="*/ 324 w 3339"/>
                <a:gd name="T35" fmla="*/ 286 h 965"/>
                <a:gd name="T36" fmla="*/ 271 w 3339"/>
                <a:gd name="T37" fmla="*/ 232 h 965"/>
                <a:gd name="T38" fmla="*/ 223 w 3339"/>
                <a:gd name="T39" fmla="*/ 174 h 965"/>
                <a:gd name="T40" fmla="*/ 170 w 3339"/>
                <a:gd name="T41" fmla="*/ 117 h 965"/>
                <a:gd name="T42" fmla="*/ 126 w 3339"/>
                <a:gd name="T43" fmla="*/ 76 h 965"/>
                <a:gd name="T44" fmla="*/ 94 w 3339"/>
                <a:gd name="T45" fmla="*/ 52 h 965"/>
                <a:gd name="T46" fmla="*/ 59 w 3339"/>
                <a:gd name="T47" fmla="*/ 29 h 965"/>
                <a:gd name="T48" fmla="*/ 20 w 3339"/>
                <a:gd name="T49" fmla="*/ 10 h 965"/>
                <a:gd name="T50" fmla="*/ 15 w 3339"/>
                <a:gd name="T51" fmla="*/ 25 h 965"/>
                <a:gd name="T52" fmla="*/ 40 w 3339"/>
                <a:gd name="T53" fmla="*/ 74 h 965"/>
                <a:gd name="T54" fmla="*/ 60 w 3339"/>
                <a:gd name="T55" fmla="*/ 120 h 965"/>
                <a:gd name="T56" fmla="*/ 74 w 3339"/>
                <a:gd name="T57" fmla="*/ 162 h 965"/>
                <a:gd name="T58" fmla="*/ 87 w 3339"/>
                <a:gd name="T59" fmla="*/ 221 h 965"/>
                <a:gd name="T60" fmla="*/ 91 w 3339"/>
                <a:gd name="T61" fmla="*/ 291 h 965"/>
                <a:gd name="T62" fmla="*/ 265 w 3339"/>
                <a:gd name="T63" fmla="*/ 362 h 965"/>
                <a:gd name="T64" fmla="*/ 616 w 3339"/>
                <a:gd name="T65" fmla="*/ 438 h 965"/>
                <a:gd name="T66" fmla="*/ 969 w 3339"/>
                <a:gd name="T67" fmla="*/ 515 h 965"/>
                <a:gd name="T68" fmla="*/ 1322 w 3339"/>
                <a:gd name="T69" fmla="*/ 593 h 965"/>
                <a:gd name="T70" fmla="*/ 1671 w 3339"/>
                <a:gd name="T71" fmla="*/ 669 h 965"/>
                <a:gd name="T72" fmla="*/ 2014 w 3339"/>
                <a:gd name="T73" fmla="*/ 744 h 965"/>
                <a:gd name="T74" fmla="*/ 2348 w 3339"/>
                <a:gd name="T75" fmla="*/ 813 h 965"/>
                <a:gd name="T76" fmla="*/ 2671 w 3339"/>
                <a:gd name="T77" fmla="*/ 879 h 965"/>
                <a:gd name="T78" fmla="*/ 2895 w 3339"/>
                <a:gd name="T79" fmla="*/ 918 h 965"/>
                <a:gd name="T80" fmla="*/ 3030 w 3339"/>
                <a:gd name="T81" fmla="*/ 936 h 965"/>
                <a:gd name="T82" fmla="*/ 3157 w 3339"/>
                <a:gd name="T83" fmla="*/ 953 h 965"/>
                <a:gd name="T84" fmla="*/ 3265 w 3339"/>
                <a:gd name="T85" fmla="*/ 963 h 965"/>
                <a:gd name="T86" fmla="*/ 3339 w 3339"/>
                <a:gd name="T87" fmla="*/ 965 h 9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39" h="965">
                  <a:moveTo>
                    <a:pt x="3339" y="965"/>
                  </a:moveTo>
                  <a:lnTo>
                    <a:pt x="3338" y="957"/>
                  </a:lnTo>
                  <a:lnTo>
                    <a:pt x="3297" y="953"/>
                  </a:lnTo>
                  <a:lnTo>
                    <a:pt x="3267" y="955"/>
                  </a:lnTo>
                  <a:lnTo>
                    <a:pt x="3224" y="953"/>
                  </a:lnTo>
                  <a:lnTo>
                    <a:pt x="3175" y="948"/>
                  </a:lnTo>
                  <a:lnTo>
                    <a:pt x="3118" y="941"/>
                  </a:lnTo>
                  <a:lnTo>
                    <a:pt x="3059" y="933"/>
                  </a:lnTo>
                  <a:lnTo>
                    <a:pt x="2995" y="924"/>
                  </a:lnTo>
                  <a:lnTo>
                    <a:pt x="2931" y="916"/>
                  </a:lnTo>
                  <a:lnTo>
                    <a:pt x="2870" y="908"/>
                  </a:lnTo>
                  <a:lnTo>
                    <a:pt x="2711" y="877"/>
                  </a:lnTo>
                  <a:lnTo>
                    <a:pt x="2554" y="845"/>
                  </a:lnTo>
                  <a:lnTo>
                    <a:pt x="2401" y="813"/>
                  </a:lnTo>
                  <a:lnTo>
                    <a:pt x="2249" y="779"/>
                  </a:lnTo>
                  <a:lnTo>
                    <a:pt x="2098" y="747"/>
                  </a:lnTo>
                  <a:lnTo>
                    <a:pt x="1950" y="713"/>
                  </a:lnTo>
                  <a:lnTo>
                    <a:pt x="1803" y="679"/>
                  </a:lnTo>
                  <a:lnTo>
                    <a:pt x="1656" y="647"/>
                  </a:lnTo>
                  <a:lnTo>
                    <a:pt x="1511" y="613"/>
                  </a:lnTo>
                  <a:lnTo>
                    <a:pt x="1366" y="580"/>
                  </a:lnTo>
                  <a:lnTo>
                    <a:pt x="1222" y="546"/>
                  </a:lnTo>
                  <a:lnTo>
                    <a:pt x="1079" y="512"/>
                  </a:lnTo>
                  <a:lnTo>
                    <a:pt x="935" y="478"/>
                  </a:lnTo>
                  <a:lnTo>
                    <a:pt x="790" y="443"/>
                  </a:lnTo>
                  <a:lnTo>
                    <a:pt x="646" y="409"/>
                  </a:lnTo>
                  <a:lnTo>
                    <a:pt x="501" y="375"/>
                  </a:lnTo>
                  <a:lnTo>
                    <a:pt x="479" y="372"/>
                  </a:lnTo>
                  <a:lnTo>
                    <a:pt x="459" y="365"/>
                  </a:lnTo>
                  <a:lnTo>
                    <a:pt x="439" y="358"/>
                  </a:lnTo>
                  <a:lnTo>
                    <a:pt x="420" y="350"/>
                  </a:lnTo>
                  <a:lnTo>
                    <a:pt x="401" y="341"/>
                  </a:lnTo>
                  <a:lnTo>
                    <a:pt x="385" y="331"/>
                  </a:lnTo>
                  <a:lnTo>
                    <a:pt x="369" y="321"/>
                  </a:lnTo>
                  <a:lnTo>
                    <a:pt x="354" y="309"/>
                  </a:lnTo>
                  <a:lnTo>
                    <a:pt x="324" y="286"/>
                  </a:lnTo>
                  <a:lnTo>
                    <a:pt x="298" y="260"/>
                  </a:lnTo>
                  <a:lnTo>
                    <a:pt x="271" y="232"/>
                  </a:lnTo>
                  <a:lnTo>
                    <a:pt x="248" y="205"/>
                  </a:lnTo>
                  <a:lnTo>
                    <a:pt x="223" y="174"/>
                  </a:lnTo>
                  <a:lnTo>
                    <a:pt x="197" y="145"/>
                  </a:lnTo>
                  <a:lnTo>
                    <a:pt x="170" y="117"/>
                  </a:lnTo>
                  <a:lnTo>
                    <a:pt x="141" y="90"/>
                  </a:lnTo>
                  <a:lnTo>
                    <a:pt x="126" y="76"/>
                  </a:lnTo>
                  <a:lnTo>
                    <a:pt x="111" y="64"/>
                  </a:lnTo>
                  <a:lnTo>
                    <a:pt x="94" y="52"/>
                  </a:lnTo>
                  <a:lnTo>
                    <a:pt x="77" y="41"/>
                  </a:lnTo>
                  <a:lnTo>
                    <a:pt x="59" y="29"/>
                  </a:lnTo>
                  <a:lnTo>
                    <a:pt x="40" y="19"/>
                  </a:lnTo>
                  <a:lnTo>
                    <a:pt x="20" y="10"/>
                  </a:lnTo>
                  <a:lnTo>
                    <a:pt x="0" y="0"/>
                  </a:lnTo>
                  <a:lnTo>
                    <a:pt x="15" y="25"/>
                  </a:lnTo>
                  <a:lnTo>
                    <a:pt x="28" y="51"/>
                  </a:lnTo>
                  <a:lnTo>
                    <a:pt x="40" y="74"/>
                  </a:lnTo>
                  <a:lnTo>
                    <a:pt x="50" y="98"/>
                  </a:lnTo>
                  <a:lnTo>
                    <a:pt x="60" y="120"/>
                  </a:lnTo>
                  <a:lnTo>
                    <a:pt x="67" y="142"/>
                  </a:lnTo>
                  <a:lnTo>
                    <a:pt x="74" y="162"/>
                  </a:lnTo>
                  <a:lnTo>
                    <a:pt x="79" y="183"/>
                  </a:lnTo>
                  <a:lnTo>
                    <a:pt x="87" y="221"/>
                  </a:lnTo>
                  <a:lnTo>
                    <a:pt x="91" y="257"/>
                  </a:lnTo>
                  <a:lnTo>
                    <a:pt x="91" y="291"/>
                  </a:lnTo>
                  <a:lnTo>
                    <a:pt x="89" y="323"/>
                  </a:lnTo>
                  <a:lnTo>
                    <a:pt x="265" y="362"/>
                  </a:lnTo>
                  <a:lnTo>
                    <a:pt x="440" y="399"/>
                  </a:lnTo>
                  <a:lnTo>
                    <a:pt x="616" y="438"/>
                  </a:lnTo>
                  <a:lnTo>
                    <a:pt x="793" y="477"/>
                  </a:lnTo>
                  <a:lnTo>
                    <a:pt x="969" y="515"/>
                  </a:lnTo>
                  <a:lnTo>
                    <a:pt x="1146" y="554"/>
                  </a:lnTo>
                  <a:lnTo>
                    <a:pt x="1322" y="593"/>
                  </a:lnTo>
                  <a:lnTo>
                    <a:pt x="1497" y="632"/>
                  </a:lnTo>
                  <a:lnTo>
                    <a:pt x="1671" y="669"/>
                  </a:lnTo>
                  <a:lnTo>
                    <a:pt x="1843" y="706"/>
                  </a:lnTo>
                  <a:lnTo>
                    <a:pt x="2014" y="744"/>
                  </a:lnTo>
                  <a:lnTo>
                    <a:pt x="2183" y="779"/>
                  </a:lnTo>
                  <a:lnTo>
                    <a:pt x="2348" y="813"/>
                  </a:lnTo>
                  <a:lnTo>
                    <a:pt x="2512" y="847"/>
                  </a:lnTo>
                  <a:lnTo>
                    <a:pt x="2671" y="879"/>
                  </a:lnTo>
                  <a:lnTo>
                    <a:pt x="2828" y="908"/>
                  </a:lnTo>
                  <a:lnTo>
                    <a:pt x="2895" y="918"/>
                  </a:lnTo>
                  <a:lnTo>
                    <a:pt x="2963" y="928"/>
                  </a:lnTo>
                  <a:lnTo>
                    <a:pt x="3030" y="936"/>
                  </a:lnTo>
                  <a:lnTo>
                    <a:pt x="3094" y="946"/>
                  </a:lnTo>
                  <a:lnTo>
                    <a:pt x="3157" y="953"/>
                  </a:lnTo>
                  <a:lnTo>
                    <a:pt x="3214" y="960"/>
                  </a:lnTo>
                  <a:lnTo>
                    <a:pt x="3265" y="963"/>
                  </a:lnTo>
                  <a:lnTo>
                    <a:pt x="3309" y="965"/>
                  </a:lnTo>
                  <a:lnTo>
                    <a:pt x="3339" y="965"/>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3" name="Freeform 363">
              <a:extLst>
                <a:ext uri="{FF2B5EF4-FFF2-40B4-BE49-F238E27FC236}">
                  <a16:creationId xmlns:a16="http://schemas.microsoft.com/office/drawing/2014/main" id="{DA33DD39-F5B3-4BE7-8B7A-22AE6D134E76}"/>
                </a:ext>
              </a:extLst>
            </p:cNvPr>
            <p:cNvSpPr>
              <a:spLocks/>
            </p:cNvSpPr>
            <p:nvPr/>
          </p:nvSpPr>
          <p:spPr bwMode="auto">
            <a:xfrm>
              <a:off x="4083" y="2235"/>
              <a:ext cx="494" cy="120"/>
            </a:xfrm>
            <a:custGeom>
              <a:avLst/>
              <a:gdLst>
                <a:gd name="T0" fmla="*/ 0 w 494"/>
                <a:gd name="T1" fmla="*/ 0 h 120"/>
                <a:gd name="T2" fmla="*/ 50 w 494"/>
                <a:gd name="T3" fmla="*/ 3 h 120"/>
                <a:gd name="T4" fmla="*/ 103 w 494"/>
                <a:gd name="T5" fmla="*/ 3 h 120"/>
                <a:gd name="T6" fmla="*/ 153 w 494"/>
                <a:gd name="T7" fmla="*/ 5 h 120"/>
                <a:gd name="T8" fmla="*/ 204 w 494"/>
                <a:gd name="T9" fmla="*/ 5 h 120"/>
                <a:gd name="T10" fmla="*/ 253 w 494"/>
                <a:gd name="T11" fmla="*/ 5 h 120"/>
                <a:gd name="T12" fmla="*/ 303 w 494"/>
                <a:gd name="T13" fmla="*/ 3 h 120"/>
                <a:gd name="T14" fmla="*/ 354 w 494"/>
                <a:gd name="T15" fmla="*/ 3 h 120"/>
                <a:gd name="T16" fmla="*/ 403 w 494"/>
                <a:gd name="T17" fmla="*/ 0 h 120"/>
                <a:gd name="T18" fmla="*/ 418 w 494"/>
                <a:gd name="T19" fmla="*/ 7 h 120"/>
                <a:gd name="T20" fmla="*/ 430 w 494"/>
                <a:gd name="T21" fmla="*/ 12 h 120"/>
                <a:gd name="T22" fmla="*/ 444 w 494"/>
                <a:gd name="T23" fmla="*/ 18 h 120"/>
                <a:gd name="T24" fmla="*/ 454 w 494"/>
                <a:gd name="T25" fmla="*/ 27 h 120"/>
                <a:gd name="T26" fmla="*/ 474 w 494"/>
                <a:gd name="T27" fmla="*/ 42 h 120"/>
                <a:gd name="T28" fmla="*/ 494 w 494"/>
                <a:gd name="T29" fmla="*/ 62 h 120"/>
                <a:gd name="T30" fmla="*/ 471 w 494"/>
                <a:gd name="T31" fmla="*/ 81 h 120"/>
                <a:gd name="T32" fmla="*/ 449 w 494"/>
                <a:gd name="T33" fmla="*/ 96 h 120"/>
                <a:gd name="T34" fmla="*/ 437 w 494"/>
                <a:gd name="T35" fmla="*/ 105 h 120"/>
                <a:gd name="T36" fmla="*/ 423 w 494"/>
                <a:gd name="T37" fmla="*/ 110 h 120"/>
                <a:gd name="T38" fmla="*/ 408 w 494"/>
                <a:gd name="T39" fmla="*/ 115 h 120"/>
                <a:gd name="T40" fmla="*/ 391 w 494"/>
                <a:gd name="T41" fmla="*/ 120 h 120"/>
                <a:gd name="T42" fmla="*/ 342 w 494"/>
                <a:gd name="T43" fmla="*/ 103 h 120"/>
                <a:gd name="T44" fmla="*/ 295 w 494"/>
                <a:gd name="T45" fmla="*/ 88 h 120"/>
                <a:gd name="T46" fmla="*/ 246 w 494"/>
                <a:gd name="T47" fmla="*/ 71 h 120"/>
                <a:gd name="T48" fmla="*/ 195 w 494"/>
                <a:gd name="T49" fmla="*/ 57 h 120"/>
                <a:gd name="T50" fmla="*/ 146 w 494"/>
                <a:gd name="T51" fmla="*/ 42 h 120"/>
                <a:gd name="T52" fmla="*/ 97 w 494"/>
                <a:gd name="T53" fmla="*/ 29 h 120"/>
                <a:gd name="T54" fmla="*/ 49 w 494"/>
                <a:gd name="T55" fmla="*/ 13 h 120"/>
                <a:gd name="T56" fmla="*/ 0 w 494"/>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4" h="120">
                  <a:moveTo>
                    <a:pt x="0" y="0"/>
                  </a:moveTo>
                  <a:lnTo>
                    <a:pt x="50" y="3"/>
                  </a:lnTo>
                  <a:lnTo>
                    <a:pt x="103" y="3"/>
                  </a:lnTo>
                  <a:lnTo>
                    <a:pt x="153" y="5"/>
                  </a:lnTo>
                  <a:lnTo>
                    <a:pt x="204" y="5"/>
                  </a:lnTo>
                  <a:lnTo>
                    <a:pt x="253" y="5"/>
                  </a:lnTo>
                  <a:lnTo>
                    <a:pt x="303" y="3"/>
                  </a:lnTo>
                  <a:lnTo>
                    <a:pt x="354" y="3"/>
                  </a:lnTo>
                  <a:lnTo>
                    <a:pt x="403" y="0"/>
                  </a:lnTo>
                  <a:lnTo>
                    <a:pt x="418" y="7"/>
                  </a:lnTo>
                  <a:lnTo>
                    <a:pt x="430" y="12"/>
                  </a:lnTo>
                  <a:lnTo>
                    <a:pt x="444" y="18"/>
                  </a:lnTo>
                  <a:lnTo>
                    <a:pt x="454" y="27"/>
                  </a:lnTo>
                  <a:lnTo>
                    <a:pt x="474" y="42"/>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4" name="Freeform 364">
              <a:extLst>
                <a:ext uri="{FF2B5EF4-FFF2-40B4-BE49-F238E27FC236}">
                  <a16:creationId xmlns:a16="http://schemas.microsoft.com/office/drawing/2014/main" id="{976F0B65-340A-4284-A645-2BFC3C0AEC6E}"/>
                </a:ext>
              </a:extLst>
            </p:cNvPr>
            <p:cNvSpPr>
              <a:spLocks/>
            </p:cNvSpPr>
            <p:nvPr/>
          </p:nvSpPr>
          <p:spPr bwMode="auto">
            <a:xfrm>
              <a:off x="1325" y="1273"/>
              <a:ext cx="76" cy="479"/>
            </a:xfrm>
            <a:custGeom>
              <a:avLst/>
              <a:gdLst>
                <a:gd name="T0" fmla="*/ 7 w 76"/>
                <a:gd name="T1" fmla="*/ 0 h 479"/>
                <a:gd name="T2" fmla="*/ 4 w 76"/>
                <a:gd name="T3" fmla="*/ 2 h 479"/>
                <a:gd name="T4" fmla="*/ 2 w 76"/>
                <a:gd name="T5" fmla="*/ 5 h 479"/>
                <a:gd name="T6" fmla="*/ 0 w 76"/>
                <a:gd name="T7" fmla="*/ 9 h 479"/>
                <a:gd name="T8" fmla="*/ 0 w 76"/>
                <a:gd name="T9" fmla="*/ 12 h 479"/>
                <a:gd name="T10" fmla="*/ 76 w 76"/>
                <a:gd name="T11" fmla="*/ 479 h 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479">
                  <a:moveTo>
                    <a:pt x="7" y="0"/>
                  </a:moveTo>
                  <a:lnTo>
                    <a:pt x="4" y="2"/>
                  </a:lnTo>
                  <a:lnTo>
                    <a:pt x="2" y="5"/>
                  </a:lnTo>
                  <a:lnTo>
                    <a:pt x="0" y="9"/>
                  </a:lnTo>
                  <a:lnTo>
                    <a:pt x="0" y="12"/>
                  </a:lnTo>
                  <a:lnTo>
                    <a:pt x="76" y="47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5" name="Freeform 365">
              <a:extLst>
                <a:ext uri="{FF2B5EF4-FFF2-40B4-BE49-F238E27FC236}">
                  <a16:creationId xmlns:a16="http://schemas.microsoft.com/office/drawing/2014/main" id="{DB893673-9E1E-4F58-ADDC-FD9584193731}"/>
                </a:ext>
              </a:extLst>
            </p:cNvPr>
            <p:cNvSpPr>
              <a:spLocks/>
            </p:cNvSpPr>
            <p:nvPr/>
          </p:nvSpPr>
          <p:spPr bwMode="auto">
            <a:xfrm>
              <a:off x="1910" y="1547"/>
              <a:ext cx="145" cy="103"/>
            </a:xfrm>
            <a:custGeom>
              <a:avLst/>
              <a:gdLst>
                <a:gd name="T0" fmla="*/ 64 w 145"/>
                <a:gd name="T1" fmla="*/ 0 h 103"/>
                <a:gd name="T2" fmla="*/ 65 w 145"/>
                <a:gd name="T3" fmla="*/ 7 h 103"/>
                <a:gd name="T4" fmla="*/ 67 w 145"/>
                <a:gd name="T5" fmla="*/ 14 h 103"/>
                <a:gd name="T6" fmla="*/ 67 w 145"/>
                <a:gd name="T7" fmla="*/ 19 h 103"/>
                <a:gd name="T8" fmla="*/ 67 w 145"/>
                <a:gd name="T9" fmla="*/ 25 h 103"/>
                <a:gd name="T10" fmla="*/ 62 w 145"/>
                <a:gd name="T11" fmla="*/ 39 h 103"/>
                <a:gd name="T12" fmla="*/ 54 w 145"/>
                <a:gd name="T13" fmla="*/ 51 h 103"/>
                <a:gd name="T14" fmla="*/ 44 w 145"/>
                <a:gd name="T15" fmla="*/ 63 h 103"/>
                <a:gd name="T16" fmla="*/ 30 w 145"/>
                <a:gd name="T17" fmla="*/ 76 h 103"/>
                <a:gd name="T18" fmla="*/ 15 w 145"/>
                <a:gd name="T19" fmla="*/ 88 h 103"/>
                <a:gd name="T20" fmla="*/ 0 w 145"/>
                <a:gd name="T21" fmla="*/ 101 h 103"/>
                <a:gd name="T22" fmla="*/ 20 w 145"/>
                <a:gd name="T23" fmla="*/ 101 h 103"/>
                <a:gd name="T24" fmla="*/ 40 w 145"/>
                <a:gd name="T25" fmla="*/ 103 h 103"/>
                <a:gd name="T26" fmla="*/ 138 w 145"/>
                <a:gd name="T27" fmla="*/ 44 h 103"/>
                <a:gd name="T28" fmla="*/ 141 w 145"/>
                <a:gd name="T29" fmla="*/ 39 h 103"/>
                <a:gd name="T30" fmla="*/ 145 w 145"/>
                <a:gd name="T31" fmla="*/ 36 h 103"/>
                <a:gd name="T32" fmla="*/ 145 w 145"/>
                <a:gd name="T33" fmla="*/ 32 h 103"/>
                <a:gd name="T34" fmla="*/ 145 w 145"/>
                <a:gd name="T35" fmla="*/ 29 h 103"/>
                <a:gd name="T36" fmla="*/ 145 w 145"/>
                <a:gd name="T37" fmla="*/ 25 h 103"/>
                <a:gd name="T38" fmla="*/ 141 w 145"/>
                <a:gd name="T39" fmla="*/ 24 h 103"/>
                <a:gd name="T40" fmla="*/ 138 w 145"/>
                <a:gd name="T41" fmla="*/ 20 h 103"/>
                <a:gd name="T42" fmla="*/ 133 w 145"/>
                <a:gd name="T43" fmla="*/ 19 h 103"/>
                <a:gd name="T44" fmla="*/ 116 w 145"/>
                <a:gd name="T45" fmla="*/ 14 h 103"/>
                <a:gd name="T46" fmla="*/ 99 w 145"/>
                <a:gd name="T47" fmla="*/ 8 h 103"/>
                <a:gd name="T48" fmla="*/ 81 w 145"/>
                <a:gd name="T49" fmla="*/ 3 h 103"/>
                <a:gd name="T50" fmla="*/ 64 w 145"/>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03">
                  <a:moveTo>
                    <a:pt x="64" y="0"/>
                  </a:moveTo>
                  <a:lnTo>
                    <a:pt x="65" y="7"/>
                  </a:lnTo>
                  <a:lnTo>
                    <a:pt x="67" y="14"/>
                  </a:lnTo>
                  <a:lnTo>
                    <a:pt x="67" y="19"/>
                  </a:lnTo>
                  <a:lnTo>
                    <a:pt x="67" y="25"/>
                  </a:lnTo>
                  <a:lnTo>
                    <a:pt x="62" y="39"/>
                  </a:lnTo>
                  <a:lnTo>
                    <a:pt x="54" y="51"/>
                  </a:lnTo>
                  <a:lnTo>
                    <a:pt x="44" y="63"/>
                  </a:lnTo>
                  <a:lnTo>
                    <a:pt x="30" y="76"/>
                  </a:lnTo>
                  <a:lnTo>
                    <a:pt x="15" y="88"/>
                  </a:lnTo>
                  <a:lnTo>
                    <a:pt x="0" y="101"/>
                  </a:lnTo>
                  <a:lnTo>
                    <a:pt x="20" y="101"/>
                  </a:lnTo>
                  <a:lnTo>
                    <a:pt x="40" y="103"/>
                  </a:lnTo>
                  <a:lnTo>
                    <a:pt x="138" y="44"/>
                  </a:lnTo>
                  <a:lnTo>
                    <a:pt x="141" y="39"/>
                  </a:lnTo>
                  <a:lnTo>
                    <a:pt x="145" y="36"/>
                  </a:lnTo>
                  <a:lnTo>
                    <a:pt x="145" y="32"/>
                  </a:lnTo>
                  <a:lnTo>
                    <a:pt x="145" y="29"/>
                  </a:lnTo>
                  <a:lnTo>
                    <a:pt x="145" y="25"/>
                  </a:lnTo>
                  <a:lnTo>
                    <a:pt x="141" y="24"/>
                  </a:lnTo>
                  <a:lnTo>
                    <a:pt x="138" y="20"/>
                  </a:lnTo>
                  <a:lnTo>
                    <a:pt x="133" y="19"/>
                  </a:lnTo>
                  <a:lnTo>
                    <a:pt x="116" y="14"/>
                  </a:lnTo>
                  <a:lnTo>
                    <a:pt x="99" y="8"/>
                  </a:lnTo>
                  <a:lnTo>
                    <a:pt x="81" y="3"/>
                  </a:lnTo>
                  <a:lnTo>
                    <a:pt x="64"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6" name="Freeform 366">
              <a:extLst>
                <a:ext uri="{FF2B5EF4-FFF2-40B4-BE49-F238E27FC236}">
                  <a16:creationId xmlns:a16="http://schemas.microsoft.com/office/drawing/2014/main" id="{E35C9458-C435-4ED5-B958-DBBFB14BCD26}"/>
                </a:ext>
              </a:extLst>
            </p:cNvPr>
            <p:cNvSpPr>
              <a:spLocks/>
            </p:cNvSpPr>
            <p:nvPr/>
          </p:nvSpPr>
          <p:spPr bwMode="auto">
            <a:xfrm>
              <a:off x="3966" y="1520"/>
              <a:ext cx="365" cy="429"/>
            </a:xfrm>
            <a:custGeom>
              <a:avLst/>
              <a:gdLst>
                <a:gd name="T0" fmla="*/ 138 w 365"/>
                <a:gd name="T1" fmla="*/ 0 h 429"/>
                <a:gd name="T2" fmla="*/ 142 w 365"/>
                <a:gd name="T3" fmla="*/ 25 h 429"/>
                <a:gd name="T4" fmla="*/ 144 w 365"/>
                <a:gd name="T5" fmla="*/ 51 h 429"/>
                <a:gd name="T6" fmla="*/ 142 w 365"/>
                <a:gd name="T7" fmla="*/ 78 h 429"/>
                <a:gd name="T8" fmla="*/ 140 w 365"/>
                <a:gd name="T9" fmla="*/ 103 h 429"/>
                <a:gd name="T10" fmla="*/ 135 w 365"/>
                <a:gd name="T11" fmla="*/ 130 h 429"/>
                <a:gd name="T12" fmla="*/ 128 w 365"/>
                <a:gd name="T13" fmla="*/ 157 h 429"/>
                <a:gd name="T14" fmla="*/ 120 w 365"/>
                <a:gd name="T15" fmla="*/ 183 h 429"/>
                <a:gd name="T16" fmla="*/ 111 w 365"/>
                <a:gd name="T17" fmla="*/ 210 h 429"/>
                <a:gd name="T18" fmla="*/ 101 w 365"/>
                <a:gd name="T19" fmla="*/ 237 h 429"/>
                <a:gd name="T20" fmla="*/ 88 w 365"/>
                <a:gd name="T21" fmla="*/ 264 h 429"/>
                <a:gd name="T22" fmla="*/ 76 w 365"/>
                <a:gd name="T23" fmla="*/ 291 h 429"/>
                <a:gd name="T24" fmla="*/ 63 w 365"/>
                <a:gd name="T25" fmla="*/ 316 h 429"/>
                <a:gd name="T26" fmla="*/ 32 w 365"/>
                <a:gd name="T27" fmla="*/ 368 h 429"/>
                <a:gd name="T28" fmla="*/ 0 w 365"/>
                <a:gd name="T29" fmla="*/ 421 h 429"/>
                <a:gd name="T30" fmla="*/ 22 w 365"/>
                <a:gd name="T31" fmla="*/ 424 h 429"/>
                <a:gd name="T32" fmla="*/ 51 w 365"/>
                <a:gd name="T33" fmla="*/ 429 h 429"/>
                <a:gd name="T34" fmla="*/ 358 w 365"/>
                <a:gd name="T35" fmla="*/ 68 h 429"/>
                <a:gd name="T36" fmla="*/ 363 w 365"/>
                <a:gd name="T37" fmla="*/ 61 h 429"/>
                <a:gd name="T38" fmla="*/ 365 w 365"/>
                <a:gd name="T39" fmla="*/ 54 h 429"/>
                <a:gd name="T40" fmla="*/ 365 w 365"/>
                <a:gd name="T41" fmla="*/ 49 h 429"/>
                <a:gd name="T42" fmla="*/ 361 w 365"/>
                <a:gd name="T43" fmla="*/ 44 h 429"/>
                <a:gd name="T44" fmla="*/ 358 w 365"/>
                <a:gd name="T45" fmla="*/ 41 h 429"/>
                <a:gd name="T46" fmla="*/ 355 w 365"/>
                <a:gd name="T47" fmla="*/ 37 h 429"/>
                <a:gd name="T48" fmla="*/ 350 w 365"/>
                <a:gd name="T49" fmla="*/ 35 h 429"/>
                <a:gd name="T50" fmla="*/ 344 w 365"/>
                <a:gd name="T51" fmla="*/ 32 h 429"/>
                <a:gd name="T52" fmla="*/ 317 w 365"/>
                <a:gd name="T53" fmla="*/ 24 h 429"/>
                <a:gd name="T54" fmla="*/ 287 w 365"/>
                <a:gd name="T55" fmla="*/ 15 h 429"/>
                <a:gd name="T56" fmla="*/ 257 w 365"/>
                <a:gd name="T57" fmla="*/ 10 h 429"/>
                <a:gd name="T58" fmla="*/ 226 w 365"/>
                <a:gd name="T59" fmla="*/ 7 h 429"/>
                <a:gd name="T60" fmla="*/ 172 w 365"/>
                <a:gd name="T61" fmla="*/ 2 h 429"/>
                <a:gd name="T62" fmla="*/ 138 w 365"/>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5" h="429">
                  <a:moveTo>
                    <a:pt x="138" y="0"/>
                  </a:moveTo>
                  <a:lnTo>
                    <a:pt x="142" y="25"/>
                  </a:lnTo>
                  <a:lnTo>
                    <a:pt x="144" y="51"/>
                  </a:lnTo>
                  <a:lnTo>
                    <a:pt x="142" y="78"/>
                  </a:lnTo>
                  <a:lnTo>
                    <a:pt x="140" y="103"/>
                  </a:lnTo>
                  <a:lnTo>
                    <a:pt x="135" y="130"/>
                  </a:lnTo>
                  <a:lnTo>
                    <a:pt x="128" y="157"/>
                  </a:lnTo>
                  <a:lnTo>
                    <a:pt x="120" y="183"/>
                  </a:lnTo>
                  <a:lnTo>
                    <a:pt x="111" y="210"/>
                  </a:lnTo>
                  <a:lnTo>
                    <a:pt x="101" y="237"/>
                  </a:lnTo>
                  <a:lnTo>
                    <a:pt x="88" y="264"/>
                  </a:lnTo>
                  <a:lnTo>
                    <a:pt x="76" y="291"/>
                  </a:lnTo>
                  <a:lnTo>
                    <a:pt x="63" y="316"/>
                  </a:lnTo>
                  <a:lnTo>
                    <a:pt x="32" y="368"/>
                  </a:lnTo>
                  <a:lnTo>
                    <a:pt x="0" y="421"/>
                  </a:lnTo>
                  <a:lnTo>
                    <a:pt x="22" y="424"/>
                  </a:lnTo>
                  <a:lnTo>
                    <a:pt x="51" y="429"/>
                  </a:lnTo>
                  <a:lnTo>
                    <a:pt x="358" y="68"/>
                  </a:lnTo>
                  <a:lnTo>
                    <a:pt x="363" y="61"/>
                  </a:lnTo>
                  <a:lnTo>
                    <a:pt x="365" y="54"/>
                  </a:lnTo>
                  <a:lnTo>
                    <a:pt x="365" y="49"/>
                  </a:lnTo>
                  <a:lnTo>
                    <a:pt x="361" y="44"/>
                  </a:lnTo>
                  <a:lnTo>
                    <a:pt x="358" y="41"/>
                  </a:lnTo>
                  <a:lnTo>
                    <a:pt x="355" y="37"/>
                  </a:lnTo>
                  <a:lnTo>
                    <a:pt x="350" y="35"/>
                  </a:lnTo>
                  <a:lnTo>
                    <a:pt x="344" y="32"/>
                  </a:lnTo>
                  <a:lnTo>
                    <a:pt x="317" y="24"/>
                  </a:lnTo>
                  <a:lnTo>
                    <a:pt x="287" y="15"/>
                  </a:lnTo>
                  <a:lnTo>
                    <a:pt x="257" y="10"/>
                  </a:lnTo>
                  <a:lnTo>
                    <a:pt x="226" y="7"/>
                  </a:lnTo>
                  <a:lnTo>
                    <a:pt x="172" y="2"/>
                  </a:lnTo>
                  <a:lnTo>
                    <a:pt x="138"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7" name="Freeform 367">
              <a:extLst>
                <a:ext uri="{FF2B5EF4-FFF2-40B4-BE49-F238E27FC236}">
                  <a16:creationId xmlns:a16="http://schemas.microsoft.com/office/drawing/2014/main" id="{8D5B8F5F-C289-40C3-B3CC-C119F25315E1}"/>
                </a:ext>
              </a:extLst>
            </p:cNvPr>
            <p:cNvSpPr>
              <a:spLocks/>
            </p:cNvSpPr>
            <p:nvPr/>
          </p:nvSpPr>
          <p:spPr bwMode="auto">
            <a:xfrm>
              <a:off x="1903" y="1544"/>
              <a:ext cx="76" cy="104"/>
            </a:xfrm>
            <a:custGeom>
              <a:avLst/>
              <a:gdLst>
                <a:gd name="T0" fmla="*/ 71 w 76"/>
                <a:gd name="T1" fmla="*/ 3 h 104"/>
                <a:gd name="T2" fmla="*/ 72 w 76"/>
                <a:gd name="T3" fmla="*/ 10 h 104"/>
                <a:gd name="T4" fmla="*/ 74 w 76"/>
                <a:gd name="T5" fmla="*/ 17 h 104"/>
                <a:gd name="T6" fmla="*/ 74 w 76"/>
                <a:gd name="T7" fmla="*/ 22 h 104"/>
                <a:gd name="T8" fmla="*/ 74 w 76"/>
                <a:gd name="T9" fmla="*/ 28 h 104"/>
                <a:gd name="T10" fmla="*/ 69 w 76"/>
                <a:gd name="T11" fmla="*/ 42 h 104"/>
                <a:gd name="T12" fmla="*/ 61 w 76"/>
                <a:gd name="T13" fmla="*/ 54 h 104"/>
                <a:gd name="T14" fmla="*/ 51 w 76"/>
                <a:gd name="T15" fmla="*/ 66 h 104"/>
                <a:gd name="T16" fmla="*/ 37 w 76"/>
                <a:gd name="T17" fmla="*/ 79 h 104"/>
                <a:gd name="T18" fmla="*/ 22 w 76"/>
                <a:gd name="T19" fmla="*/ 91 h 104"/>
                <a:gd name="T20" fmla="*/ 7 w 76"/>
                <a:gd name="T21" fmla="*/ 104 h 104"/>
                <a:gd name="T22" fmla="*/ 10 w 76"/>
                <a:gd name="T23" fmla="*/ 104 h 104"/>
                <a:gd name="T24" fmla="*/ 5 w 76"/>
                <a:gd name="T25" fmla="*/ 103 h 104"/>
                <a:gd name="T26" fmla="*/ 0 w 76"/>
                <a:gd name="T27" fmla="*/ 103 h 104"/>
                <a:gd name="T28" fmla="*/ 2 w 76"/>
                <a:gd name="T29" fmla="*/ 103 h 104"/>
                <a:gd name="T30" fmla="*/ 18 w 76"/>
                <a:gd name="T31" fmla="*/ 91 h 104"/>
                <a:gd name="T32" fmla="*/ 34 w 76"/>
                <a:gd name="T33" fmla="*/ 77 h 104"/>
                <a:gd name="T34" fmla="*/ 47 w 76"/>
                <a:gd name="T35" fmla="*/ 64 h 104"/>
                <a:gd name="T36" fmla="*/ 57 w 76"/>
                <a:gd name="T37" fmla="*/ 50 h 104"/>
                <a:gd name="T38" fmla="*/ 66 w 76"/>
                <a:gd name="T39" fmla="*/ 37 h 104"/>
                <a:gd name="T40" fmla="*/ 71 w 76"/>
                <a:gd name="T41" fmla="*/ 25 h 104"/>
                <a:gd name="T42" fmla="*/ 71 w 76"/>
                <a:gd name="T43" fmla="*/ 18 h 104"/>
                <a:gd name="T44" fmla="*/ 71 w 76"/>
                <a:gd name="T45" fmla="*/ 13 h 104"/>
                <a:gd name="T46" fmla="*/ 69 w 76"/>
                <a:gd name="T47" fmla="*/ 8 h 104"/>
                <a:gd name="T48" fmla="*/ 66 w 76"/>
                <a:gd name="T49" fmla="*/ 3 h 104"/>
                <a:gd name="T50" fmla="*/ 59 w 76"/>
                <a:gd name="T51" fmla="*/ 1 h 104"/>
                <a:gd name="T52" fmla="*/ 59 w 76"/>
                <a:gd name="T53" fmla="*/ 0 h 104"/>
                <a:gd name="T54" fmla="*/ 62 w 76"/>
                <a:gd name="T55" fmla="*/ 0 h 104"/>
                <a:gd name="T56" fmla="*/ 67 w 76"/>
                <a:gd name="T57" fmla="*/ 1 h 104"/>
                <a:gd name="T58" fmla="*/ 72 w 76"/>
                <a:gd name="T59" fmla="*/ 3 h 104"/>
                <a:gd name="T60" fmla="*/ 76 w 76"/>
                <a:gd name="T61" fmla="*/ 5 h 104"/>
                <a:gd name="T62" fmla="*/ 76 w 76"/>
                <a:gd name="T63" fmla="*/ 5 h 104"/>
                <a:gd name="T64" fmla="*/ 71 w 76"/>
                <a:gd name="T65" fmla="*/ 3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04">
                  <a:moveTo>
                    <a:pt x="71" y="3"/>
                  </a:moveTo>
                  <a:lnTo>
                    <a:pt x="72" y="10"/>
                  </a:lnTo>
                  <a:lnTo>
                    <a:pt x="74" y="17"/>
                  </a:lnTo>
                  <a:lnTo>
                    <a:pt x="74" y="22"/>
                  </a:lnTo>
                  <a:lnTo>
                    <a:pt x="74" y="28"/>
                  </a:lnTo>
                  <a:lnTo>
                    <a:pt x="69" y="42"/>
                  </a:lnTo>
                  <a:lnTo>
                    <a:pt x="61" y="54"/>
                  </a:lnTo>
                  <a:lnTo>
                    <a:pt x="51" y="66"/>
                  </a:lnTo>
                  <a:lnTo>
                    <a:pt x="37" y="79"/>
                  </a:lnTo>
                  <a:lnTo>
                    <a:pt x="22" y="91"/>
                  </a:lnTo>
                  <a:lnTo>
                    <a:pt x="7" y="104"/>
                  </a:lnTo>
                  <a:lnTo>
                    <a:pt x="10" y="104"/>
                  </a:lnTo>
                  <a:lnTo>
                    <a:pt x="5" y="103"/>
                  </a:lnTo>
                  <a:lnTo>
                    <a:pt x="0" y="103"/>
                  </a:lnTo>
                  <a:lnTo>
                    <a:pt x="2" y="103"/>
                  </a:lnTo>
                  <a:lnTo>
                    <a:pt x="18" y="91"/>
                  </a:lnTo>
                  <a:lnTo>
                    <a:pt x="34" y="77"/>
                  </a:lnTo>
                  <a:lnTo>
                    <a:pt x="47" y="64"/>
                  </a:lnTo>
                  <a:lnTo>
                    <a:pt x="57" y="50"/>
                  </a:lnTo>
                  <a:lnTo>
                    <a:pt x="66" y="37"/>
                  </a:lnTo>
                  <a:lnTo>
                    <a:pt x="71" y="25"/>
                  </a:lnTo>
                  <a:lnTo>
                    <a:pt x="71" y="18"/>
                  </a:lnTo>
                  <a:lnTo>
                    <a:pt x="71" y="13"/>
                  </a:lnTo>
                  <a:lnTo>
                    <a:pt x="69" y="8"/>
                  </a:lnTo>
                  <a:lnTo>
                    <a:pt x="66" y="3"/>
                  </a:lnTo>
                  <a:lnTo>
                    <a:pt x="59" y="1"/>
                  </a:lnTo>
                  <a:lnTo>
                    <a:pt x="59" y="0"/>
                  </a:lnTo>
                  <a:lnTo>
                    <a:pt x="62" y="0"/>
                  </a:lnTo>
                  <a:lnTo>
                    <a:pt x="67" y="1"/>
                  </a:lnTo>
                  <a:lnTo>
                    <a:pt x="72" y="3"/>
                  </a:lnTo>
                  <a:lnTo>
                    <a:pt x="76" y="5"/>
                  </a:lnTo>
                  <a:lnTo>
                    <a:pt x="71"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8" name="Freeform 368">
              <a:extLst>
                <a:ext uri="{FF2B5EF4-FFF2-40B4-BE49-F238E27FC236}">
                  <a16:creationId xmlns:a16="http://schemas.microsoft.com/office/drawing/2014/main" id="{5935209E-F7AE-4CB8-89F1-FDFF567E4FDD}"/>
                </a:ext>
              </a:extLst>
            </p:cNvPr>
            <p:cNvSpPr>
              <a:spLocks/>
            </p:cNvSpPr>
            <p:nvPr/>
          </p:nvSpPr>
          <p:spPr bwMode="auto">
            <a:xfrm>
              <a:off x="3961" y="1520"/>
              <a:ext cx="149" cy="419"/>
            </a:xfrm>
            <a:custGeom>
              <a:avLst/>
              <a:gdLst>
                <a:gd name="T0" fmla="*/ 143 w 149"/>
                <a:gd name="T1" fmla="*/ 0 h 419"/>
                <a:gd name="T2" fmla="*/ 147 w 149"/>
                <a:gd name="T3" fmla="*/ 25 h 419"/>
                <a:gd name="T4" fmla="*/ 149 w 149"/>
                <a:gd name="T5" fmla="*/ 51 h 419"/>
                <a:gd name="T6" fmla="*/ 149 w 149"/>
                <a:gd name="T7" fmla="*/ 78 h 419"/>
                <a:gd name="T8" fmla="*/ 145 w 149"/>
                <a:gd name="T9" fmla="*/ 103 h 419"/>
                <a:gd name="T10" fmla="*/ 140 w 149"/>
                <a:gd name="T11" fmla="*/ 130 h 419"/>
                <a:gd name="T12" fmla="*/ 133 w 149"/>
                <a:gd name="T13" fmla="*/ 157 h 419"/>
                <a:gd name="T14" fmla="*/ 127 w 149"/>
                <a:gd name="T15" fmla="*/ 183 h 419"/>
                <a:gd name="T16" fmla="*/ 116 w 149"/>
                <a:gd name="T17" fmla="*/ 210 h 419"/>
                <a:gd name="T18" fmla="*/ 106 w 149"/>
                <a:gd name="T19" fmla="*/ 237 h 419"/>
                <a:gd name="T20" fmla="*/ 95 w 149"/>
                <a:gd name="T21" fmla="*/ 264 h 419"/>
                <a:gd name="T22" fmla="*/ 81 w 149"/>
                <a:gd name="T23" fmla="*/ 291 h 419"/>
                <a:gd name="T24" fmla="*/ 68 w 149"/>
                <a:gd name="T25" fmla="*/ 316 h 419"/>
                <a:gd name="T26" fmla="*/ 37 w 149"/>
                <a:gd name="T27" fmla="*/ 368 h 419"/>
                <a:gd name="T28" fmla="*/ 7 w 149"/>
                <a:gd name="T29" fmla="*/ 419 h 419"/>
                <a:gd name="T30" fmla="*/ 0 w 149"/>
                <a:gd name="T31" fmla="*/ 419 h 419"/>
                <a:gd name="T32" fmla="*/ 17 w 149"/>
                <a:gd name="T33" fmla="*/ 395 h 419"/>
                <a:gd name="T34" fmla="*/ 32 w 149"/>
                <a:gd name="T35" fmla="*/ 368 h 419"/>
                <a:gd name="T36" fmla="*/ 49 w 149"/>
                <a:gd name="T37" fmla="*/ 343 h 419"/>
                <a:gd name="T38" fmla="*/ 62 w 149"/>
                <a:gd name="T39" fmla="*/ 314 h 419"/>
                <a:gd name="T40" fmla="*/ 78 w 149"/>
                <a:gd name="T41" fmla="*/ 287 h 419"/>
                <a:gd name="T42" fmla="*/ 89 w 149"/>
                <a:gd name="T43" fmla="*/ 259 h 419"/>
                <a:gd name="T44" fmla="*/ 101 w 149"/>
                <a:gd name="T45" fmla="*/ 230 h 419"/>
                <a:gd name="T46" fmla="*/ 113 w 149"/>
                <a:gd name="T47" fmla="*/ 201 h 419"/>
                <a:gd name="T48" fmla="*/ 122 w 149"/>
                <a:gd name="T49" fmla="*/ 172 h 419"/>
                <a:gd name="T50" fmla="*/ 130 w 149"/>
                <a:gd name="T51" fmla="*/ 144 h 419"/>
                <a:gd name="T52" fmla="*/ 135 w 149"/>
                <a:gd name="T53" fmla="*/ 117 h 419"/>
                <a:gd name="T54" fmla="*/ 138 w 149"/>
                <a:gd name="T55" fmla="*/ 90 h 419"/>
                <a:gd name="T56" fmla="*/ 140 w 149"/>
                <a:gd name="T57" fmla="*/ 64 h 419"/>
                <a:gd name="T58" fmla="*/ 140 w 149"/>
                <a:gd name="T59" fmla="*/ 41 h 419"/>
                <a:gd name="T60" fmla="*/ 138 w 149"/>
                <a:gd name="T61" fmla="*/ 19 h 419"/>
                <a:gd name="T62" fmla="*/ 132 w 149"/>
                <a:gd name="T63" fmla="*/ 0 h 419"/>
                <a:gd name="T64" fmla="*/ 143 w 149"/>
                <a:gd name="T65" fmla="*/ 0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 h="419">
                  <a:moveTo>
                    <a:pt x="143" y="0"/>
                  </a:moveTo>
                  <a:lnTo>
                    <a:pt x="147" y="25"/>
                  </a:lnTo>
                  <a:lnTo>
                    <a:pt x="149" y="51"/>
                  </a:lnTo>
                  <a:lnTo>
                    <a:pt x="149" y="78"/>
                  </a:lnTo>
                  <a:lnTo>
                    <a:pt x="145" y="103"/>
                  </a:lnTo>
                  <a:lnTo>
                    <a:pt x="140" y="130"/>
                  </a:lnTo>
                  <a:lnTo>
                    <a:pt x="133" y="157"/>
                  </a:lnTo>
                  <a:lnTo>
                    <a:pt x="127" y="183"/>
                  </a:lnTo>
                  <a:lnTo>
                    <a:pt x="116" y="210"/>
                  </a:lnTo>
                  <a:lnTo>
                    <a:pt x="106" y="237"/>
                  </a:lnTo>
                  <a:lnTo>
                    <a:pt x="95" y="264"/>
                  </a:lnTo>
                  <a:lnTo>
                    <a:pt x="81" y="291"/>
                  </a:lnTo>
                  <a:lnTo>
                    <a:pt x="68" y="316"/>
                  </a:lnTo>
                  <a:lnTo>
                    <a:pt x="37" y="368"/>
                  </a:lnTo>
                  <a:lnTo>
                    <a:pt x="7" y="419"/>
                  </a:lnTo>
                  <a:lnTo>
                    <a:pt x="0" y="419"/>
                  </a:lnTo>
                  <a:lnTo>
                    <a:pt x="17" y="395"/>
                  </a:lnTo>
                  <a:lnTo>
                    <a:pt x="32" y="368"/>
                  </a:lnTo>
                  <a:lnTo>
                    <a:pt x="49" y="343"/>
                  </a:lnTo>
                  <a:lnTo>
                    <a:pt x="62" y="314"/>
                  </a:lnTo>
                  <a:lnTo>
                    <a:pt x="78" y="287"/>
                  </a:lnTo>
                  <a:lnTo>
                    <a:pt x="89" y="259"/>
                  </a:lnTo>
                  <a:lnTo>
                    <a:pt x="101" y="230"/>
                  </a:lnTo>
                  <a:lnTo>
                    <a:pt x="113" y="201"/>
                  </a:lnTo>
                  <a:lnTo>
                    <a:pt x="122" y="172"/>
                  </a:lnTo>
                  <a:lnTo>
                    <a:pt x="130" y="144"/>
                  </a:lnTo>
                  <a:lnTo>
                    <a:pt x="135" y="117"/>
                  </a:lnTo>
                  <a:lnTo>
                    <a:pt x="138" y="90"/>
                  </a:lnTo>
                  <a:lnTo>
                    <a:pt x="140" y="64"/>
                  </a:lnTo>
                  <a:lnTo>
                    <a:pt x="140" y="41"/>
                  </a:lnTo>
                  <a:lnTo>
                    <a:pt x="138" y="19"/>
                  </a:lnTo>
                  <a:lnTo>
                    <a:pt x="132" y="0"/>
                  </a:lnTo>
                  <a:lnTo>
                    <a:pt x="1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9" name="Freeform 369">
              <a:extLst>
                <a:ext uri="{FF2B5EF4-FFF2-40B4-BE49-F238E27FC236}">
                  <a16:creationId xmlns:a16="http://schemas.microsoft.com/office/drawing/2014/main" id="{5A17ED18-54BB-4CEC-B018-885D99F3526B}"/>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0" name="Freeform 370">
              <a:extLst>
                <a:ext uri="{FF2B5EF4-FFF2-40B4-BE49-F238E27FC236}">
                  <a16:creationId xmlns:a16="http://schemas.microsoft.com/office/drawing/2014/main" id="{CD7BA962-BD12-4278-8A15-D99124512019}"/>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11" name="Text Box 371">
            <a:extLst>
              <a:ext uri="{FF2B5EF4-FFF2-40B4-BE49-F238E27FC236}">
                <a16:creationId xmlns:a16="http://schemas.microsoft.com/office/drawing/2014/main" id="{AA8F7E24-C151-42CA-AB64-E23D9723DA44}"/>
              </a:ext>
            </a:extLst>
          </p:cNvPr>
          <p:cNvSpPr txBox="1">
            <a:spLocks noChangeArrowheads="1"/>
          </p:cNvSpPr>
          <p:nvPr/>
        </p:nvSpPr>
        <p:spPr bwMode="auto">
          <a:xfrm>
            <a:off x="2806700" y="195436"/>
            <a:ext cx="40159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图形注释 </a:t>
            </a:r>
            <a:r>
              <a:rPr kumimoji="0" lang="de-DE" altLang="de-D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Explanations:</a:t>
            </a:r>
            <a:endParaRPr kumimoji="0" lang="de-DE" altLang="de-DE"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12" name="Text Box 372">
            <a:extLst>
              <a:ext uri="{FF2B5EF4-FFF2-40B4-BE49-F238E27FC236}">
                <a16:creationId xmlns:a16="http://schemas.microsoft.com/office/drawing/2014/main" id="{77F4671B-8FB4-4ABD-B86C-9F9923FF61AD}"/>
              </a:ext>
            </a:extLst>
          </p:cNvPr>
          <p:cNvSpPr txBox="1">
            <a:spLocks noChangeArrowheads="1"/>
          </p:cNvSpPr>
          <p:nvPr/>
        </p:nvSpPr>
        <p:spPr bwMode="auto">
          <a:xfrm>
            <a:off x="4189413" y="1015573"/>
            <a:ext cx="27859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正飞 </a:t>
            </a:r>
            <a:r>
              <a:rPr kumimoji="0" lang="de-DE" altLang="de-DE"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Aircraft upright</a:t>
            </a:r>
            <a:endParaRPr kumimoji="0" lang="de-DE" altLang="de-DE"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13" name="Text Box 373">
            <a:extLst>
              <a:ext uri="{FF2B5EF4-FFF2-40B4-BE49-F238E27FC236}">
                <a16:creationId xmlns:a16="http://schemas.microsoft.com/office/drawing/2014/main" id="{E7E44A88-F140-4F86-BE32-802160434F1B}"/>
              </a:ext>
            </a:extLst>
          </p:cNvPr>
          <p:cNvSpPr txBox="1">
            <a:spLocks noChangeArrowheads="1"/>
          </p:cNvSpPr>
          <p:nvPr/>
        </p:nvSpPr>
        <p:spPr bwMode="auto">
          <a:xfrm>
            <a:off x="4248044" y="1754173"/>
            <a:ext cx="27859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倒飞 </a:t>
            </a:r>
            <a:r>
              <a:rPr kumimoji="0" lang="de-DE" altLang="de-DE"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Aircraft inverted</a:t>
            </a:r>
            <a:endParaRPr kumimoji="0" lang="de-DE" altLang="de-DE"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814" name="Group 391">
            <a:extLst>
              <a:ext uri="{FF2B5EF4-FFF2-40B4-BE49-F238E27FC236}">
                <a16:creationId xmlns:a16="http://schemas.microsoft.com/office/drawing/2014/main" id="{25D2C742-14F3-4EFF-BD68-670A7CC003FB}"/>
              </a:ext>
            </a:extLst>
          </p:cNvPr>
          <p:cNvGrpSpPr>
            <a:grpSpLocks/>
          </p:cNvGrpSpPr>
          <p:nvPr/>
        </p:nvGrpSpPr>
        <p:grpSpPr bwMode="auto">
          <a:xfrm rot="5400000" flipH="1" flipV="1">
            <a:off x="1588758" y="568227"/>
            <a:ext cx="641350" cy="1326491"/>
            <a:chOff x="2820" y="264"/>
            <a:chExt cx="420" cy="1452"/>
          </a:xfrm>
        </p:grpSpPr>
        <p:sp>
          <p:nvSpPr>
            <p:cNvPr id="815" name="Line 392">
              <a:extLst>
                <a:ext uri="{FF2B5EF4-FFF2-40B4-BE49-F238E27FC236}">
                  <a16:creationId xmlns:a16="http://schemas.microsoft.com/office/drawing/2014/main" id="{E6C0E04D-3FE1-425B-A359-ABAB58855A6F}"/>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16" name="Group 393">
              <a:extLst>
                <a:ext uri="{FF2B5EF4-FFF2-40B4-BE49-F238E27FC236}">
                  <a16:creationId xmlns:a16="http://schemas.microsoft.com/office/drawing/2014/main" id="{1D31F8DC-7E11-4C73-B132-C1C6E9730BED}"/>
                </a:ext>
              </a:extLst>
            </p:cNvPr>
            <p:cNvGrpSpPr>
              <a:grpSpLocks/>
            </p:cNvGrpSpPr>
            <p:nvPr/>
          </p:nvGrpSpPr>
          <p:grpSpPr bwMode="auto">
            <a:xfrm>
              <a:off x="2940" y="264"/>
              <a:ext cx="300" cy="1452"/>
              <a:chOff x="2940" y="264"/>
              <a:chExt cx="300" cy="1452"/>
            </a:xfrm>
          </p:grpSpPr>
          <p:grpSp>
            <p:nvGrpSpPr>
              <p:cNvPr id="817" name="Group 394">
                <a:extLst>
                  <a:ext uri="{FF2B5EF4-FFF2-40B4-BE49-F238E27FC236}">
                    <a16:creationId xmlns:a16="http://schemas.microsoft.com/office/drawing/2014/main" id="{FC88657D-8FF1-451A-98B9-658119CD05CE}"/>
                  </a:ext>
                </a:extLst>
              </p:cNvPr>
              <p:cNvGrpSpPr>
                <a:grpSpLocks/>
              </p:cNvGrpSpPr>
              <p:nvPr/>
            </p:nvGrpSpPr>
            <p:grpSpPr bwMode="auto">
              <a:xfrm>
                <a:off x="2940" y="264"/>
                <a:ext cx="252" cy="1368"/>
                <a:chOff x="3024" y="732"/>
                <a:chExt cx="252" cy="1368"/>
              </a:xfrm>
            </p:grpSpPr>
            <p:grpSp>
              <p:nvGrpSpPr>
                <p:cNvPr id="820" name="Group 395">
                  <a:extLst>
                    <a:ext uri="{FF2B5EF4-FFF2-40B4-BE49-F238E27FC236}">
                      <a16:creationId xmlns:a16="http://schemas.microsoft.com/office/drawing/2014/main" id="{97D86AFE-FACC-460A-856E-89281697F942}"/>
                    </a:ext>
                  </a:extLst>
                </p:cNvPr>
                <p:cNvGrpSpPr>
                  <a:grpSpLocks/>
                </p:cNvGrpSpPr>
                <p:nvPr/>
              </p:nvGrpSpPr>
              <p:grpSpPr bwMode="auto">
                <a:xfrm>
                  <a:off x="3024" y="732"/>
                  <a:ext cx="252" cy="1368"/>
                  <a:chOff x="3168" y="1008"/>
                  <a:chExt cx="484" cy="2448"/>
                </a:xfrm>
              </p:grpSpPr>
              <p:grpSp>
                <p:nvGrpSpPr>
                  <p:cNvPr id="822" name="Group 396">
                    <a:extLst>
                      <a:ext uri="{FF2B5EF4-FFF2-40B4-BE49-F238E27FC236}">
                        <a16:creationId xmlns:a16="http://schemas.microsoft.com/office/drawing/2014/main" id="{0BE34F19-FFB3-45DE-B9B7-43323DF2785B}"/>
                      </a:ext>
                    </a:extLst>
                  </p:cNvPr>
                  <p:cNvGrpSpPr>
                    <a:grpSpLocks/>
                  </p:cNvGrpSpPr>
                  <p:nvPr/>
                </p:nvGrpSpPr>
                <p:grpSpPr bwMode="auto">
                  <a:xfrm>
                    <a:off x="3168" y="1008"/>
                    <a:ext cx="484" cy="2448"/>
                    <a:chOff x="2256" y="864"/>
                    <a:chExt cx="532" cy="2448"/>
                  </a:xfrm>
                </p:grpSpPr>
                <p:sp>
                  <p:nvSpPr>
                    <p:cNvPr id="825" name="Freeform 397">
                      <a:extLst>
                        <a:ext uri="{FF2B5EF4-FFF2-40B4-BE49-F238E27FC236}">
                          <a16:creationId xmlns:a16="http://schemas.microsoft.com/office/drawing/2014/main" id="{C8E2B65B-6D1A-49AC-9B7C-D2C8FBB81680}"/>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6" name="Freeform 398">
                      <a:extLst>
                        <a:ext uri="{FF2B5EF4-FFF2-40B4-BE49-F238E27FC236}">
                          <a16:creationId xmlns:a16="http://schemas.microsoft.com/office/drawing/2014/main" id="{7879CEA6-EFD5-40D1-8604-3FB464047FB0}"/>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23" name="Freeform 399">
                    <a:extLst>
                      <a:ext uri="{FF2B5EF4-FFF2-40B4-BE49-F238E27FC236}">
                        <a16:creationId xmlns:a16="http://schemas.microsoft.com/office/drawing/2014/main" id="{1AE21957-32CD-4F3B-B1C0-4A9617A9D16F}"/>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4" name="Freeform 400">
                    <a:extLst>
                      <a:ext uri="{FF2B5EF4-FFF2-40B4-BE49-F238E27FC236}">
                        <a16:creationId xmlns:a16="http://schemas.microsoft.com/office/drawing/2014/main" id="{BFB8E474-7E73-453F-B044-222D8D399A2D}"/>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21" name="Line 401">
                  <a:extLst>
                    <a:ext uri="{FF2B5EF4-FFF2-40B4-BE49-F238E27FC236}">
                      <a16:creationId xmlns:a16="http://schemas.microsoft.com/office/drawing/2014/main" id="{AC58C579-CD0E-416F-8A1B-304FB078642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18" name="AutoShape 402">
                <a:extLst>
                  <a:ext uri="{FF2B5EF4-FFF2-40B4-BE49-F238E27FC236}">
                    <a16:creationId xmlns:a16="http://schemas.microsoft.com/office/drawing/2014/main" id="{A27C4F23-1154-4339-8CB8-86F03AC0BE2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 name="Line 403">
                <a:extLst>
                  <a:ext uri="{FF2B5EF4-FFF2-40B4-BE49-F238E27FC236}">
                    <a16:creationId xmlns:a16="http://schemas.microsoft.com/office/drawing/2014/main" id="{348C1FE6-B0C3-43C8-823A-1EE7C772209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nvGrpSpPr>
          <p:cNvPr id="827" name="Group 404">
            <a:extLst>
              <a:ext uri="{FF2B5EF4-FFF2-40B4-BE49-F238E27FC236}">
                <a16:creationId xmlns:a16="http://schemas.microsoft.com/office/drawing/2014/main" id="{5ECEEA89-F208-4487-AEF2-CA2D541B48CE}"/>
              </a:ext>
            </a:extLst>
          </p:cNvPr>
          <p:cNvGrpSpPr>
            <a:grpSpLocks/>
          </p:cNvGrpSpPr>
          <p:nvPr/>
        </p:nvGrpSpPr>
        <p:grpSpPr bwMode="auto">
          <a:xfrm rot="16200000" flipV="1">
            <a:off x="2960358" y="568227"/>
            <a:ext cx="641350" cy="1326491"/>
            <a:chOff x="2820" y="264"/>
            <a:chExt cx="420" cy="1452"/>
          </a:xfrm>
        </p:grpSpPr>
        <p:sp>
          <p:nvSpPr>
            <p:cNvPr id="828" name="Line 405">
              <a:extLst>
                <a:ext uri="{FF2B5EF4-FFF2-40B4-BE49-F238E27FC236}">
                  <a16:creationId xmlns:a16="http://schemas.microsoft.com/office/drawing/2014/main" id="{4620D93E-9FF5-4C0C-993E-80ABB3412BA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29" name="Group 406">
              <a:extLst>
                <a:ext uri="{FF2B5EF4-FFF2-40B4-BE49-F238E27FC236}">
                  <a16:creationId xmlns:a16="http://schemas.microsoft.com/office/drawing/2014/main" id="{5F05D34D-5CB8-4834-AE44-66AEC2DF754D}"/>
                </a:ext>
              </a:extLst>
            </p:cNvPr>
            <p:cNvGrpSpPr>
              <a:grpSpLocks/>
            </p:cNvGrpSpPr>
            <p:nvPr/>
          </p:nvGrpSpPr>
          <p:grpSpPr bwMode="auto">
            <a:xfrm>
              <a:off x="2940" y="264"/>
              <a:ext cx="300" cy="1452"/>
              <a:chOff x="2940" y="264"/>
              <a:chExt cx="300" cy="1452"/>
            </a:xfrm>
          </p:grpSpPr>
          <p:grpSp>
            <p:nvGrpSpPr>
              <p:cNvPr id="830" name="Group 407">
                <a:extLst>
                  <a:ext uri="{FF2B5EF4-FFF2-40B4-BE49-F238E27FC236}">
                    <a16:creationId xmlns:a16="http://schemas.microsoft.com/office/drawing/2014/main" id="{9F6E6F70-2233-4824-AF79-BDDAE071D6B1}"/>
                  </a:ext>
                </a:extLst>
              </p:cNvPr>
              <p:cNvGrpSpPr>
                <a:grpSpLocks/>
              </p:cNvGrpSpPr>
              <p:nvPr/>
            </p:nvGrpSpPr>
            <p:grpSpPr bwMode="auto">
              <a:xfrm>
                <a:off x="2940" y="264"/>
                <a:ext cx="252" cy="1368"/>
                <a:chOff x="3024" y="732"/>
                <a:chExt cx="252" cy="1368"/>
              </a:xfrm>
            </p:grpSpPr>
            <p:grpSp>
              <p:nvGrpSpPr>
                <p:cNvPr id="833" name="Group 408">
                  <a:extLst>
                    <a:ext uri="{FF2B5EF4-FFF2-40B4-BE49-F238E27FC236}">
                      <a16:creationId xmlns:a16="http://schemas.microsoft.com/office/drawing/2014/main" id="{6A09A8B7-0BC4-4F45-92E3-F7CD34FB1234}"/>
                    </a:ext>
                  </a:extLst>
                </p:cNvPr>
                <p:cNvGrpSpPr>
                  <a:grpSpLocks/>
                </p:cNvGrpSpPr>
                <p:nvPr/>
              </p:nvGrpSpPr>
              <p:grpSpPr bwMode="auto">
                <a:xfrm>
                  <a:off x="3024" y="732"/>
                  <a:ext cx="252" cy="1368"/>
                  <a:chOff x="3168" y="1008"/>
                  <a:chExt cx="484" cy="2448"/>
                </a:xfrm>
              </p:grpSpPr>
              <p:grpSp>
                <p:nvGrpSpPr>
                  <p:cNvPr id="835" name="Group 409">
                    <a:extLst>
                      <a:ext uri="{FF2B5EF4-FFF2-40B4-BE49-F238E27FC236}">
                        <a16:creationId xmlns:a16="http://schemas.microsoft.com/office/drawing/2014/main" id="{29C6B6D2-98EB-43D3-99F6-F81AEC562A82}"/>
                      </a:ext>
                    </a:extLst>
                  </p:cNvPr>
                  <p:cNvGrpSpPr>
                    <a:grpSpLocks/>
                  </p:cNvGrpSpPr>
                  <p:nvPr/>
                </p:nvGrpSpPr>
                <p:grpSpPr bwMode="auto">
                  <a:xfrm>
                    <a:off x="3168" y="1008"/>
                    <a:ext cx="484" cy="2448"/>
                    <a:chOff x="2256" y="864"/>
                    <a:chExt cx="532" cy="2448"/>
                  </a:xfrm>
                </p:grpSpPr>
                <p:sp>
                  <p:nvSpPr>
                    <p:cNvPr id="838" name="Freeform 410">
                      <a:extLst>
                        <a:ext uri="{FF2B5EF4-FFF2-40B4-BE49-F238E27FC236}">
                          <a16:creationId xmlns:a16="http://schemas.microsoft.com/office/drawing/2014/main" id="{AFA904AA-471E-418D-9F00-02D25BE57D26}"/>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9" name="Freeform 411">
                      <a:extLst>
                        <a:ext uri="{FF2B5EF4-FFF2-40B4-BE49-F238E27FC236}">
                          <a16:creationId xmlns:a16="http://schemas.microsoft.com/office/drawing/2014/main" id="{3B3A11F0-DF69-465C-A3EB-E73DB748EB3F}"/>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36" name="Freeform 412">
                    <a:extLst>
                      <a:ext uri="{FF2B5EF4-FFF2-40B4-BE49-F238E27FC236}">
                        <a16:creationId xmlns:a16="http://schemas.microsoft.com/office/drawing/2014/main" id="{D0FF643B-7A31-447B-8B42-A7E49C84107A}"/>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7" name="Freeform 413">
                    <a:extLst>
                      <a:ext uri="{FF2B5EF4-FFF2-40B4-BE49-F238E27FC236}">
                        <a16:creationId xmlns:a16="http://schemas.microsoft.com/office/drawing/2014/main" id="{CC4C9AA1-EC1F-440D-B48A-52272C13C24C}"/>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34" name="Line 414">
                  <a:extLst>
                    <a:ext uri="{FF2B5EF4-FFF2-40B4-BE49-F238E27FC236}">
                      <a16:creationId xmlns:a16="http://schemas.microsoft.com/office/drawing/2014/main" id="{08ECD703-7B82-45DC-BF36-E963E495BC2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31" name="AutoShape 415">
                <a:extLst>
                  <a:ext uri="{FF2B5EF4-FFF2-40B4-BE49-F238E27FC236}">
                    <a16:creationId xmlns:a16="http://schemas.microsoft.com/office/drawing/2014/main" id="{F3E98CB0-EC3F-4AE2-8DF6-5431AD73A58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2" name="Line 416">
                <a:extLst>
                  <a:ext uri="{FF2B5EF4-FFF2-40B4-BE49-F238E27FC236}">
                    <a16:creationId xmlns:a16="http://schemas.microsoft.com/office/drawing/2014/main" id="{319517FB-B2B6-459F-AFC6-40F6D61D66AB}"/>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nvGrpSpPr>
          <p:cNvPr id="840" name="Group 417">
            <a:extLst>
              <a:ext uri="{FF2B5EF4-FFF2-40B4-BE49-F238E27FC236}">
                <a16:creationId xmlns:a16="http://schemas.microsoft.com/office/drawing/2014/main" id="{61E71439-7116-46D8-B87C-76C891CDC0CA}"/>
              </a:ext>
            </a:extLst>
          </p:cNvPr>
          <p:cNvGrpSpPr>
            <a:grpSpLocks/>
          </p:cNvGrpSpPr>
          <p:nvPr/>
        </p:nvGrpSpPr>
        <p:grpSpPr bwMode="auto">
          <a:xfrm rot="16200000" flipH="1">
            <a:off x="1588758" y="1290054"/>
            <a:ext cx="641350" cy="1326491"/>
            <a:chOff x="2820" y="264"/>
            <a:chExt cx="420" cy="1452"/>
          </a:xfrm>
        </p:grpSpPr>
        <p:sp>
          <p:nvSpPr>
            <p:cNvPr id="841" name="Line 418">
              <a:extLst>
                <a:ext uri="{FF2B5EF4-FFF2-40B4-BE49-F238E27FC236}">
                  <a16:creationId xmlns:a16="http://schemas.microsoft.com/office/drawing/2014/main" id="{DFE9B4D2-CE11-4DA2-8E00-9AF1B74DA6F1}"/>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42" name="Group 419">
              <a:extLst>
                <a:ext uri="{FF2B5EF4-FFF2-40B4-BE49-F238E27FC236}">
                  <a16:creationId xmlns:a16="http://schemas.microsoft.com/office/drawing/2014/main" id="{82DD3BAB-078D-4B73-BE26-B8728E2C776B}"/>
                </a:ext>
              </a:extLst>
            </p:cNvPr>
            <p:cNvGrpSpPr>
              <a:grpSpLocks/>
            </p:cNvGrpSpPr>
            <p:nvPr/>
          </p:nvGrpSpPr>
          <p:grpSpPr bwMode="auto">
            <a:xfrm>
              <a:off x="2940" y="264"/>
              <a:ext cx="300" cy="1452"/>
              <a:chOff x="2940" y="264"/>
              <a:chExt cx="300" cy="1452"/>
            </a:xfrm>
          </p:grpSpPr>
          <p:grpSp>
            <p:nvGrpSpPr>
              <p:cNvPr id="843" name="Group 420">
                <a:extLst>
                  <a:ext uri="{FF2B5EF4-FFF2-40B4-BE49-F238E27FC236}">
                    <a16:creationId xmlns:a16="http://schemas.microsoft.com/office/drawing/2014/main" id="{89B73480-1F0A-4C0B-B415-453CC60539FA}"/>
                  </a:ext>
                </a:extLst>
              </p:cNvPr>
              <p:cNvGrpSpPr>
                <a:grpSpLocks/>
              </p:cNvGrpSpPr>
              <p:nvPr/>
            </p:nvGrpSpPr>
            <p:grpSpPr bwMode="auto">
              <a:xfrm>
                <a:off x="2940" y="264"/>
                <a:ext cx="252" cy="1368"/>
                <a:chOff x="3024" y="732"/>
                <a:chExt cx="252" cy="1368"/>
              </a:xfrm>
            </p:grpSpPr>
            <p:grpSp>
              <p:nvGrpSpPr>
                <p:cNvPr id="846" name="Group 421">
                  <a:extLst>
                    <a:ext uri="{FF2B5EF4-FFF2-40B4-BE49-F238E27FC236}">
                      <a16:creationId xmlns:a16="http://schemas.microsoft.com/office/drawing/2014/main" id="{6DF8E7B8-83EB-45E2-96D1-DC615F25B8E8}"/>
                    </a:ext>
                  </a:extLst>
                </p:cNvPr>
                <p:cNvGrpSpPr>
                  <a:grpSpLocks/>
                </p:cNvGrpSpPr>
                <p:nvPr/>
              </p:nvGrpSpPr>
              <p:grpSpPr bwMode="auto">
                <a:xfrm>
                  <a:off x="3024" y="732"/>
                  <a:ext cx="252" cy="1368"/>
                  <a:chOff x="3168" y="1008"/>
                  <a:chExt cx="484" cy="2448"/>
                </a:xfrm>
              </p:grpSpPr>
              <p:grpSp>
                <p:nvGrpSpPr>
                  <p:cNvPr id="848" name="Group 422">
                    <a:extLst>
                      <a:ext uri="{FF2B5EF4-FFF2-40B4-BE49-F238E27FC236}">
                        <a16:creationId xmlns:a16="http://schemas.microsoft.com/office/drawing/2014/main" id="{0A90D01F-190A-4AA9-9D35-AE56904C35B9}"/>
                      </a:ext>
                    </a:extLst>
                  </p:cNvPr>
                  <p:cNvGrpSpPr>
                    <a:grpSpLocks/>
                  </p:cNvGrpSpPr>
                  <p:nvPr/>
                </p:nvGrpSpPr>
                <p:grpSpPr bwMode="auto">
                  <a:xfrm>
                    <a:off x="3168" y="1008"/>
                    <a:ext cx="484" cy="2448"/>
                    <a:chOff x="2256" y="864"/>
                    <a:chExt cx="532" cy="2448"/>
                  </a:xfrm>
                </p:grpSpPr>
                <p:sp>
                  <p:nvSpPr>
                    <p:cNvPr id="851" name="Freeform 423">
                      <a:extLst>
                        <a:ext uri="{FF2B5EF4-FFF2-40B4-BE49-F238E27FC236}">
                          <a16:creationId xmlns:a16="http://schemas.microsoft.com/office/drawing/2014/main" id="{05986993-4807-46CC-A79A-87A076D12B33}"/>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52" name="Freeform 424">
                      <a:extLst>
                        <a:ext uri="{FF2B5EF4-FFF2-40B4-BE49-F238E27FC236}">
                          <a16:creationId xmlns:a16="http://schemas.microsoft.com/office/drawing/2014/main" id="{5C9A1DD3-D25A-470A-B093-172D3E5FC46C}"/>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49" name="Freeform 425">
                    <a:extLst>
                      <a:ext uri="{FF2B5EF4-FFF2-40B4-BE49-F238E27FC236}">
                        <a16:creationId xmlns:a16="http://schemas.microsoft.com/office/drawing/2014/main" id="{9B6190DA-D249-482B-B3FC-AFBDC5772A35}"/>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50" name="Freeform 426">
                    <a:extLst>
                      <a:ext uri="{FF2B5EF4-FFF2-40B4-BE49-F238E27FC236}">
                        <a16:creationId xmlns:a16="http://schemas.microsoft.com/office/drawing/2014/main" id="{81CEDCB4-5B1C-4DFF-A86B-F613C0BE7A98}"/>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47" name="Line 427">
                  <a:extLst>
                    <a:ext uri="{FF2B5EF4-FFF2-40B4-BE49-F238E27FC236}">
                      <a16:creationId xmlns:a16="http://schemas.microsoft.com/office/drawing/2014/main" id="{2D82D2F8-D10E-4DC9-BED2-00FD446C1FA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44" name="AutoShape 428">
                <a:extLst>
                  <a:ext uri="{FF2B5EF4-FFF2-40B4-BE49-F238E27FC236}">
                    <a16:creationId xmlns:a16="http://schemas.microsoft.com/office/drawing/2014/main" id="{C558F22D-6F79-4BD9-A9D6-6D4D9FEE833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5" name="Line 429">
                <a:extLst>
                  <a:ext uri="{FF2B5EF4-FFF2-40B4-BE49-F238E27FC236}">
                    <a16:creationId xmlns:a16="http://schemas.microsoft.com/office/drawing/2014/main" id="{C090977B-C65D-48F6-B5F7-61C1C232EC5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nvGrpSpPr>
          <p:cNvPr id="853" name="Group 430">
            <a:extLst>
              <a:ext uri="{FF2B5EF4-FFF2-40B4-BE49-F238E27FC236}">
                <a16:creationId xmlns:a16="http://schemas.microsoft.com/office/drawing/2014/main" id="{71608FCB-6269-417F-B156-0722F8BDFFEE}"/>
              </a:ext>
            </a:extLst>
          </p:cNvPr>
          <p:cNvGrpSpPr>
            <a:grpSpLocks/>
          </p:cNvGrpSpPr>
          <p:nvPr/>
        </p:nvGrpSpPr>
        <p:grpSpPr bwMode="auto">
          <a:xfrm rot="5400000">
            <a:off x="2998563" y="1248369"/>
            <a:ext cx="641350" cy="1326491"/>
            <a:chOff x="2820" y="264"/>
            <a:chExt cx="420" cy="1452"/>
          </a:xfrm>
        </p:grpSpPr>
        <p:sp>
          <p:nvSpPr>
            <p:cNvPr id="854" name="Line 431">
              <a:extLst>
                <a:ext uri="{FF2B5EF4-FFF2-40B4-BE49-F238E27FC236}">
                  <a16:creationId xmlns:a16="http://schemas.microsoft.com/office/drawing/2014/main" id="{2761B2EA-2B34-4D18-A820-2F86800FB44C}"/>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55" name="Group 432">
              <a:extLst>
                <a:ext uri="{FF2B5EF4-FFF2-40B4-BE49-F238E27FC236}">
                  <a16:creationId xmlns:a16="http://schemas.microsoft.com/office/drawing/2014/main" id="{24807399-1E64-416E-AC09-CE9D15B3F409}"/>
                </a:ext>
              </a:extLst>
            </p:cNvPr>
            <p:cNvGrpSpPr>
              <a:grpSpLocks/>
            </p:cNvGrpSpPr>
            <p:nvPr/>
          </p:nvGrpSpPr>
          <p:grpSpPr bwMode="auto">
            <a:xfrm>
              <a:off x="2940" y="264"/>
              <a:ext cx="300" cy="1452"/>
              <a:chOff x="2940" y="264"/>
              <a:chExt cx="300" cy="1452"/>
            </a:xfrm>
          </p:grpSpPr>
          <p:grpSp>
            <p:nvGrpSpPr>
              <p:cNvPr id="856" name="Group 433">
                <a:extLst>
                  <a:ext uri="{FF2B5EF4-FFF2-40B4-BE49-F238E27FC236}">
                    <a16:creationId xmlns:a16="http://schemas.microsoft.com/office/drawing/2014/main" id="{D9A64D54-B083-47D3-B79F-5C57E60A814A}"/>
                  </a:ext>
                </a:extLst>
              </p:cNvPr>
              <p:cNvGrpSpPr>
                <a:grpSpLocks/>
              </p:cNvGrpSpPr>
              <p:nvPr/>
            </p:nvGrpSpPr>
            <p:grpSpPr bwMode="auto">
              <a:xfrm>
                <a:off x="2940" y="264"/>
                <a:ext cx="252" cy="1368"/>
                <a:chOff x="3024" y="732"/>
                <a:chExt cx="252" cy="1368"/>
              </a:xfrm>
            </p:grpSpPr>
            <p:grpSp>
              <p:nvGrpSpPr>
                <p:cNvPr id="859" name="Group 434">
                  <a:extLst>
                    <a:ext uri="{FF2B5EF4-FFF2-40B4-BE49-F238E27FC236}">
                      <a16:creationId xmlns:a16="http://schemas.microsoft.com/office/drawing/2014/main" id="{623EED2C-6588-4F34-9CA1-1BAA5837A114}"/>
                    </a:ext>
                  </a:extLst>
                </p:cNvPr>
                <p:cNvGrpSpPr>
                  <a:grpSpLocks/>
                </p:cNvGrpSpPr>
                <p:nvPr/>
              </p:nvGrpSpPr>
              <p:grpSpPr bwMode="auto">
                <a:xfrm>
                  <a:off x="3024" y="732"/>
                  <a:ext cx="252" cy="1368"/>
                  <a:chOff x="3168" y="1008"/>
                  <a:chExt cx="484" cy="2448"/>
                </a:xfrm>
              </p:grpSpPr>
              <p:grpSp>
                <p:nvGrpSpPr>
                  <p:cNvPr id="861" name="Group 435">
                    <a:extLst>
                      <a:ext uri="{FF2B5EF4-FFF2-40B4-BE49-F238E27FC236}">
                        <a16:creationId xmlns:a16="http://schemas.microsoft.com/office/drawing/2014/main" id="{9B6699A1-54D7-44E8-8CE8-2C0D7AE32935}"/>
                      </a:ext>
                    </a:extLst>
                  </p:cNvPr>
                  <p:cNvGrpSpPr>
                    <a:grpSpLocks/>
                  </p:cNvGrpSpPr>
                  <p:nvPr/>
                </p:nvGrpSpPr>
                <p:grpSpPr bwMode="auto">
                  <a:xfrm>
                    <a:off x="3168" y="1008"/>
                    <a:ext cx="484" cy="2448"/>
                    <a:chOff x="2256" y="864"/>
                    <a:chExt cx="532" cy="2448"/>
                  </a:xfrm>
                </p:grpSpPr>
                <p:sp>
                  <p:nvSpPr>
                    <p:cNvPr id="864" name="Freeform 436">
                      <a:extLst>
                        <a:ext uri="{FF2B5EF4-FFF2-40B4-BE49-F238E27FC236}">
                          <a16:creationId xmlns:a16="http://schemas.microsoft.com/office/drawing/2014/main" id="{25A9A238-5055-4C7E-A821-FB01124E3208}"/>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5" name="Freeform 437">
                      <a:extLst>
                        <a:ext uri="{FF2B5EF4-FFF2-40B4-BE49-F238E27FC236}">
                          <a16:creationId xmlns:a16="http://schemas.microsoft.com/office/drawing/2014/main" id="{A555DE1C-5D15-4C37-BF84-91E4D8A48B60}"/>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62" name="Freeform 438">
                    <a:extLst>
                      <a:ext uri="{FF2B5EF4-FFF2-40B4-BE49-F238E27FC236}">
                        <a16:creationId xmlns:a16="http://schemas.microsoft.com/office/drawing/2014/main" id="{E1BC8608-663F-4ABD-94DC-9AF20FECA6A4}"/>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3" name="Freeform 439">
                    <a:extLst>
                      <a:ext uri="{FF2B5EF4-FFF2-40B4-BE49-F238E27FC236}">
                        <a16:creationId xmlns:a16="http://schemas.microsoft.com/office/drawing/2014/main" id="{73F750B3-9D3C-462E-80BE-B83A688C8F33}"/>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60" name="Line 440">
                  <a:extLst>
                    <a:ext uri="{FF2B5EF4-FFF2-40B4-BE49-F238E27FC236}">
                      <a16:creationId xmlns:a16="http://schemas.microsoft.com/office/drawing/2014/main" id="{9C1F5206-144D-40AE-9B50-B0B9EF7AB39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57" name="AutoShape 441">
                <a:extLst>
                  <a:ext uri="{FF2B5EF4-FFF2-40B4-BE49-F238E27FC236}">
                    <a16:creationId xmlns:a16="http://schemas.microsoft.com/office/drawing/2014/main" id="{0FAF3B66-CA00-47C3-A474-E37793870CF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58" name="Line 442">
                <a:extLst>
                  <a:ext uri="{FF2B5EF4-FFF2-40B4-BE49-F238E27FC236}">
                    <a16:creationId xmlns:a16="http://schemas.microsoft.com/office/drawing/2014/main" id="{896B8A80-17CA-47E9-B3A5-84D5E3E1D4D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nvGrpSpPr>
          <p:cNvPr id="866" name="Group 448">
            <a:extLst>
              <a:ext uri="{FF2B5EF4-FFF2-40B4-BE49-F238E27FC236}">
                <a16:creationId xmlns:a16="http://schemas.microsoft.com/office/drawing/2014/main" id="{9C25FCF1-BD22-47D9-80D5-BEB0FC9A8B8D}"/>
              </a:ext>
            </a:extLst>
          </p:cNvPr>
          <p:cNvGrpSpPr>
            <a:grpSpLocks/>
          </p:cNvGrpSpPr>
          <p:nvPr/>
        </p:nvGrpSpPr>
        <p:grpSpPr bwMode="auto">
          <a:xfrm>
            <a:off x="1156386" y="3154638"/>
            <a:ext cx="1729177" cy="1339850"/>
            <a:chOff x="4545" y="394"/>
            <a:chExt cx="392" cy="361"/>
          </a:xfrm>
        </p:grpSpPr>
        <p:sp>
          <p:nvSpPr>
            <p:cNvPr id="867" name="AutoShape 449">
              <a:extLst>
                <a:ext uri="{FF2B5EF4-FFF2-40B4-BE49-F238E27FC236}">
                  <a16:creationId xmlns:a16="http://schemas.microsoft.com/office/drawing/2014/main" id="{48914397-5AB7-47F3-B20B-86DEC850DF2C}"/>
                </a:ext>
              </a:extLst>
            </p:cNvPr>
            <p:cNvSpPr>
              <a:spLocks noChangeAspect="1" noChangeArrowheads="1" noTextEdit="1"/>
            </p:cNvSpPr>
            <p:nvPr/>
          </p:nvSpPr>
          <p:spPr bwMode="auto">
            <a:xfrm rot="-5400000">
              <a:off x="4560" y="379"/>
              <a:ext cx="36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8" name="Freeform 450">
              <a:extLst>
                <a:ext uri="{FF2B5EF4-FFF2-40B4-BE49-F238E27FC236}">
                  <a16:creationId xmlns:a16="http://schemas.microsoft.com/office/drawing/2014/main" id="{8D714EA6-FB9D-467E-99AF-65D6114C8668}"/>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9" name="Freeform 451">
              <a:extLst>
                <a:ext uri="{FF2B5EF4-FFF2-40B4-BE49-F238E27FC236}">
                  <a16:creationId xmlns:a16="http://schemas.microsoft.com/office/drawing/2014/main" id="{1B8D91E9-3E11-43D9-8748-3C23F0E80B92}"/>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0" name="Freeform 452">
              <a:extLst>
                <a:ext uri="{FF2B5EF4-FFF2-40B4-BE49-F238E27FC236}">
                  <a16:creationId xmlns:a16="http://schemas.microsoft.com/office/drawing/2014/main" id="{DB806A3E-4CC1-4552-A99A-D0D9C54AD912}"/>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1" name="Freeform 453">
              <a:extLst>
                <a:ext uri="{FF2B5EF4-FFF2-40B4-BE49-F238E27FC236}">
                  <a16:creationId xmlns:a16="http://schemas.microsoft.com/office/drawing/2014/main" id="{FB861559-94F9-40F4-A743-AC1535C4612D}"/>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2" name="Freeform 454">
              <a:extLst>
                <a:ext uri="{FF2B5EF4-FFF2-40B4-BE49-F238E27FC236}">
                  <a16:creationId xmlns:a16="http://schemas.microsoft.com/office/drawing/2014/main" id="{9F86B3F9-B7FA-477A-9BCE-FD69A05D7779}"/>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3" name="Line 455">
              <a:extLst>
                <a:ext uri="{FF2B5EF4-FFF2-40B4-BE49-F238E27FC236}">
                  <a16:creationId xmlns:a16="http://schemas.microsoft.com/office/drawing/2014/main" id="{6E49A2D9-F935-4C00-BBB7-8AFD6D3FA120}"/>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874" name="Group 456">
            <a:extLst>
              <a:ext uri="{FF2B5EF4-FFF2-40B4-BE49-F238E27FC236}">
                <a16:creationId xmlns:a16="http://schemas.microsoft.com/office/drawing/2014/main" id="{947F7AC7-532F-4B2E-ABD3-19A0929AA6F6}"/>
              </a:ext>
            </a:extLst>
          </p:cNvPr>
          <p:cNvGrpSpPr>
            <a:grpSpLocks/>
          </p:cNvGrpSpPr>
          <p:nvPr/>
        </p:nvGrpSpPr>
        <p:grpSpPr bwMode="auto">
          <a:xfrm flipH="1">
            <a:off x="2485061" y="3171051"/>
            <a:ext cx="1729176" cy="1339850"/>
            <a:chOff x="4545" y="394"/>
            <a:chExt cx="392" cy="361"/>
          </a:xfrm>
        </p:grpSpPr>
        <p:sp>
          <p:nvSpPr>
            <p:cNvPr id="875" name="AutoShape 457">
              <a:extLst>
                <a:ext uri="{FF2B5EF4-FFF2-40B4-BE49-F238E27FC236}">
                  <a16:creationId xmlns:a16="http://schemas.microsoft.com/office/drawing/2014/main" id="{F02BD6EF-3905-4C2D-ADC8-93FA6DE05D0A}"/>
                </a:ext>
              </a:extLst>
            </p:cNvPr>
            <p:cNvSpPr>
              <a:spLocks noChangeAspect="1" noChangeArrowheads="1" noTextEdit="1"/>
            </p:cNvSpPr>
            <p:nvPr/>
          </p:nvSpPr>
          <p:spPr bwMode="auto">
            <a:xfrm rot="-5400000">
              <a:off x="4560" y="379"/>
              <a:ext cx="36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6" name="Freeform 458">
              <a:extLst>
                <a:ext uri="{FF2B5EF4-FFF2-40B4-BE49-F238E27FC236}">
                  <a16:creationId xmlns:a16="http://schemas.microsoft.com/office/drawing/2014/main" id="{081C099D-14B3-47A5-BB43-43B6DF16617A}"/>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7" name="Freeform 459">
              <a:extLst>
                <a:ext uri="{FF2B5EF4-FFF2-40B4-BE49-F238E27FC236}">
                  <a16:creationId xmlns:a16="http://schemas.microsoft.com/office/drawing/2014/main" id="{70EC4188-AC32-47E6-8BA5-DBDC45A41476}"/>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8" name="Freeform 460">
              <a:extLst>
                <a:ext uri="{FF2B5EF4-FFF2-40B4-BE49-F238E27FC236}">
                  <a16:creationId xmlns:a16="http://schemas.microsoft.com/office/drawing/2014/main" id="{20FD8F23-AAFF-4981-90A2-4FEC26E21D66}"/>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9" name="Freeform 461">
              <a:extLst>
                <a:ext uri="{FF2B5EF4-FFF2-40B4-BE49-F238E27FC236}">
                  <a16:creationId xmlns:a16="http://schemas.microsoft.com/office/drawing/2014/main" id="{433CF53E-B3FD-4FA4-9468-CCB1E57807B6}"/>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0" name="Freeform 462">
              <a:extLst>
                <a:ext uri="{FF2B5EF4-FFF2-40B4-BE49-F238E27FC236}">
                  <a16:creationId xmlns:a16="http://schemas.microsoft.com/office/drawing/2014/main" id="{A9AB7FFA-1686-4266-BB0A-062B1DCA6B30}"/>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1" name="Line 463">
              <a:extLst>
                <a:ext uri="{FF2B5EF4-FFF2-40B4-BE49-F238E27FC236}">
                  <a16:creationId xmlns:a16="http://schemas.microsoft.com/office/drawing/2014/main" id="{63656FCC-A866-48AD-BD4C-B57A711FF38E}"/>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882" name="Picture 464" descr="messerflugflieger2">
            <a:extLst>
              <a:ext uri="{FF2B5EF4-FFF2-40B4-BE49-F238E27FC236}">
                <a16:creationId xmlns:a16="http://schemas.microsoft.com/office/drawing/2014/main" id="{FFB50F8F-0260-40F0-A401-5109D34E0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73492" y="968199"/>
            <a:ext cx="2219325" cy="33071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3" name="Picture 465" descr="messerflugflieger2">
            <a:extLst>
              <a:ext uri="{FF2B5EF4-FFF2-40B4-BE49-F238E27FC236}">
                <a16:creationId xmlns:a16="http://schemas.microsoft.com/office/drawing/2014/main" id="{03DA64FB-CC8F-41EF-98FB-6FED96CE2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60687" y="1290560"/>
            <a:ext cx="2346325" cy="32961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4" name="Text Box 465">
            <a:extLst>
              <a:ext uri="{FF2B5EF4-FFF2-40B4-BE49-F238E27FC236}">
                <a16:creationId xmlns:a16="http://schemas.microsoft.com/office/drawing/2014/main" id="{4D4E6A53-3663-413D-9E0D-E3509249CAB1}"/>
              </a:ext>
            </a:extLst>
          </p:cNvPr>
          <p:cNvSpPr txBox="1">
            <a:spLocks noChangeArrowheads="1"/>
          </p:cNvSpPr>
          <p:nvPr/>
        </p:nvSpPr>
        <p:spPr bwMode="auto">
          <a:xfrm>
            <a:off x="4378579" y="2420114"/>
            <a:ext cx="3611409" cy="64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正面向内的侧飞</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Aircraft in Knife-Edge View from Top</a:t>
            </a:r>
            <a:endParaRPr kumimoji="0" lang="de-DE"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85" name="Text Box 557">
            <a:extLst>
              <a:ext uri="{FF2B5EF4-FFF2-40B4-BE49-F238E27FC236}">
                <a16:creationId xmlns:a16="http://schemas.microsoft.com/office/drawing/2014/main" id="{FB5B7734-F57C-4685-95B4-A1D3E39CE62D}"/>
              </a:ext>
            </a:extLst>
          </p:cNvPr>
          <p:cNvSpPr txBox="1">
            <a:spLocks noChangeArrowheads="1"/>
          </p:cNvSpPr>
          <p:nvPr/>
        </p:nvSpPr>
        <p:spPr bwMode="auto">
          <a:xfrm>
            <a:off x="4386192" y="3422369"/>
            <a:ext cx="3611409" cy="64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背面向内的侧飞</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Aircraft in Knife-Edge View from Below</a:t>
            </a:r>
          </a:p>
        </p:txBody>
      </p:sp>
      <p:sp>
        <p:nvSpPr>
          <p:cNvPr id="886" name="Oval 86">
            <a:extLst>
              <a:ext uri="{FF2B5EF4-FFF2-40B4-BE49-F238E27FC236}">
                <a16:creationId xmlns:a16="http://schemas.microsoft.com/office/drawing/2014/main" id="{B8D94001-2315-4BFF-8F35-E3CFDF5D00BC}"/>
              </a:ext>
            </a:extLst>
          </p:cNvPr>
          <p:cNvSpPr>
            <a:spLocks noChangeArrowheads="1"/>
          </p:cNvSpPr>
          <p:nvPr/>
        </p:nvSpPr>
        <p:spPr bwMode="auto">
          <a:xfrm>
            <a:off x="5298285" y="6221102"/>
            <a:ext cx="174922"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7" name="Text Box 243">
            <a:extLst>
              <a:ext uri="{FF2B5EF4-FFF2-40B4-BE49-F238E27FC236}">
                <a16:creationId xmlns:a16="http://schemas.microsoft.com/office/drawing/2014/main" id="{D50DA539-D342-47CF-B5F2-6ABAC6F4B3E9}"/>
              </a:ext>
            </a:extLst>
          </p:cNvPr>
          <p:cNvSpPr txBox="1">
            <a:spLocks noChangeArrowheads="1"/>
          </p:cNvSpPr>
          <p:nvPr/>
        </p:nvSpPr>
        <p:spPr bwMode="auto">
          <a:xfrm>
            <a:off x="6075183" y="6104814"/>
            <a:ext cx="27920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参考点 </a:t>
            </a:r>
            <a:r>
              <a:rPr kumimoji="0" lang="de-DE" altLang="de-D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reference points</a:t>
            </a:r>
            <a:endParaRPr kumimoji="0" lang="de-DE" altLang="de-DE"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88" name="Oval 86">
            <a:extLst>
              <a:ext uri="{FF2B5EF4-FFF2-40B4-BE49-F238E27FC236}">
                <a16:creationId xmlns:a16="http://schemas.microsoft.com/office/drawing/2014/main" id="{3EC05706-F616-49AC-81E6-3F86C8C2F73E}"/>
              </a:ext>
            </a:extLst>
          </p:cNvPr>
          <p:cNvSpPr>
            <a:spLocks noChangeArrowheads="1"/>
          </p:cNvSpPr>
          <p:nvPr/>
        </p:nvSpPr>
        <p:spPr bwMode="auto">
          <a:xfrm>
            <a:off x="5686734" y="6222433"/>
            <a:ext cx="174922"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889" name="Group 12">
            <a:extLst>
              <a:ext uri="{FF2B5EF4-FFF2-40B4-BE49-F238E27FC236}">
                <a16:creationId xmlns:a16="http://schemas.microsoft.com/office/drawing/2014/main" id="{3A6021FB-CD09-46BD-B8B0-E40016E83873}"/>
              </a:ext>
            </a:extLst>
          </p:cNvPr>
          <p:cNvGrpSpPr>
            <a:grpSpLocks/>
          </p:cNvGrpSpPr>
          <p:nvPr/>
        </p:nvGrpSpPr>
        <p:grpSpPr bwMode="auto">
          <a:xfrm rot="19230513" flipH="1">
            <a:off x="1443126" y="4323846"/>
            <a:ext cx="579429" cy="195263"/>
            <a:chOff x="4875" y="7237"/>
            <a:chExt cx="4230" cy="1883"/>
          </a:xfrm>
        </p:grpSpPr>
        <p:sp>
          <p:nvSpPr>
            <p:cNvPr id="890" name="Arc 13">
              <a:extLst>
                <a:ext uri="{FF2B5EF4-FFF2-40B4-BE49-F238E27FC236}">
                  <a16:creationId xmlns:a16="http://schemas.microsoft.com/office/drawing/2014/main" id="{DE42F668-C819-426F-8E3B-D8B6EB0F387E}"/>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1" name="AutoShape 14">
              <a:extLst>
                <a:ext uri="{FF2B5EF4-FFF2-40B4-BE49-F238E27FC236}">
                  <a16:creationId xmlns:a16="http://schemas.microsoft.com/office/drawing/2014/main" id="{CD8AB127-13BE-4FAE-B8F4-05DDED8B52B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6" name="Gruppieren 5">
            <a:extLst>
              <a:ext uri="{FF2B5EF4-FFF2-40B4-BE49-F238E27FC236}">
                <a16:creationId xmlns:a16="http://schemas.microsoft.com/office/drawing/2014/main" id="{C9267C83-F436-472C-87BD-B733B96B4D61}"/>
              </a:ext>
            </a:extLst>
          </p:cNvPr>
          <p:cNvGrpSpPr/>
          <p:nvPr/>
        </p:nvGrpSpPr>
        <p:grpSpPr>
          <a:xfrm>
            <a:off x="6229133" y="4225854"/>
            <a:ext cx="1002016" cy="626433"/>
            <a:chOff x="6183944" y="4628488"/>
            <a:chExt cx="873002" cy="626433"/>
          </a:xfrm>
        </p:grpSpPr>
        <p:sp>
          <p:nvSpPr>
            <p:cNvPr id="893" name="Arc 13">
              <a:extLst>
                <a:ext uri="{FF2B5EF4-FFF2-40B4-BE49-F238E27FC236}">
                  <a16:creationId xmlns:a16="http://schemas.microsoft.com/office/drawing/2014/main" id="{ABDB96A5-BDB6-4949-A5C3-214A77F605BD}"/>
                </a:ext>
              </a:extLst>
            </p:cNvPr>
            <p:cNvSpPr>
              <a:spLocks/>
            </p:cNvSpPr>
            <p:nvPr/>
          </p:nvSpPr>
          <p:spPr bwMode="auto">
            <a:xfrm rot="19230513" flipH="1">
              <a:off x="6183944" y="4628488"/>
              <a:ext cx="873002" cy="281928"/>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4" name="AutoShape 14">
              <a:extLst>
                <a:ext uri="{FF2B5EF4-FFF2-40B4-BE49-F238E27FC236}">
                  <a16:creationId xmlns:a16="http://schemas.microsoft.com/office/drawing/2014/main" id="{F4F0E1DA-7AAB-457B-B325-AE9ED68C8171}"/>
                </a:ext>
              </a:extLst>
            </p:cNvPr>
            <p:cNvSpPr>
              <a:spLocks noChangeArrowheads="1"/>
            </p:cNvSpPr>
            <p:nvPr/>
          </p:nvSpPr>
          <p:spPr bwMode="auto">
            <a:xfrm rot="9733198">
              <a:off x="6321145" y="5125818"/>
              <a:ext cx="114869" cy="129103"/>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95" name="Text Box 372">
            <a:extLst>
              <a:ext uri="{FF2B5EF4-FFF2-40B4-BE49-F238E27FC236}">
                <a16:creationId xmlns:a16="http://schemas.microsoft.com/office/drawing/2014/main" id="{2D0F5130-DBC6-4FCB-AAAF-3AA5300DE8BE}"/>
              </a:ext>
            </a:extLst>
          </p:cNvPr>
          <p:cNvSpPr txBox="1">
            <a:spLocks noChangeArrowheads="1"/>
          </p:cNvSpPr>
          <p:nvPr/>
        </p:nvSpPr>
        <p:spPr bwMode="auto">
          <a:xfrm>
            <a:off x="1792233" y="4468040"/>
            <a:ext cx="18265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位滚 </a:t>
            </a:r>
            <a:r>
              <a:rPr kumimoji="0" lang="de-DE" altLang="de-D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part roll</a:t>
            </a:r>
            <a:endParaRPr kumimoji="0" lang="de-DE" altLang="de-DE"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96" name="Text Box 372">
            <a:extLst>
              <a:ext uri="{FF2B5EF4-FFF2-40B4-BE49-F238E27FC236}">
                <a16:creationId xmlns:a16="http://schemas.microsoft.com/office/drawing/2014/main" id="{174319D3-85AE-4CC6-95BF-8F5F1DC0D28F}"/>
              </a:ext>
            </a:extLst>
          </p:cNvPr>
          <p:cNvSpPr txBox="1">
            <a:spLocks noChangeArrowheads="1"/>
          </p:cNvSpPr>
          <p:nvPr/>
        </p:nvSpPr>
        <p:spPr bwMode="auto">
          <a:xfrm>
            <a:off x="6553079" y="4410836"/>
            <a:ext cx="11671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横滚 </a:t>
            </a:r>
            <a:r>
              <a:rPr kumimoji="0" lang="de-DE" altLang="de-D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roll</a:t>
            </a:r>
            <a:endParaRPr kumimoji="0" lang="de-DE" altLang="de-DE"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97" name="Text Box 243">
            <a:extLst>
              <a:ext uri="{FF2B5EF4-FFF2-40B4-BE49-F238E27FC236}">
                <a16:creationId xmlns:a16="http://schemas.microsoft.com/office/drawing/2014/main" id="{F695C3F2-8AD0-4AAC-BFF8-267007F57425}"/>
              </a:ext>
            </a:extLst>
          </p:cNvPr>
          <p:cNvSpPr txBox="1">
            <a:spLocks noChangeArrowheads="1"/>
          </p:cNvSpPr>
          <p:nvPr/>
        </p:nvSpPr>
        <p:spPr bwMode="auto">
          <a:xfrm>
            <a:off x="2890803" y="6070457"/>
            <a:ext cx="16633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快滚 </a:t>
            </a:r>
            <a:r>
              <a:rPr kumimoji="0" lang="de-DE" altLang="de-D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snap rolls</a:t>
            </a:r>
            <a:endParaRPr kumimoji="0" lang="de-DE" altLang="de-DE"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898" name="Group 1136">
            <a:extLst>
              <a:ext uri="{FF2B5EF4-FFF2-40B4-BE49-F238E27FC236}">
                <a16:creationId xmlns:a16="http://schemas.microsoft.com/office/drawing/2014/main" id="{7024609A-3328-4FCF-AD35-B3773592FDE4}"/>
              </a:ext>
            </a:extLst>
          </p:cNvPr>
          <p:cNvGrpSpPr>
            <a:grpSpLocks/>
          </p:cNvGrpSpPr>
          <p:nvPr/>
        </p:nvGrpSpPr>
        <p:grpSpPr bwMode="auto">
          <a:xfrm rot="10800000" flipV="1">
            <a:off x="1356437" y="6043644"/>
            <a:ext cx="419084" cy="246062"/>
            <a:chOff x="4369" y="894"/>
            <a:chExt cx="230" cy="155"/>
          </a:xfrm>
        </p:grpSpPr>
        <p:sp>
          <p:nvSpPr>
            <p:cNvPr id="899" name="AutoShape 1137">
              <a:extLst>
                <a:ext uri="{FF2B5EF4-FFF2-40B4-BE49-F238E27FC236}">
                  <a16:creationId xmlns:a16="http://schemas.microsoft.com/office/drawing/2014/main" id="{5F902638-9E8A-49BF-B46A-A7BAD48377D2}"/>
                </a:ext>
              </a:extLst>
            </p:cNvPr>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AU"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0" name="Line 1138">
              <a:extLst>
                <a:ext uri="{FF2B5EF4-FFF2-40B4-BE49-F238E27FC236}">
                  <a16:creationId xmlns:a16="http://schemas.microsoft.com/office/drawing/2014/main" id="{03BAFE72-3EB7-44E8-88BA-9840380C4D55}"/>
                </a:ext>
              </a:extLst>
            </p:cNvPr>
            <p:cNvSpPr>
              <a:spLocks noChangeShapeType="1"/>
            </p:cNvSpPr>
            <p:nvPr/>
          </p:nvSpPr>
          <p:spPr bwMode="auto">
            <a:xfrm>
              <a:off x="4369" y="902"/>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01" name="Group 1136">
            <a:extLst>
              <a:ext uri="{FF2B5EF4-FFF2-40B4-BE49-F238E27FC236}">
                <a16:creationId xmlns:a16="http://schemas.microsoft.com/office/drawing/2014/main" id="{F053707F-90D0-4224-8901-CDE6567FCBAD}"/>
              </a:ext>
            </a:extLst>
          </p:cNvPr>
          <p:cNvGrpSpPr>
            <a:grpSpLocks/>
          </p:cNvGrpSpPr>
          <p:nvPr/>
        </p:nvGrpSpPr>
        <p:grpSpPr bwMode="auto">
          <a:xfrm rot="10800000" flipV="1">
            <a:off x="2214874" y="6037280"/>
            <a:ext cx="419084" cy="246062"/>
            <a:chOff x="4369" y="894"/>
            <a:chExt cx="230" cy="155"/>
          </a:xfrm>
          <a:solidFill>
            <a:schemeClr val="tx1"/>
          </a:solidFill>
        </p:grpSpPr>
        <p:sp>
          <p:nvSpPr>
            <p:cNvPr id="902" name="AutoShape 1137">
              <a:extLst>
                <a:ext uri="{FF2B5EF4-FFF2-40B4-BE49-F238E27FC236}">
                  <a16:creationId xmlns:a16="http://schemas.microsoft.com/office/drawing/2014/main" id="{C659AE45-5934-431E-9B66-3DAE9021432F}"/>
                </a:ext>
              </a:extLst>
            </p:cNvPr>
            <p:cNvSpPr>
              <a:spLocks noChangeArrowheads="1"/>
            </p:cNvSpPr>
            <p:nvPr/>
          </p:nvSpPr>
          <p:spPr bwMode="auto">
            <a:xfrm>
              <a:off x="4384" y="894"/>
              <a:ext cx="215" cy="155"/>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AU"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3" name="Line 1138">
              <a:extLst>
                <a:ext uri="{FF2B5EF4-FFF2-40B4-BE49-F238E27FC236}">
                  <a16:creationId xmlns:a16="http://schemas.microsoft.com/office/drawing/2014/main" id="{D45986F9-F5D1-4E5D-9CBC-10A264E08D40}"/>
                </a:ext>
              </a:extLst>
            </p:cNvPr>
            <p:cNvSpPr>
              <a:spLocks noChangeShapeType="1"/>
            </p:cNvSpPr>
            <p:nvPr/>
          </p:nvSpPr>
          <p:spPr bwMode="auto">
            <a:xfrm>
              <a:off x="4369" y="902"/>
              <a:ext cx="120"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 name="Textfeld 1">
            <a:extLst>
              <a:ext uri="{FF2B5EF4-FFF2-40B4-BE49-F238E27FC236}">
                <a16:creationId xmlns:a16="http://schemas.microsoft.com/office/drawing/2014/main" id="{423285CE-DC11-4EEC-B1CB-80257AB7C4A5}"/>
              </a:ext>
            </a:extLst>
          </p:cNvPr>
          <p:cNvSpPr txBox="1"/>
          <p:nvPr/>
        </p:nvSpPr>
        <p:spPr>
          <a:xfrm>
            <a:off x="2084523" y="5223587"/>
            <a:ext cx="231209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正飞螺旋  </a:t>
            </a:r>
            <a:r>
              <a:rPr kumimoji="0" lang="de-D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pos. </a:t>
            </a:r>
            <a:r>
              <a:rPr kumimoji="0" lang="de-DE" sz="1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spin</a:t>
            </a:r>
            <a:endParaRPr kumimoji="0" lang="de-DE"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04" name="Textfeld 903">
            <a:extLst>
              <a:ext uri="{FF2B5EF4-FFF2-40B4-BE49-F238E27FC236}">
                <a16:creationId xmlns:a16="http://schemas.microsoft.com/office/drawing/2014/main" id="{41AE4B3A-3318-4B62-BE30-F691C64FA9EF}"/>
              </a:ext>
            </a:extLst>
          </p:cNvPr>
          <p:cNvSpPr txBox="1"/>
          <p:nvPr/>
        </p:nvSpPr>
        <p:spPr>
          <a:xfrm>
            <a:off x="2076939" y="6258434"/>
            <a:ext cx="86896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neg.</a:t>
            </a:r>
          </a:p>
        </p:txBody>
      </p:sp>
      <p:grpSp>
        <p:nvGrpSpPr>
          <p:cNvPr id="909" name="Group 12">
            <a:extLst>
              <a:ext uri="{FF2B5EF4-FFF2-40B4-BE49-F238E27FC236}">
                <a16:creationId xmlns:a16="http://schemas.microsoft.com/office/drawing/2014/main" id="{1029C1F0-BDD7-4460-8AD5-E6F6A1A50CAF}"/>
              </a:ext>
            </a:extLst>
          </p:cNvPr>
          <p:cNvGrpSpPr>
            <a:grpSpLocks/>
          </p:cNvGrpSpPr>
          <p:nvPr/>
        </p:nvGrpSpPr>
        <p:grpSpPr bwMode="auto">
          <a:xfrm rot="19230513" flipH="1">
            <a:off x="3896382" y="4426958"/>
            <a:ext cx="579429" cy="195263"/>
            <a:chOff x="4875" y="7237"/>
            <a:chExt cx="4230" cy="1883"/>
          </a:xfrm>
        </p:grpSpPr>
        <p:sp>
          <p:nvSpPr>
            <p:cNvPr id="910" name="Arc 13">
              <a:extLst>
                <a:ext uri="{FF2B5EF4-FFF2-40B4-BE49-F238E27FC236}">
                  <a16:creationId xmlns:a16="http://schemas.microsoft.com/office/drawing/2014/main" id="{7C65F6CC-61E2-4D84-AF14-19BA3A0AE74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1" name="AutoShape 14">
              <a:extLst>
                <a:ext uri="{FF2B5EF4-FFF2-40B4-BE49-F238E27FC236}">
                  <a16:creationId xmlns:a16="http://schemas.microsoft.com/office/drawing/2014/main" id="{8A156931-6F06-4562-9CF1-3F4DF2DC00B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12" name="Text Box 372">
            <a:extLst>
              <a:ext uri="{FF2B5EF4-FFF2-40B4-BE49-F238E27FC236}">
                <a16:creationId xmlns:a16="http://schemas.microsoft.com/office/drawing/2014/main" id="{46E3E1A8-D8C4-4EDB-9833-2CA1A408121C}"/>
              </a:ext>
            </a:extLst>
          </p:cNvPr>
          <p:cNvSpPr txBox="1">
            <a:spLocks noChangeArrowheads="1"/>
          </p:cNvSpPr>
          <p:nvPr/>
        </p:nvSpPr>
        <p:spPr bwMode="auto">
          <a:xfrm>
            <a:off x="4172149" y="4438169"/>
            <a:ext cx="18265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半滚 </a:t>
            </a:r>
            <a:r>
              <a:rPr kumimoji="0" lang="de-DE" altLang="de-D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half roll</a:t>
            </a:r>
            <a:endParaRPr kumimoji="0" lang="de-DE" altLang="de-DE"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 name="Textfeld 3">
            <a:extLst>
              <a:ext uri="{FF2B5EF4-FFF2-40B4-BE49-F238E27FC236}">
                <a16:creationId xmlns:a16="http://schemas.microsoft.com/office/drawing/2014/main" id="{FD2F69EE-2B5C-469C-A5AD-728423B04582}"/>
              </a:ext>
            </a:extLst>
          </p:cNvPr>
          <p:cNvSpPr txBox="1"/>
          <p:nvPr/>
        </p:nvSpPr>
        <p:spPr>
          <a:xfrm>
            <a:off x="1427955" y="4640212"/>
            <a:ext cx="605047"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¼ </a:t>
            </a:r>
          </a:p>
        </p:txBody>
      </p:sp>
      <p:grpSp>
        <p:nvGrpSpPr>
          <p:cNvPr id="913" name="Group 264">
            <a:extLst>
              <a:ext uri="{FF2B5EF4-FFF2-40B4-BE49-F238E27FC236}">
                <a16:creationId xmlns:a16="http://schemas.microsoft.com/office/drawing/2014/main" id="{FBD52818-DFAC-4043-A256-07F07E19007E}"/>
              </a:ext>
            </a:extLst>
          </p:cNvPr>
          <p:cNvGrpSpPr>
            <a:grpSpLocks/>
          </p:cNvGrpSpPr>
          <p:nvPr/>
        </p:nvGrpSpPr>
        <p:grpSpPr bwMode="auto">
          <a:xfrm>
            <a:off x="1504450" y="5362565"/>
            <a:ext cx="547651" cy="184402"/>
            <a:chOff x="8533" y="5653"/>
            <a:chExt cx="780" cy="270"/>
          </a:xfrm>
          <a:solidFill>
            <a:schemeClr val="bg1"/>
          </a:solidFill>
        </p:grpSpPr>
        <p:sp>
          <p:nvSpPr>
            <p:cNvPr id="914" name="Line 265">
              <a:extLst>
                <a:ext uri="{FF2B5EF4-FFF2-40B4-BE49-F238E27FC236}">
                  <a16:creationId xmlns:a16="http://schemas.microsoft.com/office/drawing/2014/main" id="{96F20EF9-8EED-49C8-B4A3-EE3547A12BCF}"/>
                </a:ext>
              </a:extLst>
            </p:cNvPr>
            <p:cNvSpPr>
              <a:spLocks noChangeShapeType="1"/>
            </p:cNvSpPr>
            <p:nvPr/>
          </p:nvSpPr>
          <p:spPr bwMode="auto">
            <a:xfrm>
              <a:off x="9298" y="5653"/>
              <a:ext cx="15" cy="237"/>
            </a:xfrm>
            <a:prstGeom prst="line">
              <a:avLst/>
            </a:prstGeom>
            <a:grp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5" name="AutoShape 266">
              <a:extLst>
                <a:ext uri="{FF2B5EF4-FFF2-40B4-BE49-F238E27FC236}">
                  <a16:creationId xmlns:a16="http://schemas.microsoft.com/office/drawing/2014/main" id="{7540F113-A5F2-4BA2-8BD6-E7275E2308E6}"/>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16" name="Textfeld 915">
            <a:extLst>
              <a:ext uri="{FF2B5EF4-FFF2-40B4-BE49-F238E27FC236}">
                <a16:creationId xmlns:a16="http://schemas.microsoft.com/office/drawing/2014/main" id="{345C0BBA-5DDB-4B09-A017-93515B13CD26}"/>
              </a:ext>
            </a:extLst>
          </p:cNvPr>
          <p:cNvSpPr txBox="1"/>
          <p:nvPr/>
        </p:nvSpPr>
        <p:spPr>
          <a:xfrm>
            <a:off x="1266915" y="6274050"/>
            <a:ext cx="86896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pos.</a:t>
            </a:r>
          </a:p>
        </p:txBody>
      </p:sp>
      <p:grpSp>
        <p:nvGrpSpPr>
          <p:cNvPr id="917" name="Group 264">
            <a:extLst>
              <a:ext uri="{FF2B5EF4-FFF2-40B4-BE49-F238E27FC236}">
                <a16:creationId xmlns:a16="http://schemas.microsoft.com/office/drawing/2014/main" id="{3739F007-20C1-474D-BA46-1A4F3DF68FEB}"/>
              </a:ext>
            </a:extLst>
          </p:cNvPr>
          <p:cNvGrpSpPr>
            <a:grpSpLocks/>
          </p:cNvGrpSpPr>
          <p:nvPr/>
        </p:nvGrpSpPr>
        <p:grpSpPr bwMode="auto">
          <a:xfrm>
            <a:off x="5132792" y="5324911"/>
            <a:ext cx="547651" cy="184402"/>
            <a:chOff x="8533" y="5653"/>
            <a:chExt cx="780" cy="270"/>
          </a:xfrm>
        </p:grpSpPr>
        <p:sp>
          <p:nvSpPr>
            <p:cNvPr id="918" name="Line 265">
              <a:extLst>
                <a:ext uri="{FF2B5EF4-FFF2-40B4-BE49-F238E27FC236}">
                  <a16:creationId xmlns:a16="http://schemas.microsoft.com/office/drawing/2014/main" id="{428FDD93-D087-404A-B856-4C78CF6E6678}"/>
                </a:ext>
              </a:extLst>
            </p:cNvPr>
            <p:cNvSpPr>
              <a:spLocks noChangeShapeType="1"/>
            </p:cNvSpPr>
            <p:nvPr/>
          </p:nvSpPr>
          <p:spPr bwMode="auto">
            <a:xfrm>
              <a:off x="9298" y="5653"/>
              <a:ext cx="1" cy="2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9" name="AutoShape 266">
              <a:extLst>
                <a:ext uri="{FF2B5EF4-FFF2-40B4-BE49-F238E27FC236}">
                  <a16:creationId xmlns:a16="http://schemas.microsoft.com/office/drawing/2014/main" id="{A5187F6A-1A1E-4F42-9523-CC8AE4902909}"/>
                </a:ext>
              </a:extLst>
            </p:cNvPr>
            <p:cNvSpPr>
              <a:spLocks noChangeArrowheads="1"/>
            </p:cNvSpPr>
            <p:nvPr/>
          </p:nvSpPr>
          <p:spPr bwMode="auto">
            <a:xfrm rot="5400000">
              <a:off x="8788" y="5398"/>
              <a:ext cx="270" cy="780"/>
            </a:xfrm>
            <a:prstGeom prst="rtTriangle">
              <a:avLst/>
            </a:prstGeom>
            <a:solidFill>
              <a:schemeClr val="tx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21" name="Textfeld 920">
            <a:extLst>
              <a:ext uri="{FF2B5EF4-FFF2-40B4-BE49-F238E27FC236}">
                <a16:creationId xmlns:a16="http://schemas.microsoft.com/office/drawing/2014/main" id="{61E3A36B-5806-47FE-A4E0-46A7CDC91137}"/>
              </a:ext>
            </a:extLst>
          </p:cNvPr>
          <p:cNvSpPr txBox="1"/>
          <p:nvPr/>
        </p:nvSpPr>
        <p:spPr>
          <a:xfrm>
            <a:off x="5793333" y="5226955"/>
            <a:ext cx="234238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倒飞螺旋 </a:t>
            </a:r>
            <a:r>
              <a:rPr kumimoji="0" lang="de-D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neg. </a:t>
            </a:r>
            <a:r>
              <a:rPr kumimoji="0" lang="de-DE" sz="1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spin</a:t>
            </a:r>
            <a:endParaRPr kumimoji="0" lang="de-DE"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pull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5" name="Group 1145"/>
          <p:cNvGrpSpPr>
            <a:grpSpLocks/>
          </p:cNvGrpSpPr>
          <p:nvPr/>
        </p:nvGrpSpPr>
        <p:grpSpPr bwMode="auto">
          <a:xfrm flipH="1" flipV="1">
            <a:off x="2255838" y="1422400"/>
            <a:ext cx="4511675" cy="2593975"/>
            <a:chOff x="1827" y="958"/>
            <a:chExt cx="2455" cy="1224"/>
          </a:xfrm>
        </p:grpSpPr>
        <p:sp>
          <p:nvSpPr>
            <p:cNvPr id="93277" name="Line 1146"/>
            <p:cNvSpPr>
              <a:spLocks noChangeShapeType="1"/>
            </p:cNvSpPr>
            <p:nvPr/>
          </p:nvSpPr>
          <p:spPr bwMode="auto">
            <a:xfrm>
              <a:off x="2355" y="1026"/>
              <a:ext cx="1193" cy="1121"/>
            </a:xfrm>
            <a:prstGeom prst="line">
              <a:avLst/>
            </a:prstGeom>
            <a:noFill/>
            <a:ln w="12700">
              <a:solidFill>
                <a:srgbClr val="000000"/>
              </a:solidFill>
              <a:round/>
              <a:headEnd/>
              <a:tailEnd/>
            </a:ln>
          </p:spPr>
          <p:txBody>
            <a:bodyPr/>
            <a:lstStyle/>
            <a:p>
              <a:endParaRPr lang="de-DE"/>
            </a:p>
          </p:txBody>
        </p:sp>
        <p:grpSp>
          <p:nvGrpSpPr>
            <p:cNvPr id="93278" name="Group 1147"/>
            <p:cNvGrpSpPr>
              <a:grpSpLocks/>
            </p:cNvGrpSpPr>
            <p:nvPr/>
          </p:nvGrpSpPr>
          <p:grpSpPr bwMode="auto">
            <a:xfrm flipH="1">
              <a:off x="1827" y="958"/>
              <a:ext cx="523" cy="134"/>
              <a:chOff x="4688" y="1956"/>
              <a:chExt cx="1642" cy="403"/>
            </a:xfrm>
          </p:grpSpPr>
          <p:sp>
            <p:nvSpPr>
              <p:cNvPr id="93282" name="Line 1148"/>
              <p:cNvSpPr>
                <a:spLocks noChangeShapeType="1"/>
              </p:cNvSpPr>
              <p:nvPr/>
            </p:nvSpPr>
            <p:spPr bwMode="auto">
              <a:xfrm>
                <a:off x="5175" y="1986"/>
                <a:ext cx="1155" cy="1"/>
              </a:xfrm>
              <a:prstGeom prst="line">
                <a:avLst/>
              </a:prstGeom>
              <a:noFill/>
              <a:ln w="9525">
                <a:solidFill>
                  <a:srgbClr val="000000"/>
                </a:solidFill>
                <a:round/>
                <a:headEnd/>
                <a:tailEnd/>
              </a:ln>
            </p:spPr>
            <p:txBody>
              <a:bodyPr/>
              <a:lstStyle/>
              <a:p>
                <a:endParaRPr lang="de-DE"/>
              </a:p>
            </p:txBody>
          </p:sp>
          <p:sp>
            <p:nvSpPr>
              <p:cNvPr id="93283" name="Arc 1149"/>
              <p:cNvSpPr>
                <a:spLocks/>
              </p:cNvSpPr>
              <p:nvPr/>
            </p:nvSpPr>
            <p:spPr bwMode="auto">
              <a:xfrm rot="5732302" flipH="1">
                <a:off x="4750" y="1894"/>
                <a:ext cx="403" cy="527"/>
              </a:xfrm>
              <a:custGeom>
                <a:avLst/>
                <a:gdLst>
                  <a:gd name="T0" fmla="*/ 0 w 21499"/>
                  <a:gd name="T1" fmla="*/ 0 h 19263"/>
                  <a:gd name="T2" fmla="*/ 0 w 21499"/>
                  <a:gd name="T3" fmla="*/ 0 h 19263"/>
                  <a:gd name="T4" fmla="*/ 0 w 21499"/>
                  <a:gd name="T5" fmla="*/ 0 h 19263"/>
                  <a:gd name="T6" fmla="*/ 0 60000 65536"/>
                  <a:gd name="T7" fmla="*/ 0 60000 65536"/>
                  <a:gd name="T8" fmla="*/ 0 60000 65536"/>
                  <a:gd name="T9" fmla="*/ 0 w 21499"/>
                  <a:gd name="T10" fmla="*/ 0 h 19263"/>
                  <a:gd name="T11" fmla="*/ 21499 w 21499"/>
                  <a:gd name="T12" fmla="*/ 19263 h 19263"/>
                </a:gdLst>
                <a:ahLst/>
                <a:cxnLst>
                  <a:cxn ang="T6">
                    <a:pos x="T0" y="T1"/>
                  </a:cxn>
                  <a:cxn ang="T7">
                    <a:pos x="T2" y="T3"/>
                  </a:cxn>
                  <a:cxn ang="T8">
                    <a:pos x="T4" y="T5"/>
                  </a:cxn>
                </a:cxnLst>
                <a:rect l="T9" t="T10" r="T11" b="T12"/>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9525">
                <a:solidFill>
                  <a:srgbClr val="000000"/>
                </a:solidFill>
                <a:round/>
                <a:headEnd/>
                <a:tailEnd/>
              </a:ln>
            </p:spPr>
            <p:txBody>
              <a:bodyPr/>
              <a:lstStyle/>
              <a:p>
                <a:endParaRPr lang="de-DE"/>
              </a:p>
            </p:txBody>
          </p:sp>
        </p:grpSp>
        <p:grpSp>
          <p:nvGrpSpPr>
            <p:cNvPr id="93279" name="Group 1150"/>
            <p:cNvGrpSpPr>
              <a:grpSpLocks/>
            </p:cNvGrpSpPr>
            <p:nvPr/>
          </p:nvGrpSpPr>
          <p:grpSpPr bwMode="auto">
            <a:xfrm>
              <a:off x="3514" y="2047"/>
              <a:ext cx="768" cy="135"/>
              <a:chOff x="7298" y="5256"/>
              <a:chExt cx="2497" cy="418"/>
            </a:xfrm>
          </p:grpSpPr>
          <p:sp>
            <p:nvSpPr>
              <p:cNvPr id="93280" name="Line 1151"/>
              <p:cNvSpPr>
                <a:spLocks noChangeShapeType="1"/>
              </p:cNvSpPr>
              <p:nvPr/>
            </p:nvSpPr>
            <p:spPr bwMode="auto">
              <a:xfrm flipV="1">
                <a:off x="7803" y="5654"/>
                <a:ext cx="1992" cy="16"/>
              </a:xfrm>
              <a:prstGeom prst="line">
                <a:avLst/>
              </a:prstGeom>
              <a:noFill/>
              <a:ln w="9525">
                <a:solidFill>
                  <a:srgbClr val="000000"/>
                </a:solidFill>
                <a:round/>
                <a:headEnd/>
                <a:tailEnd/>
              </a:ln>
            </p:spPr>
            <p:txBody>
              <a:bodyPr/>
              <a:lstStyle/>
              <a:p>
                <a:endParaRPr lang="de-DE"/>
              </a:p>
            </p:txBody>
          </p:sp>
          <p:sp>
            <p:nvSpPr>
              <p:cNvPr id="93281" name="Arc 1152"/>
              <p:cNvSpPr>
                <a:spLocks/>
              </p:cNvSpPr>
              <p:nvPr/>
            </p:nvSpPr>
            <p:spPr bwMode="auto">
              <a:xfrm rot="-5732302" flipH="1" flipV="1">
                <a:off x="7362" y="5192"/>
                <a:ext cx="418" cy="546"/>
              </a:xfrm>
              <a:custGeom>
                <a:avLst/>
                <a:gdLst>
                  <a:gd name="T0" fmla="*/ 0 w 21499"/>
                  <a:gd name="T1" fmla="*/ 0 h 19263"/>
                  <a:gd name="T2" fmla="*/ 0 w 21499"/>
                  <a:gd name="T3" fmla="*/ 0 h 19263"/>
                  <a:gd name="T4" fmla="*/ 0 w 21499"/>
                  <a:gd name="T5" fmla="*/ 0 h 19263"/>
                  <a:gd name="T6" fmla="*/ 0 60000 65536"/>
                  <a:gd name="T7" fmla="*/ 0 60000 65536"/>
                  <a:gd name="T8" fmla="*/ 0 60000 65536"/>
                  <a:gd name="T9" fmla="*/ 0 w 21499"/>
                  <a:gd name="T10" fmla="*/ 0 h 19263"/>
                  <a:gd name="T11" fmla="*/ 21499 w 21499"/>
                  <a:gd name="T12" fmla="*/ 19263 h 19263"/>
                </a:gdLst>
                <a:ahLst/>
                <a:cxnLst>
                  <a:cxn ang="T6">
                    <a:pos x="T0" y="T1"/>
                  </a:cxn>
                  <a:cxn ang="T7">
                    <a:pos x="T2" y="T3"/>
                  </a:cxn>
                  <a:cxn ang="T8">
                    <a:pos x="T4" y="T5"/>
                  </a:cxn>
                </a:cxnLst>
                <a:rect l="T9" t="T10" r="T11" b="T12"/>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9525">
                <a:solidFill>
                  <a:srgbClr val="000000"/>
                </a:solidFill>
                <a:round/>
                <a:headEnd/>
                <a:tailEnd/>
              </a:ln>
            </p:spPr>
            <p:txBody>
              <a:bodyPr/>
              <a:lstStyle/>
              <a:p>
                <a:endParaRPr lang="de-DE"/>
              </a:p>
            </p:txBody>
          </p:sp>
        </p:grpSp>
      </p:grpSp>
      <p:sp>
        <p:nvSpPr>
          <p:cNvPr id="93187" name="Text Box 97"/>
          <p:cNvSpPr txBox="1">
            <a:spLocks noChangeArrowheads="1"/>
          </p:cNvSpPr>
          <p:nvPr/>
        </p:nvSpPr>
        <p:spPr bwMode="auto">
          <a:xfrm>
            <a:off x="8051800" y="6557963"/>
            <a:ext cx="939800" cy="276225"/>
          </a:xfrm>
          <a:prstGeom prst="rect">
            <a:avLst/>
          </a:prstGeom>
          <a:noFill/>
          <a:ln w="9525">
            <a:noFill/>
            <a:miter lim="800000"/>
            <a:headEnd/>
            <a:tailEnd/>
          </a:ln>
        </p:spPr>
        <p:txBody>
          <a:bodyPr>
            <a:spAutoFit/>
          </a:bodyPr>
          <a:lstStyle/>
          <a:p>
            <a:pPr>
              <a:spcBef>
                <a:spcPct val="50000"/>
              </a:spcBef>
            </a:pPr>
            <a:r>
              <a:rPr lang="de-DE" altLang="de-DE" sz="1200" b="1"/>
              <a:t>F-25.13.02</a:t>
            </a:r>
          </a:p>
        </p:txBody>
      </p:sp>
      <p:sp>
        <p:nvSpPr>
          <p:cNvPr id="93188" name="Line 182"/>
          <p:cNvSpPr>
            <a:spLocks noChangeShapeType="1"/>
          </p:cNvSpPr>
          <p:nvPr/>
        </p:nvSpPr>
        <p:spPr bwMode="auto">
          <a:xfrm flipV="1">
            <a:off x="3906838" y="5003800"/>
            <a:ext cx="1408112" cy="4763"/>
          </a:xfrm>
          <a:prstGeom prst="line">
            <a:avLst/>
          </a:prstGeom>
          <a:noFill/>
          <a:ln w="12700">
            <a:solidFill>
              <a:schemeClr val="tx1"/>
            </a:solidFill>
            <a:round/>
            <a:headEnd/>
            <a:tailEnd/>
          </a:ln>
        </p:spPr>
        <p:txBody>
          <a:bodyPr/>
          <a:lstStyle/>
          <a:p>
            <a:endParaRPr lang="de-DE"/>
          </a:p>
        </p:txBody>
      </p:sp>
      <p:sp>
        <p:nvSpPr>
          <p:cNvPr id="93189" name="AutoShape 317"/>
          <p:cNvSpPr>
            <a:spLocks noChangeArrowheads="1"/>
          </p:cNvSpPr>
          <p:nvPr/>
        </p:nvSpPr>
        <p:spPr bwMode="auto">
          <a:xfrm>
            <a:off x="2554288" y="1344613"/>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eaLnBrk="0" hangingPunct="0"/>
            <a:endParaRPr lang="nl-NL" altLang="de-DE" sz="2400">
              <a:solidFill>
                <a:srgbClr val="FF3300"/>
              </a:solidFill>
              <a:latin typeface="Times New Roman" pitchFamily="18" charset="0"/>
            </a:endParaRPr>
          </a:p>
        </p:txBody>
      </p:sp>
      <p:grpSp>
        <p:nvGrpSpPr>
          <p:cNvPr id="93190" name="Group 318"/>
          <p:cNvGrpSpPr>
            <a:grpSpLocks/>
          </p:cNvGrpSpPr>
          <p:nvPr/>
        </p:nvGrpSpPr>
        <p:grpSpPr bwMode="auto">
          <a:xfrm rot="5400000" flipV="1">
            <a:off x="2059782" y="1167606"/>
            <a:ext cx="311150" cy="490537"/>
            <a:chOff x="2820" y="264"/>
            <a:chExt cx="420" cy="1452"/>
          </a:xfrm>
        </p:grpSpPr>
        <p:sp>
          <p:nvSpPr>
            <p:cNvPr id="93265" name="Line 31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3266" name="Group 320"/>
            <p:cNvGrpSpPr>
              <a:grpSpLocks/>
            </p:cNvGrpSpPr>
            <p:nvPr/>
          </p:nvGrpSpPr>
          <p:grpSpPr bwMode="auto">
            <a:xfrm>
              <a:off x="2940" y="264"/>
              <a:ext cx="300" cy="1452"/>
              <a:chOff x="2940" y="264"/>
              <a:chExt cx="300" cy="1452"/>
            </a:xfrm>
          </p:grpSpPr>
          <p:grpSp>
            <p:nvGrpSpPr>
              <p:cNvPr id="93267" name="Group 321"/>
              <p:cNvGrpSpPr>
                <a:grpSpLocks/>
              </p:cNvGrpSpPr>
              <p:nvPr/>
            </p:nvGrpSpPr>
            <p:grpSpPr bwMode="auto">
              <a:xfrm>
                <a:off x="2940" y="264"/>
                <a:ext cx="252" cy="1368"/>
                <a:chOff x="3024" y="732"/>
                <a:chExt cx="252" cy="1368"/>
              </a:xfrm>
            </p:grpSpPr>
            <p:grpSp>
              <p:nvGrpSpPr>
                <p:cNvPr id="93270" name="Group 322"/>
                <p:cNvGrpSpPr>
                  <a:grpSpLocks/>
                </p:cNvGrpSpPr>
                <p:nvPr/>
              </p:nvGrpSpPr>
              <p:grpSpPr bwMode="auto">
                <a:xfrm>
                  <a:off x="3024" y="732"/>
                  <a:ext cx="252" cy="1368"/>
                  <a:chOff x="3168" y="1008"/>
                  <a:chExt cx="484" cy="2448"/>
                </a:xfrm>
              </p:grpSpPr>
              <p:grpSp>
                <p:nvGrpSpPr>
                  <p:cNvPr id="93272" name="Group 323"/>
                  <p:cNvGrpSpPr>
                    <a:grpSpLocks/>
                  </p:cNvGrpSpPr>
                  <p:nvPr/>
                </p:nvGrpSpPr>
                <p:grpSpPr bwMode="auto">
                  <a:xfrm>
                    <a:off x="3168" y="1008"/>
                    <a:ext cx="484" cy="2448"/>
                    <a:chOff x="2256" y="864"/>
                    <a:chExt cx="532" cy="2448"/>
                  </a:xfrm>
                </p:grpSpPr>
                <p:sp>
                  <p:nvSpPr>
                    <p:cNvPr id="93275" name="Freeform 324"/>
                    <p:cNvSpPr>
                      <a:spLocks/>
                    </p:cNvSpPr>
                    <p:nvPr/>
                  </p:nvSpPr>
                  <p:spPr bwMode="auto">
                    <a:xfrm rot="5389413">
                      <a:off x="1298" y="1822"/>
                      <a:ext cx="2448" cy="532"/>
                    </a:xfrm>
                    <a:custGeom>
                      <a:avLst/>
                      <a:gdLst>
                        <a:gd name="T0" fmla="*/ 3730291 w 1153"/>
                        <a:gd name="T1" fmla="*/ 2734021 h 204"/>
                        <a:gd name="T2" fmla="*/ 4050267 w 1153"/>
                        <a:gd name="T3" fmla="*/ 2994787 h 204"/>
                        <a:gd name="T4" fmla="*/ 4320384 w 1153"/>
                        <a:gd name="T5" fmla="*/ 3258088 h 204"/>
                        <a:gd name="T6" fmla="*/ 4504562 w 1153"/>
                        <a:gd name="T7" fmla="*/ 3564100 h 204"/>
                        <a:gd name="T8" fmla="*/ 4556083 w 1153"/>
                        <a:gd name="T9" fmla="*/ 3681474 h 204"/>
                        <a:gd name="T10" fmla="*/ 4556083 w 1153"/>
                        <a:gd name="T11" fmla="*/ 3754421 h 204"/>
                        <a:gd name="T12" fmla="*/ 4556083 w 1153"/>
                        <a:gd name="T13" fmla="*/ 5075913 h 204"/>
                        <a:gd name="T14" fmla="*/ 4552741 w 1153"/>
                        <a:gd name="T15" fmla="*/ 5239091 h 204"/>
                        <a:gd name="T16" fmla="*/ 4532528 w 1153"/>
                        <a:gd name="T17" fmla="*/ 5311475 h 204"/>
                        <a:gd name="T18" fmla="*/ 4528843 w 1153"/>
                        <a:gd name="T19" fmla="*/ 5426919 h 204"/>
                        <a:gd name="T20" fmla="*/ 4513828 w 1153"/>
                        <a:gd name="T21" fmla="*/ 6179895 h 204"/>
                        <a:gd name="T22" fmla="*/ 4472643 w 1153"/>
                        <a:gd name="T23" fmla="*/ 7012506 h 204"/>
                        <a:gd name="T24" fmla="*/ 4437614 w 1153"/>
                        <a:gd name="T25" fmla="*/ 7403808 h 204"/>
                        <a:gd name="T26" fmla="*/ 4394671 w 1153"/>
                        <a:gd name="T27" fmla="*/ 7508888 h 204"/>
                        <a:gd name="T28" fmla="*/ 4015278 w 1153"/>
                        <a:gd name="T29" fmla="*/ 7699209 h 204"/>
                        <a:gd name="T30" fmla="*/ 3679360 w 1153"/>
                        <a:gd name="T31" fmla="*/ 7737925 h 204"/>
                        <a:gd name="T32" fmla="*/ 3208720 w 1153"/>
                        <a:gd name="T33" fmla="*/ 7591948 h 204"/>
                        <a:gd name="T34" fmla="*/ 2434524 w 1153"/>
                        <a:gd name="T35" fmla="*/ 7129896 h 204"/>
                        <a:gd name="T36" fmla="*/ 707328 w 1153"/>
                        <a:gd name="T37" fmla="*/ 6605829 h 204"/>
                        <a:gd name="T38" fmla="*/ 525320 w 1153"/>
                        <a:gd name="T39" fmla="*/ 6821581 h 204"/>
                        <a:gd name="T40" fmla="*/ 59540 w 1153"/>
                        <a:gd name="T41" fmla="*/ 6866598 h 204"/>
                        <a:gd name="T42" fmla="*/ 31317 w 1153"/>
                        <a:gd name="T43" fmla="*/ 6821581 h 204"/>
                        <a:gd name="T44" fmla="*/ 14750 w 1153"/>
                        <a:gd name="T45" fmla="*/ 6633801 h 204"/>
                        <a:gd name="T46" fmla="*/ 0 w 1153"/>
                        <a:gd name="T47" fmla="*/ 6179895 h 204"/>
                        <a:gd name="T48" fmla="*/ 56266 w 1153"/>
                        <a:gd name="T49" fmla="*/ 305991 h 204"/>
                        <a:gd name="T50" fmla="*/ 70975 w 1153"/>
                        <a:gd name="T51" fmla="*/ 72980 h 204"/>
                        <a:gd name="T52" fmla="*/ 303565 w 1153"/>
                        <a:gd name="T53" fmla="*/ 72980 h 204"/>
                        <a:gd name="T54" fmla="*/ 398075 w 1153"/>
                        <a:gd name="T55" fmla="*/ 305991 h 204"/>
                        <a:gd name="T56" fmla="*/ 489335 w 1153"/>
                        <a:gd name="T57" fmla="*/ 725046 h 204"/>
                        <a:gd name="T58" fmla="*/ 858469 w 1153"/>
                        <a:gd name="T59" fmla="*/ 2879349 h 204"/>
                        <a:gd name="T60" fmla="*/ 917904 w 1153"/>
                        <a:gd name="T61" fmla="*/ 3040156 h 204"/>
                        <a:gd name="T62" fmla="*/ 1012434 w 1153"/>
                        <a:gd name="T63" fmla="*/ 3185108 h 204"/>
                        <a:gd name="T64" fmla="*/ 2596950 w 1153"/>
                        <a:gd name="T65" fmla="*/ 2126365 h 204"/>
                        <a:gd name="T66" fmla="*/ 2695152 w 1153"/>
                        <a:gd name="T67" fmla="*/ 3140149 h 204"/>
                        <a:gd name="T68" fmla="*/ 3229699 w 1153"/>
                        <a:gd name="T69" fmla="*/ 3681474 h 204"/>
                        <a:gd name="T70" fmla="*/ 3342940 w 1153"/>
                        <a:gd name="T71" fmla="*/ 3636481 h 204"/>
                        <a:gd name="T72" fmla="*/ 3450622 w 1153"/>
                        <a:gd name="T73" fmla="*/ 3375431 h 204"/>
                        <a:gd name="T74" fmla="*/ 3539963 w 1153"/>
                        <a:gd name="T75" fmla="*/ 292434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3276" name="Freeform 325"/>
                    <p:cNvSpPr>
                      <a:spLocks/>
                    </p:cNvSpPr>
                    <p:nvPr/>
                  </p:nvSpPr>
                  <p:spPr bwMode="auto">
                    <a:xfrm rot="5389413">
                      <a:off x="2332" y="2426"/>
                      <a:ext cx="539" cy="173"/>
                    </a:xfrm>
                    <a:custGeom>
                      <a:avLst/>
                      <a:gdLst>
                        <a:gd name="T0" fmla="*/ 0 w 247"/>
                        <a:gd name="T1" fmla="*/ 470221 h 69"/>
                        <a:gd name="T2" fmla="*/ 80754 w 247"/>
                        <a:gd name="T3" fmla="*/ 1225705 h 69"/>
                        <a:gd name="T4" fmla="*/ 288435 w 247"/>
                        <a:gd name="T5" fmla="*/ 1355405 h 69"/>
                        <a:gd name="T6" fmla="*/ 790735 w 247"/>
                        <a:gd name="T7" fmla="*/ 1699208 h 69"/>
                        <a:gd name="T8" fmla="*/ 1287999 w 247"/>
                        <a:gd name="T9" fmla="*/ 1374019 h 69"/>
                        <a:gd name="T10" fmla="*/ 1319319 w 247"/>
                        <a:gd name="T11" fmla="*/ 787180 h 69"/>
                        <a:gd name="T12" fmla="*/ 1211899 w 247"/>
                        <a:gd name="T13" fmla="*/ 618565 h 69"/>
                        <a:gd name="T14" fmla="*/ 1101856 w 247"/>
                        <a:gd name="T15" fmla="*/ 442195 h 69"/>
                        <a:gd name="T16" fmla="*/ 989859 w 247"/>
                        <a:gd name="T17" fmla="*/ 293380 h 69"/>
                        <a:gd name="T18" fmla="*/ 881806 w 247"/>
                        <a:gd name="T19" fmla="*/ 148311 h 69"/>
                        <a:gd name="T20" fmla="*/ 790735 w 247"/>
                        <a:gd name="T21" fmla="*/ 51730 h 69"/>
                        <a:gd name="T22" fmla="*/ 700237 w 247"/>
                        <a:gd name="T23" fmla="*/ 0 h 69"/>
                        <a:gd name="T24" fmla="*/ 592365 w 247"/>
                        <a:gd name="T25" fmla="*/ 51730 h 69"/>
                        <a:gd name="T26" fmla="*/ 474588 w 247"/>
                        <a:gd name="T27" fmla="*/ 129700 h 69"/>
                        <a:gd name="T28" fmla="*/ 0 w 247"/>
                        <a:gd name="T29" fmla="*/ 47022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3273" name="Freeform 326"/>
                  <p:cNvSpPr>
                    <a:spLocks/>
                  </p:cNvSpPr>
                  <p:nvPr/>
                </p:nvSpPr>
                <p:spPr bwMode="auto">
                  <a:xfrm rot="5353401">
                    <a:off x="2952" y="2567"/>
                    <a:ext cx="720" cy="96"/>
                  </a:xfrm>
                  <a:custGeom>
                    <a:avLst/>
                    <a:gdLst>
                      <a:gd name="T0" fmla="*/ 0 w 293"/>
                      <a:gd name="T1" fmla="*/ 2133466 h 33"/>
                      <a:gd name="T2" fmla="*/ 0 w 293"/>
                      <a:gd name="T3" fmla="*/ 2046807 h 33"/>
                      <a:gd name="T4" fmla="*/ 2071715 w 293"/>
                      <a:gd name="T5" fmla="*/ 523601 h 33"/>
                      <a:gd name="T6" fmla="*/ 2665779 w 293"/>
                      <a:gd name="T7" fmla="*/ 252099 h 33"/>
                      <a:gd name="T8" fmla="*/ 3140320 w 293"/>
                      <a:gd name="T9" fmla="*/ 252099 h 33"/>
                      <a:gd name="T10" fmla="*/ 3531543 w 293"/>
                      <a:gd name="T11" fmla="*/ 0 h 33"/>
                      <a:gd name="T12" fmla="*/ 3845335 w 293"/>
                      <a:gd name="T13" fmla="*/ 0 h 33"/>
                      <a:gd name="T14" fmla="*/ 4319877 w 293"/>
                      <a:gd name="T15" fmla="*/ 252099 h 33"/>
                      <a:gd name="T16" fmla="*/ 4710623 w 293"/>
                      <a:gd name="T17" fmla="*/ 389821 h 33"/>
                      <a:gd name="T18" fmla="*/ 5050868 w 293"/>
                      <a:gd name="T19" fmla="*/ 523601 h 33"/>
                      <a:gd name="T20" fmla="*/ 5306213 w 293"/>
                      <a:gd name="T21" fmla="*/ 867377 h 33"/>
                      <a:gd name="T22" fmla="*/ 5508629 w 293"/>
                      <a:gd name="T23" fmla="*/ 1134025 h 33"/>
                      <a:gd name="T24" fmla="*/ 5658527 w 293"/>
                      <a:gd name="T25" fmla="*/ 1523203 h 33"/>
                      <a:gd name="T26" fmla="*/ 5741339 w 293"/>
                      <a:gd name="T27" fmla="*/ 1775302 h 33"/>
                      <a:gd name="T28" fmla="*/ 5779698 w 293"/>
                      <a:gd name="T29" fmla="*/ 2133466 h 33"/>
                      <a:gd name="T30" fmla="*/ 5741339 w 293"/>
                      <a:gd name="T31" fmla="*/ 2385565 h 33"/>
                      <a:gd name="T32" fmla="*/ 5658527 w 293"/>
                      <a:gd name="T33" fmla="*/ 2775386 h 33"/>
                      <a:gd name="T34" fmla="*/ 5508629 w 293"/>
                      <a:gd name="T35" fmla="*/ 3041439 h 33"/>
                      <a:gd name="T36" fmla="*/ 5306213 w 293"/>
                      <a:gd name="T37" fmla="*/ 3431060 h 33"/>
                      <a:gd name="T38" fmla="*/ 5050868 w 293"/>
                      <a:gd name="T39" fmla="*/ 3640843 h 33"/>
                      <a:gd name="T40" fmla="*/ 4710623 w 293"/>
                      <a:gd name="T41" fmla="*/ 3774819 h 33"/>
                      <a:gd name="T42" fmla="*/ 4319877 w 293"/>
                      <a:gd name="T43" fmla="*/ 4041541 h 33"/>
                      <a:gd name="T44" fmla="*/ 3845335 w 293"/>
                      <a:gd name="T45" fmla="*/ 4164439 h 33"/>
                      <a:gd name="T46" fmla="*/ 3548934 w 293"/>
                      <a:gd name="T47" fmla="*/ 4164439 h 33"/>
                      <a:gd name="T48" fmla="*/ 3140320 w 293"/>
                      <a:gd name="T49" fmla="*/ 4164439 h 33"/>
                      <a:gd name="T50" fmla="*/ 2665779 w 293"/>
                      <a:gd name="T51" fmla="*/ 4041541 h 33"/>
                      <a:gd name="T52" fmla="*/ 2071715 w 293"/>
                      <a:gd name="T53" fmla="*/ 3640843 h 33"/>
                      <a:gd name="T54" fmla="*/ 0 w 293"/>
                      <a:gd name="T55" fmla="*/ 2133466 h 33"/>
                      <a:gd name="T56" fmla="*/ 0 w 293"/>
                      <a:gd name="T57" fmla="*/ 213346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3274" name="Freeform 327"/>
                  <p:cNvSpPr>
                    <a:spLocks/>
                  </p:cNvSpPr>
                  <p:nvPr/>
                </p:nvSpPr>
                <p:spPr bwMode="auto">
                  <a:xfrm rot="16173530" flipH="1">
                    <a:off x="3167" y="1271"/>
                    <a:ext cx="289" cy="47"/>
                  </a:xfrm>
                  <a:custGeom>
                    <a:avLst/>
                    <a:gdLst>
                      <a:gd name="T0" fmla="*/ 0 w 293"/>
                      <a:gd name="T1" fmla="*/ 812 h 33"/>
                      <a:gd name="T2" fmla="*/ 0 w 293"/>
                      <a:gd name="T3" fmla="*/ 789 h 33"/>
                      <a:gd name="T4" fmla="*/ 94 w 293"/>
                      <a:gd name="T5" fmla="*/ 224 h 33"/>
                      <a:gd name="T6" fmla="*/ 113 w 293"/>
                      <a:gd name="T7" fmla="*/ 110 h 33"/>
                      <a:gd name="T8" fmla="*/ 137 w 293"/>
                      <a:gd name="T9" fmla="*/ 110 h 33"/>
                      <a:gd name="T10" fmla="*/ 157 w 293"/>
                      <a:gd name="T11" fmla="*/ 0 h 33"/>
                      <a:gd name="T12" fmla="*/ 169 w 293"/>
                      <a:gd name="T13" fmla="*/ 0 h 33"/>
                      <a:gd name="T14" fmla="*/ 186 w 293"/>
                      <a:gd name="T15" fmla="*/ 110 h 33"/>
                      <a:gd name="T16" fmla="*/ 206 w 293"/>
                      <a:gd name="T17" fmla="*/ 157 h 33"/>
                      <a:gd name="T18" fmla="*/ 223 w 293"/>
                      <a:gd name="T19" fmla="*/ 224 h 33"/>
                      <a:gd name="T20" fmla="*/ 232 w 293"/>
                      <a:gd name="T21" fmla="*/ 333 h 33"/>
                      <a:gd name="T22" fmla="*/ 240 w 293"/>
                      <a:gd name="T23" fmla="*/ 454 h 33"/>
                      <a:gd name="T24" fmla="*/ 246 w 293"/>
                      <a:gd name="T25" fmla="*/ 570 h 33"/>
                      <a:gd name="T26" fmla="*/ 249 w 293"/>
                      <a:gd name="T27" fmla="*/ 675 h 33"/>
                      <a:gd name="T28" fmla="*/ 250 w 293"/>
                      <a:gd name="T29" fmla="*/ 812 h 33"/>
                      <a:gd name="T30" fmla="*/ 249 w 293"/>
                      <a:gd name="T31" fmla="*/ 921 h 33"/>
                      <a:gd name="T32" fmla="*/ 246 w 293"/>
                      <a:gd name="T33" fmla="*/ 1067 h 33"/>
                      <a:gd name="T34" fmla="*/ 240 w 293"/>
                      <a:gd name="T35" fmla="*/ 1156 h 33"/>
                      <a:gd name="T36" fmla="*/ 232 w 293"/>
                      <a:gd name="T37" fmla="*/ 1312 h 33"/>
                      <a:gd name="T38" fmla="*/ 223 w 293"/>
                      <a:gd name="T39" fmla="*/ 1397 h 33"/>
                      <a:gd name="T40" fmla="*/ 206 w 293"/>
                      <a:gd name="T41" fmla="*/ 1477 h 33"/>
                      <a:gd name="T42" fmla="*/ 186 w 293"/>
                      <a:gd name="T43" fmla="*/ 1592 h 33"/>
                      <a:gd name="T44" fmla="*/ 169 w 293"/>
                      <a:gd name="T45" fmla="*/ 1601 h 33"/>
                      <a:gd name="T46" fmla="*/ 158 w 293"/>
                      <a:gd name="T47" fmla="*/ 1601 h 33"/>
                      <a:gd name="T48" fmla="*/ 137 w 293"/>
                      <a:gd name="T49" fmla="*/ 1601 h 33"/>
                      <a:gd name="T50" fmla="*/ 113 w 293"/>
                      <a:gd name="T51" fmla="*/ 1592 h 33"/>
                      <a:gd name="T52" fmla="*/ 94 w 293"/>
                      <a:gd name="T53" fmla="*/ 1397 h 33"/>
                      <a:gd name="T54" fmla="*/ 0 w 293"/>
                      <a:gd name="T55" fmla="*/ 812 h 33"/>
                      <a:gd name="T56" fmla="*/ 0 w 293"/>
                      <a:gd name="T57" fmla="*/ 81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3271" name="Line 32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3268" name="AutoShape 32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3269" name="Line 33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93191" name="Group 381"/>
          <p:cNvGrpSpPr>
            <a:grpSpLocks/>
          </p:cNvGrpSpPr>
          <p:nvPr/>
        </p:nvGrpSpPr>
        <p:grpSpPr bwMode="auto">
          <a:xfrm rot="5629564" flipV="1">
            <a:off x="6230144" y="3755231"/>
            <a:ext cx="311150" cy="490538"/>
            <a:chOff x="2820" y="264"/>
            <a:chExt cx="420" cy="1452"/>
          </a:xfrm>
        </p:grpSpPr>
        <p:sp>
          <p:nvSpPr>
            <p:cNvPr id="93253" name="Line 38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3254" name="Group 383"/>
            <p:cNvGrpSpPr>
              <a:grpSpLocks/>
            </p:cNvGrpSpPr>
            <p:nvPr/>
          </p:nvGrpSpPr>
          <p:grpSpPr bwMode="auto">
            <a:xfrm>
              <a:off x="2940" y="264"/>
              <a:ext cx="300" cy="1452"/>
              <a:chOff x="2940" y="264"/>
              <a:chExt cx="300" cy="1452"/>
            </a:xfrm>
          </p:grpSpPr>
          <p:grpSp>
            <p:nvGrpSpPr>
              <p:cNvPr id="93255" name="Group 384"/>
              <p:cNvGrpSpPr>
                <a:grpSpLocks/>
              </p:cNvGrpSpPr>
              <p:nvPr/>
            </p:nvGrpSpPr>
            <p:grpSpPr bwMode="auto">
              <a:xfrm>
                <a:off x="2940" y="264"/>
                <a:ext cx="252" cy="1368"/>
                <a:chOff x="3024" y="732"/>
                <a:chExt cx="252" cy="1368"/>
              </a:xfrm>
            </p:grpSpPr>
            <p:grpSp>
              <p:nvGrpSpPr>
                <p:cNvPr id="93258" name="Group 385"/>
                <p:cNvGrpSpPr>
                  <a:grpSpLocks/>
                </p:cNvGrpSpPr>
                <p:nvPr/>
              </p:nvGrpSpPr>
              <p:grpSpPr bwMode="auto">
                <a:xfrm>
                  <a:off x="3024" y="732"/>
                  <a:ext cx="252" cy="1368"/>
                  <a:chOff x="3168" y="1008"/>
                  <a:chExt cx="484" cy="2448"/>
                </a:xfrm>
              </p:grpSpPr>
              <p:grpSp>
                <p:nvGrpSpPr>
                  <p:cNvPr id="93260" name="Group 386"/>
                  <p:cNvGrpSpPr>
                    <a:grpSpLocks/>
                  </p:cNvGrpSpPr>
                  <p:nvPr/>
                </p:nvGrpSpPr>
                <p:grpSpPr bwMode="auto">
                  <a:xfrm>
                    <a:off x="3168" y="1008"/>
                    <a:ext cx="484" cy="2448"/>
                    <a:chOff x="2256" y="864"/>
                    <a:chExt cx="532" cy="2448"/>
                  </a:xfrm>
                </p:grpSpPr>
                <p:sp>
                  <p:nvSpPr>
                    <p:cNvPr id="93263" name="Freeform 387"/>
                    <p:cNvSpPr>
                      <a:spLocks/>
                    </p:cNvSpPr>
                    <p:nvPr/>
                  </p:nvSpPr>
                  <p:spPr bwMode="auto">
                    <a:xfrm rot="5389413">
                      <a:off x="1298" y="1822"/>
                      <a:ext cx="2448" cy="532"/>
                    </a:xfrm>
                    <a:custGeom>
                      <a:avLst/>
                      <a:gdLst>
                        <a:gd name="T0" fmla="*/ 3730291 w 1153"/>
                        <a:gd name="T1" fmla="*/ 2734021 h 204"/>
                        <a:gd name="T2" fmla="*/ 4050267 w 1153"/>
                        <a:gd name="T3" fmla="*/ 2994787 h 204"/>
                        <a:gd name="T4" fmla="*/ 4320384 w 1153"/>
                        <a:gd name="T5" fmla="*/ 3258088 h 204"/>
                        <a:gd name="T6" fmla="*/ 4504562 w 1153"/>
                        <a:gd name="T7" fmla="*/ 3564100 h 204"/>
                        <a:gd name="T8" fmla="*/ 4556083 w 1153"/>
                        <a:gd name="T9" fmla="*/ 3681474 h 204"/>
                        <a:gd name="T10" fmla="*/ 4556083 w 1153"/>
                        <a:gd name="T11" fmla="*/ 3754421 h 204"/>
                        <a:gd name="T12" fmla="*/ 4556083 w 1153"/>
                        <a:gd name="T13" fmla="*/ 5075913 h 204"/>
                        <a:gd name="T14" fmla="*/ 4552741 w 1153"/>
                        <a:gd name="T15" fmla="*/ 5239091 h 204"/>
                        <a:gd name="T16" fmla="*/ 4532528 w 1153"/>
                        <a:gd name="T17" fmla="*/ 5311475 h 204"/>
                        <a:gd name="T18" fmla="*/ 4528843 w 1153"/>
                        <a:gd name="T19" fmla="*/ 5426919 h 204"/>
                        <a:gd name="T20" fmla="*/ 4513828 w 1153"/>
                        <a:gd name="T21" fmla="*/ 6179895 h 204"/>
                        <a:gd name="T22" fmla="*/ 4472643 w 1153"/>
                        <a:gd name="T23" fmla="*/ 7012506 h 204"/>
                        <a:gd name="T24" fmla="*/ 4437614 w 1153"/>
                        <a:gd name="T25" fmla="*/ 7403808 h 204"/>
                        <a:gd name="T26" fmla="*/ 4394671 w 1153"/>
                        <a:gd name="T27" fmla="*/ 7508888 h 204"/>
                        <a:gd name="T28" fmla="*/ 4015278 w 1153"/>
                        <a:gd name="T29" fmla="*/ 7699209 h 204"/>
                        <a:gd name="T30" fmla="*/ 3679360 w 1153"/>
                        <a:gd name="T31" fmla="*/ 7737925 h 204"/>
                        <a:gd name="T32" fmla="*/ 3208720 w 1153"/>
                        <a:gd name="T33" fmla="*/ 7591948 h 204"/>
                        <a:gd name="T34" fmla="*/ 2434524 w 1153"/>
                        <a:gd name="T35" fmla="*/ 7129896 h 204"/>
                        <a:gd name="T36" fmla="*/ 707328 w 1153"/>
                        <a:gd name="T37" fmla="*/ 6605829 h 204"/>
                        <a:gd name="T38" fmla="*/ 525320 w 1153"/>
                        <a:gd name="T39" fmla="*/ 6821581 h 204"/>
                        <a:gd name="T40" fmla="*/ 59540 w 1153"/>
                        <a:gd name="T41" fmla="*/ 6866598 h 204"/>
                        <a:gd name="T42" fmla="*/ 31317 w 1153"/>
                        <a:gd name="T43" fmla="*/ 6821581 h 204"/>
                        <a:gd name="T44" fmla="*/ 14750 w 1153"/>
                        <a:gd name="T45" fmla="*/ 6633801 h 204"/>
                        <a:gd name="T46" fmla="*/ 0 w 1153"/>
                        <a:gd name="T47" fmla="*/ 6179895 h 204"/>
                        <a:gd name="T48" fmla="*/ 56266 w 1153"/>
                        <a:gd name="T49" fmla="*/ 305991 h 204"/>
                        <a:gd name="T50" fmla="*/ 70975 w 1153"/>
                        <a:gd name="T51" fmla="*/ 72980 h 204"/>
                        <a:gd name="T52" fmla="*/ 303565 w 1153"/>
                        <a:gd name="T53" fmla="*/ 72980 h 204"/>
                        <a:gd name="T54" fmla="*/ 398075 w 1153"/>
                        <a:gd name="T55" fmla="*/ 305991 h 204"/>
                        <a:gd name="T56" fmla="*/ 489335 w 1153"/>
                        <a:gd name="T57" fmla="*/ 725046 h 204"/>
                        <a:gd name="T58" fmla="*/ 858469 w 1153"/>
                        <a:gd name="T59" fmla="*/ 2879349 h 204"/>
                        <a:gd name="T60" fmla="*/ 917904 w 1153"/>
                        <a:gd name="T61" fmla="*/ 3040156 h 204"/>
                        <a:gd name="T62" fmla="*/ 1012434 w 1153"/>
                        <a:gd name="T63" fmla="*/ 3185108 h 204"/>
                        <a:gd name="T64" fmla="*/ 2596950 w 1153"/>
                        <a:gd name="T65" fmla="*/ 2126365 h 204"/>
                        <a:gd name="T66" fmla="*/ 2695152 w 1153"/>
                        <a:gd name="T67" fmla="*/ 3140149 h 204"/>
                        <a:gd name="T68" fmla="*/ 3229699 w 1153"/>
                        <a:gd name="T69" fmla="*/ 3681474 h 204"/>
                        <a:gd name="T70" fmla="*/ 3342940 w 1153"/>
                        <a:gd name="T71" fmla="*/ 3636481 h 204"/>
                        <a:gd name="T72" fmla="*/ 3450622 w 1153"/>
                        <a:gd name="T73" fmla="*/ 3375431 h 204"/>
                        <a:gd name="T74" fmla="*/ 3539963 w 1153"/>
                        <a:gd name="T75" fmla="*/ 292434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3264" name="Freeform 388"/>
                    <p:cNvSpPr>
                      <a:spLocks/>
                    </p:cNvSpPr>
                    <p:nvPr/>
                  </p:nvSpPr>
                  <p:spPr bwMode="auto">
                    <a:xfrm rot="5389413">
                      <a:off x="2332" y="2426"/>
                      <a:ext cx="539" cy="173"/>
                    </a:xfrm>
                    <a:custGeom>
                      <a:avLst/>
                      <a:gdLst>
                        <a:gd name="T0" fmla="*/ 0 w 247"/>
                        <a:gd name="T1" fmla="*/ 470221 h 69"/>
                        <a:gd name="T2" fmla="*/ 80754 w 247"/>
                        <a:gd name="T3" fmla="*/ 1225705 h 69"/>
                        <a:gd name="T4" fmla="*/ 288435 w 247"/>
                        <a:gd name="T5" fmla="*/ 1355405 h 69"/>
                        <a:gd name="T6" fmla="*/ 790735 w 247"/>
                        <a:gd name="T7" fmla="*/ 1699208 h 69"/>
                        <a:gd name="T8" fmla="*/ 1287999 w 247"/>
                        <a:gd name="T9" fmla="*/ 1374019 h 69"/>
                        <a:gd name="T10" fmla="*/ 1319319 w 247"/>
                        <a:gd name="T11" fmla="*/ 787180 h 69"/>
                        <a:gd name="T12" fmla="*/ 1211899 w 247"/>
                        <a:gd name="T13" fmla="*/ 618565 h 69"/>
                        <a:gd name="T14" fmla="*/ 1101856 w 247"/>
                        <a:gd name="T15" fmla="*/ 442195 h 69"/>
                        <a:gd name="T16" fmla="*/ 989859 w 247"/>
                        <a:gd name="T17" fmla="*/ 293380 h 69"/>
                        <a:gd name="T18" fmla="*/ 881806 w 247"/>
                        <a:gd name="T19" fmla="*/ 148311 h 69"/>
                        <a:gd name="T20" fmla="*/ 790735 w 247"/>
                        <a:gd name="T21" fmla="*/ 51730 h 69"/>
                        <a:gd name="T22" fmla="*/ 700237 w 247"/>
                        <a:gd name="T23" fmla="*/ 0 h 69"/>
                        <a:gd name="T24" fmla="*/ 592365 w 247"/>
                        <a:gd name="T25" fmla="*/ 51730 h 69"/>
                        <a:gd name="T26" fmla="*/ 474588 w 247"/>
                        <a:gd name="T27" fmla="*/ 129700 h 69"/>
                        <a:gd name="T28" fmla="*/ 0 w 247"/>
                        <a:gd name="T29" fmla="*/ 47022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3261" name="Freeform 389"/>
                  <p:cNvSpPr>
                    <a:spLocks/>
                  </p:cNvSpPr>
                  <p:nvPr/>
                </p:nvSpPr>
                <p:spPr bwMode="auto">
                  <a:xfrm rot="5353401">
                    <a:off x="2952" y="2567"/>
                    <a:ext cx="720" cy="96"/>
                  </a:xfrm>
                  <a:custGeom>
                    <a:avLst/>
                    <a:gdLst>
                      <a:gd name="T0" fmla="*/ 0 w 293"/>
                      <a:gd name="T1" fmla="*/ 2133466 h 33"/>
                      <a:gd name="T2" fmla="*/ 0 w 293"/>
                      <a:gd name="T3" fmla="*/ 2046807 h 33"/>
                      <a:gd name="T4" fmla="*/ 2071715 w 293"/>
                      <a:gd name="T5" fmla="*/ 523601 h 33"/>
                      <a:gd name="T6" fmla="*/ 2665779 w 293"/>
                      <a:gd name="T7" fmla="*/ 252099 h 33"/>
                      <a:gd name="T8" fmla="*/ 3140320 w 293"/>
                      <a:gd name="T9" fmla="*/ 252099 h 33"/>
                      <a:gd name="T10" fmla="*/ 3531543 w 293"/>
                      <a:gd name="T11" fmla="*/ 0 h 33"/>
                      <a:gd name="T12" fmla="*/ 3845335 w 293"/>
                      <a:gd name="T13" fmla="*/ 0 h 33"/>
                      <a:gd name="T14" fmla="*/ 4319877 w 293"/>
                      <a:gd name="T15" fmla="*/ 252099 h 33"/>
                      <a:gd name="T16" fmla="*/ 4710623 w 293"/>
                      <a:gd name="T17" fmla="*/ 389821 h 33"/>
                      <a:gd name="T18" fmla="*/ 5050868 w 293"/>
                      <a:gd name="T19" fmla="*/ 523601 h 33"/>
                      <a:gd name="T20" fmla="*/ 5306213 w 293"/>
                      <a:gd name="T21" fmla="*/ 867377 h 33"/>
                      <a:gd name="T22" fmla="*/ 5508629 w 293"/>
                      <a:gd name="T23" fmla="*/ 1134025 h 33"/>
                      <a:gd name="T24" fmla="*/ 5658527 w 293"/>
                      <a:gd name="T25" fmla="*/ 1523203 h 33"/>
                      <a:gd name="T26" fmla="*/ 5741339 w 293"/>
                      <a:gd name="T27" fmla="*/ 1775302 h 33"/>
                      <a:gd name="T28" fmla="*/ 5779698 w 293"/>
                      <a:gd name="T29" fmla="*/ 2133466 h 33"/>
                      <a:gd name="T30" fmla="*/ 5741339 w 293"/>
                      <a:gd name="T31" fmla="*/ 2385565 h 33"/>
                      <a:gd name="T32" fmla="*/ 5658527 w 293"/>
                      <a:gd name="T33" fmla="*/ 2775386 h 33"/>
                      <a:gd name="T34" fmla="*/ 5508629 w 293"/>
                      <a:gd name="T35" fmla="*/ 3041439 h 33"/>
                      <a:gd name="T36" fmla="*/ 5306213 w 293"/>
                      <a:gd name="T37" fmla="*/ 3431060 h 33"/>
                      <a:gd name="T38" fmla="*/ 5050868 w 293"/>
                      <a:gd name="T39" fmla="*/ 3640843 h 33"/>
                      <a:gd name="T40" fmla="*/ 4710623 w 293"/>
                      <a:gd name="T41" fmla="*/ 3774819 h 33"/>
                      <a:gd name="T42" fmla="*/ 4319877 w 293"/>
                      <a:gd name="T43" fmla="*/ 4041541 h 33"/>
                      <a:gd name="T44" fmla="*/ 3845335 w 293"/>
                      <a:gd name="T45" fmla="*/ 4164439 h 33"/>
                      <a:gd name="T46" fmla="*/ 3548934 w 293"/>
                      <a:gd name="T47" fmla="*/ 4164439 h 33"/>
                      <a:gd name="T48" fmla="*/ 3140320 w 293"/>
                      <a:gd name="T49" fmla="*/ 4164439 h 33"/>
                      <a:gd name="T50" fmla="*/ 2665779 w 293"/>
                      <a:gd name="T51" fmla="*/ 4041541 h 33"/>
                      <a:gd name="T52" fmla="*/ 2071715 w 293"/>
                      <a:gd name="T53" fmla="*/ 3640843 h 33"/>
                      <a:gd name="T54" fmla="*/ 0 w 293"/>
                      <a:gd name="T55" fmla="*/ 2133466 h 33"/>
                      <a:gd name="T56" fmla="*/ 0 w 293"/>
                      <a:gd name="T57" fmla="*/ 213346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3262" name="Freeform 390"/>
                  <p:cNvSpPr>
                    <a:spLocks/>
                  </p:cNvSpPr>
                  <p:nvPr/>
                </p:nvSpPr>
                <p:spPr bwMode="auto">
                  <a:xfrm rot="16173530" flipH="1">
                    <a:off x="3167" y="1271"/>
                    <a:ext cx="289" cy="47"/>
                  </a:xfrm>
                  <a:custGeom>
                    <a:avLst/>
                    <a:gdLst>
                      <a:gd name="T0" fmla="*/ 0 w 293"/>
                      <a:gd name="T1" fmla="*/ 812 h 33"/>
                      <a:gd name="T2" fmla="*/ 0 w 293"/>
                      <a:gd name="T3" fmla="*/ 789 h 33"/>
                      <a:gd name="T4" fmla="*/ 94 w 293"/>
                      <a:gd name="T5" fmla="*/ 224 h 33"/>
                      <a:gd name="T6" fmla="*/ 113 w 293"/>
                      <a:gd name="T7" fmla="*/ 110 h 33"/>
                      <a:gd name="T8" fmla="*/ 137 w 293"/>
                      <a:gd name="T9" fmla="*/ 110 h 33"/>
                      <a:gd name="T10" fmla="*/ 157 w 293"/>
                      <a:gd name="T11" fmla="*/ 0 h 33"/>
                      <a:gd name="T12" fmla="*/ 169 w 293"/>
                      <a:gd name="T13" fmla="*/ 0 h 33"/>
                      <a:gd name="T14" fmla="*/ 186 w 293"/>
                      <a:gd name="T15" fmla="*/ 110 h 33"/>
                      <a:gd name="T16" fmla="*/ 206 w 293"/>
                      <a:gd name="T17" fmla="*/ 157 h 33"/>
                      <a:gd name="T18" fmla="*/ 223 w 293"/>
                      <a:gd name="T19" fmla="*/ 224 h 33"/>
                      <a:gd name="T20" fmla="*/ 232 w 293"/>
                      <a:gd name="T21" fmla="*/ 333 h 33"/>
                      <a:gd name="T22" fmla="*/ 240 w 293"/>
                      <a:gd name="T23" fmla="*/ 454 h 33"/>
                      <a:gd name="T24" fmla="*/ 246 w 293"/>
                      <a:gd name="T25" fmla="*/ 570 h 33"/>
                      <a:gd name="T26" fmla="*/ 249 w 293"/>
                      <a:gd name="T27" fmla="*/ 675 h 33"/>
                      <a:gd name="T28" fmla="*/ 250 w 293"/>
                      <a:gd name="T29" fmla="*/ 812 h 33"/>
                      <a:gd name="T30" fmla="*/ 249 w 293"/>
                      <a:gd name="T31" fmla="*/ 921 h 33"/>
                      <a:gd name="T32" fmla="*/ 246 w 293"/>
                      <a:gd name="T33" fmla="*/ 1067 h 33"/>
                      <a:gd name="T34" fmla="*/ 240 w 293"/>
                      <a:gd name="T35" fmla="*/ 1156 h 33"/>
                      <a:gd name="T36" fmla="*/ 232 w 293"/>
                      <a:gd name="T37" fmla="*/ 1312 h 33"/>
                      <a:gd name="T38" fmla="*/ 223 w 293"/>
                      <a:gd name="T39" fmla="*/ 1397 h 33"/>
                      <a:gd name="T40" fmla="*/ 206 w 293"/>
                      <a:gd name="T41" fmla="*/ 1477 h 33"/>
                      <a:gd name="T42" fmla="*/ 186 w 293"/>
                      <a:gd name="T43" fmla="*/ 1592 h 33"/>
                      <a:gd name="T44" fmla="*/ 169 w 293"/>
                      <a:gd name="T45" fmla="*/ 1601 h 33"/>
                      <a:gd name="T46" fmla="*/ 158 w 293"/>
                      <a:gd name="T47" fmla="*/ 1601 h 33"/>
                      <a:gd name="T48" fmla="*/ 137 w 293"/>
                      <a:gd name="T49" fmla="*/ 1601 h 33"/>
                      <a:gd name="T50" fmla="*/ 113 w 293"/>
                      <a:gd name="T51" fmla="*/ 1592 h 33"/>
                      <a:gd name="T52" fmla="*/ 94 w 293"/>
                      <a:gd name="T53" fmla="*/ 1397 h 33"/>
                      <a:gd name="T54" fmla="*/ 0 w 293"/>
                      <a:gd name="T55" fmla="*/ 812 h 33"/>
                      <a:gd name="T56" fmla="*/ 0 w 293"/>
                      <a:gd name="T57" fmla="*/ 81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3259" name="Line 39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3256" name="AutoShape 39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ltLang="de-DE"/>
              </a:p>
            </p:txBody>
          </p:sp>
          <p:sp>
            <p:nvSpPr>
              <p:cNvPr id="93257" name="Line 39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93192" name="AutoShape 316"/>
          <p:cNvSpPr>
            <a:spLocks noChangeArrowheads="1"/>
          </p:cNvSpPr>
          <p:nvPr/>
        </p:nvSpPr>
        <p:spPr bwMode="auto">
          <a:xfrm>
            <a:off x="6786563" y="3925888"/>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eaLnBrk="0" hangingPunct="0"/>
            <a:endParaRPr lang="de-DE" altLang="de-DE"/>
          </a:p>
        </p:txBody>
      </p:sp>
      <p:sp>
        <p:nvSpPr>
          <p:cNvPr id="93193" name="Text Box 145"/>
          <p:cNvSpPr txBox="1">
            <a:spLocks noChangeArrowheads="1"/>
          </p:cNvSpPr>
          <p:nvPr/>
        </p:nvSpPr>
        <p:spPr bwMode="auto">
          <a:xfrm>
            <a:off x="4592638" y="1993900"/>
            <a:ext cx="1063625" cy="338138"/>
          </a:xfrm>
          <a:prstGeom prst="rect">
            <a:avLst/>
          </a:prstGeom>
          <a:noFill/>
          <a:ln w="9525">
            <a:noFill/>
            <a:miter lim="800000"/>
            <a:headEnd/>
            <a:tailEnd/>
          </a:ln>
        </p:spPr>
        <p:txBody>
          <a:bodyPr>
            <a:spAutoFit/>
          </a:bodyPr>
          <a:lstStyle/>
          <a:p>
            <a:pPr algn="ctr" eaLnBrk="0" hangingPunct="0">
              <a:spcBef>
                <a:spcPct val="50000"/>
              </a:spcBef>
            </a:pPr>
            <a:r>
              <a:rPr lang="de-DE" altLang="de-DE" sz="1600" b="1"/>
              <a:t>1 ¼</a:t>
            </a:r>
          </a:p>
        </p:txBody>
      </p:sp>
      <p:grpSp>
        <p:nvGrpSpPr>
          <p:cNvPr id="93194" name="Group 179"/>
          <p:cNvGrpSpPr>
            <a:grpSpLocks/>
          </p:cNvGrpSpPr>
          <p:nvPr/>
        </p:nvGrpSpPr>
        <p:grpSpPr bwMode="auto">
          <a:xfrm>
            <a:off x="4616450" y="3355975"/>
            <a:ext cx="768350" cy="698500"/>
            <a:chOff x="2005" y="1963"/>
            <a:chExt cx="484" cy="440"/>
          </a:xfrm>
        </p:grpSpPr>
        <p:grpSp>
          <p:nvGrpSpPr>
            <p:cNvPr id="93249" name="Group 177"/>
            <p:cNvGrpSpPr>
              <a:grpSpLocks/>
            </p:cNvGrpSpPr>
            <p:nvPr/>
          </p:nvGrpSpPr>
          <p:grpSpPr bwMode="auto">
            <a:xfrm>
              <a:off x="2005" y="1963"/>
              <a:ext cx="484" cy="440"/>
              <a:chOff x="2005" y="1963"/>
              <a:chExt cx="484" cy="440"/>
            </a:xfrm>
          </p:grpSpPr>
          <p:sp>
            <p:nvSpPr>
              <p:cNvPr id="93251" name="Line 175"/>
              <p:cNvSpPr>
                <a:spLocks noChangeShapeType="1"/>
              </p:cNvSpPr>
              <p:nvPr/>
            </p:nvSpPr>
            <p:spPr bwMode="auto">
              <a:xfrm>
                <a:off x="2005" y="2403"/>
                <a:ext cx="454" cy="0"/>
              </a:xfrm>
              <a:prstGeom prst="line">
                <a:avLst/>
              </a:prstGeom>
              <a:noFill/>
              <a:ln w="38100">
                <a:solidFill>
                  <a:srgbClr val="FF0000"/>
                </a:solidFill>
                <a:prstDash val="sysDot"/>
                <a:round/>
                <a:headEnd/>
                <a:tailEnd/>
              </a:ln>
            </p:spPr>
            <p:txBody>
              <a:bodyPr wrap="none" anchor="ctr"/>
              <a:lstStyle/>
              <a:p>
                <a:endParaRPr lang="de-DE"/>
              </a:p>
            </p:txBody>
          </p:sp>
          <p:sp>
            <p:nvSpPr>
              <p:cNvPr id="93252" name="Line 176"/>
              <p:cNvSpPr>
                <a:spLocks noChangeShapeType="1"/>
              </p:cNvSpPr>
              <p:nvPr/>
            </p:nvSpPr>
            <p:spPr bwMode="auto">
              <a:xfrm>
                <a:off x="2111" y="1963"/>
                <a:ext cx="378" cy="424"/>
              </a:xfrm>
              <a:prstGeom prst="line">
                <a:avLst/>
              </a:prstGeom>
              <a:noFill/>
              <a:ln w="38100">
                <a:solidFill>
                  <a:srgbClr val="FF0000"/>
                </a:solidFill>
                <a:prstDash val="sysDot"/>
                <a:round/>
                <a:headEnd/>
                <a:tailEnd/>
              </a:ln>
            </p:spPr>
            <p:txBody>
              <a:bodyPr wrap="none" anchor="ctr"/>
              <a:lstStyle/>
              <a:p>
                <a:endParaRPr lang="de-DE"/>
              </a:p>
            </p:txBody>
          </p:sp>
        </p:grpSp>
        <p:sp>
          <p:nvSpPr>
            <p:cNvPr id="93250" name="Text Box 178"/>
            <p:cNvSpPr txBox="1">
              <a:spLocks noChangeArrowheads="1"/>
            </p:cNvSpPr>
            <p:nvPr/>
          </p:nvSpPr>
          <p:spPr bwMode="auto">
            <a:xfrm>
              <a:off x="2040" y="2200"/>
              <a:ext cx="272" cy="173"/>
            </a:xfrm>
            <a:prstGeom prst="rect">
              <a:avLst/>
            </a:prstGeom>
            <a:noFill/>
            <a:ln w="9525">
              <a:noFill/>
              <a:miter lim="800000"/>
              <a:headEnd/>
              <a:tailEnd/>
            </a:ln>
          </p:spPr>
          <p:txBody>
            <a:bodyPr>
              <a:spAutoFit/>
            </a:bodyPr>
            <a:lstStyle/>
            <a:p>
              <a:pPr algn="ctr" eaLnBrk="0" hangingPunct="0">
                <a:spcBef>
                  <a:spcPct val="50000"/>
                </a:spcBef>
              </a:pPr>
              <a:r>
                <a:rPr lang="de-DE" altLang="de-DE" sz="1200" b="1"/>
                <a:t>45°</a:t>
              </a:r>
            </a:p>
          </p:txBody>
        </p:sp>
      </p:grpSp>
      <p:grpSp>
        <p:nvGrpSpPr>
          <p:cNvPr id="93195" name="Gruppieren 120"/>
          <p:cNvGrpSpPr>
            <a:grpSpLocks/>
          </p:cNvGrpSpPr>
          <p:nvPr/>
        </p:nvGrpSpPr>
        <p:grpSpPr bwMode="auto">
          <a:xfrm rot="-2466679">
            <a:off x="3921125" y="1762125"/>
            <a:ext cx="766763" cy="1017588"/>
            <a:chOff x="7247212" y="1994147"/>
            <a:chExt cx="766488" cy="1018431"/>
          </a:xfrm>
        </p:grpSpPr>
        <p:grpSp>
          <p:nvGrpSpPr>
            <p:cNvPr id="93242" name="Group 628"/>
            <p:cNvGrpSpPr>
              <a:grpSpLocks/>
            </p:cNvGrpSpPr>
            <p:nvPr/>
          </p:nvGrpSpPr>
          <p:grpSpPr bwMode="auto">
            <a:xfrm rot="14172173" flipH="1">
              <a:off x="7053271" y="2265537"/>
              <a:ext cx="954008" cy="411228"/>
              <a:chOff x="4875" y="7237"/>
              <a:chExt cx="4230" cy="1883"/>
            </a:xfrm>
          </p:grpSpPr>
          <p:sp>
            <p:nvSpPr>
              <p:cNvPr id="93247" name="Arc 62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93248" name="AutoShape 630"/>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grpSp>
          <p:nvGrpSpPr>
            <p:cNvPr id="93243" name="Group 628"/>
            <p:cNvGrpSpPr>
              <a:grpSpLocks/>
            </p:cNvGrpSpPr>
            <p:nvPr/>
          </p:nvGrpSpPr>
          <p:grpSpPr bwMode="auto">
            <a:xfrm rot="2487120" flipV="1">
              <a:off x="7247212" y="2666091"/>
              <a:ext cx="733623" cy="262927"/>
              <a:chOff x="4875" y="7237"/>
              <a:chExt cx="4230" cy="1883"/>
            </a:xfrm>
          </p:grpSpPr>
          <p:sp>
            <p:nvSpPr>
              <p:cNvPr id="93245" name="Arc 62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93246" name="AutoShape 630"/>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cxnSp>
          <p:nvCxnSpPr>
            <p:cNvPr id="93244" name="Gerader Verbinder 123"/>
            <p:cNvCxnSpPr>
              <a:cxnSpLocks noChangeShapeType="1"/>
            </p:cNvCxnSpPr>
            <p:nvPr/>
          </p:nvCxnSpPr>
          <p:spPr bwMode="auto">
            <a:xfrm>
              <a:off x="8013700" y="2678946"/>
              <a:ext cx="0" cy="333632"/>
            </a:xfrm>
            <a:prstGeom prst="line">
              <a:avLst/>
            </a:prstGeom>
            <a:noFill/>
            <a:ln w="12700" algn="ctr">
              <a:solidFill>
                <a:schemeClr val="tx1"/>
              </a:solidFill>
              <a:round/>
              <a:headEnd/>
              <a:tailEnd/>
            </a:ln>
          </p:spPr>
        </p:cxnSp>
      </p:grpSp>
      <p:grpSp>
        <p:nvGrpSpPr>
          <p:cNvPr id="93196" name="Gruppieren 128"/>
          <p:cNvGrpSpPr>
            <a:grpSpLocks/>
          </p:cNvGrpSpPr>
          <p:nvPr/>
        </p:nvGrpSpPr>
        <p:grpSpPr bwMode="auto">
          <a:xfrm rot="18966432" flipH="1">
            <a:off x="4205288" y="2041525"/>
            <a:ext cx="766762" cy="1019175"/>
            <a:chOff x="7247212" y="1994147"/>
            <a:chExt cx="766488" cy="1018431"/>
          </a:xfrm>
        </p:grpSpPr>
        <p:grpSp>
          <p:nvGrpSpPr>
            <p:cNvPr id="93235" name="Group 628"/>
            <p:cNvGrpSpPr>
              <a:grpSpLocks/>
            </p:cNvGrpSpPr>
            <p:nvPr/>
          </p:nvGrpSpPr>
          <p:grpSpPr bwMode="auto">
            <a:xfrm rot="14172173" flipH="1">
              <a:off x="7053271" y="2265537"/>
              <a:ext cx="954008" cy="411228"/>
              <a:chOff x="4875" y="7237"/>
              <a:chExt cx="4230" cy="1883"/>
            </a:xfrm>
          </p:grpSpPr>
          <p:sp>
            <p:nvSpPr>
              <p:cNvPr id="93240" name="Arc 62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93241" name="AutoShape 630"/>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grpSp>
          <p:nvGrpSpPr>
            <p:cNvPr id="93236" name="Group 628"/>
            <p:cNvGrpSpPr>
              <a:grpSpLocks/>
            </p:cNvGrpSpPr>
            <p:nvPr/>
          </p:nvGrpSpPr>
          <p:grpSpPr bwMode="auto">
            <a:xfrm rot="2487120" flipV="1">
              <a:off x="7247212" y="2666091"/>
              <a:ext cx="733623" cy="262927"/>
              <a:chOff x="4875" y="7237"/>
              <a:chExt cx="4230" cy="1883"/>
            </a:xfrm>
          </p:grpSpPr>
          <p:sp>
            <p:nvSpPr>
              <p:cNvPr id="93238" name="Arc 62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2700">
                <a:solidFill>
                  <a:schemeClr val="tx1"/>
                </a:solidFill>
                <a:round/>
                <a:headEnd/>
                <a:tailEnd/>
              </a:ln>
            </p:spPr>
            <p:txBody>
              <a:bodyPr/>
              <a:lstStyle/>
              <a:p>
                <a:endParaRPr lang="de-DE"/>
              </a:p>
            </p:txBody>
          </p:sp>
          <p:sp>
            <p:nvSpPr>
              <p:cNvPr id="93239" name="AutoShape 630"/>
              <p:cNvSpPr>
                <a:spLocks noChangeArrowheads="1"/>
              </p:cNvSpPr>
              <p:nvPr/>
            </p:nvSpPr>
            <p:spPr bwMode="auto">
              <a:xfrm rot="10800000">
                <a:off x="8580" y="8505"/>
                <a:ext cx="525" cy="615"/>
              </a:xfrm>
              <a:prstGeom prst="triangle">
                <a:avLst>
                  <a:gd name="adj" fmla="val 50000"/>
                </a:avLst>
              </a:prstGeom>
              <a:solidFill>
                <a:srgbClr val="000000"/>
              </a:solidFill>
              <a:ln w="12700">
                <a:solidFill>
                  <a:schemeClr val="tx1"/>
                </a:solidFill>
                <a:miter lim="800000"/>
                <a:headEnd/>
                <a:tailEnd/>
              </a:ln>
            </p:spPr>
            <p:txBody>
              <a:bodyPr/>
              <a:lstStyle/>
              <a:p>
                <a:pPr algn="ctr" eaLnBrk="0" hangingPunct="0">
                  <a:lnSpc>
                    <a:spcPct val="80000"/>
                  </a:lnSpc>
                </a:pPr>
                <a:endParaRPr lang="de-DE" altLang="de-DE"/>
              </a:p>
            </p:txBody>
          </p:sp>
        </p:grpSp>
        <p:cxnSp>
          <p:nvCxnSpPr>
            <p:cNvPr id="93237" name="Gerader Verbinder 131"/>
            <p:cNvCxnSpPr>
              <a:cxnSpLocks noChangeShapeType="1"/>
            </p:cNvCxnSpPr>
            <p:nvPr/>
          </p:nvCxnSpPr>
          <p:spPr bwMode="auto">
            <a:xfrm>
              <a:off x="8013700" y="2678946"/>
              <a:ext cx="0" cy="333632"/>
            </a:xfrm>
            <a:prstGeom prst="line">
              <a:avLst/>
            </a:prstGeom>
            <a:noFill/>
            <a:ln w="12700" algn="ctr">
              <a:solidFill>
                <a:schemeClr val="tx1"/>
              </a:solidFill>
              <a:round/>
              <a:headEnd/>
              <a:tailEnd/>
            </a:ln>
          </p:spPr>
        </p:cxnSp>
      </p:grpSp>
      <p:sp>
        <p:nvSpPr>
          <p:cNvPr id="93197" name="Text Box 145"/>
          <p:cNvSpPr txBox="1">
            <a:spLocks noChangeArrowheads="1"/>
          </p:cNvSpPr>
          <p:nvPr/>
        </p:nvSpPr>
        <p:spPr bwMode="auto">
          <a:xfrm>
            <a:off x="4073097" y="3032363"/>
            <a:ext cx="543353" cy="338138"/>
          </a:xfrm>
          <a:prstGeom prst="rect">
            <a:avLst/>
          </a:prstGeom>
          <a:noFill/>
          <a:ln w="9525">
            <a:noFill/>
            <a:miter lim="800000"/>
            <a:headEnd/>
            <a:tailEnd/>
          </a:ln>
        </p:spPr>
        <p:txBody>
          <a:bodyPr wrap="square">
            <a:spAutoFit/>
          </a:bodyPr>
          <a:lstStyle/>
          <a:p>
            <a:pPr algn="ctr" eaLnBrk="0" hangingPunct="0">
              <a:spcBef>
                <a:spcPct val="50000"/>
              </a:spcBef>
            </a:pPr>
            <a:r>
              <a:rPr lang="de-DE" altLang="de-DE" sz="1600" b="1"/>
              <a:t>1 ¼</a:t>
            </a:r>
          </a:p>
        </p:txBody>
      </p:sp>
      <p:grpSp>
        <p:nvGrpSpPr>
          <p:cNvPr id="93198" name="Group 575"/>
          <p:cNvGrpSpPr>
            <a:grpSpLocks/>
          </p:cNvGrpSpPr>
          <p:nvPr/>
        </p:nvGrpSpPr>
        <p:grpSpPr bwMode="auto">
          <a:xfrm rot="19349050" flipH="1">
            <a:off x="3925888" y="1787525"/>
            <a:ext cx="311150" cy="490538"/>
            <a:chOff x="2820" y="264"/>
            <a:chExt cx="420" cy="1452"/>
          </a:xfrm>
        </p:grpSpPr>
        <p:sp>
          <p:nvSpPr>
            <p:cNvPr id="93223" name="Line 57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3224" name="Group 577"/>
            <p:cNvGrpSpPr>
              <a:grpSpLocks/>
            </p:cNvGrpSpPr>
            <p:nvPr/>
          </p:nvGrpSpPr>
          <p:grpSpPr bwMode="auto">
            <a:xfrm>
              <a:off x="2940" y="264"/>
              <a:ext cx="300" cy="1452"/>
              <a:chOff x="2940" y="264"/>
              <a:chExt cx="300" cy="1452"/>
            </a:xfrm>
          </p:grpSpPr>
          <p:grpSp>
            <p:nvGrpSpPr>
              <p:cNvPr id="93225" name="Group 578"/>
              <p:cNvGrpSpPr>
                <a:grpSpLocks/>
              </p:cNvGrpSpPr>
              <p:nvPr/>
            </p:nvGrpSpPr>
            <p:grpSpPr bwMode="auto">
              <a:xfrm>
                <a:off x="2940" y="264"/>
                <a:ext cx="252" cy="1368"/>
                <a:chOff x="3024" y="732"/>
                <a:chExt cx="252" cy="1368"/>
              </a:xfrm>
            </p:grpSpPr>
            <p:grpSp>
              <p:nvGrpSpPr>
                <p:cNvPr id="93228" name="Group 579"/>
                <p:cNvGrpSpPr>
                  <a:grpSpLocks/>
                </p:cNvGrpSpPr>
                <p:nvPr/>
              </p:nvGrpSpPr>
              <p:grpSpPr bwMode="auto">
                <a:xfrm>
                  <a:off x="3024" y="732"/>
                  <a:ext cx="252" cy="1368"/>
                  <a:chOff x="3168" y="1008"/>
                  <a:chExt cx="484" cy="2448"/>
                </a:xfrm>
              </p:grpSpPr>
              <p:grpSp>
                <p:nvGrpSpPr>
                  <p:cNvPr id="93230" name="Group 580"/>
                  <p:cNvGrpSpPr>
                    <a:grpSpLocks/>
                  </p:cNvGrpSpPr>
                  <p:nvPr/>
                </p:nvGrpSpPr>
                <p:grpSpPr bwMode="auto">
                  <a:xfrm>
                    <a:off x="3168" y="1008"/>
                    <a:ext cx="484" cy="2448"/>
                    <a:chOff x="2256" y="864"/>
                    <a:chExt cx="532" cy="2448"/>
                  </a:xfrm>
                </p:grpSpPr>
                <p:sp>
                  <p:nvSpPr>
                    <p:cNvPr id="93233" name="Freeform 58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3234" name="Freeform 58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3231" name="Freeform 58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3232" name="Freeform 584"/>
                  <p:cNvSpPr>
                    <a:spLocks/>
                  </p:cNvSpPr>
                  <p:nvPr/>
                </p:nvSpPr>
                <p:spPr bwMode="auto">
                  <a:xfrm rot="16173530" flipH="1">
                    <a:off x="3167" y="1271"/>
                    <a:ext cx="289" cy="47"/>
                  </a:xfrm>
                  <a:custGeom>
                    <a:avLst/>
                    <a:gdLst>
                      <a:gd name="T0" fmla="*/ 0 w 293"/>
                      <a:gd name="T1" fmla="*/ 1362762 h 33"/>
                      <a:gd name="T2" fmla="*/ 0 w 293"/>
                      <a:gd name="T3" fmla="*/ 1325645 h 33"/>
                      <a:gd name="T4" fmla="*/ 73 w 293"/>
                      <a:gd name="T5" fmla="*/ 376090 h 33"/>
                      <a:gd name="T6" fmla="*/ 90 w 293"/>
                      <a:gd name="T7" fmla="*/ 185406 h 33"/>
                      <a:gd name="T8" fmla="*/ 102 w 293"/>
                      <a:gd name="T9" fmla="*/ 185406 h 33"/>
                      <a:gd name="T10" fmla="*/ 115 w 293"/>
                      <a:gd name="T11" fmla="*/ 0 h 33"/>
                      <a:gd name="T12" fmla="*/ 127 w 293"/>
                      <a:gd name="T13" fmla="*/ 0 h 33"/>
                      <a:gd name="T14" fmla="*/ 143 w 293"/>
                      <a:gd name="T15" fmla="*/ 185406 h 33"/>
                      <a:gd name="T16" fmla="*/ 156 w 293"/>
                      <a:gd name="T17" fmla="*/ 264063 h 33"/>
                      <a:gd name="T18" fmla="*/ 167 w 293"/>
                      <a:gd name="T19" fmla="*/ 376090 h 33"/>
                      <a:gd name="T20" fmla="*/ 173 w 293"/>
                      <a:gd name="T21" fmla="*/ 558948 h 33"/>
                      <a:gd name="T22" fmla="*/ 179 w 293"/>
                      <a:gd name="T23" fmla="*/ 762885 h 33"/>
                      <a:gd name="T24" fmla="*/ 183 w 293"/>
                      <a:gd name="T25" fmla="*/ 956833 h 33"/>
                      <a:gd name="T26" fmla="*/ 186 w 293"/>
                      <a:gd name="T27" fmla="*/ 1133806 h 33"/>
                      <a:gd name="T28" fmla="*/ 187 w 293"/>
                      <a:gd name="T29" fmla="*/ 1362762 h 33"/>
                      <a:gd name="T30" fmla="*/ 186 w 293"/>
                      <a:gd name="T31" fmla="*/ 1547486 h 33"/>
                      <a:gd name="T32" fmla="*/ 183 w 293"/>
                      <a:gd name="T33" fmla="*/ 1792645 h 33"/>
                      <a:gd name="T34" fmla="*/ 179 w 293"/>
                      <a:gd name="T35" fmla="*/ 1940903 h 33"/>
                      <a:gd name="T36" fmla="*/ 173 w 293"/>
                      <a:gd name="T37" fmla="*/ 2203995 h 33"/>
                      <a:gd name="T38" fmla="*/ 167 w 293"/>
                      <a:gd name="T39" fmla="*/ 2346700 h 33"/>
                      <a:gd name="T40" fmla="*/ 156 w 293"/>
                      <a:gd name="T41" fmla="*/ 2481796 h 33"/>
                      <a:gd name="T42" fmla="*/ 143 w 293"/>
                      <a:gd name="T43" fmla="*/ 2674127 h 33"/>
                      <a:gd name="T44" fmla="*/ 127 w 293"/>
                      <a:gd name="T45" fmla="*/ 2689026 h 33"/>
                      <a:gd name="T46" fmla="*/ 116 w 293"/>
                      <a:gd name="T47" fmla="*/ 2689026 h 33"/>
                      <a:gd name="T48" fmla="*/ 102 w 293"/>
                      <a:gd name="T49" fmla="*/ 2689026 h 33"/>
                      <a:gd name="T50" fmla="*/ 90 w 293"/>
                      <a:gd name="T51" fmla="*/ 2674127 h 33"/>
                      <a:gd name="T52" fmla="*/ 73 w 293"/>
                      <a:gd name="T53" fmla="*/ 2346700 h 33"/>
                      <a:gd name="T54" fmla="*/ 0 w 293"/>
                      <a:gd name="T55" fmla="*/ 1362762 h 33"/>
                      <a:gd name="T56" fmla="*/ 0 w 293"/>
                      <a:gd name="T57" fmla="*/ 13627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3229" name="Line 58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3226" name="AutoShape 58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3227" name="Line 58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93199" name="Group 575"/>
          <p:cNvGrpSpPr>
            <a:grpSpLocks/>
          </p:cNvGrpSpPr>
          <p:nvPr/>
        </p:nvGrpSpPr>
        <p:grpSpPr bwMode="auto">
          <a:xfrm rot="19349050" flipH="1">
            <a:off x="5256213" y="3201988"/>
            <a:ext cx="311150" cy="490537"/>
            <a:chOff x="2820" y="264"/>
            <a:chExt cx="420" cy="1452"/>
          </a:xfrm>
        </p:grpSpPr>
        <p:sp>
          <p:nvSpPr>
            <p:cNvPr id="93211" name="Line 57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3212" name="Group 577"/>
            <p:cNvGrpSpPr>
              <a:grpSpLocks/>
            </p:cNvGrpSpPr>
            <p:nvPr/>
          </p:nvGrpSpPr>
          <p:grpSpPr bwMode="auto">
            <a:xfrm>
              <a:off x="2940" y="264"/>
              <a:ext cx="300" cy="1452"/>
              <a:chOff x="2940" y="264"/>
              <a:chExt cx="300" cy="1452"/>
            </a:xfrm>
          </p:grpSpPr>
          <p:grpSp>
            <p:nvGrpSpPr>
              <p:cNvPr id="93213" name="Group 578"/>
              <p:cNvGrpSpPr>
                <a:grpSpLocks/>
              </p:cNvGrpSpPr>
              <p:nvPr/>
            </p:nvGrpSpPr>
            <p:grpSpPr bwMode="auto">
              <a:xfrm>
                <a:off x="2940" y="264"/>
                <a:ext cx="252" cy="1368"/>
                <a:chOff x="3024" y="732"/>
                <a:chExt cx="252" cy="1368"/>
              </a:xfrm>
            </p:grpSpPr>
            <p:grpSp>
              <p:nvGrpSpPr>
                <p:cNvPr id="93216" name="Group 579"/>
                <p:cNvGrpSpPr>
                  <a:grpSpLocks/>
                </p:cNvGrpSpPr>
                <p:nvPr/>
              </p:nvGrpSpPr>
              <p:grpSpPr bwMode="auto">
                <a:xfrm>
                  <a:off x="3024" y="732"/>
                  <a:ext cx="252" cy="1368"/>
                  <a:chOff x="3168" y="1008"/>
                  <a:chExt cx="484" cy="2448"/>
                </a:xfrm>
              </p:grpSpPr>
              <p:grpSp>
                <p:nvGrpSpPr>
                  <p:cNvPr id="93218" name="Group 580"/>
                  <p:cNvGrpSpPr>
                    <a:grpSpLocks/>
                  </p:cNvGrpSpPr>
                  <p:nvPr/>
                </p:nvGrpSpPr>
                <p:grpSpPr bwMode="auto">
                  <a:xfrm>
                    <a:off x="3168" y="1008"/>
                    <a:ext cx="484" cy="2448"/>
                    <a:chOff x="2256" y="864"/>
                    <a:chExt cx="532" cy="2448"/>
                  </a:xfrm>
                </p:grpSpPr>
                <p:sp>
                  <p:nvSpPr>
                    <p:cNvPr id="93221" name="Freeform 58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3222" name="Freeform 58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3219" name="Freeform 58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3220" name="Freeform 584"/>
                  <p:cNvSpPr>
                    <a:spLocks/>
                  </p:cNvSpPr>
                  <p:nvPr/>
                </p:nvSpPr>
                <p:spPr bwMode="auto">
                  <a:xfrm rot="16173530" flipH="1">
                    <a:off x="3167" y="1271"/>
                    <a:ext cx="289" cy="47"/>
                  </a:xfrm>
                  <a:custGeom>
                    <a:avLst/>
                    <a:gdLst>
                      <a:gd name="T0" fmla="*/ 0 w 293"/>
                      <a:gd name="T1" fmla="*/ 1362762 h 33"/>
                      <a:gd name="T2" fmla="*/ 0 w 293"/>
                      <a:gd name="T3" fmla="*/ 1325645 h 33"/>
                      <a:gd name="T4" fmla="*/ 73 w 293"/>
                      <a:gd name="T5" fmla="*/ 376090 h 33"/>
                      <a:gd name="T6" fmla="*/ 90 w 293"/>
                      <a:gd name="T7" fmla="*/ 185406 h 33"/>
                      <a:gd name="T8" fmla="*/ 102 w 293"/>
                      <a:gd name="T9" fmla="*/ 185406 h 33"/>
                      <a:gd name="T10" fmla="*/ 115 w 293"/>
                      <a:gd name="T11" fmla="*/ 0 h 33"/>
                      <a:gd name="T12" fmla="*/ 127 w 293"/>
                      <a:gd name="T13" fmla="*/ 0 h 33"/>
                      <a:gd name="T14" fmla="*/ 143 w 293"/>
                      <a:gd name="T15" fmla="*/ 185406 h 33"/>
                      <a:gd name="T16" fmla="*/ 156 w 293"/>
                      <a:gd name="T17" fmla="*/ 264063 h 33"/>
                      <a:gd name="T18" fmla="*/ 167 w 293"/>
                      <a:gd name="T19" fmla="*/ 376090 h 33"/>
                      <a:gd name="T20" fmla="*/ 173 w 293"/>
                      <a:gd name="T21" fmla="*/ 558948 h 33"/>
                      <a:gd name="T22" fmla="*/ 179 w 293"/>
                      <a:gd name="T23" fmla="*/ 762885 h 33"/>
                      <a:gd name="T24" fmla="*/ 183 w 293"/>
                      <a:gd name="T25" fmla="*/ 956833 h 33"/>
                      <a:gd name="T26" fmla="*/ 186 w 293"/>
                      <a:gd name="T27" fmla="*/ 1133806 h 33"/>
                      <a:gd name="T28" fmla="*/ 187 w 293"/>
                      <a:gd name="T29" fmla="*/ 1362762 h 33"/>
                      <a:gd name="T30" fmla="*/ 186 w 293"/>
                      <a:gd name="T31" fmla="*/ 1547486 h 33"/>
                      <a:gd name="T32" fmla="*/ 183 w 293"/>
                      <a:gd name="T33" fmla="*/ 1792645 h 33"/>
                      <a:gd name="T34" fmla="*/ 179 w 293"/>
                      <a:gd name="T35" fmla="*/ 1940903 h 33"/>
                      <a:gd name="T36" fmla="*/ 173 w 293"/>
                      <a:gd name="T37" fmla="*/ 2203995 h 33"/>
                      <a:gd name="T38" fmla="*/ 167 w 293"/>
                      <a:gd name="T39" fmla="*/ 2346700 h 33"/>
                      <a:gd name="T40" fmla="*/ 156 w 293"/>
                      <a:gd name="T41" fmla="*/ 2481796 h 33"/>
                      <a:gd name="T42" fmla="*/ 143 w 293"/>
                      <a:gd name="T43" fmla="*/ 2674127 h 33"/>
                      <a:gd name="T44" fmla="*/ 127 w 293"/>
                      <a:gd name="T45" fmla="*/ 2689026 h 33"/>
                      <a:gd name="T46" fmla="*/ 116 w 293"/>
                      <a:gd name="T47" fmla="*/ 2689026 h 33"/>
                      <a:gd name="T48" fmla="*/ 102 w 293"/>
                      <a:gd name="T49" fmla="*/ 2689026 h 33"/>
                      <a:gd name="T50" fmla="*/ 90 w 293"/>
                      <a:gd name="T51" fmla="*/ 2674127 h 33"/>
                      <a:gd name="T52" fmla="*/ 73 w 293"/>
                      <a:gd name="T53" fmla="*/ 2346700 h 33"/>
                      <a:gd name="T54" fmla="*/ 0 w 293"/>
                      <a:gd name="T55" fmla="*/ 1362762 h 33"/>
                      <a:gd name="T56" fmla="*/ 0 w 293"/>
                      <a:gd name="T57" fmla="*/ 13627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3217" name="Line 58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3214" name="AutoShape 58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3215" name="Line 58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99" name="Text Box 40"/>
          <p:cNvSpPr txBox="1">
            <a:spLocks noChangeArrowheads="1"/>
          </p:cNvSpPr>
          <p:nvPr/>
        </p:nvSpPr>
        <p:spPr bwMode="auto">
          <a:xfrm>
            <a:off x="5280666" y="1601107"/>
            <a:ext cx="2954338" cy="615553"/>
          </a:xfrm>
          <a:prstGeom prst="rect">
            <a:avLst/>
          </a:prstGeom>
          <a:noFill/>
          <a:ln w="9525">
            <a:noFill/>
            <a:miter lim="800000"/>
            <a:headEnd/>
            <a:tailEnd/>
          </a:ln>
        </p:spPr>
        <p:txBody>
          <a:bodyPr>
            <a:spAutoFit/>
          </a:bodyPr>
          <a:lstStyle/>
          <a:p>
            <a:pPr eaLnBrk="0" hangingPunct="0">
              <a:spcBef>
                <a:spcPct val="50000"/>
              </a:spcBef>
            </a:pPr>
            <a:r>
              <a:rPr lang="zh-CN" altLang="en-US" sz="1600" b="1" dirty="0">
                <a:solidFill>
                  <a:srgbClr val="0000FF"/>
                </a:solidFill>
              </a:rPr>
              <a:t>双向滚转组合位于直线段中间</a:t>
            </a:r>
            <a:endParaRPr lang="en-US" altLang="zh-CN" sz="1600" b="1" dirty="0">
              <a:solidFill>
                <a:srgbClr val="0000FF"/>
              </a:solidFill>
            </a:endParaRPr>
          </a:p>
          <a:p>
            <a:pPr eaLnBrk="0" hangingPunct="0">
              <a:spcBef>
                <a:spcPct val="50000"/>
              </a:spcBef>
            </a:pPr>
            <a:r>
              <a:rPr lang="de-DE" altLang="de-DE" sz="1200" b="1" dirty="0">
                <a:solidFill>
                  <a:srgbClr val="0000FF"/>
                </a:solidFill>
              </a:rPr>
              <a:t>Rolls centered on middle of the line.</a:t>
            </a:r>
          </a:p>
        </p:txBody>
      </p:sp>
      <p:sp>
        <p:nvSpPr>
          <p:cNvPr id="100" name="Oval 101"/>
          <p:cNvSpPr>
            <a:spLocks noChangeArrowheads="1"/>
          </p:cNvSpPr>
          <p:nvPr/>
        </p:nvSpPr>
        <p:spPr bwMode="auto">
          <a:xfrm>
            <a:off x="2974975" y="1447800"/>
            <a:ext cx="800100" cy="787400"/>
          </a:xfrm>
          <a:prstGeom prst="ellipse">
            <a:avLst/>
          </a:prstGeom>
          <a:noFill/>
          <a:ln w="38100" cap="rnd">
            <a:solidFill>
              <a:srgbClr val="FFFF00"/>
            </a:solidFill>
            <a:prstDash val="sysDot"/>
            <a:round/>
            <a:headEnd/>
            <a:tailEnd/>
          </a:ln>
        </p:spPr>
        <p:txBody>
          <a:bodyPr wrap="none" anchor="ctr"/>
          <a:lstStyle/>
          <a:p>
            <a:pPr eaLnBrk="0" hangingPunct="0">
              <a:lnSpc>
                <a:spcPct val="80000"/>
              </a:lnSpc>
            </a:pPr>
            <a:endParaRPr lang="de-DE" altLang="de-DE"/>
          </a:p>
        </p:txBody>
      </p:sp>
      <p:sp>
        <p:nvSpPr>
          <p:cNvPr id="102" name="Text Box 107"/>
          <p:cNvSpPr txBox="1">
            <a:spLocks noChangeArrowheads="1"/>
          </p:cNvSpPr>
          <p:nvPr/>
        </p:nvSpPr>
        <p:spPr bwMode="auto">
          <a:xfrm>
            <a:off x="1104809" y="2835219"/>
            <a:ext cx="3222841" cy="830997"/>
          </a:xfrm>
          <a:prstGeom prst="rect">
            <a:avLst/>
          </a:prstGeom>
          <a:noFill/>
          <a:ln w="9525">
            <a:noFill/>
            <a:miter lim="800000"/>
            <a:headEnd/>
            <a:tailEnd/>
          </a:ln>
        </p:spPr>
        <p:txBody>
          <a:bodyPr wrap="square">
            <a:spAutoFit/>
          </a:bodyPr>
          <a:lstStyle/>
          <a:p>
            <a:r>
              <a:rPr lang="zh-CN" altLang="en-US" sz="1600" b="1" dirty="0">
                <a:solidFill>
                  <a:srgbClr val="0000FF"/>
                </a:solidFill>
              </a:rPr>
              <a:t>双向滚之间不能有直线段</a:t>
            </a:r>
            <a:r>
              <a:rPr lang="en-GB" altLang="en-US" sz="1600" b="1" dirty="0">
                <a:solidFill>
                  <a:srgbClr val="0000FF"/>
                </a:solidFill>
              </a:rPr>
              <a:t>Between rolls in opposite direction there must be no line.</a:t>
            </a:r>
          </a:p>
        </p:txBody>
      </p:sp>
      <p:pic>
        <p:nvPicPr>
          <p:cNvPr id="104" name="Picture 1251" descr="messerflugflieger2"/>
          <p:cNvPicPr>
            <a:picLocks noChangeAspect="1" noChangeArrowheads="1"/>
          </p:cNvPicPr>
          <p:nvPr/>
        </p:nvPicPr>
        <p:blipFill>
          <a:blip r:embed="rId2"/>
          <a:srcRect/>
          <a:stretch>
            <a:fillRect/>
          </a:stretch>
        </p:blipFill>
        <p:spPr bwMode="auto">
          <a:xfrm rot="8120679">
            <a:off x="4498975" y="1922463"/>
            <a:ext cx="1036638" cy="1225550"/>
          </a:xfrm>
          <a:prstGeom prst="rect">
            <a:avLst/>
          </a:prstGeom>
          <a:noFill/>
          <a:ln w="9525">
            <a:noFill/>
            <a:miter lim="800000"/>
            <a:headEnd/>
            <a:tailEnd/>
          </a:ln>
        </p:spPr>
      </p:pic>
      <p:sp>
        <p:nvSpPr>
          <p:cNvPr id="106" name="Oval 101"/>
          <p:cNvSpPr>
            <a:spLocks noChangeArrowheads="1"/>
          </p:cNvSpPr>
          <p:nvPr/>
        </p:nvSpPr>
        <p:spPr bwMode="auto">
          <a:xfrm>
            <a:off x="5724525" y="3194050"/>
            <a:ext cx="800100" cy="787400"/>
          </a:xfrm>
          <a:prstGeom prst="ellipse">
            <a:avLst/>
          </a:prstGeom>
          <a:noFill/>
          <a:ln w="38100" cap="rnd">
            <a:solidFill>
              <a:srgbClr val="FFFF00"/>
            </a:solidFill>
            <a:prstDash val="sysDot"/>
            <a:round/>
            <a:headEnd/>
            <a:tailEnd/>
          </a:ln>
        </p:spPr>
        <p:txBody>
          <a:bodyPr wrap="none" anchor="ctr"/>
          <a:lstStyle/>
          <a:p>
            <a:pPr eaLnBrk="0" hangingPunct="0">
              <a:lnSpc>
                <a:spcPct val="80000"/>
              </a:lnSpc>
            </a:pPr>
            <a:endParaRPr lang="de-DE" altLang="de-DE"/>
          </a:p>
        </p:txBody>
      </p:sp>
      <p:sp>
        <p:nvSpPr>
          <p:cNvPr id="93206" name="Oval 101"/>
          <p:cNvSpPr>
            <a:spLocks noChangeArrowheads="1"/>
          </p:cNvSpPr>
          <p:nvPr/>
        </p:nvSpPr>
        <p:spPr bwMode="auto">
          <a:xfrm>
            <a:off x="5699125" y="37607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3207" name="Oval 101"/>
          <p:cNvSpPr>
            <a:spLocks noChangeArrowheads="1"/>
          </p:cNvSpPr>
          <p:nvPr/>
        </p:nvSpPr>
        <p:spPr bwMode="auto">
          <a:xfrm>
            <a:off x="5988050" y="38766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3208" name="Oval 101"/>
          <p:cNvSpPr>
            <a:spLocks noChangeArrowheads="1"/>
          </p:cNvSpPr>
          <p:nvPr/>
        </p:nvSpPr>
        <p:spPr bwMode="auto">
          <a:xfrm>
            <a:off x="4637088" y="26130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3209" name="Oval 101"/>
          <p:cNvSpPr>
            <a:spLocks noChangeArrowheads="1"/>
          </p:cNvSpPr>
          <p:nvPr/>
        </p:nvSpPr>
        <p:spPr bwMode="auto">
          <a:xfrm>
            <a:off x="3597275" y="151130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3210" name="Oval 101"/>
          <p:cNvSpPr>
            <a:spLocks noChangeArrowheads="1"/>
          </p:cNvSpPr>
          <p:nvPr/>
        </p:nvSpPr>
        <p:spPr bwMode="auto">
          <a:xfrm>
            <a:off x="3260725" y="134620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 name="Text Box 88">
            <a:extLst>
              <a:ext uri="{FF2B5EF4-FFF2-40B4-BE49-F238E27FC236}">
                <a16:creationId xmlns:a16="http://schemas.microsoft.com/office/drawing/2014/main" id="{020F9511-61EC-3582-A0C9-9CCCEA620945}"/>
              </a:ext>
            </a:extLst>
          </p:cNvPr>
          <p:cNvSpPr txBox="1">
            <a:spLocks noChangeArrowheads="1"/>
          </p:cNvSpPr>
          <p:nvPr/>
        </p:nvSpPr>
        <p:spPr bwMode="auto">
          <a:xfrm>
            <a:off x="6905256" y="2971686"/>
            <a:ext cx="2032000" cy="661720"/>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1" dirty="0">
                <a:solidFill>
                  <a:srgbClr val="0000FF"/>
                </a:solidFill>
              </a:rPr>
              <a:t>所有圆角半径相等</a:t>
            </a:r>
            <a:endParaRPr lang="en-US" altLang="zh-CN" sz="1600" b="1" dirty="0">
              <a:solidFill>
                <a:srgbClr val="0000FF"/>
              </a:solidFill>
            </a:endParaRPr>
          </a:p>
          <a:p>
            <a:pPr algn="ctr">
              <a:spcBef>
                <a:spcPct val="50000"/>
              </a:spcBef>
            </a:pPr>
            <a:r>
              <a:rPr lang="de-DE" altLang="de-DE" sz="1400" b="1" dirty="0">
                <a:solidFill>
                  <a:srgbClr val="0000FF"/>
                </a:solidFill>
              </a:rPr>
              <a:t>All radii are equal.</a:t>
            </a:r>
            <a:endParaRPr lang="de-DE" altLang="de-DE" b="1" dirty="0">
              <a:solidFill>
                <a:srgbClr val="0000FF"/>
              </a:solidFill>
            </a:endParaRPr>
          </a:p>
        </p:txBody>
      </p:sp>
      <p:sp>
        <p:nvSpPr>
          <p:cNvPr id="101" name="Text Box 81">
            <a:extLst>
              <a:ext uri="{FF2B5EF4-FFF2-40B4-BE49-F238E27FC236}">
                <a16:creationId xmlns:a16="http://schemas.microsoft.com/office/drawing/2014/main" id="{E6D0C9B0-391D-45D1-AF06-ECFDE4CE3FDF}"/>
              </a:ext>
            </a:extLst>
          </p:cNvPr>
          <p:cNvSpPr txBox="1">
            <a:spLocks noChangeArrowheads="1"/>
          </p:cNvSpPr>
          <p:nvPr/>
        </p:nvSpPr>
        <p:spPr bwMode="auto">
          <a:xfrm>
            <a:off x="1776625" y="125765"/>
            <a:ext cx="7357289" cy="695680"/>
          </a:xfrm>
          <a:prstGeom prst="rect">
            <a:avLst/>
          </a:prstGeom>
          <a:noFill/>
          <a:ln w="9525">
            <a:noFill/>
            <a:miter lim="800000"/>
            <a:headEnd/>
            <a:tailEnd/>
          </a:ln>
        </p:spPr>
        <p:txBody>
          <a:bodyPr wrap="square" lIns="79352" tIns="39676" rIns="79352" bIns="39676">
            <a:spAutoFit/>
          </a:bodyPr>
          <a:lstStyle/>
          <a:p>
            <a:pPr defTabSz="793750" eaLnBrk="0" hangingPunct="0"/>
            <a:r>
              <a:rPr lang="en-US" altLang="de-DE" sz="2000" b="1" dirty="0"/>
              <a:t>F-25.13 45</a:t>
            </a:r>
            <a:r>
              <a:rPr lang="en-US" altLang="zh-CN" sz="2000" b="1" dirty="0"/>
              <a:t>°</a:t>
            </a:r>
            <a:r>
              <a:rPr lang="zh-CN" altLang="en-US" sz="2000" b="1" dirty="0"/>
              <a:t>下降双向</a:t>
            </a:r>
            <a:r>
              <a:rPr lang="en-US" altLang="zh-CN" sz="2000" b="1" dirty="0"/>
              <a:t>1-1/4</a:t>
            </a:r>
            <a:r>
              <a:rPr lang="zh-CN" altLang="en-US" sz="2000" b="1" dirty="0"/>
              <a:t>快滚</a:t>
            </a:r>
            <a:endParaRPr lang="en-US" altLang="zh-CN" sz="2000" b="1" dirty="0"/>
          </a:p>
          <a:p>
            <a:pPr defTabSz="793750" eaLnBrk="0" hangingPunct="0"/>
            <a:r>
              <a:rPr lang="en-US" sz="2000" b="1" dirty="0"/>
              <a:t>             </a:t>
            </a:r>
            <a:r>
              <a:rPr lang="en-US" sz="1100" b="1" dirty="0"/>
              <a:t>Forty Five Degree Downline with two consecutive one and a quarter rolls in opposite direction. </a:t>
            </a:r>
            <a:endParaRPr lang="en-GB" altLang="de-DE" sz="2000"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linds(horizontal)">
                                      <p:cBhvr>
                                        <p:cTn id="7" dur="1000"/>
                                        <p:tgtEl>
                                          <p:spTgt spid="104"/>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blinds(horizontal)">
                                      <p:cBhvr>
                                        <p:cTn id="11" dur="1000"/>
                                        <p:tgtEl>
                                          <p:spTgt spid="99"/>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blinds(horizontal)">
                                      <p:cBhvr>
                                        <p:cTn id="15" dur="1000"/>
                                        <p:tgtEl>
                                          <p:spTgt spid="102"/>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blinds(horizontal)">
                                      <p:cBhvr>
                                        <p:cTn id="19" dur="500"/>
                                        <p:tgtEl>
                                          <p:spTgt spid="100"/>
                                        </p:tgtEl>
                                      </p:cBhvr>
                                    </p:animEffect>
                                  </p:childTnLst>
                                </p:cTn>
                              </p:par>
                            </p:childTnLst>
                          </p:cTn>
                        </p:par>
                        <p:par>
                          <p:cTn id="20" fill="hold">
                            <p:stCondLst>
                              <p:cond delay="3500"/>
                            </p:stCondLst>
                            <p:childTnLst>
                              <p:par>
                                <p:cTn id="21" presetID="3" presetClass="entr" presetSubtype="10" fill="hold" nodeType="after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blinds(horizontal)">
                                      <p:cBhvr>
                                        <p:cTn id="23" dur="500"/>
                                        <p:tgtEl>
                                          <p:spTgt spid="106"/>
                                        </p:tgtEl>
                                      </p:cBhvr>
                                    </p:animEffect>
                                  </p:childTnLst>
                                </p:cTn>
                              </p:par>
                            </p:childTnLst>
                          </p:cTn>
                        </p:par>
                        <p:par>
                          <p:cTn id="24" fill="hold">
                            <p:stCondLst>
                              <p:cond delay="4000"/>
                            </p:stCondLst>
                            <p:childTnLst>
                              <p:par>
                                <p:cTn id="25" presetID="3" presetClass="entr" presetSubtype="1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utoUpdateAnimBg="0"/>
      <p:bldP spid="102"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2"/>
          <p:cNvSpPr txBox="1">
            <a:spLocks noChangeArrowheads="1"/>
          </p:cNvSpPr>
          <p:nvPr/>
        </p:nvSpPr>
        <p:spPr bwMode="auto">
          <a:xfrm>
            <a:off x="1913164" y="102674"/>
            <a:ext cx="5092217" cy="664902"/>
          </a:xfrm>
          <a:prstGeom prst="rect">
            <a:avLst/>
          </a:prstGeom>
          <a:noFill/>
          <a:ln w="9525">
            <a:noFill/>
            <a:miter lim="800000"/>
            <a:headEnd/>
            <a:tailEnd/>
          </a:ln>
        </p:spPr>
        <p:txBody>
          <a:bodyPr wrap="square" lIns="79352" tIns="39676" rIns="79352" bIns="39676">
            <a:spAutoFit/>
          </a:bodyPr>
          <a:lstStyle/>
          <a:p>
            <a:pPr defTabSz="793750" eaLnBrk="0" hangingPunct="0"/>
            <a:r>
              <a:rPr lang="en-US" altLang="de-DE" sz="2000" b="1" dirty="0"/>
              <a:t>F-25.14 </a:t>
            </a:r>
            <a:r>
              <a:rPr lang="zh-CN" altLang="en-US" sz="2000" b="1" dirty="0"/>
              <a:t>半方筋斗带横滚</a:t>
            </a:r>
            <a:r>
              <a:rPr lang="en-US" altLang="zh-CN" sz="2000" b="1" dirty="0"/>
              <a:t>+</a:t>
            </a:r>
            <a:r>
              <a:rPr lang="zh-CN" altLang="en-US" sz="2000" b="1" dirty="0"/>
              <a:t>反向半滚</a:t>
            </a:r>
            <a:endParaRPr lang="en-US" altLang="zh-CN" sz="2000" b="1" dirty="0"/>
          </a:p>
          <a:p>
            <a:pPr defTabSz="793750" eaLnBrk="0" hangingPunct="0"/>
            <a:r>
              <a:rPr lang="en-US" b="1" dirty="0"/>
              <a:t>             </a:t>
            </a:r>
            <a:r>
              <a:rPr lang="en-US" sz="1200" b="1" dirty="0"/>
              <a:t>Half Square Loop with roll, half roll in opposite direction</a:t>
            </a:r>
            <a:endParaRPr lang="de-DE" altLang="de-DE" b="1" dirty="0"/>
          </a:p>
        </p:txBody>
      </p:sp>
      <p:sp>
        <p:nvSpPr>
          <p:cNvPr id="94210" name="Text Box 3"/>
          <p:cNvSpPr txBox="1">
            <a:spLocks noChangeArrowheads="1"/>
          </p:cNvSpPr>
          <p:nvPr/>
        </p:nvSpPr>
        <p:spPr bwMode="auto">
          <a:xfrm>
            <a:off x="7986713" y="6556375"/>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F-25.14.01</a:t>
            </a:r>
            <a:endParaRPr lang="de-DE" altLang="de-DE"/>
          </a:p>
        </p:txBody>
      </p:sp>
      <p:sp>
        <p:nvSpPr>
          <p:cNvPr id="94211" name="Text Box 99"/>
          <p:cNvSpPr txBox="1">
            <a:spLocks noChangeArrowheads="1"/>
          </p:cNvSpPr>
          <p:nvPr/>
        </p:nvSpPr>
        <p:spPr bwMode="auto">
          <a:xfrm>
            <a:off x="3922939" y="5046663"/>
            <a:ext cx="5156195" cy="1138773"/>
          </a:xfrm>
          <a:prstGeom prst="rect">
            <a:avLst/>
          </a:prstGeom>
          <a:solidFill>
            <a:schemeClr val="bg1"/>
          </a:solidFill>
          <a:ln w="9525">
            <a:noFill/>
            <a:miter lim="800000"/>
            <a:headEnd/>
            <a:tailEnd/>
          </a:ln>
        </p:spPr>
        <p:txBody>
          <a:bodyPr wrap="square">
            <a:spAutoFit/>
          </a:bodyPr>
          <a:lstStyle/>
          <a:p>
            <a:pPr defTabSz="793750" eaLnBrk="0" hangingPunct="0"/>
            <a:r>
              <a:rPr lang="zh-CN" altLang="en-US" sz="1600" b="1" dirty="0"/>
              <a:t>倒飞进入，推</a:t>
            </a:r>
            <a:r>
              <a:rPr lang="en-US" altLang="zh-CN" sz="1600" b="1" dirty="0"/>
              <a:t>1/4</a:t>
            </a:r>
            <a:r>
              <a:rPr lang="zh-CN" altLang="en-US" sz="1600" b="1" dirty="0"/>
              <a:t>圆弧进入垂直上升直线，先做一周滚，紧接着反向做半滚，拉</a:t>
            </a:r>
            <a:r>
              <a:rPr lang="en-US" altLang="zh-CN" sz="1600" b="1" dirty="0"/>
              <a:t>1/4</a:t>
            </a:r>
            <a:r>
              <a:rPr lang="zh-CN" altLang="en-US" sz="1600" b="1" dirty="0"/>
              <a:t>圆弧，倒飞改出。</a:t>
            </a:r>
            <a:endParaRPr lang="en-US" altLang="zh-CN" sz="1600" b="1" dirty="0"/>
          </a:p>
          <a:p>
            <a:pPr defTabSz="793750" eaLnBrk="0" hangingPunct="0"/>
            <a:r>
              <a:rPr lang="en-US" sz="1200" b="1" dirty="0"/>
              <a:t>From inverted, push through a quarter loop into a vertical upline, perform consecutively a roll and a half roll in opposite direction, pull through a quarter loop, exit inverted. </a:t>
            </a:r>
            <a:endParaRPr lang="de-DE" altLang="de-DE" sz="1200" b="1" dirty="0"/>
          </a:p>
        </p:txBody>
      </p:sp>
      <p:sp>
        <p:nvSpPr>
          <p:cNvPr id="116" name="Text Box 540"/>
          <p:cNvSpPr txBox="1">
            <a:spLocks noChangeArrowheads="1"/>
          </p:cNvSpPr>
          <p:nvPr/>
        </p:nvSpPr>
        <p:spPr bwMode="auto">
          <a:xfrm flipH="1">
            <a:off x="6609738" y="2995727"/>
            <a:ext cx="903287" cy="338554"/>
          </a:xfrm>
          <a:prstGeom prst="rect">
            <a:avLst/>
          </a:prstGeom>
          <a:noFill/>
          <a:ln w="9525">
            <a:noFill/>
            <a:miter lim="800000"/>
            <a:headEnd/>
            <a:tailEnd/>
          </a:ln>
        </p:spPr>
        <p:txBody>
          <a:bodyPr>
            <a:spAutoFit/>
          </a:bodyPr>
          <a:lstStyle/>
          <a:p>
            <a:pPr>
              <a:spcBef>
                <a:spcPct val="50000"/>
              </a:spcBef>
            </a:pPr>
            <a:r>
              <a:rPr lang="zh-CN" altLang="en-US" sz="1600" b="1" dirty="0"/>
              <a:t>一周滚</a:t>
            </a:r>
            <a:endParaRPr lang="de-DE" altLang="de-DE" sz="1600" b="1" dirty="0"/>
          </a:p>
        </p:txBody>
      </p:sp>
      <p:grpSp>
        <p:nvGrpSpPr>
          <p:cNvPr id="94213" name="Group 541"/>
          <p:cNvGrpSpPr>
            <a:grpSpLocks/>
          </p:cNvGrpSpPr>
          <p:nvPr/>
        </p:nvGrpSpPr>
        <p:grpSpPr bwMode="auto">
          <a:xfrm rot="3009396" flipH="1">
            <a:off x="7285832" y="3093244"/>
            <a:ext cx="1068387" cy="384175"/>
            <a:chOff x="4875" y="7237"/>
            <a:chExt cx="4230" cy="1883"/>
          </a:xfrm>
        </p:grpSpPr>
        <p:sp>
          <p:nvSpPr>
            <p:cNvPr id="94278" name="Arc 542"/>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4279" name="AutoShape 543"/>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94214" name="Gruppieren 3"/>
          <p:cNvGrpSpPr>
            <a:grpSpLocks/>
          </p:cNvGrpSpPr>
          <p:nvPr/>
        </p:nvGrpSpPr>
        <p:grpSpPr bwMode="auto">
          <a:xfrm>
            <a:off x="5986463" y="1122363"/>
            <a:ext cx="1620837" cy="3435350"/>
            <a:chOff x="6076950" y="1098550"/>
            <a:chExt cx="1620838" cy="3078163"/>
          </a:xfrm>
        </p:grpSpPr>
        <p:sp>
          <p:nvSpPr>
            <p:cNvPr id="94273" name="Line 546"/>
            <p:cNvSpPr>
              <a:spLocks noChangeShapeType="1"/>
            </p:cNvSpPr>
            <p:nvPr/>
          </p:nvSpPr>
          <p:spPr bwMode="auto">
            <a:xfrm flipH="1">
              <a:off x="7683500" y="1749425"/>
              <a:ext cx="14288" cy="1739900"/>
            </a:xfrm>
            <a:prstGeom prst="line">
              <a:avLst/>
            </a:prstGeom>
            <a:noFill/>
            <a:ln w="9525">
              <a:solidFill>
                <a:srgbClr val="000000"/>
              </a:solidFill>
              <a:round/>
              <a:headEnd/>
              <a:tailEnd/>
            </a:ln>
          </p:spPr>
          <p:txBody>
            <a:bodyPr/>
            <a:lstStyle/>
            <a:p>
              <a:endParaRPr lang="de-DE"/>
            </a:p>
          </p:txBody>
        </p:sp>
        <p:sp>
          <p:nvSpPr>
            <p:cNvPr id="94274" name="Arc 547"/>
            <p:cNvSpPr>
              <a:spLocks/>
            </p:cNvSpPr>
            <p:nvPr/>
          </p:nvSpPr>
          <p:spPr bwMode="auto">
            <a:xfrm flipV="1">
              <a:off x="7015480" y="3490913"/>
              <a:ext cx="663575" cy="6826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0000"/>
              </a:solidFill>
              <a:round/>
              <a:headEnd/>
              <a:tailEnd/>
            </a:ln>
          </p:spPr>
          <p:txBody>
            <a:bodyPr/>
            <a:lstStyle/>
            <a:p>
              <a:endParaRPr lang="de-DE"/>
            </a:p>
          </p:txBody>
        </p:sp>
        <p:sp>
          <p:nvSpPr>
            <p:cNvPr id="94275" name="Line 548"/>
            <p:cNvSpPr>
              <a:spLocks noChangeShapeType="1"/>
            </p:cNvSpPr>
            <p:nvPr/>
          </p:nvSpPr>
          <p:spPr bwMode="auto">
            <a:xfrm flipH="1">
              <a:off x="6076950" y="4176713"/>
              <a:ext cx="949325" cy="0"/>
            </a:xfrm>
            <a:prstGeom prst="line">
              <a:avLst/>
            </a:prstGeom>
            <a:noFill/>
            <a:ln w="9525">
              <a:solidFill>
                <a:srgbClr val="000000"/>
              </a:solidFill>
              <a:round/>
              <a:headEnd/>
              <a:tailEnd/>
            </a:ln>
          </p:spPr>
          <p:txBody>
            <a:bodyPr/>
            <a:lstStyle/>
            <a:p>
              <a:endParaRPr lang="de-DE"/>
            </a:p>
          </p:txBody>
        </p:sp>
        <p:sp>
          <p:nvSpPr>
            <p:cNvPr id="94276" name="Arc 550"/>
            <p:cNvSpPr>
              <a:spLocks/>
            </p:cNvSpPr>
            <p:nvPr/>
          </p:nvSpPr>
          <p:spPr bwMode="auto">
            <a:xfrm rot="16200000" flipV="1">
              <a:off x="7024688" y="1082675"/>
              <a:ext cx="650875" cy="682625"/>
            </a:xfrm>
            <a:custGeom>
              <a:avLst/>
              <a:gdLst>
                <a:gd name="T0" fmla="*/ 0 w 21601"/>
                <a:gd name="T1" fmla="*/ 0 h 21600"/>
                <a:gd name="T2" fmla="*/ 0 w 21601"/>
                <a:gd name="T3" fmla="*/ 0 h 21600"/>
                <a:gd name="T4" fmla="*/ 0 w 21601"/>
                <a:gd name="T5" fmla="*/ 0 h 21600"/>
                <a:gd name="T6" fmla="*/ 0 60000 65536"/>
                <a:gd name="T7" fmla="*/ 0 60000 65536"/>
                <a:gd name="T8" fmla="*/ 0 60000 65536"/>
                <a:gd name="T9" fmla="*/ 0 w 21601"/>
                <a:gd name="T10" fmla="*/ 0 h 21600"/>
                <a:gd name="T11" fmla="*/ 21601 w 21601"/>
                <a:gd name="T12" fmla="*/ 21600 h 21600"/>
              </a:gdLst>
              <a:ahLst/>
              <a:cxnLst>
                <a:cxn ang="T6">
                  <a:pos x="T0" y="T1"/>
                </a:cxn>
                <a:cxn ang="T7">
                  <a:pos x="T2" y="T3"/>
                </a:cxn>
                <a:cxn ang="T8">
                  <a:pos x="T4" y="T5"/>
                </a:cxn>
              </a:cxnLst>
              <a:rect l="T9" t="T10" r="T11" b="T12"/>
              <a:pathLst>
                <a:path w="21601" h="21600" fill="none" extrusionOk="0">
                  <a:moveTo>
                    <a:pt x="0" y="0"/>
                  </a:moveTo>
                  <a:cubicBezTo>
                    <a:pt x="0" y="0"/>
                    <a:pt x="0" y="0"/>
                    <a:pt x="1" y="0"/>
                  </a:cubicBezTo>
                  <a:cubicBezTo>
                    <a:pt x="11930" y="0"/>
                    <a:pt x="21601" y="9670"/>
                    <a:pt x="21601" y="21600"/>
                  </a:cubicBezTo>
                </a:path>
                <a:path w="21601" h="21600" stroke="0" extrusionOk="0">
                  <a:moveTo>
                    <a:pt x="0" y="0"/>
                  </a:moveTo>
                  <a:cubicBezTo>
                    <a:pt x="0" y="0"/>
                    <a:pt x="0" y="0"/>
                    <a:pt x="1" y="0"/>
                  </a:cubicBezTo>
                  <a:cubicBezTo>
                    <a:pt x="11930" y="0"/>
                    <a:pt x="21601" y="9670"/>
                    <a:pt x="21601" y="21600"/>
                  </a:cubicBezTo>
                  <a:lnTo>
                    <a:pt x="1" y="21600"/>
                  </a:lnTo>
                  <a:lnTo>
                    <a:pt x="0" y="0"/>
                  </a:lnTo>
                  <a:close/>
                </a:path>
              </a:pathLst>
            </a:custGeom>
            <a:noFill/>
            <a:ln w="9525">
              <a:solidFill>
                <a:srgbClr val="000000"/>
              </a:solidFill>
              <a:round/>
              <a:headEnd/>
              <a:tailEnd/>
            </a:ln>
          </p:spPr>
          <p:txBody>
            <a:bodyPr/>
            <a:lstStyle/>
            <a:p>
              <a:endParaRPr lang="de-DE"/>
            </a:p>
          </p:txBody>
        </p:sp>
        <p:sp>
          <p:nvSpPr>
            <p:cNvPr id="94277" name="Line 551"/>
            <p:cNvSpPr>
              <a:spLocks noChangeShapeType="1"/>
            </p:cNvSpPr>
            <p:nvPr/>
          </p:nvSpPr>
          <p:spPr bwMode="auto">
            <a:xfrm flipH="1">
              <a:off x="6194425" y="1099940"/>
              <a:ext cx="822325" cy="0"/>
            </a:xfrm>
            <a:prstGeom prst="line">
              <a:avLst/>
            </a:prstGeom>
            <a:noFill/>
            <a:ln w="9525">
              <a:solidFill>
                <a:srgbClr val="000000"/>
              </a:solidFill>
              <a:round/>
              <a:headEnd/>
              <a:tailEnd/>
            </a:ln>
          </p:spPr>
          <p:txBody>
            <a:bodyPr/>
            <a:lstStyle/>
            <a:p>
              <a:endParaRPr lang="de-DE"/>
            </a:p>
          </p:txBody>
        </p:sp>
      </p:grpSp>
      <p:grpSp>
        <p:nvGrpSpPr>
          <p:cNvPr id="94215" name="Group 565"/>
          <p:cNvGrpSpPr>
            <a:grpSpLocks/>
          </p:cNvGrpSpPr>
          <p:nvPr/>
        </p:nvGrpSpPr>
        <p:grpSpPr bwMode="auto">
          <a:xfrm rot="10969603" flipH="1">
            <a:off x="7435850" y="3268663"/>
            <a:ext cx="311150" cy="547687"/>
            <a:chOff x="2820" y="264"/>
            <a:chExt cx="420" cy="1452"/>
          </a:xfrm>
        </p:grpSpPr>
        <p:sp>
          <p:nvSpPr>
            <p:cNvPr id="94261" name="Line 56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4262" name="Group 567"/>
            <p:cNvGrpSpPr>
              <a:grpSpLocks/>
            </p:cNvGrpSpPr>
            <p:nvPr/>
          </p:nvGrpSpPr>
          <p:grpSpPr bwMode="auto">
            <a:xfrm>
              <a:off x="2940" y="264"/>
              <a:ext cx="300" cy="1452"/>
              <a:chOff x="2940" y="264"/>
              <a:chExt cx="300" cy="1452"/>
            </a:xfrm>
          </p:grpSpPr>
          <p:grpSp>
            <p:nvGrpSpPr>
              <p:cNvPr id="94263" name="Group 568"/>
              <p:cNvGrpSpPr>
                <a:grpSpLocks/>
              </p:cNvGrpSpPr>
              <p:nvPr/>
            </p:nvGrpSpPr>
            <p:grpSpPr bwMode="auto">
              <a:xfrm>
                <a:off x="2940" y="264"/>
                <a:ext cx="252" cy="1368"/>
                <a:chOff x="3024" y="732"/>
                <a:chExt cx="252" cy="1368"/>
              </a:xfrm>
            </p:grpSpPr>
            <p:grpSp>
              <p:nvGrpSpPr>
                <p:cNvPr id="94266" name="Group 569"/>
                <p:cNvGrpSpPr>
                  <a:grpSpLocks/>
                </p:cNvGrpSpPr>
                <p:nvPr/>
              </p:nvGrpSpPr>
              <p:grpSpPr bwMode="auto">
                <a:xfrm>
                  <a:off x="3024" y="732"/>
                  <a:ext cx="252" cy="1368"/>
                  <a:chOff x="3168" y="1008"/>
                  <a:chExt cx="484" cy="2448"/>
                </a:xfrm>
              </p:grpSpPr>
              <p:grpSp>
                <p:nvGrpSpPr>
                  <p:cNvPr id="94268" name="Group 570"/>
                  <p:cNvGrpSpPr>
                    <a:grpSpLocks/>
                  </p:cNvGrpSpPr>
                  <p:nvPr/>
                </p:nvGrpSpPr>
                <p:grpSpPr bwMode="auto">
                  <a:xfrm>
                    <a:off x="3168" y="1008"/>
                    <a:ext cx="484" cy="2448"/>
                    <a:chOff x="2256" y="864"/>
                    <a:chExt cx="532" cy="2448"/>
                  </a:xfrm>
                </p:grpSpPr>
                <p:sp>
                  <p:nvSpPr>
                    <p:cNvPr id="94271" name="Freeform 57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4272" name="Freeform 57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4269" name="Freeform 57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4270" name="Freeform 574"/>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4267" name="Line 57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4264" name="AutoShape 57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4265" name="Line 57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94216" name="Group 591"/>
          <p:cNvGrpSpPr>
            <a:grpSpLocks/>
          </p:cNvGrpSpPr>
          <p:nvPr/>
        </p:nvGrpSpPr>
        <p:grpSpPr bwMode="auto">
          <a:xfrm rot="5400000" flipV="1">
            <a:off x="5567362" y="4316413"/>
            <a:ext cx="347663" cy="490538"/>
            <a:chOff x="2820" y="264"/>
            <a:chExt cx="420" cy="1452"/>
          </a:xfrm>
        </p:grpSpPr>
        <p:sp>
          <p:nvSpPr>
            <p:cNvPr id="94249" name="Line 59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4250" name="Group 593"/>
            <p:cNvGrpSpPr>
              <a:grpSpLocks/>
            </p:cNvGrpSpPr>
            <p:nvPr/>
          </p:nvGrpSpPr>
          <p:grpSpPr bwMode="auto">
            <a:xfrm>
              <a:off x="2940" y="264"/>
              <a:ext cx="300" cy="1452"/>
              <a:chOff x="2940" y="264"/>
              <a:chExt cx="300" cy="1452"/>
            </a:xfrm>
          </p:grpSpPr>
          <p:grpSp>
            <p:nvGrpSpPr>
              <p:cNvPr id="94251" name="Group 594"/>
              <p:cNvGrpSpPr>
                <a:grpSpLocks/>
              </p:cNvGrpSpPr>
              <p:nvPr/>
            </p:nvGrpSpPr>
            <p:grpSpPr bwMode="auto">
              <a:xfrm>
                <a:off x="2940" y="264"/>
                <a:ext cx="252" cy="1368"/>
                <a:chOff x="3024" y="732"/>
                <a:chExt cx="252" cy="1368"/>
              </a:xfrm>
            </p:grpSpPr>
            <p:grpSp>
              <p:nvGrpSpPr>
                <p:cNvPr id="94254" name="Group 595"/>
                <p:cNvGrpSpPr>
                  <a:grpSpLocks/>
                </p:cNvGrpSpPr>
                <p:nvPr/>
              </p:nvGrpSpPr>
              <p:grpSpPr bwMode="auto">
                <a:xfrm>
                  <a:off x="3024" y="732"/>
                  <a:ext cx="252" cy="1368"/>
                  <a:chOff x="3168" y="1008"/>
                  <a:chExt cx="484" cy="2448"/>
                </a:xfrm>
              </p:grpSpPr>
              <p:grpSp>
                <p:nvGrpSpPr>
                  <p:cNvPr id="94256" name="Group 596"/>
                  <p:cNvGrpSpPr>
                    <a:grpSpLocks/>
                  </p:cNvGrpSpPr>
                  <p:nvPr/>
                </p:nvGrpSpPr>
                <p:grpSpPr bwMode="auto">
                  <a:xfrm>
                    <a:off x="3168" y="1008"/>
                    <a:ext cx="484" cy="2448"/>
                    <a:chOff x="2256" y="864"/>
                    <a:chExt cx="532" cy="2448"/>
                  </a:xfrm>
                </p:grpSpPr>
                <p:sp>
                  <p:nvSpPr>
                    <p:cNvPr id="94259" name="Freeform 597"/>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4260" name="Freeform 598"/>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4257" name="Freeform 599"/>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4258" name="Freeform 600"/>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4255" name="Line 60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4252" name="AutoShape 60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4253" name="Line 60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94217" name="AutoShape 604"/>
          <p:cNvSpPr>
            <a:spLocks noChangeArrowheads="1"/>
          </p:cNvSpPr>
          <p:nvPr/>
        </p:nvSpPr>
        <p:spPr bwMode="auto">
          <a:xfrm rot="10800000">
            <a:off x="5653088" y="1017588"/>
            <a:ext cx="466725" cy="203200"/>
          </a:xfrm>
          <a:prstGeom prst="rightArrow">
            <a:avLst>
              <a:gd name="adj1" fmla="val 50000"/>
              <a:gd name="adj2" fmla="val 64089"/>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sp>
        <p:nvSpPr>
          <p:cNvPr id="94218" name="AutoShape 605"/>
          <p:cNvSpPr>
            <a:spLocks noChangeArrowheads="1"/>
          </p:cNvSpPr>
          <p:nvPr/>
        </p:nvSpPr>
        <p:spPr bwMode="auto">
          <a:xfrm rot="10800000" flipH="1">
            <a:off x="6127750" y="4443413"/>
            <a:ext cx="466725" cy="201612"/>
          </a:xfrm>
          <a:prstGeom prst="rightArrow">
            <a:avLst>
              <a:gd name="adj1" fmla="val 50000"/>
              <a:gd name="adj2" fmla="val 6459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94219" name="Group 609"/>
          <p:cNvGrpSpPr>
            <a:grpSpLocks/>
          </p:cNvGrpSpPr>
          <p:nvPr/>
        </p:nvGrpSpPr>
        <p:grpSpPr bwMode="auto">
          <a:xfrm rot="-5400000" flipH="1" flipV="1">
            <a:off x="6288881" y="872332"/>
            <a:ext cx="346075" cy="490538"/>
            <a:chOff x="2820" y="264"/>
            <a:chExt cx="420" cy="1452"/>
          </a:xfrm>
        </p:grpSpPr>
        <p:sp>
          <p:nvSpPr>
            <p:cNvPr id="94237" name="Line 610"/>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4238" name="Group 611"/>
            <p:cNvGrpSpPr>
              <a:grpSpLocks/>
            </p:cNvGrpSpPr>
            <p:nvPr/>
          </p:nvGrpSpPr>
          <p:grpSpPr bwMode="auto">
            <a:xfrm>
              <a:off x="2940" y="264"/>
              <a:ext cx="300" cy="1452"/>
              <a:chOff x="2940" y="264"/>
              <a:chExt cx="300" cy="1452"/>
            </a:xfrm>
          </p:grpSpPr>
          <p:grpSp>
            <p:nvGrpSpPr>
              <p:cNvPr id="94239" name="Group 612"/>
              <p:cNvGrpSpPr>
                <a:grpSpLocks/>
              </p:cNvGrpSpPr>
              <p:nvPr/>
            </p:nvGrpSpPr>
            <p:grpSpPr bwMode="auto">
              <a:xfrm>
                <a:off x="2940" y="264"/>
                <a:ext cx="252" cy="1368"/>
                <a:chOff x="3024" y="732"/>
                <a:chExt cx="252" cy="1368"/>
              </a:xfrm>
            </p:grpSpPr>
            <p:grpSp>
              <p:nvGrpSpPr>
                <p:cNvPr id="94242" name="Group 613"/>
                <p:cNvGrpSpPr>
                  <a:grpSpLocks/>
                </p:cNvGrpSpPr>
                <p:nvPr/>
              </p:nvGrpSpPr>
              <p:grpSpPr bwMode="auto">
                <a:xfrm>
                  <a:off x="3024" y="732"/>
                  <a:ext cx="252" cy="1368"/>
                  <a:chOff x="3168" y="1008"/>
                  <a:chExt cx="484" cy="2448"/>
                </a:xfrm>
              </p:grpSpPr>
              <p:grpSp>
                <p:nvGrpSpPr>
                  <p:cNvPr id="94244" name="Group 614"/>
                  <p:cNvGrpSpPr>
                    <a:grpSpLocks/>
                  </p:cNvGrpSpPr>
                  <p:nvPr/>
                </p:nvGrpSpPr>
                <p:grpSpPr bwMode="auto">
                  <a:xfrm>
                    <a:off x="3168" y="1008"/>
                    <a:ext cx="484" cy="2448"/>
                    <a:chOff x="2256" y="864"/>
                    <a:chExt cx="532" cy="2448"/>
                  </a:xfrm>
                </p:grpSpPr>
                <p:sp>
                  <p:nvSpPr>
                    <p:cNvPr id="94247" name="Freeform 615"/>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4248" name="Freeform 616"/>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4245" name="Freeform 617"/>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4246" name="Freeform 618"/>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4243" name="Line 619"/>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4240" name="AutoShape 620"/>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4241" name="Line 621"/>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94220" name="Group 541"/>
          <p:cNvGrpSpPr>
            <a:grpSpLocks/>
          </p:cNvGrpSpPr>
          <p:nvPr/>
        </p:nvGrpSpPr>
        <p:grpSpPr bwMode="auto">
          <a:xfrm rot="-1698459">
            <a:off x="7065963" y="2865438"/>
            <a:ext cx="869950" cy="257175"/>
            <a:chOff x="4875" y="7237"/>
            <a:chExt cx="4230" cy="1883"/>
          </a:xfrm>
        </p:grpSpPr>
        <p:sp>
          <p:nvSpPr>
            <p:cNvPr id="94235" name="Arc 542"/>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4236" name="AutoShape 543"/>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94221" name="Group 565"/>
          <p:cNvGrpSpPr>
            <a:grpSpLocks/>
          </p:cNvGrpSpPr>
          <p:nvPr/>
        </p:nvGrpSpPr>
        <p:grpSpPr bwMode="auto">
          <a:xfrm rot="10630397">
            <a:off x="7437438" y="1790700"/>
            <a:ext cx="311150" cy="547688"/>
            <a:chOff x="2820" y="264"/>
            <a:chExt cx="420" cy="1452"/>
          </a:xfrm>
        </p:grpSpPr>
        <p:sp>
          <p:nvSpPr>
            <p:cNvPr id="94223" name="Line 56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4224" name="Group 567"/>
            <p:cNvGrpSpPr>
              <a:grpSpLocks/>
            </p:cNvGrpSpPr>
            <p:nvPr/>
          </p:nvGrpSpPr>
          <p:grpSpPr bwMode="auto">
            <a:xfrm>
              <a:off x="2940" y="264"/>
              <a:ext cx="300" cy="1452"/>
              <a:chOff x="2940" y="264"/>
              <a:chExt cx="300" cy="1452"/>
            </a:xfrm>
          </p:grpSpPr>
          <p:grpSp>
            <p:nvGrpSpPr>
              <p:cNvPr id="94225" name="Group 568"/>
              <p:cNvGrpSpPr>
                <a:grpSpLocks/>
              </p:cNvGrpSpPr>
              <p:nvPr/>
            </p:nvGrpSpPr>
            <p:grpSpPr bwMode="auto">
              <a:xfrm>
                <a:off x="2940" y="264"/>
                <a:ext cx="252" cy="1368"/>
                <a:chOff x="3024" y="732"/>
                <a:chExt cx="252" cy="1368"/>
              </a:xfrm>
            </p:grpSpPr>
            <p:grpSp>
              <p:nvGrpSpPr>
                <p:cNvPr id="94228" name="Group 569"/>
                <p:cNvGrpSpPr>
                  <a:grpSpLocks/>
                </p:cNvGrpSpPr>
                <p:nvPr/>
              </p:nvGrpSpPr>
              <p:grpSpPr bwMode="auto">
                <a:xfrm>
                  <a:off x="3024" y="732"/>
                  <a:ext cx="252" cy="1368"/>
                  <a:chOff x="3168" y="1008"/>
                  <a:chExt cx="484" cy="2448"/>
                </a:xfrm>
              </p:grpSpPr>
              <p:grpSp>
                <p:nvGrpSpPr>
                  <p:cNvPr id="94230" name="Group 570"/>
                  <p:cNvGrpSpPr>
                    <a:grpSpLocks/>
                  </p:cNvGrpSpPr>
                  <p:nvPr/>
                </p:nvGrpSpPr>
                <p:grpSpPr bwMode="auto">
                  <a:xfrm>
                    <a:off x="3168" y="1008"/>
                    <a:ext cx="484" cy="2448"/>
                    <a:chOff x="2256" y="864"/>
                    <a:chExt cx="532" cy="2448"/>
                  </a:xfrm>
                </p:grpSpPr>
                <p:sp>
                  <p:nvSpPr>
                    <p:cNvPr id="94233" name="Freeform 57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4234" name="Freeform 57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4231" name="Freeform 57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4232" name="Freeform 574"/>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4229" name="Line 57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4226" name="AutoShape 57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4227" name="Line 57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126" name="Text Box 540"/>
          <p:cNvSpPr txBox="1">
            <a:spLocks noChangeArrowheads="1"/>
          </p:cNvSpPr>
          <p:nvPr/>
        </p:nvSpPr>
        <p:spPr bwMode="auto">
          <a:xfrm flipH="1">
            <a:off x="7891415" y="2548318"/>
            <a:ext cx="664755" cy="338554"/>
          </a:xfrm>
          <a:prstGeom prst="rect">
            <a:avLst/>
          </a:prstGeom>
          <a:noFill/>
          <a:ln w="9525">
            <a:noFill/>
            <a:miter lim="800000"/>
            <a:headEnd/>
            <a:tailEnd/>
          </a:ln>
        </p:spPr>
        <p:txBody>
          <a:bodyPr wrap="square">
            <a:spAutoFit/>
          </a:bodyPr>
          <a:lstStyle/>
          <a:p>
            <a:pPr>
              <a:spcBef>
                <a:spcPct val="50000"/>
              </a:spcBef>
            </a:pPr>
            <a:r>
              <a:rPr lang="zh-CN" altLang="en-US" sz="1600" b="1" dirty="0"/>
              <a:t>半滚</a:t>
            </a:r>
            <a:endParaRPr lang="de-DE" altLang="de-DE" sz="1600" b="1"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linds(horizontal)">
                                      <p:cBhvr>
                                        <p:cTn id="7" dur="1000"/>
                                        <p:tgtEl>
                                          <p:spTgt spid="116"/>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blinds(horizontal)">
                                      <p:cBhvr>
                                        <p:cTn id="11"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2"/>
          <p:cNvSpPr txBox="1">
            <a:spLocks noChangeArrowheads="1"/>
          </p:cNvSpPr>
          <p:nvPr/>
        </p:nvSpPr>
        <p:spPr bwMode="auto">
          <a:xfrm>
            <a:off x="1655763" y="241300"/>
            <a:ext cx="7086600" cy="1188123"/>
          </a:xfrm>
          <a:prstGeom prst="rect">
            <a:avLst/>
          </a:prstGeom>
          <a:noFill/>
          <a:ln w="9525">
            <a:noFill/>
            <a:miter lim="800000"/>
            <a:headEnd/>
            <a:tailEnd/>
          </a:ln>
        </p:spPr>
        <p:txBody>
          <a:bodyPr lIns="79352" tIns="39676" rIns="79352" bIns="39676">
            <a:spAutoFit/>
          </a:bodyPr>
          <a:lstStyle/>
          <a:p>
            <a:pPr defTabSz="793750" eaLnBrk="0" hangingPunct="0"/>
            <a:r>
              <a:rPr lang="en-US" altLang="de-DE" b="1" dirty="0"/>
              <a:t>F-25.14 </a:t>
            </a:r>
            <a:r>
              <a:rPr lang="zh-CN" altLang="en-US" sz="1800" b="1" dirty="0">
                <a:solidFill>
                  <a:srgbClr val="0000FF"/>
                </a:solidFill>
              </a:rPr>
              <a:t>半方筋斗带横滚</a:t>
            </a:r>
            <a:r>
              <a:rPr lang="en-US" altLang="zh-CN" sz="1800" b="1" dirty="0">
                <a:solidFill>
                  <a:srgbClr val="0000FF"/>
                </a:solidFill>
              </a:rPr>
              <a:t>+</a:t>
            </a:r>
            <a:r>
              <a:rPr lang="zh-CN" altLang="en-US" sz="1800" b="1" dirty="0">
                <a:solidFill>
                  <a:srgbClr val="0000FF"/>
                </a:solidFill>
              </a:rPr>
              <a:t>反向半滚</a:t>
            </a:r>
            <a:endParaRPr lang="en-US" altLang="de-DE" b="1" dirty="0"/>
          </a:p>
          <a:p>
            <a:pPr defTabSz="793750" eaLnBrk="0" hangingPunct="0"/>
            <a:r>
              <a:rPr lang="en-US" b="1" dirty="0"/>
              <a:t>Half Square Loop with roll, half roll in opposite 	 	 direction</a:t>
            </a:r>
            <a:br>
              <a:rPr lang="en-US" b="1" dirty="0"/>
            </a:br>
            <a:endParaRPr lang="de-DE" altLang="de-DE" b="1" dirty="0"/>
          </a:p>
        </p:txBody>
      </p:sp>
      <p:sp>
        <p:nvSpPr>
          <p:cNvPr id="95234" name="Text Box 3"/>
          <p:cNvSpPr txBox="1">
            <a:spLocks noChangeArrowheads="1"/>
          </p:cNvSpPr>
          <p:nvPr/>
        </p:nvSpPr>
        <p:spPr bwMode="auto">
          <a:xfrm>
            <a:off x="7986713" y="6556375"/>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F-25.14.02</a:t>
            </a:r>
            <a:endParaRPr lang="de-DE" altLang="de-DE"/>
          </a:p>
        </p:txBody>
      </p:sp>
      <p:grpSp>
        <p:nvGrpSpPr>
          <p:cNvPr id="95235" name="Group 541"/>
          <p:cNvGrpSpPr>
            <a:grpSpLocks/>
          </p:cNvGrpSpPr>
          <p:nvPr/>
        </p:nvGrpSpPr>
        <p:grpSpPr bwMode="auto">
          <a:xfrm rot="3009396" flipH="1">
            <a:off x="7285832" y="3093244"/>
            <a:ext cx="1068387" cy="384175"/>
            <a:chOff x="4875" y="7237"/>
            <a:chExt cx="4230" cy="1883"/>
          </a:xfrm>
        </p:grpSpPr>
        <p:sp>
          <p:nvSpPr>
            <p:cNvPr id="95283" name="Arc 542"/>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5284" name="AutoShape 543"/>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95236" name="Gruppieren 3"/>
          <p:cNvGrpSpPr>
            <a:grpSpLocks/>
          </p:cNvGrpSpPr>
          <p:nvPr/>
        </p:nvGrpSpPr>
        <p:grpSpPr bwMode="auto">
          <a:xfrm>
            <a:off x="5986463" y="1122363"/>
            <a:ext cx="1620837" cy="3435350"/>
            <a:chOff x="6076950" y="1098550"/>
            <a:chExt cx="1620838" cy="3078163"/>
          </a:xfrm>
        </p:grpSpPr>
        <p:sp>
          <p:nvSpPr>
            <p:cNvPr id="95278" name="Line 546"/>
            <p:cNvSpPr>
              <a:spLocks noChangeShapeType="1"/>
            </p:cNvSpPr>
            <p:nvPr/>
          </p:nvSpPr>
          <p:spPr bwMode="auto">
            <a:xfrm flipH="1">
              <a:off x="7683500" y="1749425"/>
              <a:ext cx="14288" cy="1739900"/>
            </a:xfrm>
            <a:prstGeom prst="line">
              <a:avLst/>
            </a:prstGeom>
            <a:noFill/>
            <a:ln w="9525">
              <a:solidFill>
                <a:srgbClr val="000000"/>
              </a:solidFill>
              <a:round/>
              <a:headEnd/>
              <a:tailEnd/>
            </a:ln>
          </p:spPr>
          <p:txBody>
            <a:bodyPr/>
            <a:lstStyle/>
            <a:p>
              <a:endParaRPr lang="de-DE"/>
            </a:p>
          </p:txBody>
        </p:sp>
        <p:sp>
          <p:nvSpPr>
            <p:cNvPr id="95279" name="Arc 547"/>
            <p:cNvSpPr>
              <a:spLocks/>
            </p:cNvSpPr>
            <p:nvPr/>
          </p:nvSpPr>
          <p:spPr bwMode="auto">
            <a:xfrm flipV="1">
              <a:off x="7015480" y="3490913"/>
              <a:ext cx="663575" cy="6826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0000"/>
              </a:solidFill>
              <a:round/>
              <a:headEnd/>
              <a:tailEnd/>
            </a:ln>
          </p:spPr>
          <p:txBody>
            <a:bodyPr/>
            <a:lstStyle/>
            <a:p>
              <a:endParaRPr lang="de-DE"/>
            </a:p>
          </p:txBody>
        </p:sp>
        <p:sp>
          <p:nvSpPr>
            <p:cNvPr id="95280" name="Line 548"/>
            <p:cNvSpPr>
              <a:spLocks noChangeShapeType="1"/>
            </p:cNvSpPr>
            <p:nvPr/>
          </p:nvSpPr>
          <p:spPr bwMode="auto">
            <a:xfrm flipH="1">
              <a:off x="6076950" y="4176713"/>
              <a:ext cx="949325" cy="0"/>
            </a:xfrm>
            <a:prstGeom prst="line">
              <a:avLst/>
            </a:prstGeom>
            <a:noFill/>
            <a:ln w="9525">
              <a:solidFill>
                <a:srgbClr val="000000"/>
              </a:solidFill>
              <a:round/>
              <a:headEnd/>
              <a:tailEnd/>
            </a:ln>
          </p:spPr>
          <p:txBody>
            <a:bodyPr/>
            <a:lstStyle/>
            <a:p>
              <a:endParaRPr lang="de-DE"/>
            </a:p>
          </p:txBody>
        </p:sp>
        <p:sp>
          <p:nvSpPr>
            <p:cNvPr id="95281" name="Arc 550"/>
            <p:cNvSpPr>
              <a:spLocks/>
            </p:cNvSpPr>
            <p:nvPr/>
          </p:nvSpPr>
          <p:spPr bwMode="auto">
            <a:xfrm rot="16200000" flipV="1">
              <a:off x="7024688" y="1082675"/>
              <a:ext cx="650875" cy="682625"/>
            </a:xfrm>
            <a:custGeom>
              <a:avLst/>
              <a:gdLst>
                <a:gd name="T0" fmla="*/ 0 w 21601"/>
                <a:gd name="T1" fmla="*/ 0 h 21600"/>
                <a:gd name="T2" fmla="*/ 0 w 21601"/>
                <a:gd name="T3" fmla="*/ 0 h 21600"/>
                <a:gd name="T4" fmla="*/ 0 w 21601"/>
                <a:gd name="T5" fmla="*/ 0 h 21600"/>
                <a:gd name="T6" fmla="*/ 0 60000 65536"/>
                <a:gd name="T7" fmla="*/ 0 60000 65536"/>
                <a:gd name="T8" fmla="*/ 0 60000 65536"/>
                <a:gd name="T9" fmla="*/ 0 w 21601"/>
                <a:gd name="T10" fmla="*/ 0 h 21600"/>
                <a:gd name="T11" fmla="*/ 21601 w 21601"/>
                <a:gd name="T12" fmla="*/ 21600 h 21600"/>
              </a:gdLst>
              <a:ahLst/>
              <a:cxnLst>
                <a:cxn ang="T6">
                  <a:pos x="T0" y="T1"/>
                </a:cxn>
                <a:cxn ang="T7">
                  <a:pos x="T2" y="T3"/>
                </a:cxn>
                <a:cxn ang="T8">
                  <a:pos x="T4" y="T5"/>
                </a:cxn>
              </a:cxnLst>
              <a:rect l="T9" t="T10" r="T11" b="T12"/>
              <a:pathLst>
                <a:path w="21601" h="21600" fill="none" extrusionOk="0">
                  <a:moveTo>
                    <a:pt x="0" y="0"/>
                  </a:moveTo>
                  <a:cubicBezTo>
                    <a:pt x="0" y="0"/>
                    <a:pt x="0" y="0"/>
                    <a:pt x="1" y="0"/>
                  </a:cubicBezTo>
                  <a:cubicBezTo>
                    <a:pt x="11930" y="0"/>
                    <a:pt x="21601" y="9670"/>
                    <a:pt x="21601" y="21600"/>
                  </a:cubicBezTo>
                </a:path>
                <a:path w="21601" h="21600" stroke="0" extrusionOk="0">
                  <a:moveTo>
                    <a:pt x="0" y="0"/>
                  </a:moveTo>
                  <a:cubicBezTo>
                    <a:pt x="0" y="0"/>
                    <a:pt x="0" y="0"/>
                    <a:pt x="1" y="0"/>
                  </a:cubicBezTo>
                  <a:cubicBezTo>
                    <a:pt x="11930" y="0"/>
                    <a:pt x="21601" y="9670"/>
                    <a:pt x="21601" y="21600"/>
                  </a:cubicBezTo>
                  <a:lnTo>
                    <a:pt x="1" y="21600"/>
                  </a:lnTo>
                  <a:lnTo>
                    <a:pt x="0" y="0"/>
                  </a:lnTo>
                  <a:close/>
                </a:path>
              </a:pathLst>
            </a:custGeom>
            <a:noFill/>
            <a:ln w="9525">
              <a:solidFill>
                <a:srgbClr val="000000"/>
              </a:solidFill>
              <a:round/>
              <a:headEnd/>
              <a:tailEnd/>
            </a:ln>
          </p:spPr>
          <p:txBody>
            <a:bodyPr/>
            <a:lstStyle/>
            <a:p>
              <a:endParaRPr lang="de-DE"/>
            </a:p>
          </p:txBody>
        </p:sp>
        <p:sp>
          <p:nvSpPr>
            <p:cNvPr id="95282" name="Line 551"/>
            <p:cNvSpPr>
              <a:spLocks noChangeShapeType="1"/>
            </p:cNvSpPr>
            <p:nvPr/>
          </p:nvSpPr>
          <p:spPr bwMode="auto">
            <a:xfrm flipH="1">
              <a:off x="6194425" y="1099940"/>
              <a:ext cx="822325" cy="0"/>
            </a:xfrm>
            <a:prstGeom prst="line">
              <a:avLst/>
            </a:prstGeom>
            <a:noFill/>
            <a:ln w="9525">
              <a:solidFill>
                <a:srgbClr val="000000"/>
              </a:solidFill>
              <a:round/>
              <a:headEnd/>
              <a:tailEnd/>
            </a:ln>
          </p:spPr>
          <p:txBody>
            <a:bodyPr/>
            <a:lstStyle/>
            <a:p>
              <a:endParaRPr lang="de-DE"/>
            </a:p>
          </p:txBody>
        </p:sp>
      </p:grpSp>
      <p:grpSp>
        <p:nvGrpSpPr>
          <p:cNvPr id="95237" name="Group 591"/>
          <p:cNvGrpSpPr>
            <a:grpSpLocks/>
          </p:cNvGrpSpPr>
          <p:nvPr/>
        </p:nvGrpSpPr>
        <p:grpSpPr bwMode="auto">
          <a:xfrm rot="5400000" flipV="1">
            <a:off x="5567362" y="4316413"/>
            <a:ext cx="347663" cy="490538"/>
            <a:chOff x="2820" y="264"/>
            <a:chExt cx="420" cy="1452"/>
          </a:xfrm>
        </p:grpSpPr>
        <p:sp>
          <p:nvSpPr>
            <p:cNvPr id="95266" name="Line 59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5267" name="Group 593"/>
            <p:cNvGrpSpPr>
              <a:grpSpLocks/>
            </p:cNvGrpSpPr>
            <p:nvPr/>
          </p:nvGrpSpPr>
          <p:grpSpPr bwMode="auto">
            <a:xfrm>
              <a:off x="2940" y="264"/>
              <a:ext cx="300" cy="1452"/>
              <a:chOff x="2940" y="264"/>
              <a:chExt cx="300" cy="1452"/>
            </a:xfrm>
          </p:grpSpPr>
          <p:grpSp>
            <p:nvGrpSpPr>
              <p:cNvPr id="95268" name="Group 594"/>
              <p:cNvGrpSpPr>
                <a:grpSpLocks/>
              </p:cNvGrpSpPr>
              <p:nvPr/>
            </p:nvGrpSpPr>
            <p:grpSpPr bwMode="auto">
              <a:xfrm>
                <a:off x="2940" y="264"/>
                <a:ext cx="252" cy="1368"/>
                <a:chOff x="3024" y="732"/>
                <a:chExt cx="252" cy="1368"/>
              </a:xfrm>
            </p:grpSpPr>
            <p:grpSp>
              <p:nvGrpSpPr>
                <p:cNvPr id="95271" name="Group 595"/>
                <p:cNvGrpSpPr>
                  <a:grpSpLocks/>
                </p:cNvGrpSpPr>
                <p:nvPr/>
              </p:nvGrpSpPr>
              <p:grpSpPr bwMode="auto">
                <a:xfrm>
                  <a:off x="3024" y="732"/>
                  <a:ext cx="252" cy="1368"/>
                  <a:chOff x="3168" y="1008"/>
                  <a:chExt cx="484" cy="2448"/>
                </a:xfrm>
              </p:grpSpPr>
              <p:grpSp>
                <p:nvGrpSpPr>
                  <p:cNvPr id="95273" name="Group 596"/>
                  <p:cNvGrpSpPr>
                    <a:grpSpLocks/>
                  </p:cNvGrpSpPr>
                  <p:nvPr/>
                </p:nvGrpSpPr>
                <p:grpSpPr bwMode="auto">
                  <a:xfrm>
                    <a:off x="3168" y="1008"/>
                    <a:ext cx="484" cy="2448"/>
                    <a:chOff x="2256" y="864"/>
                    <a:chExt cx="532" cy="2448"/>
                  </a:xfrm>
                </p:grpSpPr>
                <p:sp>
                  <p:nvSpPr>
                    <p:cNvPr id="95276" name="Freeform 597"/>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5277" name="Freeform 598"/>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5274" name="Freeform 599"/>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5275" name="Freeform 600"/>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5272" name="Line 60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5269" name="AutoShape 60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5270" name="Line 60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95238" name="AutoShape 604"/>
          <p:cNvSpPr>
            <a:spLocks noChangeArrowheads="1"/>
          </p:cNvSpPr>
          <p:nvPr/>
        </p:nvSpPr>
        <p:spPr bwMode="auto">
          <a:xfrm rot="10800000">
            <a:off x="5653088" y="1017588"/>
            <a:ext cx="466725" cy="203200"/>
          </a:xfrm>
          <a:prstGeom prst="rightArrow">
            <a:avLst>
              <a:gd name="adj1" fmla="val 50000"/>
              <a:gd name="adj2" fmla="val 64089"/>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sp>
        <p:nvSpPr>
          <p:cNvPr id="95239" name="AutoShape 605"/>
          <p:cNvSpPr>
            <a:spLocks noChangeArrowheads="1"/>
          </p:cNvSpPr>
          <p:nvPr/>
        </p:nvSpPr>
        <p:spPr bwMode="auto">
          <a:xfrm rot="10800000" flipH="1">
            <a:off x="6127750" y="4443413"/>
            <a:ext cx="466725" cy="201612"/>
          </a:xfrm>
          <a:prstGeom prst="rightArrow">
            <a:avLst>
              <a:gd name="adj1" fmla="val 50000"/>
              <a:gd name="adj2" fmla="val 6459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95240" name="Group 609"/>
          <p:cNvGrpSpPr>
            <a:grpSpLocks/>
          </p:cNvGrpSpPr>
          <p:nvPr/>
        </p:nvGrpSpPr>
        <p:grpSpPr bwMode="auto">
          <a:xfrm rot="-5400000" flipH="1" flipV="1">
            <a:off x="6288881" y="872332"/>
            <a:ext cx="346075" cy="490538"/>
            <a:chOff x="2820" y="264"/>
            <a:chExt cx="420" cy="1452"/>
          </a:xfrm>
        </p:grpSpPr>
        <p:sp>
          <p:nvSpPr>
            <p:cNvPr id="95254" name="Line 610"/>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5255" name="Group 611"/>
            <p:cNvGrpSpPr>
              <a:grpSpLocks/>
            </p:cNvGrpSpPr>
            <p:nvPr/>
          </p:nvGrpSpPr>
          <p:grpSpPr bwMode="auto">
            <a:xfrm>
              <a:off x="2940" y="264"/>
              <a:ext cx="300" cy="1452"/>
              <a:chOff x="2940" y="264"/>
              <a:chExt cx="300" cy="1452"/>
            </a:xfrm>
          </p:grpSpPr>
          <p:grpSp>
            <p:nvGrpSpPr>
              <p:cNvPr id="95256" name="Group 612"/>
              <p:cNvGrpSpPr>
                <a:grpSpLocks/>
              </p:cNvGrpSpPr>
              <p:nvPr/>
            </p:nvGrpSpPr>
            <p:grpSpPr bwMode="auto">
              <a:xfrm>
                <a:off x="2940" y="264"/>
                <a:ext cx="252" cy="1368"/>
                <a:chOff x="3024" y="732"/>
                <a:chExt cx="252" cy="1368"/>
              </a:xfrm>
            </p:grpSpPr>
            <p:grpSp>
              <p:nvGrpSpPr>
                <p:cNvPr id="95259" name="Group 613"/>
                <p:cNvGrpSpPr>
                  <a:grpSpLocks/>
                </p:cNvGrpSpPr>
                <p:nvPr/>
              </p:nvGrpSpPr>
              <p:grpSpPr bwMode="auto">
                <a:xfrm>
                  <a:off x="3024" y="732"/>
                  <a:ext cx="252" cy="1368"/>
                  <a:chOff x="3168" y="1008"/>
                  <a:chExt cx="484" cy="2448"/>
                </a:xfrm>
              </p:grpSpPr>
              <p:grpSp>
                <p:nvGrpSpPr>
                  <p:cNvPr id="95261" name="Group 614"/>
                  <p:cNvGrpSpPr>
                    <a:grpSpLocks/>
                  </p:cNvGrpSpPr>
                  <p:nvPr/>
                </p:nvGrpSpPr>
                <p:grpSpPr bwMode="auto">
                  <a:xfrm>
                    <a:off x="3168" y="1008"/>
                    <a:ext cx="484" cy="2448"/>
                    <a:chOff x="2256" y="864"/>
                    <a:chExt cx="532" cy="2448"/>
                  </a:xfrm>
                </p:grpSpPr>
                <p:sp>
                  <p:nvSpPr>
                    <p:cNvPr id="95264" name="Freeform 615"/>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5265" name="Freeform 616"/>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5262" name="Freeform 617"/>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5263" name="Freeform 618"/>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5260" name="Line 619"/>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5257" name="AutoShape 620"/>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5258" name="Line 621"/>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95241" name="Group 541"/>
          <p:cNvGrpSpPr>
            <a:grpSpLocks/>
          </p:cNvGrpSpPr>
          <p:nvPr/>
        </p:nvGrpSpPr>
        <p:grpSpPr bwMode="auto">
          <a:xfrm rot="-1698459">
            <a:off x="7065963" y="2865438"/>
            <a:ext cx="869950" cy="257175"/>
            <a:chOff x="4875" y="7237"/>
            <a:chExt cx="4230" cy="1883"/>
          </a:xfrm>
        </p:grpSpPr>
        <p:sp>
          <p:nvSpPr>
            <p:cNvPr id="95252" name="Arc 542"/>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5253" name="AutoShape 543"/>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95242" name="Oval 101"/>
          <p:cNvSpPr>
            <a:spLocks noChangeArrowheads="1"/>
          </p:cNvSpPr>
          <p:nvPr/>
        </p:nvSpPr>
        <p:spPr bwMode="auto">
          <a:xfrm>
            <a:off x="6891338" y="44338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4" name="Text Box 89"/>
          <p:cNvSpPr txBox="1">
            <a:spLocks noChangeArrowheads="1"/>
          </p:cNvSpPr>
          <p:nvPr/>
        </p:nvSpPr>
        <p:spPr bwMode="auto">
          <a:xfrm>
            <a:off x="3694113" y="2174796"/>
            <a:ext cx="2900362" cy="615553"/>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solidFill>
                  <a:srgbClr val="0000FF"/>
                </a:solidFill>
              </a:rPr>
              <a:t>滚转组合位于直线段的中间</a:t>
            </a:r>
            <a:endParaRPr lang="en-US" altLang="zh-CN" sz="1600" b="1" dirty="0">
              <a:solidFill>
                <a:srgbClr val="0000FF"/>
              </a:solidFill>
            </a:endParaRPr>
          </a:p>
          <a:p>
            <a:pPr eaLnBrk="0" hangingPunct="0">
              <a:spcBef>
                <a:spcPct val="50000"/>
              </a:spcBef>
            </a:pPr>
            <a:r>
              <a:rPr lang="de-DE" altLang="de-DE" sz="1200" b="1" dirty="0">
                <a:solidFill>
                  <a:srgbClr val="0000FF"/>
                </a:solidFill>
              </a:rPr>
              <a:t>Rolls centered on middle of the line.</a:t>
            </a:r>
          </a:p>
        </p:txBody>
      </p:sp>
      <p:sp>
        <p:nvSpPr>
          <p:cNvPr id="76" name="Oval 93"/>
          <p:cNvSpPr>
            <a:spLocks noChangeArrowheads="1"/>
          </p:cNvSpPr>
          <p:nvPr/>
        </p:nvSpPr>
        <p:spPr bwMode="auto">
          <a:xfrm flipH="1">
            <a:off x="6316663" y="3322638"/>
            <a:ext cx="1228725" cy="1196975"/>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77" name="Text Box 107"/>
          <p:cNvSpPr txBox="1">
            <a:spLocks noChangeArrowheads="1"/>
          </p:cNvSpPr>
          <p:nvPr/>
        </p:nvSpPr>
        <p:spPr bwMode="auto">
          <a:xfrm>
            <a:off x="3697635" y="2775071"/>
            <a:ext cx="3451336" cy="707886"/>
          </a:xfrm>
          <a:prstGeom prst="rect">
            <a:avLst/>
          </a:prstGeom>
          <a:noFill/>
          <a:ln w="9525">
            <a:noFill/>
            <a:miter lim="800000"/>
            <a:headEnd/>
            <a:tailEnd/>
          </a:ln>
        </p:spPr>
        <p:txBody>
          <a:bodyPr wrap="square">
            <a:spAutoFit/>
          </a:bodyPr>
          <a:lstStyle/>
          <a:p>
            <a:r>
              <a:rPr lang="zh-CN" altLang="en-US" sz="1600" b="1" dirty="0">
                <a:solidFill>
                  <a:srgbClr val="0000FF"/>
                </a:solidFill>
              </a:rPr>
              <a:t>一周滚和反向半滚之间不能有直线段</a:t>
            </a:r>
            <a:endParaRPr lang="en-US" altLang="zh-CN" sz="1600" b="1" dirty="0">
              <a:solidFill>
                <a:srgbClr val="0000FF"/>
              </a:solidFill>
            </a:endParaRPr>
          </a:p>
          <a:p>
            <a:r>
              <a:rPr lang="en-GB" altLang="en-US" sz="1200" b="1" dirty="0">
                <a:solidFill>
                  <a:srgbClr val="0000FF"/>
                </a:solidFill>
              </a:rPr>
              <a:t>Between rolls and part rolls in opposite direction there must be no line.</a:t>
            </a:r>
          </a:p>
        </p:txBody>
      </p:sp>
      <p:sp>
        <p:nvSpPr>
          <p:cNvPr id="78" name="Oval 93"/>
          <p:cNvSpPr>
            <a:spLocks noChangeArrowheads="1"/>
          </p:cNvSpPr>
          <p:nvPr/>
        </p:nvSpPr>
        <p:spPr bwMode="auto">
          <a:xfrm flipH="1">
            <a:off x="6332538" y="1174750"/>
            <a:ext cx="1228725" cy="1196975"/>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95248" name="Oval 101"/>
          <p:cNvSpPr>
            <a:spLocks noChangeArrowheads="1"/>
          </p:cNvSpPr>
          <p:nvPr/>
        </p:nvSpPr>
        <p:spPr bwMode="auto">
          <a:xfrm>
            <a:off x="7496175" y="16462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5249" name="Oval 101"/>
          <p:cNvSpPr>
            <a:spLocks noChangeArrowheads="1"/>
          </p:cNvSpPr>
          <p:nvPr/>
        </p:nvSpPr>
        <p:spPr bwMode="auto">
          <a:xfrm>
            <a:off x="6900863" y="10699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5250" name="Oval 101"/>
          <p:cNvSpPr>
            <a:spLocks noChangeArrowheads="1"/>
          </p:cNvSpPr>
          <p:nvPr/>
        </p:nvSpPr>
        <p:spPr bwMode="auto">
          <a:xfrm>
            <a:off x="7516813" y="27670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5251" name="Oval 101"/>
          <p:cNvSpPr>
            <a:spLocks noChangeArrowheads="1"/>
          </p:cNvSpPr>
          <p:nvPr/>
        </p:nvSpPr>
        <p:spPr bwMode="auto">
          <a:xfrm>
            <a:off x="7504113" y="38465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 name="Text Box 88">
            <a:extLst>
              <a:ext uri="{FF2B5EF4-FFF2-40B4-BE49-F238E27FC236}">
                <a16:creationId xmlns:a16="http://schemas.microsoft.com/office/drawing/2014/main" id="{D8A141BD-7D34-2D91-0233-149B163DDF95}"/>
              </a:ext>
            </a:extLst>
          </p:cNvPr>
          <p:cNvSpPr txBox="1">
            <a:spLocks noChangeArrowheads="1"/>
          </p:cNvSpPr>
          <p:nvPr/>
        </p:nvSpPr>
        <p:spPr bwMode="auto">
          <a:xfrm>
            <a:off x="2992890" y="3772168"/>
            <a:ext cx="2032000" cy="661720"/>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1" dirty="0">
                <a:solidFill>
                  <a:srgbClr val="0000FF"/>
                </a:solidFill>
              </a:rPr>
              <a:t>所有圆角半径相等</a:t>
            </a:r>
            <a:endParaRPr lang="en-US" altLang="zh-CN" sz="1600" b="1" dirty="0">
              <a:solidFill>
                <a:srgbClr val="0000FF"/>
              </a:solidFill>
            </a:endParaRPr>
          </a:p>
          <a:p>
            <a:pPr algn="ctr">
              <a:spcBef>
                <a:spcPct val="50000"/>
              </a:spcBef>
            </a:pPr>
            <a:r>
              <a:rPr lang="de-DE" altLang="de-DE" sz="1400" b="1" dirty="0">
                <a:solidFill>
                  <a:srgbClr val="0000FF"/>
                </a:solidFill>
              </a:rPr>
              <a:t>All radii are equal.</a:t>
            </a:r>
            <a:endParaRPr lang="de-DE" altLang="de-DE" b="1" dirty="0">
              <a:solidFill>
                <a:srgbClr val="0000FF"/>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linds(horizontal)">
                                      <p:cBhvr>
                                        <p:cTn id="7" dur="1000"/>
                                        <p:tgtEl>
                                          <p:spTgt spid="74"/>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blinds(horizontal)">
                                      <p:cBhvr>
                                        <p:cTn id="11" dur="1000"/>
                                        <p:tgtEl>
                                          <p:spTgt spid="76"/>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blinds(horizontal)">
                                      <p:cBhvr>
                                        <p:cTn id="15" dur="1000"/>
                                        <p:tgtEl>
                                          <p:spTgt spid="77"/>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blinds(horizontal)">
                                      <p:cBhvr>
                                        <p:cTn id="19" dur="1000"/>
                                        <p:tgtEl>
                                          <p:spTgt spid="78"/>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7"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55"/>
          <p:cNvSpPr txBox="1">
            <a:spLocks noChangeArrowheads="1"/>
          </p:cNvSpPr>
          <p:nvPr/>
        </p:nvSpPr>
        <p:spPr bwMode="auto">
          <a:xfrm>
            <a:off x="7986713" y="6527800"/>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F-25.15.01</a:t>
            </a:r>
            <a:endParaRPr lang="de-DE" altLang="de-DE"/>
          </a:p>
        </p:txBody>
      </p:sp>
      <p:sp>
        <p:nvSpPr>
          <p:cNvPr id="96258" name="Text Box 209"/>
          <p:cNvSpPr txBox="1">
            <a:spLocks noChangeArrowheads="1"/>
          </p:cNvSpPr>
          <p:nvPr/>
        </p:nvSpPr>
        <p:spPr bwMode="auto">
          <a:xfrm>
            <a:off x="961247" y="5236716"/>
            <a:ext cx="7294336" cy="1138773"/>
          </a:xfrm>
          <a:prstGeom prst="rect">
            <a:avLst/>
          </a:prstGeom>
          <a:solidFill>
            <a:schemeClr val="bg1"/>
          </a:solidFill>
          <a:ln w="9525">
            <a:noFill/>
            <a:miter lim="800000"/>
            <a:headEnd/>
            <a:tailEnd/>
          </a:ln>
        </p:spPr>
        <p:txBody>
          <a:bodyPr wrap="square">
            <a:spAutoFit/>
          </a:bodyPr>
          <a:lstStyle/>
          <a:p>
            <a:pPr defTabSz="793750" eaLnBrk="0" hangingPunct="0"/>
            <a:r>
              <a:rPr lang="zh-CN" altLang="en-US" sz="1600" b="1" dirty="0"/>
              <a:t>倒飞进入，做一个筋斗，在筋斗的第一段</a:t>
            </a:r>
            <a:r>
              <a:rPr lang="en-US" altLang="zh-CN" sz="1600" b="1" dirty="0"/>
              <a:t>90°</a:t>
            </a:r>
            <a:r>
              <a:rPr lang="zh-CN" altLang="en-US" sz="1600" b="1" dirty="0"/>
              <a:t>圆弧上同步做</a:t>
            </a:r>
            <a:r>
              <a:rPr lang="en-US" altLang="zh-CN" sz="1600" b="1" dirty="0"/>
              <a:t>1/4</a:t>
            </a:r>
            <a:r>
              <a:rPr lang="zh-CN" altLang="en-US" sz="1600" b="1" dirty="0"/>
              <a:t>滚进入侧飞，</a:t>
            </a:r>
            <a:endParaRPr lang="en-US" altLang="zh-CN" sz="1600" b="1" dirty="0"/>
          </a:p>
          <a:p>
            <a:pPr defTabSz="793750" eaLnBrk="0" hangingPunct="0"/>
            <a:r>
              <a:rPr lang="zh-CN" altLang="en-US" sz="1600" b="1" dirty="0"/>
              <a:t>在筋斗底部做快滚一周，在筋斗的最后一段</a:t>
            </a:r>
            <a:r>
              <a:rPr lang="en-US" altLang="zh-CN" sz="1600" b="1" dirty="0"/>
              <a:t>90°</a:t>
            </a:r>
            <a:r>
              <a:rPr lang="zh-CN" altLang="en-US" sz="1600" b="1" dirty="0"/>
              <a:t>圆弧上同步做</a:t>
            </a:r>
            <a:r>
              <a:rPr lang="en-US" altLang="zh-CN" sz="1600" b="1" dirty="0"/>
              <a:t>1/4</a:t>
            </a:r>
            <a:r>
              <a:rPr lang="zh-CN" altLang="en-US" sz="1600" b="1" dirty="0"/>
              <a:t>滚，倒飞改出。</a:t>
            </a:r>
            <a:endParaRPr lang="en-US" altLang="zh-CN" sz="1600" b="1" dirty="0"/>
          </a:p>
          <a:p>
            <a:pPr defTabSz="793750" eaLnBrk="0" hangingPunct="0"/>
            <a:r>
              <a:rPr lang="en-US" sz="1200" b="1" dirty="0"/>
              <a:t>From inverted, pull through a loop, perform a quarter roll integrated in the first ninety degrees of the loop, perform a snap roll at the bottom of the loop, perform a quarter roll integrated in last ninety degrees of the loop, exit inverted. </a:t>
            </a:r>
            <a:endParaRPr lang="de-DE" altLang="de-DE" sz="1200" b="1" dirty="0"/>
          </a:p>
        </p:txBody>
      </p:sp>
      <p:sp>
        <p:nvSpPr>
          <p:cNvPr id="96259" name="Rectangle 143"/>
          <p:cNvSpPr>
            <a:spLocks noChangeArrowheads="1"/>
          </p:cNvSpPr>
          <p:nvPr/>
        </p:nvSpPr>
        <p:spPr bwMode="auto">
          <a:xfrm>
            <a:off x="1908267" y="81596"/>
            <a:ext cx="7210017" cy="707886"/>
          </a:xfrm>
          <a:prstGeom prst="rect">
            <a:avLst/>
          </a:prstGeom>
          <a:noFill/>
          <a:ln w="9525">
            <a:noFill/>
            <a:miter lim="800000"/>
            <a:headEnd/>
            <a:tailEnd/>
          </a:ln>
        </p:spPr>
        <p:txBody>
          <a:bodyPr wrap="square" anchor="ctr">
            <a:spAutoFit/>
          </a:bodyPr>
          <a:lstStyle/>
          <a:p>
            <a:pPr eaLnBrk="0" hangingPunct="0">
              <a:tabLst>
                <a:tab pos="449263" algn="l"/>
              </a:tabLst>
            </a:pPr>
            <a:r>
              <a:rPr lang="en-US" altLang="de-DE" sz="2000" b="1" dirty="0">
                <a:cs typeface="Times New Roman" pitchFamily="18" charset="0"/>
              </a:rPr>
              <a:t>F-25.15 </a:t>
            </a:r>
            <a:r>
              <a:rPr lang="zh-CN" altLang="en-US" sz="2000" b="1" dirty="0">
                <a:cs typeface="Times New Roman" pitchFamily="18" charset="0"/>
              </a:rPr>
              <a:t>雪崩带</a:t>
            </a:r>
            <a:r>
              <a:rPr lang="en-US" altLang="zh-CN" sz="2000" b="1" dirty="0">
                <a:cs typeface="Times New Roman" pitchFamily="18" charset="0"/>
              </a:rPr>
              <a:t>1/4</a:t>
            </a:r>
            <a:r>
              <a:rPr lang="zh-CN" altLang="en-US" sz="2000" b="1" dirty="0">
                <a:cs typeface="Times New Roman" pitchFamily="18" charset="0"/>
              </a:rPr>
              <a:t>同步滚</a:t>
            </a:r>
            <a:r>
              <a:rPr lang="en-US" altLang="zh-CN" sz="2000" b="1" dirty="0">
                <a:cs typeface="Times New Roman" pitchFamily="18" charset="0"/>
              </a:rPr>
              <a:t>+</a:t>
            </a:r>
            <a:r>
              <a:rPr lang="zh-CN" altLang="en-US" sz="2000" b="1" dirty="0">
                <a:cs typeface="Times New Roman" pitchFamily="18" charset="0"/>
              </a:rPr>
              <a:t>快滚</a:t>
            </a:r>
            <a:endParaRPr lang="en-US" altLang="zh-CN" sz="2000" b="1" dirty="0">
              <a:cs typeface="Times New Roman" pitchFamily="18" charset="0"/>
            </a:endParaRPr>
          </a:p>
          <a:p>
            <a:pPr eaLnBrk="0" hangingPunct="0">
              <a:tabLst>
                <a:tab pos="449263" algn="l"/>
              </a:tabLst>
            </a:pPr>
            <a:r>
              <a:rPr lang="en-US" sz="2000" b="1" dirty="0">
                <a:cs typeface="Times New Roman" pitchFamily="18" charset="0"/>
              </a:rPr>
              <a:t>              </a:t>
            </a:r>
            <a:r>
              <a:rPr lang="en-US" sz="1200" b="1" dirty="0"/>
              <a:t>Avalanche (from top) with quarter roll integrated, snap roll, quarter roll integrated </a:t>
            </a:r>
            <a:endParaRPr lang="en-US" altLang="de-DE" sz="1200" b="1" dirty="0"/>
          </a:p>
        </p:txBody>
      </p:sp>
      <p:sp>
        <p:nvSpPr>
          <p:cNvPr id="96260" name="Oval 703"/>
          <p:cNvSpPr>
            <a:spLocks noChangeArrowheads="1"/>
          </p:cNvSpPr>
          <p:nvPr/>
        </p:nvSpPr>
        <p:spPr bwMode="auto">
          <a:xfrm flipV="1">
            <a:off x="2916238" y="1158875"/>
            <a:ext cx="3148012" cy="3106738"/>
          </a:xfrm>
          <a:prstGeom prst="ellipse">
            <a:avLst/>
          </a:prstGeom>
          <a:noFill/>
          <a:ln w="9525" algn="ctr">
            <a:solidFill>
              <a:schemeClr val="tx1"/>
            </a:solidFill>
            <a:round/>
            <a:headEnd/>
            <a:tailEnd/>
          </a:ln>
        </p:spPr>
        <p:txBody>
          <a:bodyPr wrap="none" anchor="ctr"/>
          <a:lstStyle/>
          <a:p>
            <a:pPr algn="ctr" eaLnBrk="0" hangingPunct="0">
              <a:lnSpc>
                <a:spcPct val="80000"/>
              </a:lnSpc>
            </a:pPr>
            <a:endParaRPr lang="de-DE" altLang="de-DE"/>
          </a:p>
        </p:txBody>
      </p:sp>
      <p:sp>
        <p:nvSpPr>
          <p:cNvPr id="96261" name="Line 702"/>
          <p:cNvSpPr>
            <a:spLocks noChangeShapeType="1"/>
          </p:cNvSpPr>
          <p:nvPr/>
        </p:nvSpPr>
        <p:spPr bwMode="auto">
          <a:xfrm>
            <a:off x="2452688" y="1158875"/>
            <a:ext cx="3973512" cy="0"/>
          </a:xfrm>
          <a:prstGeom prst="line">
            <a:avLst/>
          </a:prstGeom>
          <a:noFill/>
          <a:ln w="9525">
            <a:solidFill>
              <a:schemeClr val="tx1"/>
            </a:solidFill>
            <a:round/>
            <a:headEnd/>
            <a:tailEnd/>
          </a:ln>
        </p:spPr>
        <p:txBody>
          <a:bodyPr/>
          <a:lstStyle/>
          <a:p>
            <a:endParaRPr lang="de-DE"/>
          </a:p>
        </p:txBody>
      </p:sp>
      <p:sp>
        <p:nvSpPr>
          <p:cNvPr id="96262" name="Oval 703"/>
          <p:cNvSpPr>
            <a:spLocks noChangeArrowheads="1"/>
          </p:cNvSpPr>
          <p:nvPr/>
        </p:nvSpPr>
        <p:spPr bwMode="auto">
          <a:xfrm flipV="1">
            <a:off x="2916238" y="1158875"/>
            <a:ext cx="3148012" cy="3106738"/>
          </a:xfrm>
          <a:prstGeom prst="ellipse">
            <a:avLst/>
          </a:prstGeom>
          <a:noFill/>
          <a:ln w="12700" algn="ctr">
            <a:solidFill>
              <a:schemeClr val="tx1"/>
            </a:solidFill>
            <a:round/>
            <a:headEnd/>
            <a:tailEnd/>
          </a:ln>
        </p:spPr>
        <p:txBody>
          <a:bodyPr wrap="none" anchor="ctr"/>
          <a:lstStyle/>
          <a:p>
            <a:pPr algn="ctr" eaLnBrk="0" hangingPunct="0">
              <a:lnSpc>
                <a:spcPct val="80000"/>
              </a:lnSpc>
            </a:pPr>
            <a:endParaRPr lang="de-DE" altLang="de-DE"/>
          </a:p>
        </p:txBody>
      </p:sp>
      <p:sp>
        <p:nvSpPr>
          <p:cNvPr id="96263" name="AutoShape 705"/>
          <p:cNvSpPr>
            <a:spLocks noChangeArrowheads="1"/>
          </p:cNvSpPr>
          <p:nvPr/>
        </p:nvSpPr>
        <p:spPr bwMode="auto">
          <a:xfrm rot="10800000">
            <a:off x="5426075" y="1079500"/>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sp>
        <p:nvSpPr>
          <p:cNvPr id="96264" name="AutoShape 732"/>
          <p:cNvSpPr>
            <a:spLocks noChangeArrowheads="1"/>
          </p:cNvSpPr>
          <p:nvPr/>
        </p:nvSpPr>
        <p:spPr bwMode="auto">
          <a:xfrm flipH="1">
            <a:off x="2124075" y="1077913"/>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96265" name="Group 735"/>
          <p:cNvGrpSpPr>
            <a:grpSpLocks/>
          </p:cNvGrpSpPr>
          <p:nvPr/>
        </p:nvGrpSpPr>
        <p:grpSpPr bwMode="auto">
          <a:xfrm rot="-5400000" flipH="1" flipV="1">
            <a:off x="6155532" y="913606"/>
            <a:ext cx="311150" cy="490537"/>
            <a:chOff x="2820" y="264"/>
            <a:chExt cx="420" cy="1452"/>
          </a:xfrm>
        </p:grpSpPr>
        <p:sp>
          <p:nvSpPr>
            <p:cNvPr id="96312" name="Line 73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6313" name="Group 737"/>
            <p:cNvGrpSpPr>
              <a:grpSpLocks/>
            </p:cNvGrpSpPr>
            <p:nvPr/>
          </p:nvGrpSpPr>
          <p:grpSpPr bwMode="auto">
            <a:xfrm>
              <a:off x="2940" y="264"/>
              <a:ext cx="300" cy="1452"/>
              <a:chOff x="2940" y="264"/>
              <a:chExt cx="300" cy="1452"/>
            </a:xfrm>
          </p:grpSpPr>
          <p:grpSp>
            <p:nvGrpSpPr>
              <p:cNvPr id="96314" name="Group 738"/>
              <p:cNvGrpSpPr>
                <a:grpSpLocks/>
              </p:cNvGrpSpPr>
              <p:nvPr/>
            </p:nvGrpSpPr>
            <p:grpSpPr bwMode="auto">
              <a:xfrm>
                <a:off x="2940" y="264"/>
                <a:ext cx="252" cy="1368"/>
                <a:chOff x="3024" y="732"/>
                <a:chExt cx="252" cy="1368"/>
              </a:xfrm>
            </p:grpSpPr>
            <p:grpSp>
              <p:nvGrpSpPr>
                <p:cNvPr id="96317" name="Group 739"/>
                <p:cNvGrpSpPr>
                  <a:grpSpLocks/>
                </p:cNvGrpSpPr>
                <p:nvPr/>
              </p:nvGrpSpPr>
              <p:grpSpPr bwMode="auto">
                <a:xfrm>
                  <a:off x="3024" y="732"/>
                  <a:ext cx="252" cy="1368"/>
                  <a:chOff x="3168" y="1008"/>
                  <a:chExt cx="484" cy="2448"/>
                </a:xfrm>
              </p:grpSpPr>
              <p:grpSp>
                <p:nvGrpSpPr>
                  <p:cNvPr id="96319" name="Group 740"/>
                  <p:cNvGrpSpPr>
                    <a:grpSpLocks/>
                  </p:cNvGrpSpPr>
                  <p:nvPr/>
                </p:nvGrpSpPr>
                <p:grpSpPr bwMode="auto">
                  <a:xfrm>
                    <a:off x="3168" y="1008"/>
                    <a:ext cx="484" cy="2448"/>
                    <a:chOff x="2256" y="864"/>
                    <a:chExt cx="532" cy="2448"/>
                  </a:xfrm>
                </p:grpSpPr>
                <p:sp>
                  <p:nvSpPr>
                    <p:cNvPr id="96322" name="Freeform 74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6323" name="Freeform 74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6320" name="Freeform 74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6321" name="Freeform 744"/>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6318" name="Line 74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6315" name="AutoShape 74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6316" name="Line 74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104" name="Group 748"/>
          <p:cNvGrpSpPr>
            <a:grpSpLocks/>
          </p:cNvGrpSpPr>
          <p:nvPr/>
        </p:nvGrpSpPr>
        <p:grpSpPr bwMode="auto">
          <a:xfrm rot="-5571512" flipH="1" flipV="1">
            <a:off x="4290219" y="910431"/>
            <a:ext cx="311150" cy="490538"/>
            <a:chOff x="2820" y="264"/>
            <a:chExt cx="420" cy="1452"/>
          </a:xfrm>
        </p:grpSpPr>
        <p:sp>
          <p:nvSpPr>
            <p:cNvPr id="96300" name="Line 74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6301" name="Group 750"/>
            <p:cNvGrpSpPr>
              <a:grpSpLocks/>
            </p:cNvGrpSpPr>
            <p:nvPr/>
          </p:nvGrpSpPr>
          <p:grpSpPr bwMode="auto">
            <a:xfrm>
              <a:off x="2940" y="264"/>
              <a:ext cx="300" cy="1452"/>
              <a:chOff x="2940" y="264"/>
              <a:chExt cx="300" cy="1452"/>
            </a:xfrm>
          </p:grpSpPr>
          <p:grpSp>
            <p:nvGrpSpPr>
              <p:cNvPr id="96302" name="Group 751"/>
              <p:cNvGrpSpPr>
                <a:grpSpLocks/>
              </p:cNvGrpSpPr>
              <p:nvPr/>
            </p:nvGrpSpPr>
            <p:grpSpPr bwMode="auto">
              <a:xfrm>
                <a:off x="2940" y="264"/>
                <a:ext cx="252" cy="1368"/>
                <a:chOff x="3024" y="732"/>
                <a:chExt cx="252" cy="1368"/>
              </a:xfrm>
            </p:grpSpPr>
            <p:grpSp>
              <p:nvGrpSpPr>
                <p:cNvPr id="96305" name="Group 752"/>
                <p:cNvGrpSpPr>
                  <a:grpSpLocks/>
                </p:cNvGrpSpPr>
                <p:nvPr/>
              </p:nvGrpSpPr>
              <p:grpSpPr bwMode="auto">
                <a:xfrm>
                  <a:off x="3024" y="732"/>
                  <a:ext cx="252" cy="1368"/>
                  <a:chOff x="3168" y="1008"/>
                  <a:chExt cx="484" cy="2448"/>
                </a:xfrm>
              </p:grpSpPr>
              <p:grpSp>
                <p:nvGrpSpPr>
                  <p:cNvPr id="96307" name="Group 753"/>
                  <p:cNvGrpSpPr>
                    <a:grpSpLocks/>
                  </p:cNvGrpSpPr>
                  <p:nvPr/>
                </p:nvGrpSpPr>
                <p:grpSpPr bwMode="auto">
                  <a:xfrm>
                    <a:off x="3168" y="1008"/>
                    <a:ext cx="484" cy="2448"/>
                    <a:chOff x="2256" y="864"/>
                    <a:chExt cx="532" cy="2448"/>
                  </a:xfrm>
                </p:grpSpPr>
                <p:sp>
                  <p:nvSpPr>
                    <p:cNvPr id="96310" name="Freeform 754"/>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6311" name="Freeform 755"/>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6308" name="Freeform 75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6309" name="Freeform 757"/>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6306" name="Line 75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6303" name="AutoShape 75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6304" name="Line 76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cxnSp>
        <p:nvCxnSpPr>
          <p:cNvPr id="96267" name="Gerader Verbinder 7"/>
          <p:cNvCxnSpPr>
            <a:cxnSpLocks noChangeShapeType="1"/>
          </p:cNvCxnSpPr>
          <p:nvPr/>
        </p:nvCxnSpPr>
        <p:spPr bwMode="auto">
          <a:xfrm>
            <a:off x="4456113" y="1035050"/>
            <a:ext cx="0" cy="234950"/>
          </a:xfrm>
          <a:prstGeom prst="line">
            <a:avLst/>
          </a:prstGeom>
          <a:noFill/>
          <a:ln w="15875" algn="ctr">
            <a:solidFill>
              <a:schemeClr val="tx1"/>
            </a:solidFill>
            <a:round/>
            <a:headEnd/>
            <a:tailEnd/>
          </a:ln>
        </p:spPr>
      </p:cxnSp>
      <p:grpSp>
        <p:nvGrpSpPr>
          <p:cNvPr id="96268" name="Group 719"/>
          <p:cNvGrpSpPr>
            <a:grpSpLocks/>
          </p:cNvGrpSpPr>
          <p:nvPr/>
        </p:nvGrpSpPr>
        <p:grpSpPr bwMode="auto">
          <a:xfrm rot="-5555594" flipH="1" flipV="1">
            <a:off x="2885282" y="885031"/>
            <a:ext cx="311150" cy="490537"/>
            <a:chOff x="2820" y="264"/>
            <a:chExt cx="420" cy="1452"/>
          </a:xfrm>
        </p:grpSpPr>
        <p:sp>
          <p:nvSpPr>
            <p:cNvPr id="96288" name="Line 720"/>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6289" name="Group 721"/>
            <p:cNvGrpSpPr>
              <a:grpSpLocks/>
            </p:cNvGrpSpPr>
            <p:nvPr/>
          </p:nvGrpSpPr>
          <p:grpSpPr bwMode="auto">
            <a:xfrm>
              <a:off x="2940" y="264"/>
              <a:ext cx="300" cy="1452"/>
              <a:chOff x="2940" y="264"/>
              <a:chExt cx="300" cy="1452"/>
            </a:xfrm>
          </p:grpSpPr>
          <p:grpSp>
            <p:nvGrpSpPr>
              <p:cNvPr id="96290" name="Group 722"/>
              <p:cNvGrpSpPr>
                <a:grpSpLocks/>
              </p:cNvGrpSpPr>
              <p:nvPr/>
            </p:nvGrpSpPr>
            <p:grpSpPr bwMode="auto">
              <a:xfrm>
                <a:off x="2940" y="264"/>
                <a:ext cx="252" cy="1368"/>
                <a:chOff x="3024" y="732"/>
                <a:chExt cx="252" cy="1368"/>
              </a:xfrm>
            </p:grpSpPr>
            <p:grpSp>
              <p:nvGrpSpPr>
                <p:cNvPr id="96293" name="Group 723"/>
                <p:cNvGrpSpPr>
                  <a:grpSpLocks/>
                </p:cNvGrpSpPr>
                <p:nvPr/>
              </p:nvGrpSpPr>
              <p:grpSpPr bwMode="auto">
                <a:xfrm>
                  <a:off x="3024" y="732"/>
                  <a:ext cx="252" cy="1368"/>
                  <a:chOff x="3168" y="1008"/>
                  <a:chExt cx="484" cy="2448"/>
                </a:xfrm>
              </p:grpSpPr>
              <p:grpSp>
                <p:nvGrpSpPr>
                  <p:cNvPr id="96295" name="Group 724"/>
                  <p:cNvGrpSpPr>
                    <a:grpSpLocks/>
                  </p:cNvGrpSpPr>
                  <p:nvPr/>
                </p:nvGrpSpPr>
                <p:grpSpPr bwMode="auto">
                  <a:xfrm>
                    <a:off x="3168" y="1008"/>
                    <a:ext cx="484" cy="2448"/>
                    <a:chOff x="2256" y="864"/>
                    <a:chExt cx="532" cy="2448"/>
                  </a:xfrm>
                </p:grpSpPr>
                <p:sp>
                  <p:nvSpPr>
                    <p:cNvPr id="96298" name="Freeform 725"/>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6299" name="Freeform 726"/>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6296" name="Freeform 727"/>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6297" name="Freeform 728"/>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6294" name="Line 729"/>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6291" name="AutoShape 730"/>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6292" name="Line 731"/>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96269" name="Group 498"/>
          <p:cNvGrpSpPr>
            <a:grpSpLocks/>
          </p:cNvGrpSpPr>
          <p:nvPr/>
        </p:nvGrpSpPr>
        <p:grpSpPr bwMode="auto">
          <a:xfrm rot="-5400000" flipH="1" flipV="1">
            <a:off x="5231607" y="1469231"/>
            <a:ext cx="700088" cy="320675"/>
            <a:chOff x="4875" y="7237"/>
            <a:chExt cx="4230" cy="1883"/>
          </a:xfrm>
        </p:grpSpPr>
        <p:sp>
          <p:nvSpPr>
            <p:cNvPr id="96286" name="Arc 49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6287" name="AutoShape 500"/>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sp>
        <p:nvSpPr>
          <p:cNvPr id="135" name="Text Box 522"/>
          <p:cNvSpPr txBox="1">
            <a:spLocks noChangeArrowheads="1"/>
          </p:cNvSpPr>
          <p:nvPr/>
        </p:nvSpPr>
        <p:spPr bwMode="auto">
          <a:xfrm flipH="1">
            <a:off x="5831115" y="1554162"/>
            <a:ext cx="1053949" cy="338138"/>
          </a:xfrm>
          <a:prstGeom prst="rect">
            <a:avLst/>
          </a:prstGeom>
          <a:noFill/>
          <a:ln w="9525">
            <a:noFill/>
            <a:miter lim="800000"/>
            <a:headEnd/>
            <a:tailEnd/>
          </a:ln>
        </p:spPr>
        <p:txBody>
          <a:bodyPr wrap="square">
            <a:spAutoFit/>
          </a:bodyPr>
          <a:lstStyle/>
          <a:p>
            <a:pPr>
              <a:spcBef>
                <a:spcPct val="50000"/>
              </a:spcBef>
            </a:pPr>
            <a:r>
              <a:rPr lang="de-DE" altLang="de-DE" sz="1600" b="1" dirty="0"/>
              <a:t>¼ </a:t>
            </a:r>
            <a:r>
              <a:rPr lang="zh-CN" altLang="en-US" sz="1600" b="1" dirty="0"/>
              <a:t>同步滚</a:t>
            </a:r>
            <a:endParaRPr lang="de-DE" altLang="de-DE" sz="1600" b="1" dirty="0"/>
          </a:p>
        </p:txBody>
      </p:sp>
      <p:grpSp>
        <p:nvGrpSpPr>
          <p:cNvPr id="96271" name="Group 498"/>
          <p:cNvGrpSpPr>
            <a:grpSpLocks/>
          </p:cNvGrpSpPr>
          <p:nvPr/>
        </p:nvGrpSpPr>
        <p:grpSpPr bwMode="auto">
          <a:xfrm flipH="1" flipV="1">
            <a:off x="3098800" y="1387475"/>
            <a:ext cx="700088" cy="320675"/>
            <a:chOff x="4875" y="7237"/>
            <a:chExt cx="4230" cy="1883"/>
          </a:xfrm>
        </p:grpSpPr>
        <p:sp>
          <p:nvSpPr>
            <p:cNvPr id="96284" name="Arc 49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6285" name="AutoShape 500"/>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sp>
        <p:nvSpPr>
          <p:cNvPr id="140" name="Text Box 522"/>
          <p:cNvSpPr txBox="1">
            <a:spLocks noChangeArrowheads="1"/>
          </p:cNvSpPr>
          <p:nvPr/>
        </p:nvSpPr>
        <p:spPr bwMode="auto">
          <a:xfrm flipH="1">
            <a:off x="2073728" y="1473200"/>
            <a:ext cx="1037771" cy="338138"/>
          </a:xfrm>
          <a:prstGeom prst="rect">
            <a:avLst/>
          </a:prstGeom>
          <a:noFill/>
          <a:ln w="9525">
            <a:noFill/>
            <a:miter lim="800000"/>
            <a:headEnd/>
            <a:tailEnd/>
          </a:ln>
        </p:spPr>
        <p:txBody>
          <a:bodyPr wrap="square">
            <a:spAutoFit/>
          </a:bodyPr>
          <a:lstStyle/>
          <a:p>
            <a:pPr>
              <a:spcBef>
                <a:spcPct val="50000"/>
              </a:spcBef>
            </a:pPr>
            <a:r>
              <a:rPr lang="de-DE" altLang="de-DE" sz="1600" b="1" dirty="0"/>
              <a:t>¼ </a:t>
            </a:r>
            <a:r>
              <a:rPr lang="zh-CN" altLang="en-US" sz="1600" b="1" dirty="0"/>
              <a:t>同步滚</a:t>
            </a:r>
            <a:endParaRPr lang="de-DE" altLang="de-DE" sz="1600" b="1" dirty="0"/>
          </a:p>
        </p:txBody>
      </p:sp>
      <p:grpSp>
        <p:nvGrpSpPr>
          <p:cNvPr id="96273" name="Group 43"/>
          <p:cNvGrpSpPr>
            <a:grpSpLocks/>
          </p:cNvGrpSpPr>
          <p:nvPr/>
        </p:nvGrpSpPr>
        <p:grpSpPr bwMode="auto">
          <a:xfrm rot="10800000">
            <a:off x="4383088" y="4141788"/>
            <a:ext cx="365125" cy="246062"/>
            <a:chOff x="4369" y="894"/>
            <a:chExt cx="230" cy="155"/>
          </a:xfrm>
        </p:grpSpPr>
        <p:sp>
          <p:nvSpPr>
            <p:cNvPr id="96282" name="AutoShape 44"/>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lnSpc>
                  <a:spcPct val="80000"/>
                </a:lnSpc>
              </a:pPr>
              <a:endParaRPr lang="de-DE" altLang="de-DE"/>
            </a:p>
          </p:txBody>
        </p:sp>
        <p:sp>
          <p:nvSpPr>
            <p:cNvPr id="96283" name="Line 45"/>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sp>
        <p:nvSpPr>
          <p:cNvPr id="96274" name="Text Box 1174"/>
          <p:cNvSpPr txBox="1">
            <a:spLocks noChangeArrowheads="1"/>
          </p:cNvSpPr>
          <p:nvPr/>
        </p:nvSpPr>
        <p:spPr bwMode="auto">
          <a:xfrm flipH="1">
            <a:off x="4198938" y="3641725"/>
            <a:ext cx="1333500" cy="396875"/>
          </a:xfrm>
          <a:prstGeom prst="rect">
            <a:avLst/>
          </a:prstGeom>
          <a:noFill/>
          <a:ln w="9525">
            <a:noFill/>
            <a:miter lim="800000"/>
            <a:headEnd/>
            <a:tailEnd/>
          </a:ln>
        </p:spPr>
        <p:txBody>
          <a:bodyPr>
            <a:spAutoFit/>
          </a:bodyPr>
          <a:lstStyle/>
          <a:p>
            <a:pPr>
              <a:spcBef>
                <a:spcPct val="50000"/>
              </a:spcBef>
            </a:pPr>
            <a:r>
              <a:rPr lang="de-DE" altLang="en-US" sz="2000"/>
              <a:t>(      )</a:t>
            </a:r>
          </a:p>
        </p:txBody>
      </p:sp>
      <p:grpSp>
        <p:nvGrpSpPr>
          <p:cNvPr id="145" name="Group 43"/>
          <p:cNvGrpSpPr>
            <a:grpSpLocks/>
          </p:cNvGrpSpPr>
          <p:nvPr/>
        </p:nvGrpSpPr>
        <p:grpSpPr bwMode="auto">
          <a:xfrm rot="10800000">
            <a:off x="4389437" y="3792678"/>
            <a:ext cx="365125" cy="246063"/>
            <a:chOff x="4369" y="894"/>
            <a:chExt cx="230" cy="155"/>
          </a:xfrm>
          <a:solidFill>
            <a:schemeClr val="bg1"/>
          </a:solidFill>
        </p:grpSpPr>
        <p:sp>
          <p:nvSpPr>
            <p:cNvPr id="146" name="AutoShape 44"/>
            <p:cNvSpPr>
              <a:spLocks noChangeArrowheads="1"/>
            </p:cNvSpPr>
            <p:nvPr/>
          </p:nvSpPr>
          <p:spPr bwMode="auto">
            <a:xfrm>
              <a:off x="4384" y="894"/>
              <a:ext cx="215" cy="155"/>
            </a:xfrm>
            <a:prstGeom prst="triangle">
              <a:avLst>
                <a:gd name="adj" fmla="val 50000"/>
              </a:avLst>
            </a:prstGeom>
            <a:grpFill/>
            <a:ln w="9525" algn="ctr">
              <a:solidFill>
                <a:schemeClr val="tx1"/>
              </a:solidFill>
              <a:miter lim="800000"/>
              <a:headEnd/>
              <a:tailEnd/>
            </a:ln>
            <a:effec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lnSpc>
                  <a:spcPct val="80000"/>
                </a:lnSpc>
                <a:defRPr/>
              </a:pPr>
              <a:endParaRPr lang="de-DE" altLang="de-DE">
                <a:cs typeface="+mn-cs"/>
              </a:endParaRPr>
            </a:p>
          </p:txBody>
        </p:sp>
        <p:sp>
          <p:nvSpPr>
            <p:cNvPr id="147" name="Line 45"/>
            <p:cNvSpPr>
              <a:spLocks noChangeShapeType="1"/>
            </p:cNvSpPr>
            <p:nvPr/>
          </p:nvSpPr>
          <p:spPr bwMode="auto">
            <a:xfrm>
              <a:off x="4369" y="902"/>
              <a:ext cx="120" cy="0"/>
            </a:xfrm>
            <a:prstGeom prst="line">
              <a:avLst/>
            </a:prstGeom>
            <a:grpFill/>
            <a:ln w="9525">
              <a:solidFill>
                <a:schemeClr val="tx1"/>
              </a:solidFill>
              <a:round/>
              <a:headEnd/>
              <a:tailEnd/>
            </a:ln>
            <a:effectLst/>
          </p:spPr>
          <p:txBody>
            <a:bodyPr lIns="79352" tIns="39676" rIns="79352" bIns="39676">
              <a:spAutoFit/>
            </a:bodyPr>
            <a:lstStyle/>
            <a:p>
              <a:pPr eaLnBrk="0" hangingPunct="0">
                <a:defRPr/>
              </a:pPr>
              <a:endParaRPr lang="de-DE">
                <a:latin typeface="Arial" panose="020B0604020202020204" pitchFamily="34" charset="0"/>
                <a:cs typeface="+mn-cs"/>
              </a:endParaRPr>
            </a:p>
          </p:txBody>
        </p:sp>
      </p:grpSp>
      <p:pic>
        <p:nvPicPr>
          <p:cNvPr id="148" name="Picture 465" descr="messerflugflieger2"/>
          <p:cNvPicPr>
            <a:picLocks noChangeAspect="1" noChangeArrowheads="1"/>
          </p:cNvPicPr>
          <p:nvPr/>
        </p:nvPicPr>
        <p:blipFill>
          <a:blip r:embed="rId2"/>
          <a:srcRect/>
          <a:stretch>
            <a:fillRect/>
          </a:stretch>
        </p:blipFill>
        <p:spPr bwMode="auto">
          <a:xfrm rot="10800000">
            <a:off x="2254250" y="1993900"/>
            <a:ext cx="1184275" cy="1449388"/>
          </a:xfrm>
          <a:prstGeom prst="rect">
            <a:avLst/>
          </a:prstGeom>
          <a:noFill/>
          <a:ln w="9525">
            <a:noFill/>
            <a:miter lim="800000"/>
            <a:headEnd/>
            <a:tailEnd/>
          </a:ln>
        </p:spPr>
      </p:pic>
      <p:pic>
        <p:nvPicPr>
          <p:cNvPr id="149" name="Picture 465" descr="messerflugflieger2"/>
          <p:cNvPicPr>
            <a:picLocks noChangeAspect="1" noChangeArrowheads="1"/>
          </p:cNvPicPr>
          <p:nvPr/>
        </p:nvPicPr>
        <p:blipFill>
          <a:blip r:embed="rId2"/>
          <a:srcRect/>
          <a:stretch>
            <a:fillRect/>
          </a:stretch>
        </p:blipFill>
        <p:spPr bwMode="auto">
          <a:xfrm>
            <a:off x="5562600" y="2130425"/>
            <a:ext cx="1184275" cy="1449388"/>
          </a:xfrm>
          <a:prstGeom prst="rect">
            <a:avLst/>
          </a:prstGeom>
          <a:noFill/>
          <a:ln w="9525">
            <a:noFill/>
            <a:miter lim="800000"/>
            <a:headEnd/>
            <a:tailEnd/>
          </a:ln>
        </p:spPr>
      </p:pic>
      <p:cxnSp>
        <p:nvCxnSpPr>
          <p:cNvPr id="96278" name="Gerader Verbinder 96"/>
          <p:cNvCxnSpPr>
            <a:cxnSpLocks/>
          </p:cNvCxnSpPr>
          <p:nvPr/>
        </p:nvCxnSpPr>
        <p:spPr bwMode="auto">
          <a:xfrm>
            <a:off x="5895975" y="2749550"/>
            <a:ext cx="349250" cy="0"/>
          </a:xfrm>
          <a:prstGeom prst="line">
            <a:avLst/>
          </a:prstGeom>
          <a:noFill/>
          <a:ln w="15875" algn="ctr">
            <a:solidFill>
              <a:schemeClr val="tx1"/>
            </a:solidFill>
            <a:round/>
            <a:headEnd/>
            <a:tailEnd/>
          </a:ln>
        </p:spPr>
      </p:cxnSp>
      <p:cxnSp>
        <p:nvCxnSpPr>
          <p:cNvPr id="96279" name="Gerader Verbinder 96"/>
          <p:cNvCxnSpPr>
            <a:cxnSpLocks/>
          </p:cNvCxnSpPr>
          <p:nvPr/>
        </p:nvCxnSpPr>
        <p:spPr bwMode="auto">
          <a:xfrm>
            <a:off x="2749550" y="2698750"/>
            <a:ext cx="349250" cy="0"/>
          </a:xfrm>
          <a:prstGeom prst="line">
            <a:avLst/>
          </a:prstGeom>
          <a:noFill/>
          <a:ln w="15875" algn="ctr">
            <a:solidFill>
              <a:schemeClr val="tx1"/>
            </a:solidFill>
            <a:round/>
            <a:headEnd/>
            <a:tailEnd/>
          </a:ln>
        </p:spPr>
      </p:cxnSp>
      <p:pic>
        <p:nvPicPr>
          <p:cNvPr id="164" name="Picture 465" descr="messerflugflieger2"/>
          <p:cNvPicPr>
            <a:picLocks noChangeAspect="1" noChangeArrowheads="1"/>
          </p:cNvPicPr>
          <p:nvPr/>
        </p:nvPicPr>
        <p:blipFill>
          <a:blip r:embed="rId2"/>
          <a:srcRect/>
          <a:stretch>
            <a:fillRect/>
          </a:stretch>
        </p:blipFill>
        <p:spPr bwMode="auto">
          <a:xfrm rot="7634040">
            <a:off x="2824956" y="3209132"/>
            <a:ext cx="1184275" cy="1449388"/>
          </a:xfrm>
          <a:prstGeom prst="rect">
            <a:avLst/>
          </a:prstGeom>
          <a:noFill/>
          <a:ln w="9525">
            <a:noFill/>
            <a:miter lim="800000"/>
            <a:headEnd/>
            <a:tailEnd/>
          </a:ln>
        </p:spPr>
      </p:pic>
      <p:pic>
        <p:nvPicPr>
          <p:cNvPr id="165" name="Picture 465" descr="messerflugflieger2"/>
          <p:cNvPicPr>
            <a:picLocks noChangeAspect="1" noChangeArrowheads="1"/>
          </p:cNvPicPr>
          <p:nvPr/>
        </p:nvPicPr>
        <p:blipFill>
          <a:blip r:embed="rId2"/>
          <a:srcRect/>
          <a:stretch>
            <a:fillRect/>
          </a:stretch>
        </p:blipFill>
        <p:spPr bwMode="auto">
          <a:xfrm rot="2652413">
            <a:off x="5041900" y="3167063"/>
            <a:ext cx="1184275" cy="1449387"/>
          </a:xfrm>
          <a:prstGeom prst="rect">
            <a:avLst/>
          </a:prstGeom>
          <a:noFill/>
          <a:ln w="9525">
            <a:noFill/>
            <a:miter lim="800000"/>
            <a:headEnd/>
            <a:tailEnd/>
          </a:ln>
        </p:spPr>
      </p:pic>
      <p:sp>
        <p:nvSpPr>
          <p:cNvPr id="71" name="Text Box 522">
            <a:extLst>
              <a:ext uri="{FF2B5EF4-FFF2-40B4-BE49-F238E27FC236}">
                <a16:creationId xmlns:a16="http://schemas.microsoft.com/office/drawing/2014/main" id="{71B68CBB-0EE7-4836-BCAC-7DED60D22DFD}"/>
              </a:ext>
            </a:extLst>
          </p:cNvPr>
          <p:cNvSpPr txBox="1">
            <a:spLocks noChangeArrowheads="1"/>
          </p:cNvSpPr>
          <p:nvPr/>
        </p:nvSpPr>
        <p:spPr bwMode="auto">
          <a:xfrm flipH="1">
            <a:off x="4034786" y="3338455"/>
            <a:ext cx="1053949" cy="338554"/>
          </a:xfrm>
          <a:prstGeom prst="rect">
            <a:avLst/>
          </a:prstGeom>
          <a:noFill/>
          <a:ln w="9525">
            <a:noFill/>
            <a:miter lim="800000"/>
            <a:headEnd/>
            <a:tailEnd/>
          </a:ln>
        </p:spPr>
        <p:txBody>
          <a:bodyPr wrap="square">
            <a:spAutoFit/>
          </a:bodyPr>
          <a:lstStyle/>
          <a:p>
            <a:pPr algn="ctr">
              <a:spcBef>
                <a:spcPct val="50000"/>
              </a:spcBef>
            </a:pPr>
            <a:r>
              <a:rPr lang="zh-CN" altLang="en-US" sz="1600" b="1" dirty="0"/>
              <a:t>侧飞快滚</a:t>
            </a:r>
            <a:endParaRPr lang="de-DE" altLang="de-DE" sz="1600" b="1"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blinds(horizontal)">
                                      <p:cBhvr>
                                        <p:cTn id="7" dur="1000"/>
                                        <p:tgtEl>
                                          <p:spTgt spid="135"/>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blinds(horizontal)">
                                      <p:cBhvr>
                                        <p:cTn id="11" dur="1000"/>
                                        <p:tgtEl>
                                          <p:spTgt spid="149"/>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1000"/>
                                        <p:tgtEl>
                                          <p:spTgt spid="149"/>
                                        </p:tgtEl>
                                      </p:cBhvr>
                                    </p:animEffect>
                                    <p:set>
                                      <p:cBhvr>
                                        <p:cTn id="15" dur="1" fill="hold">
                                          <p:stCondLst>
                                            <p:cond delay="999"/>
                                          </p:stCondLst>
                                        </p:cTn>
                                        <p:tgtEl>
                                          <p:spTgt spid="149"/>
                                        </p:tgtEl>
                                        <p:attrNameLst>
                                          <p:attrName>style.visibility</p:attrName>
                                        </p:attrNameLst>
                                      </p:cBhvr>
                                      <p:to>
                                        <p:strVal val="hidden"/>
                                      </p:to>
                                    </p:se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blinds(horizontal)">
                                      <p:cBhvr>
                                        <p:cTn id="19" dur="1000"/>
                                        <p:tgtEl>
                                          <p:spTgt spid="104"/>
                                        </p:tgtEl>
                                      </p:cBhvr>
                                    </p:animEffect>
                                  </p:childTnLst>
                                </p:cTn>
                              </p:par>
                            </p:childTnLst>
                          </p:cTn>
                        </p:par>
                        <p:par>
                          <p:cTn id="20" fill="hold">
                            <p:stCondLst>
                              <p:cond delay="4000"/>
                            </p:stCondLst>
                            <p:childTnLst>
                              <p:par>
                                <p:cTn id="21" presetID="10" presetClass="exit" presetSubtype="0" fill="hold" nodeType="afterEffect">
                                  <p:stCondLst>
                                    <p:cond delay="0"/>
                                  </p:stCondLst>
                                  <p:childTnLst>
                                    <p:animEffect transition="out" filter="fade">
                                      <p:cBhvr>
                                        <p:cTn id="22" dur="1000"/>
                                        <p:tgtEl>
                                          <p:spTgt spid="104"/>
                                        </p:tgtEl>
                                      </p:cBhvr>
                                    </p:animEffect>
                                    <p:set>
                                      <p:cBhvr>
                                        <p:cTn id="23" dur="1" fill="hold">
                                          <p:stCondLst>
                                            <p:cond delay="999"/>
                                          </p:stCondLst>
                                        </p:cTn>
                                        <p:tgtEl>
                                          <p:spTgt spid="104"/>
                                        </p:tgtEl>
                                        <p:attrNameLst>
                                          <p:attrName>style.visibility</p:attrName>
                                        </p:attrNameLst>
                                      </p:cBhvr>
                                      <p:to>
                                        <p:strVal val="hidden"/>
                                      </p:to>
                                    </p:se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blinds(horizontal)">
                                      <p:cBhvr>
                                        <p:cTn id="27" dur="1000"/>
                                        <p:tgtEl>
                                          <p:spTgt spid="140"/>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blinds(horizontal)">
                                      <p:cBhvr>
                                        <p:cTn id="31" dur="1000"/>
                                        <p:tgtEl>
                                          <p:spTgt spid="148"/>
                                        </p:tgtEl>
                                      </p:cBhvr>
                                    </p:animEffect>
                                  </p:childTnLst>
                                </p:cTn>
                              </p:par>
                            </p:childTnLst>
                          </p:cTn>
                        </p:par>
                        <p:par>
                          <p:cTn id="32" fill="hold">
                            <p:stCondLst>
                              <p:cond delay="7000"/>
                            </p:stCondLst>
                            <p:childTnLst>
                              <p:par>
                                <p:cTn id="33" presetID="10" presetClass="exit" presetSubtype="0" fill="hold" nodeType="afterEffect">
                                  <p:stCondLst>
                                    <p:cond delay="0"/>
                                  </p:stCondLst>
                                  <p:childTnLst>
                                    <p:animEffect transition="out" filter="fade">
                                      <p:cBhvr>
                                        <p:cTn id="34" dur="1000"/>
                                        <p:tgtEl>
                                          <p:spTgt spid="148"/>
                                        </p:tgtEl>
                                      </p:cBhvr>
                                    </p:animEffect>
                                    <p:set>
                                      <p:cBhvr>
                                        <p:cTn id="35" dur="1" fill="hold">
                                          <p:stCondLst>
                                            <p:cond delay="999"/>
                                          </p:stCondLst>
                                        </p:cTn>
                                        <p:tgtEl>
                                          <p:spTgt spid="148"/>
                                        </p:tgtEl>
                                        <p:attrNameLst>
                                          <p:attrName>style.visibility</p:attrName>
                                        </p:attrNameLst>
                                      </p:cBhvr>
                                      <p:to>
                                        <p:strVal val="hidden"/>
                                      </p:to>
                                    </p:set>
                                  </p:childTnLst>
                                </p:cTn>
                              </p:par>
                            </p:childTnLst>
                          </p:cTn>
                        </p:par>
                        <p:par>
                          <p:cTn id="36" fill="hold">
                            <p:stCondLst>
                              <p:cond delay="8000"/>
                            </p:stCondLst>
                            <p:childTnLst>
                              <p:par>
                                <p:cTn id="37" presetID="3" presetClass="entr" presetSubtype="10" fill="hold" nodeType="afterEffect">
                                  <p:stCondLst>
                                    <p:cond delay="0"/>
                                  </p:stCondLst>
                                  <p:childTnLst>
                                    <p:set>
                                      <p:cBhvr>
                                        <p:cTn id="38" dur="1" fill="hold">
                                          <p:stCondLst>
                                            <p:cond delay="0"/>
                                          </p:stCondLst>
                                        </p:cTn>
                                        <p:tgtEl>
                                          <p:spTgt spid="164"/>
                                        </p:tgtEl>
                                        <p:attrNameLst>
                                          <p:attrName>style.visibility</p:attrName>
                                        </p:attrNameLst>
                                      </p:cBhvr>
                                      <p:to>
                                        <p:strVal val="visible"/>
                                      </p:to>
                                    </p:set>
                                    <p:animEffect transition="in" filter="blinds(horizontal)">
                                      <p:cBhvr>
                                        <p:cTn id="39" dur="1000"/>
                                        <p:tgtEl>
                                          <p:spTgt spid="164"/>
                                        </p:tgtEl>
                                      </p:cBhvr>
                                    </p:animEffect>
                                  </p:childTnLst>
                                </p:cTn>
                              </p:par>
                            </p:childTnLst>
                          </p:cTn>
                        </p:par>
                        <p:par>
                          <p:cTn id="40" fill="hold">
                            <p:stCondLst>
                              <p:cond delay="9000"/>
                            </p:stCondLst>
                            <p:childTnLst>
                              <p:par>
                                <p:cTn id="41" presetID="10" presetClass="exit" presetSubtype="0" fill="hold" nodeType="afterEffect">
                                  <p:stCondLst>
                                    <p:cond delay="0"/>
                                  </p:stCondLst>
                                  <p:childTnLst>
                                    <p:animEffect transition="out" filter="fade">
                                      <p:cBhvr>
                                        <p:cTn id="42" dur="1000"/>
                                        <p:tgtEl>
                                          <p:spTgt spid="164"/>
                                        </p:tgtEl>
                                      </p:cBhvr>
                                    </p:animEffect>
                                    <p:set>
                                      <p:cBhvr>
                                        <p:cTn id="43" dur="1" fill="hold">
                                          <p:stCondLst>
                                            <p:cond delay="999"/>
                                          </p:stCondLst>
                                        </p:cTn>
                                        <p:tgtEl>
                                          <p:spTgt spid="164"/>
                                        </p:tgtEl>
                                        <p:attrNameLst>
                                          <p:attrName>style.visibility</p:attrName>
                                        </p:attrNameLst>
                                      </p:cBhvr>
                                      <p:to>
                                        <p:strVal val="hidden"/>
                                      </p:to>
                                    </p:set>
                                  </p:childTnLst>
                                </p:cTn>
                              </p:par>
                            </p:childTnLst>
                          </p:cTn>
                        </p:par>
                        <p:par>
                          <p:cTn id="44" fill="hold">
                            <p:stCondLst>
                              <p:cond delay="10000"/>
                            </p:stCondLst>
                            <p:childTnLst>
                              <p:par>
                                <p:cTn id="45" presetID="3" presetClass="entr" presetSubtype="10" fill="hold" nodeType="afterEffect">
                                  <p:stCondLst>
                                    <p:cond delay="0"/>
                                  </p:stCondLst>
                                  <p:childTnLst>
                                    <p:set>
                                      <p:cBhvr>
                                        <p:cTn id="46" dur="1" fill="hold">
                                          <p:stCondLst>
                                            <p:cond delay="0"/>
                                          </p:stCondLst>
                                        </p:cTn>
                                        <p:tgtEl>
                                          <p:spTgt spid="165"/>
                                        </p:tgtEl>
                                        <p:attrNameLst>
                                          <p:attrName>style.visibility</p:attrName>
                                        </p:attrNameLst>
                                      </p:cBhvr>
                                      <p:to>
                                        <p:strVal val="visible"/>
                                      </p:to>
                                    </p:set>
                                    <p:animEffect transition="in" filter="blinds(horizontal)">
                                      <p:cBhvr>
                                        <p:cTn id="47" dur="1000"/>
                                        <p:tgtEl>
                                          <p:spTgt spid="165"/>
                                        </p:tgtEl>
                                      </p:cBhvr>
                                    </p:animEffect>
                                  </p:childTnLst>
                                </p:cTn>
                              </p:par>
                            </p:childTnLst>
                          </p:cTn>
                        </p:par>
                        <p:par>
                          <p:cTn id="48" fill="hold">
                            <p:stCondLst>
                              <p:cond delay="11000"/>
                            </p:stCondLst>
                            <p:childTnLst>
                              <p:par>
                                <p:cTn id="49" presetID="10" presetClass="exit" presetSubtype="0" fill="hold" nodeType="afterEffect">
                                  <p:stCondLst>
                                    <p:cond delay="0"/>
                                  </p:stCondLst>
                                  <p:childTnLst>
                                    <p:animEffect transition="out" filter="fade">
                                      <p:cBhvr>
                                        <p:cTn id="50" dur="1000"/>
                                        <p:tgtEl>
                                          <p:spTgt spid="165"/>
                                        </p:tgtEl>
                                      </p:cBhvr>
                                    </p:animEffect>
                                    <p:set>
                                      <p:cBhvr>
                                        <p:cTn id="51" dur="1" fill="hold">
                                          <p:stCondLst>
                                            <p:cond delay="999"/>
                                          </p:stCondLst>
                                        </p:cTn>
                                        <p:tgtEl>
                                          <p:spTgt spid="165"/>
                                        </p:tgtEl>
                                        <p:attrNameLst>
                                          <p:attrName>style.visibility</p:attrName>
                                        </p:attrNameLst>
                                      </p:cBhvr>
                                      <p:to>
                                        <p:strVal val="hidden"/>
                                      </p:to>
                                    </p:set>
                                  </p:childTnLst>
                                </p:cTn>
                              </p:par>
                            </p:childTnLst>
                          </p:cTn>
                        </p:par>
                        <p:par>
                          <p:cTn id="52" fill="hold">
                            <p:stCondLst>
                              <p:cond delay="12000"/>
                            </p:stCondLst>
                            <p:childTnLst>
                              <p:par>
                                <p:cTn id="53" presetID="3" presetClass="entr" presetSubtype="10"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blinds(horizontal)">
                                      <p:cBhvr>
                                        <p:cTn id="55"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40" grpId="0"/>
      <p:bldP spid="7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55"/>
          <p:cNvSpPr txBox="1">
            <a:spLocks noChangeArrowheads="1"/>
          </p:cNvSpPr>
          <p:nvPr/>
        </p:nvSpPr>
        <p:spPr bwMode="auto">
          <a:xfrm>
            <a:off x="7986713" y="6527800"/>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F-25.15.02</a:t>
            </a:r>
            <a:endParaRPr lang="de-DE" altLang="de-DE"/>
          </a:p>
        </p:txBody>
      </p:sp>
      <p:sp>
        <p:nvSpPr>
          <p:cNvPr id="97283" name="Oval 703"/>
          <p:cNvSpPr>
            <a:spLocks noChangeArrowheads="1"/>
          </p:cNvSpPr>
          <p:nvPr/>
        </p:nvSpPr>
        <p:spPr bwMode="auto">
          <a:xfrm flipV="1">
            <a:off x="2916238" y="1158875"/>
            <a:ext cx="3148012" cy="3106738"/>
          </a:xfrm>
          <a:prstGeom prst="ellipse">
            <a:avLst/>
          </a:prstGeom>
          <a:noFill/>
          <a:ln w="9525" algn="ctr">
            <a:solidFill>
              <a:schemeClr val="tx1"/>
            </a:solidFill>
            <a:round/>
            <a:headEnd/>
            <a:tailEnd/>
          </a:ln>
        </p:spPr>
        <p:txBody>
          <a:bodyPr wrap="none" anchor="ctr"/>
          <a:lstStyle/>
          <a:p>
            <a:pPr algn="ctr" eaLnBrk="0" hangingPunct="0">
              <a:lnSpc>
                <a:spcPct val="80000"/>
              </a:lnSpc>
            </a:pPr>
            <a:endParaRPr lang="de-DE" altLang="de-DE"/>
          </a:p>
        </p:txBody>
      </p:sp>
      <p:sp>
        <p:nvSpPr>
          <p:cNvPr id="97284" name="Line 702"/>
          <p:cNvSpPr>
            <a:spLocks noChangeShapeType="1"/>
          </p:cNvSpPr>
          <p:nvPr/>
        </p:nvSpPr>
        <p:spPr bwMode="auto">
          <a:xfrm>
            <a:off x="2452688" y="1158875"/>
            <a:ext cx="3973512" cy="0"/>
          </a:xfrm>
          <a:prstGeom prst="line">
            <a:avLst/>
          </a:prstGeom>
          <a:noFill/>
          <a:ln w="9525">
            <a:solidFill>
              <a:schemeClr val="tx1"/>
            </a:solidFill>
            <a:round/>
            <a:headEnd/>
            <a:tailEnd/>
          </a:ln>
        </p:spPr>
        <p:txBody>
          <a:bodyPr/>
          <a:lstStyle/>
          <a:p>
            <a:endParaRPr lang="de-DE"/>
          </a:p>
        </p:txBody>
      </p:sp>
      <p:sp>
        <p:nvSpPr>
          <p:cNvPr id="97285" name="Oval 703"/>
          <p:cNvSpPr>
            <a:spLocks noChangeArrowheads="1"/>
          </p:cNvSpPr>
          <p:nvPr/>
        </p:nvSpPr>
        <p:spPr bwMode="auto">
          <a:xfrm flipV="1">
            <a:off x="2916238" y="1158875"/>
            <a:ext cx="3148012" cy="3106738"/>
          </a:xfrm>
          <a:prstGeom prst="ellipse">
            <a:avLst/>
          </a:prstGeom>
          <a:noFill/>
          <a:ln w="12700" algn="ctr">
            <a:solidFill>
              <a:schemeClr val="tx1"/>
            </a:solidFill>
            <a:round/>
            <a:headEnd/>
            <a:tailEnd/>
          </a:ln>
        </p:spPr>
        <p:txBody>
          <a:bodyPr wrap="none" anchor="ctr"/>
          <a:lstStyle/>
          <a:p>
            <a:pPr algn="ctr" eaLnBrk="0" hangingPunct="0">
              <a:lnSpc>
                <a:spcPct val="80000"/>
              </a:lnSpc>
            </a:pPr>
            <a:endParaRPr lang="de-DE" altLang="de-DE"/>
          </a:p>
        </p:txBody>
      </p:sp>
      <p:sp>
        <p:nvSpPr>
          <p:cNvPr id="97286" name="AutoShape 705"/>
          <p:cNvSpPr>
            <a:spLocks noChangeArrowheads="1"/>
          </p:cNvSpPr>
          <p:nvPr/>
        </p:nvSpPr>
        <p:spPr bwMode="auto">
          <a:xfrm rot="10800000">
            <a:off x="5426075" y="1079500"/>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sp>
        <p:nvSpPr>
          <p:cNvPr id="97287" name="AutoShape 732"/>
          <p:cNvSpPr>
            <a:spLocks noChangeArrowheads="1"/>
          </p:cNvSpPr>
          <p:nvPr/>
        </p:nvSpPr>
        <p:spPr bwMode="auto">
          <a:xfrm flipH="1">
            <a:off x="2124075" y="1077913"/>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97288" name="Group 735"/>
          <p:cNvGrpSpPr>
            <a:grpSpLocks/>
          </p:cNvGrpSpPr>
          <p:nvPr/>
        </p:nvGrpSpPr>
        <p:grpSpPr bwMode="auto">
          <a:xfrm rot="-5400000" flipH="1" flipV="1">
            <a:off x="6155532" y="913606"/>
            <a:ext cx="311150" cy="490537"/>
            <a:chOff x="2820" y="264"/>
            <a:chExt cx="420" cy="1452"/>
          </a:xfrm>
        </p:grpSpPr>
        <p:sp>
          <p:nvSpPr>
            <p:cNvPr id="97344" name="Line 73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7345" name="Group 737"/>
            <p:cNvGrpSpPr>
              <a:grpSpLocks/>
            </p:cNvGrpSpPr>
            <p:nvPr/>
          </p:nvGrpSpPr>
          <p:grpSpPr bwMode="auto">
            <a:xfrm>
              <a:off x="2940" y="264"/>
              <a:ext cx="300" cy="1452"/>
              <a:chOff x="2940" y="264"/>
              <a:chExt cx="300" cy="1452"/>
            </a:xfrm>
          </p:grpSpPr>
          <p:grpSp>
            <p:nvGrpSpPr>
              <p:cNvPr id="97346" name="Group 738"/>
              <p:cNvGrpSpPr>
                <a:grpSpLocks/>
              </p:cNvGrpSpPr>
              <p:nvPr/>
            </p:nvGrpSpPr>
            <p:grpSpPr bwMode="auto">
              <a:xfrm>
                <a:off x="2940" y="264"/>
                <a:ext cx="252" cy="1368"/>
                <a:chOff x="3024" y="732"/>
                <a:chExt cx="252" cy="1368"/>
              </a:xfrm>
            </p:grpSpPr>
            <p:grpSp>
              <p:nvGrpSpPr>
                <p:cNvPr id="97349" name="Group 739"/>
                <p:cNvGrpSpPr>
                  <a:grpSpLocks/>
                </p:cNvGrpSpPr>
                <p:nvPr/>
              </p:nvGrpSpPr>
              <p:grpSpPr bwMode="auto">
                <a:xfrm>
                  <a:off x="3024" y="732"/>
                  <a:ext cx="252" cy="1368"/>
                  <a:chOff x="3168" y="1008"/>
                  <a:chExt cx="484" cy="2448"/>
                </a:xfrm>
              </p:grpSpPr>
              <p:grpSp>
                <p:nvGrpSpPr>
                  <p:cNvPr id="97351" name="Group 740"/>
                  <p:cNvGrpSpPr>
                    <a:grpSpLocks/>
                  </p:cNvGrpSpPr>
                  <p:nvPr/>
                </p:nvGrpSpPr>
                <p:grpSpPr bwMode="auto">
                  <a:xfrm>
                    <a:off x="3168" y="1008"/>
                    <a:ext cx="484" cy="2448"/>
                    <a:chOff x="2256" y="864"/>
                    <a:chExt cx="532" cy="2448"/>
                  </a:xfrm>
                </p:grpSpPr>
                <p:sp>
                  <p:nvSpPr>
                    <p:cNvPr id="97354" name="Freeform 741"/>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7355" name="Freeform 742"/>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7352" name="Freeform 743"/>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7353" name="Freeform 744"/>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7350" name="Line 74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7347" name="AutoShape 74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7348" name="Line 74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97289" name="Group 748"/>
          <p:cNvGrpSpPr>
            <a:grpSpLocks/>
          </p:cNvGrpSpPr>
          <p:nvPr/>
        </p:nvGrpSpPr>
        <p:grpSpPr bwMode="auto">
          <a:xfrm rot="-5571512" flipH="1" flipV="1">
            <a:off x="4290219" y="910431"/>
            <a:ext cx="311150" cy="490538"/>
            <a:chOff x="2820" y="264"/>
            <a:chExt cx="420" cy="1452"/>
          </a:xfrm>
        </p:grpSpPr>
        <p:sp>
          <p:nvSpPr>
            <p:cNvPr id="97332" name="Line 74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7333" name="Group 750"/>
            <p:cNvGrpSpPr>
              <a:grpSpLocks/>
            </p:cNvGrpSpPr>
            <p:nvPr/>
          </p:nvGrpSpPr>
          <p:grpSpPr bwMode="auto">
            <a:xfrm>
              <a:off x="2940" y="264"/>
              <a:ext cx="300" cy="1452"/>
              <a:chOff x="2940" y="264"/>
              <a:chExt cx="300" cy="1452"/>
            </a:xfrm>
          </p:grpSpPr>
          <p:grpSp>
            <p:nvGrpSpPr>
              <p:cNvPr id="97334" name="Group 751"/>
              <p:cNvGrpSpPr>
                <a:grpSpLocks/>
              </p:cNvGrpSpPr>
              <p:nvPr/>
            </p:nvGrpSpPr>
            <p:grpSpPr bwMode="auto">
              <a:xfrm>
                <a:off x="2940" y="264"/>
                <a:ext cx="252" cy="1368"/>
                <a:chOff x="3024" y="732"/>
                <a:chExt cx="252" cy="1368"/>
              </a:xfrm>
            </p:grpSpPr>
            <p:grpSp>
              <p:nvGrpSpPr>
                <p:cNvPr id="97337" name="Group 752"/>
                <p:cNvGrpSpPr>
                  <a:grpSpLocks/>
                </p:cNvGrpSpPr>
                <p:nvPr/>
              </p:nvGrpSpPr>
              <p:grpSpPr bwMode="auto">
                <a:xfrm>
                  <a:off x="3024" y="732"/>
                  <a:ext cx="252" cy="1368"/>
                  <a:chOff x="3168" y="1008"/>
                  <a:chExt cx="484" cy="2448"/>
                </a:xfrm>
              </p:grpSpPr>
              <p:grpSp>
                <p:nvGrpSpPr>
                  <p:cNvPr id="97339" name="Group 753"/>
                  <p:cNvGrpSpPr>
                    <a:grpSpLocks/>
                  </p:cNvGrpSpPr>
                  <p:nvPr/>
                </p:nvGrpSpPr>
                <p:grpSpPr bwMode="auto">
                  <a:xfrm>
                    <a:off x="3168" y="1008"/>
                    <a:ext cx="484" cy="2448"/>
                    <a:chOff x="2256" y="864"/>
                    <a:chExt cx="532" cy="2448"/>
                  </a:xfrm>
                </p:grpSpPr>
                <p:sp>
                  <p:nvSpPr>
                    <p:cNvPr id="97342" name="Freeform 754"/>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7343" name="Freeform 755"/>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7340" name="Freeform 75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7341" name="Freeform 757"/>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7338" name="Line 75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7335" name="AutoShape 75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7336" name="Line 76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cxnSp>
        <p:nvCxnSpPr>
          <p:cNvPr id="97290" name="Gerader Verbinder 7"/>
          <p:cNvCxnSpPr>
            <a:cxnSpLocks noChangeShapeType="1"/>
          </p:cNvCxnSpPr>
          <p:nvPr/>
        </p:nvCxnSpPr>
        <p:spPr bwMode="auto">
          <a:xfrm>
            <a:off x="4456113" y="1035050"/>
            <a:ext cx="0" cy="234950"/>
          </a:xfrm>
          <a:prstGeom prst="line">
            <a:avLst/>
          </a:prstGeom>
          <a:noFill/>
          <a:ln w="15875" algn="ctr">
            <a:solidFill>
              <a:schemeClr val="tx1"/>
            </a:solidFill>
            <a:round/>
            <a:headEnd/>
            <a:tailEnd/>
          </a:ln>
        </p:spPr>
      </p:cxnSp>
      <p:grpSp>
        <p:nvGrpSpPr>
          <p:cNvPr id="97291" name="Group 719"/>
          <p:cNvGrpSpPr>
            <a:grpSpLocks/>
          </p:cNvGrpSpPr>
          <p:nvPr/>
        </p:nvGrpSpPr>
        <p:grpSpPr bwMode="auto">
          <a:xfrm rot="-5555594" flipH="1" flipV="1">
            <a:off x="2885282" y="885031"/>
            <a:ext cx="311150" cy="490537"/>
            <a:chOff x="2820" y="264"/>
            <a:chExt cx="420" cy="1452"/>
          </a:xfrm>
        </p:grpSpPr>
        <p:sp>
          <p:nvSpPr>
            <p:cNvPr id="97320" name="Line 720"/>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7321" name="Group 721"/>
            <p:cNvGrpSpPr>
              <a:grpSpLocks/>
            </p:cNvGrpSpPr>
            <p:nvPr/>
          </p:nvGrpSpPr>
          <p:grpSpPr bwMode="auto">
            <a:xfrm>
              <a:off x="2940" y="264"/>
              <a:ext cx="300" cy="1452"/>
              <a:chOff x="2940" y="264"/>
              <a:chExt cx="300" cy="1452"/>
            </a:xfrm>
          </p:grpSpPr>
          <p:grpSp>
            <p:nvGrpSpPr>
              <p:cNvPr id="97322" name="Group 722"/>
              <p:cNvGrpSpPr>
                <a:grpSpLocks/>
              </p:cNvGrpSpPr>
              <p:nvPr/>
            </p:nvGrpSpPr>
            <p:grpSpPr bwMode="auto">
              <a:xfrm>
                <a:off x="2940" y="264"/>
                <a:ext cx="252" cy="1368"/>
                <a:chOff x="3024" y="732"/>
                <a:chExt cx="252" cy="1368"/>
              </a:xfrm>
            </p:grpSpPr>
            <p:grpSp>
              <p:nvGrpSpPr>
                <p:cNvPr id="97325" name="Group 723"/>
                <p:cNvGrpSpPr>
                  <a:grpSpLocks/>
                </p:cNvGrpSpPr>
                <p:nvPr/>
              </p:nvGrpSpPr>
              <p:grpSpPr bwMode="auto">
                <a:xfrm>
                  <a:off x="3024" y="732"/>
                  <a:ext cx="252" cy="1368"/>
                  <a:chOff x="3168" y="1008"/>
                  <a:chExt cx="484" cy="2448"/>
                </a:xfrm>
              </p:grpSpPr>
              <p:grpSp>
                <p:nvGrpSpPr>
                  <p:cNvPr id="97327" name="Group 724"/>
                  <p:cNvGrpSpPr>
                    <a:grpSpLocks/>
                  </p:cNvGrpSpPr>
                  <p:nvPr/>
                </p:nvGrpSpPr>
                <p:grpSpPr bwMode="auto">
                  <a:xfrm>
                    <a:off x="3168" y="1008"/>
                    <a:ext cx="484" cy="2448"/>
                    <a:chOff x="2256" y="864"/>
                    <a:chExt cx="532" cy="2448"/>
                  </a:xfrm>
                </p:grpSpPr>
                <p:sp>
                  <p:nvSpPr>
                    <p:cNvPr id="97330" name="Freeform 725"/>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7331" name="Freeform 726"/>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7328" name="Freeform 727"/>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7329" name="Freeform 728"/>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7326" name="Line 729"/>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7323" name="AutoShape 730"/>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7324" name="Line 731"/>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97292" name="Group 498"/>
          <p:cNvGrpSpPr>
            <a:grpSpLocks/>
          </p:cNvGrpSpPr>
          <p:nvPr/>
        </p:nvGrpSpPr>
        <p:grpSpPr bwMode="auto">
          <a:xfrm rot="-5400000" flipH="1" flipV="1">
            <a:off x="5231607" y="1469231"/>
            <a:ext cx="700088" cy="320675"/>
            <a:chOff x="4875" y="7237"/>
            <a:chExt cx="4230" cy="1883"/>
          </a:xfrm>
        </p:grpSpPr>
        <p:sp>
          <p:nvSpPr>
            <p:cNvPr id="97318" name="Arc 49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7319" name="AutoShape 500"/>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sp>
        <p:nvSpPr>
          <p:cNvPr id="97293" name="Text Box 522"/>
          <p:cNvSpPr txBox="1">
            <a:spLocks noChangeArrowheads="1"/>
          </p:cNvSpPr>
          <p:nvPr/>
        </p:nvSpPr>
        <p:spPr bwMode="auto">
          <a:xfrm flipH="1">
            <a:off x="5826582" y="1554584"/>
            <a:ext cx="1053949" cy="338138"/>
          </a:xfrm>
          <a:prstGeom prst="rect">
            <a:avLst/>
          </a:prstGeom>
          <a:noFill/>
          <a:ln w="9525">
            <a:noFill/>
            <a:miter lim="800000"/>
            <a:headEnd/>
            <a:tailEnd/>
          </a:ln>
        </p:spPr>
        <p:txBody>
          <a:bodyPr wrap="square">
            <a:spAutoFit/>
          </a:bodyPr>
          <a:lstStyle/>
          <a:p>
            <a:pPr>
              <a:spcBef>
                <a:spcPct val="50000"/>
              </a:spcBef>
            </a:pPr>
            <a:r>
              <a:rPr lang="de-DE" altLang="de-DE" sz="1600" b="1" dirty="0"/>
              <a:t>¼ </a:t>
            </a:r>
            <a:r>
              <a:rPr lang="zh-CN" altLang="en-US" sz="1600" b="1" dirty="0"/>
              <a:t>同步滚</a:t>
            </a:r>
            <a:endParaRPr lang="de-DE" altLang="de-DE" sz="1600" b="1" dirty="0"/>
          </a:p>
        </p:txBody>
      </p:sp>
      <p:grpSp>
        <p:nvGrpSpPr>
          <p:cNvPr id="97294" name="Group 498"/>
          <p:cNvGrpSpPr>
            <a:grpSpLocks/>
          </p:cNvGrpSpPr>
          <p:nvPr/>
        </p:nvGrpSpPr>
        <p:grpSpPr bwMode="auto">
          <a:xfrm flipH="1" flipV="1">
            <a:off x="3098800" y="1387475"/>
            <a:ext cx="700088" cy="320675"/>
            <a:chOff x="4875" y="7237"/>
            <a:chExt cx="4230" cy="1883"/>
          </a:xfrm>
        </p:grpSpPr>
        <p:sp>
          <p:nvSpPr>
            <p:cNvPr id="97316" name="Arc 499"/>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7317" name="AutoShape 500"/>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sp>
        <p:nvSpPr>
          <p:cNvPr id="97295" name="Text Box 522"/>
          <p:cNvSpPr txBox="1">
            <a:spLocks noChangeArrowheads="1"/>
          </p:cNvSpPr>
          <p:nvPr/>
        </p:nvSpPr>
        <p:spPr bwMode="auto">
          <a:xfrm flipH="1">
            <a:off x="2066911" y="1473200"/>
            <a:ext cx="1044588" cy="338138"/>
          </a:xfrm>
          <a:prstGeom prst="rect">
            <a:avLst/>
          </a:prstGeom>
          <a:noFill/>
          <a:ln w="9525">
            <a:noFill/>
            <a:miter lim="800000"/>
            <a:headEnd/>
            <a:tailEnd/>
          </a:ln>
        </p:spPr>
        <p:txBody>
          <a:bodyPr wrap="square">
            <a:spAutoFit/>
          </a:bodyPr>
          <a:lstStyle/>
          <a:p>
            <a:pPr>
              <a:spcBef>
                <a:spcPct val="50000"/>
              </a:spcBef>
            </a:pPr>
            <a:r>
              <a:rPr lang="de-DE" altLang="de-DE" sz="1600" b="1" dirty="0"/>
              <a:t>¼ </a:t>
            </a:r>
            <a:r>
              <a:rPr lang="zh-CN" altLang="en-US" sz="1600" b="1" dirty="0"/>
              <a:t>同步滚</a:t>
            </a:r>
            <a:endParaRPr lang="de-DE" altLang="de-DE" sz="1600" b="1" dirty="0"/>
          </a:p>
        </p:txBody>
      </p:sp>
      <p:grpSp>
        <p:nvGrpSpPr>
          <p:cNvPr id="97296" name="Group 43"/>
          <p:cNvGrpSpPr>
            <a:grpSpLocks/>
          </p:cNvGrpSpPr>
          <p:nvPr/>
        </p:nvGrpSpPr>
        <p:grpSpPr bwMode="auto">
          <a:xfrm rot="10800000">
            <a:off x="4383088" y="4141788"/>
            <a:ext cx="365125" cy="246062"/>
            <a:chOff x="4369" y="894"/>
            <a:chExt cx="230" cy="155"/>
          </a:xfrm>
        </p:grpSpPr>
        <p:sp>
          <p:nvSpPr>
            <p:cNvPr id="97314" name="AutoShape 44"/>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lnSpc>
                  <a:spcPct val="80000"/>
                </a:lnSpc>
              </a:pPr>
              <a:endParaRPr lang="de-DE" altLang="de-DE"/>
            </a:p>
          </p:txBody>
        </p:sp>
        <p:sp>
          <p:nvSpPr>
            <p:cNvPr id="97315" name="Line 45"/>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sp>
        <p:nvSpPr>
          <p:cNvPr id="97297" name="Text Box 1174"/>
          <p:cNvSpPr txBox="1">
            <a:spLocks noChangeArrowheads="1"/>
          </p:cNvSpPr>
          <p:nvPr/>
        </p:nvSpPr>
        <p:spPr bwMode="auto">
          <a:xfrm flipH="1">
            <a:off x="4198938" y="3641725"/>
            <a:ext cx="1333500" cy="396875"/>
          </a:xfrm>
          <a:prstGeom prst="rect">
            <a:avLst/>
          </a:prstGeom>
          <a:noFill/>
          <a:ln w="9525">
            <a:noFill/>
            <a:miter lim="800000"/>
            <a:headEnd/>
            <a:tailEnd/>
          </a:ln>
        </p:spPr>
        <p:txBody>
          <a:bodyPr>
            <a:spAutoFit/>
          </a:bodyPr>
          <a:lstStyle/>
          <a:p>
            <a:pPr>
              <a:spcBef>
                <a:spcPct val="50000"/>
              </a:spcBef>
            </a:pPr>
            <a:r>
              <a:rPr lang="de-DE" altLang="en-US" sz="2000"/>
              <a:t>(      )</a:t>
            </a:r>
          </a:p>
        </p:txBody>
      </p:sp>
      <p:grpSp>
        <p:nvGrpSpPr>
          <p:cNvPr id="145" name="Group 43"/>
          <p:cNvGrpSpPr>
            <a:grpSpLocks/>
          </p:cNvGrpSpPr>
          <p:nvPr/>
        </p:nvGrpSpPr>
        <p:grpSpPr bwMode="auto">
          <a:xfrm rot="10800000">
            <a:off x="4389437" y="3792678"/>
            <a:ext cx="365125" cy="246063"/>
            <a:chOff x="4369" y="894"/>
            <a:chExt cx="230" cy="155"/>
          </a:xfrm>
          <a:solidFill>
            <a:schemeClr val="bg1"/>
          </a:solidFill>
        </p:grpSpPr>
        <p:sp>
          <p:nvSpPr>
            <p:cNvPr id="146" name="AutoShape 44"/>
            <p:cNvSpPr>
              <a:spLocks noChangeArrowheads="1"/>
            </p:cNvSpPr>
            <p:nvPr/>
          </p:nvSpPr>
          <p:spPr bwMode="auto">
            <a:xfrm>
              <a:off x="4384" y="894"/>
              <a:ext cx="215" cy="155"/>
            </a:xfrm>
            <a:prstGeom prst="triangle">
              <a:avLst>
                <a:gd name="adj" fmla="val 50000"/>
              </a:avLst>
            </a:prstGeom>
            <a:grpFill/>
            <a:ln w="9525" algn="ctr">
              <a:solidFill>
                <a:schemeClr val="tx1"/>
              </a:solidFill>
              <a:miter lim="800000"/>
              <a:headEnd/>
              <a:tailEnd/>
            </a:ln>
            <a:effec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lnSpc>
                  <a:spcPct val="80000"/>
                </a:lnSpc>
                <a:defRPr/>
              </a:pPr>
              <a:endParaRPr lang="de-DE" altLang="de-DE">
                <a:cs typeface="+mn-cs"/>
              </a:endParaRPr>
            </a:p>
          </p:txBody>
        </p:sp>
        <p:sp>
          <p:nvSpPr>
            <p:cNvPr id="147" name="Line 45"/>
            <p:cNvSpPr>
              <a:spLocks noChangeShapeType="1"/>
            </p:cNvSpPr>
            <p:nvPr/>
          </p:nvSpPr>
          <p:spPr bwMode="auto">
            <a:xfrm>
              <a:off x="4369" y="902"/>
              <a:ext cx="120" cy="0"/>
            </a:xfrm>
            <a:prstGeom prst="line">
              <a:avLst/>
            </a:prstGeom>
            <a:grpFill/>
            <a:ln w="9525">
              <a:solidFill>
                <a:schemeClr val="tx1"/>
              </a:solidFill>
              <a:round/>
              <a:headEnd/>
              <a:tailEnd/>
            </a:ln>
            <a:effectLst/>
          </p:spPr>
          <p:txBody>
            <a:bodyPr lIns="79352" tIns="39676" rIns="79352" bIns="39676">
              <a:spAutoFit/>
            </a:bodyPr>
            <a:lstStyle/>
            <a:p>
              <a:pPr eaLnBrk="0" hangingPunct="0">
                <a:defRPr/>
              </a:pPr>
              <a:endParaRPr lang="de-DE">
                <a:latin typeface="Arial" panose="020B0604020202020204" pitchFamily="34" charset="0"/>
                <a:cs typeface="+mn-cs"/>
              </a:endParaRPr>
            </a:p>
          </p:txBody>
        </p:sp>
      </p:grpSp>
      <p:pic>
        <p:nvPicPr>
          <p:cNvPr id="97299" name="Picture 465" descr="messerflugflieger2"/>
          <p:cNvPicPr>
            <a:picLocks noChangeAspect="1" noChangeArrowheads="1"/>
          </p:cNvPicPr>
          <p:nvPr/>
        </p:nvPicPr>
        <p:blipFill>
          <a:blip r:embed="rId2"/>
          <a:srcRect/>
          <a:stretch>
            <a:fillRect/>
          </a:stretch>
        </p:blipFill>
        <p:spPr bwMode="auto">
          <a:xfrm rot="10800000">
            <a:off x="2254250" y="1993900"/>
            <a:ext cx="1184275" cy="1449388"/>
          </a:xfrm>
          <a:prstGeom prst="rect">
            <a:avLst/>
          </a:prstGeom>
          <a:noFill/>
          <a:ln w="9525">
            <a:noFill/>
            <a:miter lim="800000"/>
            <a:headEnd/>
            <a:tailEnd/>
          </a:ln>
        </p:spPr>
      </p:pic>
      <p:pic>
        <p:nvPicPr>
          <p:cNvPr id="97300" name="Picture 465" descr="messerflugflieger2"/>
          <p:cNvPicPr>
            <a:picLocks noChangeAspect="1" noChangeArrowheads="1"/>
          </p:cNvPicPr>
          <p:nvPr/>
        </p:nvPicPr>
        <p:blipFill>
          <a:blip r:embed="rId2"/>
          <a:srcRect/>
          <a:stretch>
            <a:fillRect/>
          </a:stretch>
        </p:blipFill>
        <p:spPr bwMode="auto">
          <a:xfrm>
            <a:off x="5562600" y="2130425"/>
            <a:ext cx="1184275" cy="1449388"/>
          </a:xfrm>
          <a:prstGeom prst="rect">
            <a:avLst/>
          </a:prstGeom>
          <a:noFill/>
          <a:ln w="9525">
            <a:noFill/>
            <a:miter lim="800000"/>
            <a:headEnd/>
            <a:tailEnd/>
          </a:ln>
        </p:spPr>
      </p:pic>
      <p:cxnSp>
        <p:nvCxnSpPr>
          <p:cNvPr id="97301" name="Gerader Verbinder 96"/>
          <p:cNvCxnSpPr>
            <a:cxnSpLocks/>
          </p:cNvCxnSpPr>
          <p:nvPr/>
        </p:nvCxnSpPr>
        <p:spPr bwMode="auto">
          <a:xfrm>
            <a:off x="5895975" y="2749550"/>
            <a:ext cx="349250" cy="0"/>
          </a:xfrm>
          <a:prstGeom prst="line">
            <a:avLst/>
          </a:prstGeom>
          <a:noFill/>
          <a:ln w="15875" algn="ctr">
            <a:solidFill>
              <a:schemeClr val="tx1"/>
            </a:solidFill>
            <a:round/>
            <a:headEnd/>
            <a:tailEnd/>
          </a:ln>
        </p:spPr>
      </p:cxnSp>
      <p:cxnSp>
        <p:nvCxnSpPr>
          <p:cNvPr id="97302" name="Gerader Verbinder 96"/>
          <p:cNvCxnSpPr>
            <a:cxnSpLocks/>
          </p:cNvCxnSpPr>
          <p:nvPr/>
        </p:nvCxnSpPr>
        <p:spPr bwMode="auto">
          <a:xfrm>
            <a:off x="2749550" y="2698750"/>
            <a:ext cx="349250" cy="0"/>
          </a:xfrm>
          <a:prstGeom prst="line">
            <a:avLst/>
          </a:prstGeom>
          <a:noFill/>
          <a:ln w="15875" algn="ctr">
            <a:solidFill>
              <a:schemeClr val="tx1"/>
            </a:solidFill>
            <a:round/>
            <a:headEnd/>
            <a:tailEnd/>
          </a:ln>
        </p:spPr>
      </p:cxnSp>
      <p:pic>
        <p:nvPicPr>
          <p:cNvPr id="97303" name="Picture 465" descr="messerflugflieger2"/>
          <p:cNvPicPr>
            <a:picLocks noChangeAspect="1" noChangeArrowheads="1"/>
          </p:cNvPicPr>
          <p:nvPr/>
        </p:nvPicPr>
        <p:blipFill>
          <a:blip r:embed="rId2"/>
          <a:srcRect/>
          <a:stretch>
            <a:fillRect/>
          </a:stretch>
        </p:blipFill>
        <p:spPr bwMode="auto">
          <a:xfrm rot="7634040">
            <a:off x="2824956" y="3209132"/>
            <a:ext cx="1184275" cy="1449388"/>
          </a:xfrm>
          <a:prstGeom prst="rect">
            <a:avLst/>
          </a:prstGeom>
          <a:noFill/>
          <a:ln w="9525">
            <a:noFill/>
            <a:miter lim="800000"/>
            <a:headEnd/>
            <a:tailEnd/>
          </a:ln>
        </p:spPr>
      </p:pic>
      <p:pic>
        <p:nvPicPr>
          <p:cNvPr id="97304" name="Picture 465" descr="messerflugflieger2"/>
          <p:cNvPicPr>
            <a:picLocks noChangeAspect="1" noChangeArrowheads="1"/>
          </p:cNvPicPr>
          <p:nvPr/>
        </p:nvPicPr>
        <p:blipFill>
          <a:blip r:embed="rId2"/>
          <a:srcRect/>
          <a:stretch>
            <a:fillRect/>
          </a:stretch>
        </p:blipFill>
        <p:spPr bwMode="auto">
          <a:xfrm rot="2652413">
            <a:off x="5041900" y="3167063"/>
            <a:ext cx="1184275" cy="1449387"/>
          </a:xfrm>
          <a:prstGeom prst="rect">
            <a:avLst/>
          </a:prstGeom>
          <a:noFill/>
          <a:ln w="9525">
            <a:noFill/>
            <a:miter lim="800000"/>
            <a:headEnd/>
            <a:tailEnd/>
          </a:ln>
        </p:spPr>
      </p:pic>
      <p:sp>
        <p:nvSpPr>
          <p:cNvPr id="163" name="Text Box 50"/>
          <p:cNvSpPr txBox="1">
            <a:spLocks noChangeArrowheads="1"/>
          </p:cNvSpPr>
          <p:nvPr/>
        </p:nvSpPr>
        <p:spPr bwMode="auto">
          <a:xfrm>
            <a:off x="300246" y="984615"/>
            <a:ext cx="1706075" cy="523220"/>
          </a:xfrm>
          <a:prstGeom prst="rect">
            <a:avLst/>
          </a:prstGeom>
          <a:noFill/>
          <a:ln w="9525">
            <a:noFill/>
            <a:miter lim="800000"/>
            <a:headEnd/>
            <a:tailEnd/>
          </a:ln>
        </p:spPr>
        <p:txBody>
          <a:bodyPr wrap="square">
            <a:spAutoFit/>
          </a:bodyPr>
          <a:lstStyle>
            <a:defPPr>
              <a:defRPr lang="de-DE"/>
            </a:defPPr>
            <a:lvl1pPr eaLnBrk="0" hangingPunct="0">
              <a:buClr>
                <a:srgbClr val="FF0000"/>
              </a:buClr>
              <a:buFont typeface="CommonBullets"/>
              <a:buNone/>
              <a:defRPr sz="1600" b="1">
                <a:solidFill>
                  <a:srgbClr val="0000FF"/>
                </a:solidFill>
              </a:defRPr>
            </a:lvl1pPr>
          </a:lstStyle>
          <a:p>
            <a:r>
              <a:rPr lang="zh-CN" altLang="en-US" dirty="0"/>
              <a:t>筋斗必须是正圆</a:t>
            </a:r>
            <a:endParaRPr lang="en-US" altLang="zh-CN" dirty="0"/>
          </a:p>
          <a:p>
            <a:r>
              <a:rPr lang="de-DE" altLang="de-DE" sz="1200" dirty="0"/>
              <a:t>Loop must be round.</a:t>
            </a:r>
          </a:p>
        </p:txBody>
      </p:sp>
      <p:sp>
        <p:nvSpPr>
          <p:cNvPr id="167" name="Text Box 101"/>
          <p:cNvSpPr txBox="1">
            <a:spLocks noChangeArrowheads="1"/>
          </p:cNvSpPr>
          <p:nvPr/>
        </p:nvSpPr>
        <p:spPr bwMode="auto">
          <a:xfrm>
            <a:off x="122804" y="1771085"/>
            <a:ext cx="2712474" cy="892552"/>
          </a:xfrm>
          <a:prstGeom prst="rect">
            <a:avLst/>
          </a:prstGeom>
          <a:noFill/>
          <a:ln w="9525">
            <a:noFill/>
            <a:miter lim="800000"/>
            <a:headEnd/>
            <a:tailEnd/>
          </a:ln>
        </p:spPr>
        <p:txBody>
          <a:bodyPr wrap="square">
            <a:spAutoFit/>
          </a:bodyPr>
          <a:lstStyle/>
          <a:p>
            <a:pPr eaLnBrk="0" hangingPunct="0">
              <a:buClr>
                <a:srgbClr val="FF0000"/>
              </a:buClr>
              <a:buFont typeface="CommonBullets"/>
              <a:buNone/>
            </a:pPr>
            <a:r>
              <a:rPr lang="en-GB" altLang="de-DE" sz="1600" b="1" dirty="0">
                <a:solidFill>
                  <a:srgbClr val="0000FF"/>
                </a:solidFill>
              </a:rPr>
              <a:t>¼</a:t>
            </a:r>
            <a:r>
              <a:rPr lang="zh-CN" altLang="en-US" sz="1600" b="1" dirty="0">
                <a:solidFill>
                  <a:srgbClr val="0000FF"/>
                </a:solidFill>
              </a:rPr>
              <a:t>滚必须与</a:t>
            </a:r>
            <a:r>
              <a:rPr lang="en-US" altLang="zh-CN" sz="1600" b="1" dirty="0">
                <a:solidFill>
                  <a:srgbClr val="0000FF"/>
                </a:solidFill>
              </a:rPr>
              <a:t>90°</a:t>
            </a:r>
            <a:r>
              <a:rPr lang="zh-CN" altLang="en-US" sz="1600" b="1" dirty="0">
                <a:solidFill>
                  <a:srgbClr val="0000FF"/>
                </a:solidFill>
              </a:rPr>
              <a:t>圆弧同步完成</a:t>
            </a:r>
            <a:endParaRPr lang="en-US" altLang="zh-CN" sz="1600" b="1" dirty="0">
              <a:solidFill>
                <a:srgbClr val="0000FF"/>
              </a:solidFill>
            </a:endParaRPr>
          </a:p>
          <a:p>
            <a:pPr eaLnBrk="0" hangingPunct="0">
              <a:buClr>
                <a:srgbClr val="FF0000"/>
              </a:buClr>
              <a:buFont typeface="CommonBullets"/>
              <a:buNone/>
            </a:pPr>
            <a:r>
              <a:rPr lang="en-GB" altLang="de-DE" sz="1200" b="1" dirty="0">
                <a:solidFill>
                  <a:srgbClr val="0000FF"/>
                </a:solidFill>
              </a:rPr>
              <a:t>The ¼ roll must be integrated on circular flightpath of the first 90° of the loop.</a:t>
            </a:r>
            <a:endParaRPr lang="de-DE" altLang="de-DE" sz="1200" dirty="0">
              <a:solidFill>
                <a:srgbClr val="0000FF"/>
              </a:solidFill>
            </a:endParaRPr>
          </a:p>
        </p:txBody>
      </p:sp>
      <p:sp>
        <p:nvSpPr>
          <p:cNvPr id="97310" name="Oval 74"/>
          <p:cNvSpPr>
            <a:spLocks noChangeArrowheads="1"/>
          </p:cNvSpPr>
          <p:nvPr/>
        </p:nvSpPr>
        <p:spPr bwMode="auto">
          <a:xfrm>
            <a:off x="4470400" y="41878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7311" name="Oval 74"/>
          <p:cNvSpPr>
            <a:spLocks noChangeArrowheads="1"/>
          </p:cNvSpPr>
          <p:nvPr/>
        </p:nvSpPr>
        <p:spPr bwMode="auto">
          <a:xfrm>
            <a:off x="5988050" y="267970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7312" name="Oval 74"/>
          <p:cNvSpPr>
            <a:spLocks noChangeArrowheads="1"/>
          </p:cNvSpPr>
          <p:nvPr/>
        </p:nvSpPr>
        <p:spPr bwMode="auto">
          <a:xfrm>
            <a:off x="2844800" y="263048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7313" name="Oval 74"/>
          <p:cNvSpPr>
            <a:spLocks noChangeArrowheads="1"/>
          </p:cNvSpPr>
          <p:nvPr/>
        </p:nvSpPr>
        <p:spPr bwMode="auto">
          <a:xfrm>
            <a:off x="4383088" y="11096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79" name="Text Box 40">
            <a:extLst>
              <a:ext uri="{FF2B5EF4-FFF2-40B4-BE49-F238E27FC236}">
                <a16:creationId xmlns:a16="http://schemas.microsoft.com/office/drawing/2014/main" id="{6E60E47F-F10A-49FB-B030-CFB941DAABFC}"/>
              </a:ext>
            </a:extLst>
          </p:cNvPr>
          <p:cNvSpPr txBox="1">
            <a:spLocks noChangeArrowheads="1"/>
          </p:cNvSpPr>
          <p:nvPr/>
        </p:nvSpPr>
        <p:spPr bwMode="auto">
          <a:xfrm>
            <a:off x="5935776" y="3750072"/>
            <a:ext cx="3053981" cy="523220"/>
          </a:xfrm>
          <a:prstGeom prst="rect">
            <a:avLst/>
          </a:prstGeom>
          <a:noFill/>
          <a:ln w="9525">
            <a:noFill/>
            <a:miter lim="800000"/>
            <a:headEnd/>
            <a:tailEnd/>
          </a:ln>
        </p:spPr>
        <p:txBody>
          <a:bodyPr wrap="square">
            <a:spAutoFit/>
          </a:bodyPr>
          <a:lstStyle>
            <a:defPPr>
              <a:defRPr lang="de-DE"/>
            </a:defPPr>
            <a:lvl1pPr eaLnBrk="0" hangingPunct="0">
              <a:buClr>
                <a:srgbClr val="FF0000"/>
              </a:buClr>
              <a:buFont typeface="CommonBullets"/>
              <a:buNone/>
              <a:defRPr sz="1600" b="1">
                <a:solidFill>
                  <a:srgbClr val="0000FF"/>
                </a:solidFill>
              </a:defRPr>
            </a:lvl1pPr>
          </a:lstStyle>
          <a:p>
            <a:r>
              <a:rPr lang="zh-CN" altLang="en-US" dirty="0"/>
              <a:t>快滚可以是正向或者负向</a:t>
            </a:r>
            <a:endParaRPr lang="en-US" altLang="zh-CN" dirty="0"/>
          </a:p>
          <a:p>
            <a:r>
              <a:rPr lang="de-DE" altLang="de-DE" sz="1200" dirty="0"/>
              <a:t>Snap rolls may be positive or negative.</a:t>
            </a:r>
          </a:p>
        </p:txBody>
      </p:sp>
      <p:sp>
        <p:nvSpPr>
          <p:cNvPr id="80" name="Text Box 41">
            <a:extLst>
              <a:ext uri="{FF2B5EF4-FFF2-40B4-BE49-F238E27FC236}">
                <a16:creationId xmlns:a16="http://schemas.microsoft.com/office/drawing/2014/main" id="{BFDE23D6-DCFC-48AD-8993-5992A21763C8}"/>
              </a:ext>
            </a:extLst>
          </p:cNvPr>
          <p:cNvSpPr txBox="1">
            <a:spLocks noChangeArrowheads="1"/>
          </p:cNvSpPr>
          <p:nvPr/>
        </p:nvSpPr>
        <p:spPr bwMode="auto">
          <a:xfrm>
            <a:off x="154243" y="3473056"/>
            <a:ext cx="2981035" cy="954107"/>
          </a:xfrm>
          <a:prstGeom prst="rect">
            <a:avLst/>
          </a:prstGeom>
          <a:noFill/>
          <a:ln w="9525">
            <a:noFill/>
            <a:miter lim="800000"/>
            <a:headEnd/>
            <a:tailEnd/>
          </a:ln>
        </p:spPr>
        <p:txBody>
          <a:bodyPr wrap="square">
            <a:spAutoFit/>
          </a:bodyPr>
          <a:lstStyle>
            <a:defPPr>
              <a:defRPr lang="de-DE"/>
            </a:defPPr>
            <a:lvl1pPr eaLnBrk="0" hangingPunct="0">
              <a:buClr>
                <a:srgbClr val="FF0000"/>
              </a:buClr>
              <a:buFont typeface="CommonBullets"/>
              <a:buNone/>
              <a:defRPr sz="1600" b="1">
                <a:solidFill>
                  <a:srgbClr val="0000FF"/>
                </a:solidFill>
              </a:defRPr>
            </a:lvl1pPr>
          </a:lstStyle>
          <a:p>
            <a:r>
              <a:rPr lang="zh-CN" altLang="en-US" dirty="0"/>
              <a:t>如果快滚</a:t>
            </a:r>
            <a:r>
              <a:rPr lang="en-US" altLang="zh-CN" dirty="0"/>
              <a:t>=</a:t>
            </a:r>
            <a:r>
              <a:rPr lang="zh-CN" altLang="en-US" dirty="0"/>
              <a:t>桶滚或者副翼滚</a:t>
            </a:r>
            <a:endParaRPr lang="en-US" altLang="zh-CN" dirty="0"/>
          </a:p>
          <a:p>
            <a:r>
              <a:rPr lang="zh-CN" altLang="en-US" dirty="0">
                <a:solidFill>
                  <a:srgbClr val="FF0000"/>
                </a:solidFill>
              </a:rPr>
              <a:t>至少扣</a:t>
            </a:r>
            <a:r>
              <a:rPr lang="en-US" altLang="zh-CN" dirty="0">
                <a:solidFill>
                  <a:srgbClr val="FF0000"/>
                </a:solidFill>
              </a:rPr>
              <a:t>5</a:t>
            </a:r>
            <a:r>
              <a:rPr lang="zh-CN" altLang="en-US" dirty="0">
                <a:solidFill>
                  <a:srgbClr val="FF0000"/>
                </a:solidFill>
              </a:rPr>
              <a:t>分</a:t>
            </a:r>
            <a:endParaRPr lang="en-US" altLang="de-DE" dirty="0">
              <a:solidFill>
                <a:srgbClr val="FF0000"/>
              </a:solidFill>
            </a:endParaRPr>
          </a:p>
          <a:p>
            <a:r>
              <a:rPr lang="de-DE" altLang="de-DE" sz="1200" dirty="0"/>
              <a:t>If snap roll = barrel roll or aileron roll:</a:t>
            </a:r>
            <a:br>
              <a:rPr lang="de-DE" altLang="de-DE" sz="1200" dirty="0"/>
            </a:br>
            <a:r>
              <a:rPr lang="de-DE" altLang="de-DE" sz="1200" dirty="0">
                <a:solidFill>
                  <a:srgbClr val="FF0000"/>
                </a:solidFill>
              </a:rPr>
              <a:t>Severe downgrade &gt; 5 pts.</a:t>
            </a:r>
          </a:p>
        </p:txBody>
      </p:sp>
      <p:sp>
        <p:nvSpPr>
          <p:cNvPr id="81" name="Rectangle 143">
            <a:extLst>
              <a:ext uri="{FF2B5EF4-FFF2-40B4-BE49-F238E27FC236}">
                <a16:creationId xmlns:a16="http://schemas.microsoft.com/office/drawing/2014/main" id="{55A303B9-6F32-4CD7-8AC5-EC5244791ACF}"/>
              </a:ext>
            </a:extLst>
          </p:cNvPr>
          <p:cNvSpPr>
            <a:spLocks noChangeArrowheads="1"/>
          </p:cNvSpPr>
          <p:nvPr/>
        </p:nvSpPr>
        <p:spPr bwMode="auto">
          <a:xfrm>
            <a:off x="1908267" y="81596"/>
            <a:ext cx="7073953" cy="707886"/>
          </a:xfrm>
          <a:prstGeom prst="rect">
            <a:avLst/>
          </a:prstGeom>
          <a:noFill/>
          <a:ln w="9525">
            <a:noFill/>
            <a:miter lim="800000"/>
            <a:headEnd/>
            <a:tailEnd/>
          </a:ln>
        </p:spPr>
        <p:txBody>
          <a:bodyPr wrap="square" anchor="ctr">
            <a:spAutoFit/>
          </a:bodyPr>
          <a:lstStyle/>
          <a:p>
            <a:pPr eaLnBrk="0" hangingPunct="0">
              <a:tabLst>
                <a:tab pos="449263" algn="l"/>
              </a:tabLst>
            </a:pPr>
            <a:r>
              <a:rPr lang="en-US" altLang="de-DE" sz="2000" b="1" dirty="0">
                <a:cs typeface="Times New Roman" pitchFamily="18" charset="0"/>
              </a:rPr>
              <a:t>F-25.15 </a:t>
            </a:r>
            <a:r>
              <a:rPr lang="zh-CN" altLang="en-US" sz="2000" b="1" dirty="0">
                <a:cs typeface="Times New Roman" pitchFamily="18" charset="0"/>
              </a:rPr>
              <a:t>雪崩带</a:t>
            </a:r>
            <a:r>
              <a:rPr lang="en-US" altLang="zh-CN" sz="2000" b="1" dirty="0">
                <a:cs typeface="Times New Roman" pitchFamily="18" charset="0"/>
              </a:rPr>
              <a:t>1/4</a:t>
            </a:r>
            <a:r>
              <a:rPr lang="zh-CN" altLang="en-US" sz="2000" b="1" dirty="0">
                <a:cs typeface="Times New Roman" pitchFamily="18" charset="0"/>
              </a:rPr>
              <a:t>同步滚</a:t>
            </a:r>
            <a:r>
              <a:rPr lang="en-US" altLang="zh-CN" sz="2000" b="1" dirty="0">
                <a:cs typeface="Times New Roman" pitchFamily="18" charset="0"/>
              </a:rPr>
              <a:t>+</a:t>
            </a:r>
            <a:r>
              <a:rPr lang="zh-CN" altLang="en-US" sz="2000" b="1" dirty="0">
                <a:cs typeface="Times New Roman" pitchFamily="18" charset="0"/>
              </a:rPr>
              <a:t>快滚</a:t>
            </a:r>
            <a:endParaRPr lang="en-US" altLang="zh-CN" sz="2000" b="1" dirty="0">
              <a:cs typeface="Times New Roman" pitchFamily="18" charset="0"/>
            </a:endParaRPr>
          </a:p>
          <a:p>
            <a:pPr eaLnBrk="0" hangingPunct="0">
              <a:tabLst>
                <a:tab pos="449263" algn="l"/>
              </a:tabLst>
            </a:pPr>
            <a:r>
              <a:rPr lang="en-US" sz="2000" b="1" dirty="0">
                <a:cs typeface="Times New Roman" pitchFamily="18" charset="0"/>
              </a:rPr>
              <a:t>              </a:t>
            </a:r>
            <a:r>
              <a:rPr lang="en-US" sz="1200" b="1" dirty="0"/>
              <a:t>Avalanche (from top) with quarter roll integrated, snap roll, quarter roll integrated </a:t>
            </a:r>
            <a:endParaRPr lang="en-US" altLang="de-DE" sz="1200" b="1" dirty="0"/>
          </a:p>
        </p:txBody>
      </p:sp>
      <p:sp>
        <p:nvSpPr>
          <p:cNvPr id="82" name="Text Box 101">
            <a:extLst>
              <a:ext uri="{FF2B5EF4-FFF2-40B4-BE49-F238E27FC236}">
                <a16:creationId xmlns:a16="http://schemas.microsoft.com/office/drawing/2014/main" id="{4A209FFE-F6D0-45FA-8216-FE378DEEBD52}"/>
              </a:ext>
            </a:extLst>
          </p:cNvPr>
          <p:cNvSpPr txBox="1">
            <a:spLocks noChangeArrowheads="1"/>
          </p:cNvSpPr>
          <p:nvPr/>
        </p:nvSpPr>
        <p:spPr bwMode="auto">
          <a:xfrm>
            <a:off x="6269746" y="1827332"/>
            <a:ext cx="2712474" cy="892552"/>
          </a:xfrm>
          <a:prstGeom prst="rect">
            <a:avLst/>
          </a:prstGeom>
          <a:noFill/>
          <a:ln w="9525">
            <a:noFill/>
            <a:miter lim="800000"/>
            <a:headEnd/>
            <a:tailEnd/>
          </a:ln>
        </p:spPr>
        <p:txBody>
          <a:bodyPr wrap="square">
            <a:spAutoFit/>
          </a:bodyPr>
          <a:lstStyle/>
          <a:p>
            <a:pPr eaLnBrk="0" hangingPunct="0">
              <a:buClr>
                <a:srgbClr val="FF0000"/>
              </a:buClr>
              <a:buFont typeface="CommonBullets"/>
              <a:buNone/>
            </a:pPr>
            <a:r>
              <a:rPr lang="en-GB" altLang="de-DE" sz="1600" b="1" dirty="0">
                <a:solidFill>
                  <a:srgbClr val="0000FF"/>
                </a:solidFill>
              </a:rPr>
              <a:t>¼</a:t>
            </a:r>
            <a:r>
              <a:rPr lang="zh-CN" altLang="en-US" sz="1600" b="1" dirty="0">
                <a:solidFill>
                  <a:srgbClr val="0000FF"/>
                </a:solidFill>
              </a:rPr>
              <a:t>滚必须与</a:t>
            </a:r>
            <a:r>
              <a:rPr lang="en-US" altLang="zh-CN" sz="1600" b="1" dirty="0">
                <a:solidFill>
                  <a:srgbClr val="0000FF"/>
                </a:solidFill>
              </a:rPr>
              <a:t>90°</a:t>
            </a:r>
            <a:r>
              <a:rPr lang="zh-CN" altLang="en-US" sz="1600" b="1" dirty="0">
                <a:solidFill>
                  <a:srgbClr val="0000FF"/>
                </a:solidFill>
              </a:rPr>
              <a:t>圆弧同步完成</a:t>
            </a:r>
            <a:endParaRPr lang="en-US" altLang="zh-CN" sz="1600" b="1" dirty="0">
              <a:solidFill>
                <a:srgbClr val="0000FF"/>
              </a:solidFill>
            </a:endParaRPr>
          </a:p>
          <a:p>
            <a:pPr eaLnBrk="0" hangingPunct="0">
              <a:buClr>
                <a:srgbClr val="FF0000"/>
              </a:buClr>
              <a:buFont typeface="CommonBullets"/>
              <a:buNone/>
            </a:pPr>
            <a:r>
              <a:rPr lang="en-GB" altLang="de-DE" sz="1200" b="1" dirty="0">
                <a:solidFill>
                  <a:srgbClr val="0000FF"/>
                </a:solidFill>
              </a:rPr>
              <a:t>The ¼ roll must be integrated on circular flightpath of the first 90° of the loop.</a:t>
            </a:r>
            <a:endParaRPr lang="de-DE" altLang="de-DE" sz="1200" dirty="0">
              <a:solidFill>
                <a:srgbClr val="0000FF"/>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blinds(horizontal)">
                                      <p:cBhvr>
                                        <p:cTn id="7" dur="1000"/>
                                        <p:tgtEl>
                                          <p:spTgt spid="163"/>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67"/>
                                        </p:tgtEl>
                                        <p:attrNameLst>
                                          <p:attrName>style.visibility</p:attrName>
                                        </p:attrNameLst>
                                      </p:cBhvr>
                                      <p:to>
                                        <p:strVal val="visible"/>
                                      </p:to>
                                    </p:set>
                                    <p:animEffect transition="in" filter="blinds(horizontal)">
                                      <p:cBhvr>
                                        <p:cTn id="11" dur="1000"/>
                                        <p:tgtEl>
                                          <p:spTgt spid="167"/>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linds(horizontal)">
                                      <p:cBhvr>
                                        <p:cTn id="15" dur="1000"/>
                                        <p:tgtEl>
                                          <p:spTgt spid="79"/>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blinds(horizontal)">
                                      <p:cBhvr>
                                        <p:cTn id="19" dur="1000"/>
                                        <p:tgtEl>
                                          <p:spTgt spid="80"/>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blinds(horizontal)">
                                      <p:cBhvr>
                                        <p:cTn id="23"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utoUpdateAnimBg="0"/>
      <p:bldP spid="167" grpId="0"/>
      <p:bldP spid="79" grpId="0" autoUpdateAnimBg="0"/>
      <p:bldP spid="80" grpId="0"/>
      <p:bldP spid="8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101"/>
          <p:cNvSpPr txBox="1">
            <a:spLocks noChangeArrowheads="1"/>
          </p:cNvSpPr>
          <p:nvPr/>
        </p:nvSpPr>
        <p:spPr bwMode="auto">
          <a:xfrm>
            <a:off x="522288" y="6616700"/>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F-25.16.01</a:t>
            </a:r>
            <a:endParaRPr lang="de-DE" altLang="de-DE"/>
          </a:p>
        </p:txBody>
      </p:sp>
      <p:sp>
        <p:nvSpPr>
          <p:cNvPr id="98306" name="Text Box 207"/>
          <p:cNvSpPr txBox="1">
            <a:spLocks noChangeArrowheads="1"/>
          </p:cNvSpPr>
          <p:nvPr/>
        </p:nvSpPr>
        <p:spPr bwMode="auto">
          <a:xfrm>
            <a:off x="1459091" y="4915832"/>
            <a:ext cx="5275544" cy="1138773"/>
          </a:xfrm>
          <a:prstGeom prst="rect">
            <a:avLst/>
          </a:prstGeom>
          <a:solidFill>
            <a:schemeClr val="bg1"/>
          </a:solidFill>
          <a:ln w="9525">
            <a:noFill/>
            <a:miter lim="800000"/>
            <a:headEnd/>
            <a:tailEnd/>
          </a:ln>
        </p:spPr>
        <p:txBody>
          <a:bodyPr wrap="square">
            <a:spAutoFit/>
          </a:bodyPr>
          <a:lstStyle/>
          <a:p>
            <a:pPr defTabSz="793750" eaLnBrk="0" hangingPunct="0"/>
            <a:r>
              <a:rPr lang="zh-CN" altLang="en-US" sz="1600" b="1" dirty="0"/>
              <a:t>倒飞进入，做</a:t>
            </a:r>
            <a:r>
              <a:rPr lang="en-US" altLang="zh-CN" sz="1600" b="1" dirty="0"/>
              <a:t>1/4</a:t>
            </a:r>
            <a:r>
              <a:rPr lang="zh-CN" altLang="en-US" sz="1600" b="1" dirty="0"/>
              <a:t>滚，紧接着向下做侧飞半筋斗接</a:t>
            </a:r>
            <a:r>
              <a:rPr lang="en-US" altLang="zh-CN" sz="1600" b="1" dirty="0"/>
              <a:t>1/4</a:t>
            </a:r>
            <a:r>
              <a:rPr lang="zh-CN" altLang="en-US" sz="1600" b="1" dirty="0"/>
              <a:t>滚，倒飞改出。</a:t>
            </a:r>
            <a:endParaRPr lang="en-US" altLang="zh-CN" sz="1600" b="1" dirty="0"/>
          </a:p>
          <a:p>
            <a:pPr defTabSz="793750" eaLnBrk="0" hangingPunct="0"/>
            <a:r>
              <a:rPr lang="en-US" sz="1200" b="1" dirty="0"/>
              <a:t>From inverted, perform a quarter roll, immediately perform a half knife-edge loop down, immediately perform a quarter roll, exit inverted. </a:t>
            </a:r>
            <a:endParaRPr lang="de-DE" altLang="de-DE" sz="1200" b="1" dirty="0"/>
          </a:p>
        </p:txBody>
      </p:sp>
      <p:sp>
        <p:nvSpPr>
          <p:cNvPr id="98307" name="Rectangle 132"/>
          <p:cNvSpPr>
            <a:spLocks noChangeArrowheads="1"/>
          </p:cNvSpPr>
          <p:nvPr/>
        </p:nvSpPr>
        <p:spPr bwMode="auto">
          <a:xfrm>
            <a:off x="2597150" y="43005"/>
            <a:ext cx="4608954" cy="707886"/>
          </a:xfrm>
          <a:prstGeom prst="rect">
            <a:avLst/>
          </a:prstGeom>
          <a:noFill/>
          <a:ln w="9525">
            <a:noFill/>
            <a:miter lim="800000"/>
            <a:headEnd/>
            <a:tailEnd/>
          </a:ln>
        </p:spPr>
        <p:txBody>
          <a:bodyPr wrap="none" anchor="ctr">
            <a:spAutoFit/>
          </a:bodyPr>
          <a:lstStyle/>
          <a:p>
            <a:pPr eaLnBrk="0" hangingPunct="0">
              <a:tabLst>
                <a:tab pos="449263" algn="l"/>
              </a:tabLst>
            </a:pPr>
            <a:r>
              <a:rPr lang="en-US" altLang="de-DE" sz="2000" b="1" dirty="0">
                <a:cs typeface="Times New Roman" pitchFamily="18" charset="0"/>
              </a:rPr>
              <a:t>F-25.16 </a:t>
            </a:r>
            <a:r>
              <a:rPr lang="zh-CN" altLang="en-US" sz="2000" b="1" dirty="0">
                <a:cs typeface="Times New Roman" pitchFamily="18" charset="0"/>
              </a:rPr>
              <a:t>侧飞半筋斗</a:t>
            </a:r>
            <a:endParaRPr lang="en-US" altLang="zh-CN" sz="2000" b="1" dirty="0">
              <a:cs typeface="Times New Roman" pitchFamily="18" charset="0"/>
            </a:endParaRPr>
          </a:p>
          <a:p>
            <a:pPr eaLnBrk="0" hangingPunct="0">
              <a:tabLst>
                <a:tab pos="449263" algn="l"/>
              </a:tabLst>
            </a:pPr>
            <a:r>
              <a:rPr lang="en-US" sz="2000" b="1" dirty="0">
                <a:cs typeface="Times New Roman" pitchFamily="18" charset="0"/>
              </a:rPr>
              <a:t>              </a:t>
            </a:r>
            <a:r>
              <a:rPr lang="en-US" sz="1200" b="1" dirty="0"/>
              <a:t>Knife Edge Split S with quarter roll, quarter roll</a:t>
            </a:r>
            <a:endParaRPr lang="en-US" altLang="de-DE" sz="2000" b="1" dirty="0"/>
          </a:p>
        </p:txBody>
      </p:sp>
      <p:grpSp>
        <p:nvGrpSpPr>
          <p:cNvPr id="98309" name="Group 541"/>
          <p:cNvGrpSpPr>
            <a:grpSpLocks/>
          </p:cNvGrpSpPr>
          <p:nvPr/>
        </p:nvGrpSpPr>
        <p:grpSpPr bwMode="auto">
          <a:xfrm rot="-8394329">
            <a:off x="2800350" y="1058863"/>
            <a:ext cx="779463" cy="257175"/>
            <a:chOff x="4875" y="7237"/>
            <a:chExt cx="4230" cy="1883"/>
          </a:xfrm>
        </p:grpSpPr>
        <p:sp>
          <p:nvSpPr>
            <p:cNvPr id="98348" name="Arc 542"/>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8349" name="AutoShape 543"/>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98310" name="Line 548"/>
          <p:cNvSpPr>
            <a:spLocks noChangeShapeType="1"/>
          </p:cNvSpPr>
          <p:nvPr/>
        </p:nvSpPr>
        <p:spPr bwMode="auto">
          <a:xfrm>
            <a:off x="2973388" y="1177925"/>
            <a:ext cx="949325" cy="0"/>
          </a:xfrm>
          <a:prstGeom prst="line">
            <a:avLst/>
          </a:prstGeom>
          <a:noFill/>
          <a:ln w="12700">
            <a:solidFill>
              <a:srgbClr val="000000"/>
            </a:solidFill>
            <a:round/>
            <a:headEnd/>
            <a:tailEnd/>
          </a:ln>
        </p:spPr>
        <p:txBody>
          <a:bodyPr/>
          <a:lstStyle/>
          <a:p>
            <a:endParaRPr lang="de-DE"/>
          </a:p>
        </p:txBody>
      </p:sp>
      <p:sp>
        <p:nvSpPr>
          <p:cNvPr id="98311" name="Line 551"/>
          <p:cNvSpPr>
            <a:spLocks noChangeShapeType="1"/>
          </p:cNvSpPr>
          <p:nvPr/>
        </p:nvSpPr>
        <p:spPr bwMode="auto">
          <a:xfrm>
            <a:off x="2994025" y="4146550"/>
            <a:ext cx="822325" cy="0"/>
          </a:xfrm>
          <a:prstGeom prst="line">
            <a:avLst/>
          </a:prstGeom>
          <a:noFill/>
          <a:ln w="12700">
            <a:solidFill>
              <a:srgbClr val="000000"/>
            </a:solidFill>
            <a:round/>
            <a:headEnd/>
            <a:tailEnd/>
          </a:ln>
        </p:spPr>
        <p:txBody>
          <a:bodyPr/>
          <a:lstStyle/>
          <a:p>
            <a:endParaRPr lang="de-DE"/>
          </a:p>
        </p:txBody>
      </p:sp>
      <p:grpSp>
        <p:nvGrpSpPr>
          <p:cNvPr id="98312" name="Group 591"/>
          <p:cNvGrpSpPr>
            <a:grpSpLocks/>
          </p:cNvGrpSpPr>
          <p:nvPr/>
        </p:nvGrpSpPr>
        <p:grpSpPr bwMode="auto">
          <a:xfrm rot="-5400000" flipH="1" flipV="1">
            <a:off x="3777457" y="939006"/>
            <a:ext cx="311150" cy="490537"/>
            <a:chOff x="2820" y="264"/>
            <a:chExt cx="420" cy="1452"/>
          </a:xfrm>
        </p:grpSpPr>
        <p:sp>
          <p:nvSpPr>
            <p:cNvPr id="98336" name="Line 59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8337" name="Group 593"/>
            <p:cNvGrpSpPr>
              <a:grpSpLocks/>
            </p:cNvGrpSpPr>
            <p:nvPr/>
          </p:nvGrpSpPr>
          <p:grpSpPr bwMode="auto">
            <a:xfrm>
              <a:off x="2940" y="264"/>
              <a:ext cx="300" cy="1452"/>
              <a:chOff x="2940" y="264"/>
              <a:chExt cx="300" cy="1452"/>
            </a:xfrm>
          </p:grpSpPr>
          <p:grpSp>
            <p:nvGrpSpPr>
              <p:cNvPr id="98338" name="Group 594"/>
              <p:cNvGrpSpPr>
                <a:grpSpLocks/>
              </p:cNvGrpSpPr>
              <p:nvPr/>
            </p:nvGrpSpPr>
            <p:grpSpPr bwMode="auto">
              <a:xfrm>
                <a:off x="2940" y="264"/>
                <a:ext cx="252" cy="1368"/>
                <a:chOff x="3024" y="732"/>
                <a:chExt cx="252" cy="1368"/>
              </a:xfrm>
            </p:grpSpPr>
            <p:grpSp>
              <p:nvGrpSpPr>
                <p:cNvPr id="98341" name="Group 595"/>
                <p:cNvGrpSpPr>
                  <a:grpSpLocks/>
                </p:cNvGrpSpPr>
                <p:nvPr/>
              </p:nvGrpSpPr>
              <p:grpSpPr bwMode="auto">
                <a:xfrm>
                  <a:off x="3024" y="732"/>
                  <a:ext cx="252" cy="1368"/>
                  <a:chOff x="3168" y="1008"/>
                  <a:chExt cx="484" cy="2448"/>
                </a:xfrm>
              </p:grpSpPr>
              <p:grpSp>
                <p:nvGrpSpPr>
                  <p:cNvPr id="98343" name="Group 596"/>
                  <p:cNvGrpSpPr>
                    <a:grpSpLocks/>
                  </p:cNvGrpSpPr>
                  <p:nvPr/>
                </p:nvGrpSpPr>
                <p:grpSpPr bwMode="auto">
                  <a:xfrm>
                    <a:off x="3168" y="1008"/>
                    <a:ext cx="484" cy="2448"/>
                    <a:chOff x="2256" y="864"/>
                    <a:chExt cx="532" cy="2448"/>
                  </a:xfrm>
                </p:grpSpPr>
                <p:sp>
                  <p:nvSpPr>
                    <p:cNvPr id="98346" name="Freeform 597"/>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8347" name="Freeform 598"/>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8344" name="Freeform 599"/>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8345" name="Freeform 600"/>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8342" name="Line 60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8339" name="AutoShape 60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8340" name="Line 60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98313" name="AutoShape 604"/>
          <p:cNvSpPr>
            <a:spLocks noChangeArrowheads="1"/>
          </p:cNvSpPr>
          <p:nvPr/>
        </p:nvSpPr>
        <p:spPr bwMode="auto">
          <a:xfrm rot="10800000" flipH="1">
            <a:off x="3725863" y="4076700"/>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sp>
        <p:nvSpPr>
          <p:cNvPr id="98314" name="AutoShape 605"/>
          <p:cNvSpPr>
            <a:spLocks noChangeArrowheads="1"/>
          </p:cNvSpPr>
          <p:nvPr/>
        </p:nvSpPr>
        <p:spPr bwMode="auto">
          <a:xfrm rot="10800000">
            <a:off x="3105150" y="1084263"/>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98315" name="Group 609"/>
          <p:cNvGrpSpPr>
            <a:grpSpLocks/>
          </p:cNvGrpSpPr>
          <p:nvPr/>
        </p:nvGrpSpPr>
        <p:grpSpPr bwMode="auto">
          <a:xfrm rot="5400000" flipV="1">
            <a:off x="3272632" y="3901281"/>
            <a:ext cx="311150" cy="490537"/>
            <a:chOff x="2820" y="264"/>
            <a:chExt cx="420" cy="1452"/>
          </a:xfrm>
        </p:grpSpPr>
        <p:sp>
          <p:nvSpPr>
            <p:cNvPr id="98324" name="Line 610"/>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8325" name="Group 611"/>
            <p:cNvGrpSpPr>
              <a:grpSpLocks/>
            </p:cNvGrpSpPr>
            <p:nvPr/>
          </p:nvGrpSpPr>
          <p:grpSpPr bwMode="auto">
            <a:xfrm>
              <a:off x="2940" y="264"/>
              <a:ext cx="300" cy="1452"/>
              <a:chOff x="2940" y="264"/>
              <a:chExt cx="300" cy="1452"/>
            </a:xfrm>
          </p:grpSpPr>
          <p:grpSp>
            <p:nvGrpSpPr>
              <p:cNvPr id="98326" name="Group 612"/>
              <p:cNvGrpSpPr>
                <a:grpSpLocks/>
              </p:cNvGrpSpPr>
              <p:nvPr/>
            </p:nvGrpSpPr>
            <p:grpSpPr bwMode="auto">
              <a:xfrm>
                <a:off x="2940" y="264"/>
                <a:ext cx="252" cy="1368"/>
                <a:chOff x="3024" y="732"/>
                <a:chExt cx="252" cy="1368"/>
              </a:xfrm>
            </p:grpSpPr>
            <p:grpSp>
              <p:nvGrpSpPr>
                <p:cNvPr id="98329" name="Group 613"/>
                <p:cNvGrpSpPr>
                  <a:grpSpLocks/>
                </p:cNvGrpSpPr>
                <p:nvPr/>
              </p:nvGrpSpPr>
              <p:grpSpPr bwMode="auto">
                <a:xfrm>
                  <a:off x="3024" y="732"/>
                  <a:ext cx="252" cy="1368"/>
                  <a:chOff x="3168" y="1008"/>
                  <a:chExt cx="484" cy="2448"/>
                </a:xfrm>
              </p:grpSpPr>
              <p:grpSp>
                <p:nvGrpSpPr>
                  <p:cNvPr id="98331" name="Group 614"/>
                  <p:cNvGrpSpPr>
                    <a:grpSpLocks/>
                  </p:cNvGrpSpPr>
                  <p:nvPr/>
                </p:nvGrpSpPr>
                <p:grpSpPr bwMode="auto">
                  <a:xfrm>
                    <a:off x="3168" y="1008"/>
                    <a:ext cx="484" cy="2448"/>
                    <a:chOff x="2256" y="864"/>
                    <a:chExt cx="532" cy="2448"/>
                  </a:xfrm>
                </p:grpSpPr>
                <p:sp>
                  <p:nvSpPr>
                    <p:cNvPr id="98334" name="Freeform 615"/>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8335" name="Freeform 616"/>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8332" name="Freeform 617"/>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8333" name="Freeform 618"/>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8330" name="Line 619"/>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8327" name="AutoShape 620"/>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8328" name="Line 621"/>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98316" name="Group 541"/>
          <p:cNvGrpSpPr>
            <a:grpSpLocks/>
          </p:cNvGrpSpPr>
          <p:nvPr/>
        </p:nvGrpSpPr>
        <p:grpSpPr bwMode="auto">
          <a:xfrm rot="2762265">
            <a:off x="2439194" y="3998119"/>
            <a:ext cx="779463" cy="257175"/>
            <a:chOff x="4875" y="7237"/>
            <a:chExt cx="4230" cy="1883"/>
          </a:xfrm>
        </p:grpSpPr>
        <p:sp>
          <p:nvSpPr>
            <p:cNvPr id="98322" name="Arc 542"/>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8323" name="AutoShape 543"/>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214" name="Text Box 540"/>
          <p:cNvSpPr txBox="1">
            <a:spLocks noChangeArrowheads="1"/>
          </p:cNvSpPr>
          <p:nvPr/>
        </p:nvSpPr>
        <p:spPr bwMode="auto">
          <a:xfrm>
            <a:off x="2597150" y="547605"/>
            <a:ext cx="903288" cy="339725"/>
          </a:xfrm>
          <a:prstGeom prst="rect">
            <a:avLst/>
          </a:prstGeom>
          <a:noFill/>
          <a:ln w="9525">
            <a:noFill/>
            <a:miter lim="800000"/>
            <a:headEnd/>
            <a:tailEnd/>
          </a:ln>
        </p:spPr>
        <p:txBody>
          <a:bodyPr>
            <a:spAutoFit/>
          </a:bodyPr>
          <a:lstStyle/>
          <a:p>
            <a:pPr>
              <a:spcBef>
                <a:spcPct val="50000"/>
              </a:spcBef>
            </a:pPr>
            <a:r>
              <a:rPr lang="de-DE" altLang="de-DE" sz="1600" b="1"/>
              <a:t>¼ roll</a:t>
            </a:r>
          </a:p>
        </p:txBody>
      </p:sp>
      <p:sp>
        <p:nvSpPr>
          <p:cNvPr id="98318" name="Arc 215"/>
          <p:cNvSpPr>
            <a:spLocks/>
          </p:cNvSpPr>
          <p:nvPr/>
        </p:nvSpPr>
        <p:spPr bwMode="auto">
          <a:xfrm flipH="1">
            <a:off x="1463675" y="1181100"/>
            <a:ext cx="1563688" cy="2965450"/>
          </a:xfrm>
          <a:custGeom>
            <a:avLst/>
            <a:gdLst>
              <a:gd name="T0" fmla="*/ 46295 w 22259"/>
              <a:gd name="T1" fmla="*/ 0 h 43200"/>
              <a:gd name="T2" fmla="*/ 0 w 22259"/>
              <a:gd name="T3" fmla="*/ 2964764 h 43200"/>
              <a:gd name="T4" fmla="*/ 46295 w 22259"/>
              <a:gd name="T5" fmla="*/ 1482725 h 43200"/>
              <a:gd name="T6" fmla="*/ 0 60000 65536"/>
              <a:gd name="T7" fmla="*/ 0 60000 65536"/>
              <a:gd name="T8" fmla="*/ 0 60000 65536"/>
              <a:gd name="T9" fmla="*/ 0 w 22259"/>
              <a:gd name="T10" fmla="*/ 0 h 43200"/>
              <a:gd name="T11" fmla="*/ 22259 w 22259"/>
              <a:gd name="T12" fmla="*/ 43200 h 43200"/>
            </a:gdLst>
            <a:ahLst/>
            <a:cxnLst>
              <a:cxn ang="T6">
                <a:pos x="T0" y="T1"/>
              </a:cxn>
              <a:cxn ang="T7">
                <a:pos x="T2" y="T3"/>
              </a:cxn>
              <a:cxn ang="T8">
                <a:pos x="T4" y="T5"/>
              </a:cxn>
            </a:cxnLst>
            <a:rect l="T9" t="T10" r="T11" b="T12"/>
            <a:pathLst>
              <a:path w="22259" h="43200" fill="none" extrusionOk="0">
                <a:moveTo>
                  <a:pt x="659" y="0"/>
                </a:moveTo>
                <a:cubicBezTo>
                  <a:pt x="12588" y="0"/>
                  <a:pt x="22259" y="9670"/>
                  <a:pt x="22259" y="21600"/>
                </a:cubicBezTo>
                <a:cubicBezTo>
                  <a:pt x="22259" y="33529"/>
                  <a:pt x="12588" y="43200"/>
                  <a:pt x="659" y="43200"/>
                </a:cubicBezTo>
                <a:cubicBezTo>
                  <a:pt x="439" y="43199"/>
                  <a:pt x="219" y="43196"/>
                  <a:pt x="0" y="43189"/>
                </a:cubicBezTo>
              </a:path>
              <a:path w="22259" h="43200" stroke="0" extrusionOk="0">
                <a:moveTo>
                  <a:pt x="659" y="0"/>
                </a:moveTo>
                <a:cubicBezTo>
                  <a:pt x="12588" y="0"/>
                  <a:pt x="22259" y="9670"/>
                  <a:pt x="22259" y="21600"/>
                </a:cubicBezTo>
                <a:cubicBezTo>
                  <a:pt x="22259" y="33529"/>
                  <a:pt x="12588" y="43200"/>
                  <a:pt x="659" y="43200"/>
                </a:cubicBezTo>
                <a:cubicBezTo>
                  <a:pt x="439" y="43199"/>
                  <a:pt x="219" y="43196"/>
                  <a:pt x="0" y="43189"/>
                </a:cubicBezTo>
                <a:lnTo>
                  <a:pt x="659" y="21600"/>
                </a:lnTo>
                <a:close/>
              </a:path>
            </a:pathLst>
          </a:custGeom>
          <a:noFill/>
          <a:ln w="12700">
            <a:solidFill>
              <a:srgbClr val="000000"/>
            </a:solidFill>
            <a:round/>
            <a:headEnd/>
            <a:tailEnd/>
          </a:ln>
        </p:spPr>
        <p:txBody>
          <a:bodyPr/>
          <a:lstStyle/>
          <a:p>
            <a:endParaRPr lang="de-DE"/>
          </a:p>
        </p:txBody>
      </p:sp>
      <p:sp>
        <p:nvSpPr>
          <p:cNvPr id="102" name="Text Box 540"/>
          <p:cNvSpPr txBox="1">
            <a:spLocks noChangeArrowheads="1"/>
          </p:cNvSpPr>
          <p:nvPr/>
        </p:nvSpPr>
        <p:spPr bwMode="auto">
          <a:xfrm>
            <a:off x="2730500" y="4454525"/>
            <a:ext cx="903288" cy="338138"/>
          </a:xfrm>
          <a:prstGeom prst="rect">
            <a:avLst/>
          </a:prstGeom>
          <a:noFill/>
          <a:ln w="9525">
            <a:noFill/>
            <a:miter lim="800000"/>
            <a:headEnd/>
            <a:tailEnd/>
          </a:ln>
        </p:spPr>
        <p:txBody>
          <a:bodyPr>
            <a:spAutoFit/>
          </a:bodyPr>
          <a:lstStyle/>
          <a:p>
            <a:pPr>
              <a:spcBef>
                <a:spcPct val="50000"/>
              </a:spcBef>
            </a:pPr>
            <a:r>
              <a:rPr lang="de-DE" altLang="de-DE" sz="1600" b="1"/>
              <a:t>¼ roll</a:t>
            </a:r>
          </a:p>
        </p:txBody>
      </p:sp>
      <p:pic>
        <p:nvPicPr>
          <p:cNvPr id="98320" name="Picture 465" descr="messerflugflieger2"/>
          <p:cNvPicPr>
            <a:picLocks noChangeAspect="1" noChangeArrowheads="1"/>
          </p:cNvPicPr>
          <p:nvPr/>
        </p:nvPicPr>
        <p:blipFill>
          <a:blip r:embed="rId2"/>
          <a:srcRect/>
          <a:stretch>
            <a:fillRect/>
          </a:stretch>
        </p:blipFill>
        <p:spPr bwMode="auto">
          <a:xfrm rot="-8447061">
            <a:off x="1162050" y="966788"/>
            <a:ext cx="1184275" cy="1449387"/>
          </a:xfrm>
          <a:prstGeom prst="rect">
            <a:avLst/>
          </a:prstGeom>
          <a:noFill/>
          <a:ln w="9525">
            <a:noFill/>
            <a:miter lim="800000"/>
            <a:headEnd/>
            <a:tailEnd/>
          </a:ln>
        </p:spPr>
      </p:pic>
      <p:pic>
        <p:nvPicPr>
          <p:cNvPr id="98321" name="Picture 465" descr="messerflugflieger2"/>
          <p:cNvPicPr>
            <a:picLocks noChangeAspect="1" noChangeArrowheads="1"/>
          </p:cNvPicPr>
          <p:nvPr/>
        </p:nvPicPr>
        <p:blipFill>
          <a:blip r:embed="rId2"/>
          <a:srcRect/>
          <a:stretch>
            <a:fillRect/>
          </a:stretch>
        </p:blipFill>
        <p:spPr bwMode="auto">
          <a:xfrm rot="7634040">
            <a:off x="1399381" y="3156744"/>
            <a:ext cx="1184275" cy="1449388"/>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blinds(horizontal)">
                                      <p:cBhvr>
                                        <p:cTn id="7" dur="1000"/>
                                        <p:tgtEl>
                                          <p:spTgt spid="214"/>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blinds(horizontal)">
                                      <p:cBhvr>
                                        <p:cTn id="11"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P spid="10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101"/>
          <p:cNvSpPr txBox="1">
            <a:spLocks noChangeArrowheads="1"/>
          </p:cNvSpPr>
          <p:nvPr/>
        </p:nvSpPr>
        <p:spPr bwMode="auto">
          <a:xfrm>
            <a:off x="522288" y="6616700"/>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F-25.16.02</a:t>
            </a:r>
            <a:endParaRPr lang="de-DE" altLang="de-DE"/>
          </a:p>
        </p:txBody>
      </p:sp>
      <p:grpSp>
        <p:nvGrpSpPr>
          <p:cNvPr id="99332" name="Group 541"/>
          <p:cNvGrpSpPr>
            <a:grpSpLocks/>
          </p:cNvGrpSpPr>
          <p:nvPr/>
        </p:nvGrpSpPr>
        <p:grpSpPr bwMode="auto">
          <a:xfrm rot="-8394329">
            <a:off x="2800350" y="1058863"/>
            <a:ext cx="779463" cy="257175"/>
            <a:chOff x="4875" y="7237"/>
            <a:chExt cx="4230" cy="1883"/>
          </a:xfrm>
        </p:grpSpPr>
        <p:sp>
          <p:nvSpPr>
            <p:cNvPr id="99374" name="Arc 542"/>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9375" name="AutoShape 543"/>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99333" name="Line 548"/>
          <p:cNvSpPr>
            <a:spLocks noChangeShapeType="1"/>
          </p:cNvSpPr>
          <p:nvPr/>
        </p:nvSpPr>
        <p:spPr bwMode="auto">
          <a:xfrm>
            <a:off x="2973388" y="1177925"/>
            <a:ext cx="949325" cy="0"/>
          </a:xfrm>
          <a:prstGeom prst="line">
            <a:avLst/>
          </a:prstGeom>
          <a:noFill/>
          <a:ln w="12700">
            <a:solidFill>
              <a:srgbClr val="000000"/>
            </a:solidFill>
            <a:round/>
            <a:headEnd/>
            <a:tailEnd/>
          </a:ln>
        </p:spPr>
        <p:txBody>
          <a:bodyPr/>
          <a:lstStyle/>
          <a:p>
            <a:endParaRPr lang="de-DE"/>
          </a:p>
        </p:txBody>
      </p:sp>
      <p:sp>
        <p:nvSpPr>
          <p:cNvPr id="99334" name="Line 551"/>
          <p:cNvSpPr>
            <a:spLocks noChangeShapeType="1"/>
          </p:cNvSpPr>
          <p:nvPr/>
        </p:nvSpPr>
        <p:spPr bwMode="auto">
          <a:xfrm>
            <a:off x="2994025" y="4146550"/>
            <a:ext cx="822325" cy="0"/>
          </a:xfrm>
          <a:prstGeom prst="line">
            <a:avLst/>
          </a:prstGeom>
          <a:noFill/>
          <a:ln w="12700">
            <a:solidFill>
              <a:srgbClr val="000000"/>
            </a:solidFill>
            <a:round/>
            <a:headEnd/>
            <a:tailEnd/>
          </a:ln>
        </p:spPr>
        <p:txBody>
          <a:bodyPr/>
          <a:lstStyle/>
          <a:p>
            <a:endParaRPr lang="de-DE"/>
          </a:p>
        </p:txBody>
      </p:sp>
      <p:grpSp>
        <p:nvGrpSpPr>
          <p:cNvPr id="99335" name="Group 591"/>
          <p:cNvGrpSpPr>
            <a:grpSpLocks/>
          </p:cNvGrpSpPr>
          <p:nvPr/>
        </p:nvGrpSpPr>
        <p:grpSpPr bwMode="auto">
          <a:xfrm rot="-5400000" flipH="1" flipV="1">
            <a:off x="3777457" y="939006"/>
            <a:ext cx="311150" cy="490537"/>
            <a:chOff x="2820" y="264"/>
            <a:chExt cx="420" cy="1452"/>
          </a:xfrm>
        </p:grpSpPr>
        <p:sp>
          <p:nvSpPr>
            <p:cNvPr id="99362" name="Line 59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9363" name="Group 593"/>
            <p:cNvGrpSpPr>
              <a:grpSpLocks/>
            </p:cNvGrpSpPr>
            <p:nvPr/>
          </p:nvGrpSpPr>
          <p:grpSpPr bwMode="auto">
            <a:xfrm>
              <a:off x="2940" y="264"/>
              <a:ext cx="300" cy="1452"/>
              <a:chOff x="2940" y="264"/>
              <a:chExt cx="300" cy="1452"/>
            </a:xfrm>
          </p:grpSpPr>
          <p:grpSp>
            <p:nvGrpSpPr>
              <p:cNvPr id="99364" name="Group 594"/>
              <p:cNvGrpSpPr>
                <a:grpSpLocks/>
              </p:cNvGrpSpPr>
              <p:nvPr/>
            </p:nvGrpSpPr>
            <p:grpSpPr bwMode="auto">
              <a:xfrm>
                <a:off x="2940" y="264"/>
                <a:ext cx="252" cy="1368"/>
                <a:chOff x="3024" y="732"/>
                <a:chExt cx="252" cy="1368"/>
              </a:xfrm>
            </p:grpSpPr>
            <p:grpSp>
              <p:nvGrpSpPr>
                <p:cNvPr id="99367" name="Group 595"/>
                <p:cNvGrpSpPr>
                  <a:grpSpLocks/>
                </p:cNvGrpSpPr>
                <p:nvPr/>
              </p:nvGrpSpPr>
              <p:grpSpPr bwMode="auto">
                <a:xfrm>
                  <a:off x="3024" y="732"/>
                  <a:ext cx="252" cy="1368"/>
                  <a:chOff x="3168" y="1008"/>
                  <a:chExt cx="484" cy="2448"/>
                </a:xfrm>
              </p:grpSpPr>
              <p:grpSp>
                <p:nvGrpSpPr>
                  <p:cNvPr id="99369" name="Group 596"/>
                  <p:cNvGrpSpPr>
                    <a:grpSpLocks/>
                  </p:cNvGrpSpPr>
                  <p:nvPr/>
                </p:nvGrpSpPr>
                <p:grpSpPr bwMode="auto">
                  <a:xfrm>
                    <a:off x="3168" y="1008"/>
                    <a:ext cx="484" cy="2448"/>
                    <a:chOff x="2256" y="864"/>
                    <a:chExt cx="532" cy="2448"/>
                  </a:xfrm>
                </p:grpSpPr>
                <p:sp>
                  <p:nvSpPr>
                    <p:cNvPr id="99372" name="Freeform 597"/>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9373" name="Freeform 598"/>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9370" name="Freeform 599"/>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9371" name="Freeform 600"/>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9368" name="Line 60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9365" name="AutoShape 60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9366" name="Line 60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99336" name="AutoShape 604"/>
          <p:cNvSpPr>
            <a:spLocks noChangeArrowheads="1"/>
          </p:cNvSpPr>
          <p:nvPr/>
        </p:nvSpPr>
        <p:spPr bwMode="auto">
          <a:xfrm rot="10800000" flipH="1">
            <a:off x="3725863" y="4076700"/>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sp>
        <p:nvSpPr>
          <p:cNvPr id="99337" name="AutoShape 605"/>
          <p:cNvSpPr>
            <a:spLocks noChangeArrowheads="1"/>
          </p:cNvSpPr>
          <p:nvPr/>
        </p:nvSpPr>
        <p:spPr bwMode="auto">
          <a:xfrm rot="10800000">
            <a:off x="3105150" y="1084263"/>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99338" name="Group 609"/>
          <p:cNvGrpSpPr>
            <a:grpSpLocks/>
          </p:cNvGrpSpPr>
          <p:nvPr/>
        </p:nvGrpSpPr>
        <p:grpSpPr bwMode="auto">
          <a:xfrm rot="5400000" flipV="1">
            <a:off x="3272632" y="3901281"/>
            <a:ext cx="311150" cy="490537"/>
            <a:chOff x="2820" y="264"/>
            <a:chExt cx="420" cy="1452"/>
          </a:xfrm>
        </p:grpSpPr>
        <p:sp>
          <p:nvSpPr>
            <p:cNvPr id="99350" name="Line 610"/>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99351" name="Group 611"/>
            <p:cNvGrpSpPr>
              <a:grpSpLocks/>
            </p:cNvGrpSpPr>
            <p:nvPr/>
          </p:nvGrpSpPr>
          <p:grpSpPr bwMode="auto">
            <a:xfrm>
              <a:off x="2940" y="264"/>
              <a:ext cx="300" cy="1452"/>
              <a:chOff x="2940" y="264"/>
              <a:chExt cx="300" cy="1452"/>
            </a:xfrm>
          </p:grpSpPr>
          <p:grpSp>
            <p:nvGrpSpPr>
              <p:cNvPr id="99352" name="Group 612"/>
              <p:cNvGrpSpPr>
                <a:grpSpLocks/>
              </p:cNvGrpSpPr>
              <p:nvPr/>
            </p:nvGrpSpPr>
            <p:grpSpPr bwMode="auto">
              <a:xfrm>
                <a:off x="2940" y="264"/>
                <a:ext cx="252" cy="1368"/>
                <a:chOff x="3024" y="732"/>
                <a:chExt cx="252" cy="1368"/>
              </a:xfrm>
            </p:grpSpPr>
            <p:grpSp>
              <p:nvGrpSpPr>
                <p:cNvPr id="99355" name="Group 613"/>
                <p:cNvGrpSpPr>
                  <a:grpSpLocks/>
                </p:cNvGrpSpPr>
                <p:nvPr/>
              </p:nvGrpSpPr>
              <p:grpSpPr bwMode="auto">
                <a:xfrm>
                  <a:off x="3024" y="732"/>
                  <a:ext cx="252" cy="1368"/>
                  <a:chOff x="3168" y="1008"/>
                  <a:chExt cx="484" cy="2448"/>
                </a:xfrm>
              </p:grpSpPr>
              <p:grpSp>
                <p:nvGrpSpPr>
                  <p:cNvPr id="99357" name="Group 614"/>
                  <p:cNvGrpSpPr>
                    <a:grpSpLocks/>
                  </p:cNvGrpSpPr>
                  <p:nvPr/>
                </p:nvGrpSpPr>
                <p:grpSpPr bwMode="auto">
                  <a:xfrm>
                    <a:off x="3168" y="1008"/>
                    <a:ext cx="484" cy="2448"/>
                    <a:chOff x="2256" y="864"/>
                    <a:chExt cx="532" cy="2448"/>
                  </a:xfrm>
                </p:grpSpPr>
                <p:sp>
                  <p:nvSpPr>
                    <p:cNvPr id="99360" name="Freeform 615"/>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9361" name="Freeform 616"/>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9358" name="Freeform 617"/>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9359" name="Freeform 618"/>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5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9356" name="Line 619"/>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99353" name="AutoShape 620"/>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99354" name="Line 621"/>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99339" name="Group 541"/>
          <p:cNvGrpSpPr>
            <a:grpSpLocks/>
          </p:cNvGrpSpPr>
          <p:nvPr/>
        </p:nvGrpSpPr>
        <p:grpSpPr bwMode="auto">
          <a:xfrm rot="2762265">
            <a:off x="2439194" y="3998119"/>
            <a:ext cx="779463" cy="257175"/>
            <a:chOff x="4875" y="7237"/>
            <a:chExt cx="4230" cy="1883"/>
          </a:xfrm>
        </p:grpSpPr>
        <p:sp>
          <p:nvSpPr>
            <p:cNvPr id="99348" name="Arc 542"/>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99349" name="AutoShape 543"/>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99340" name="Arc 215"/>
          <p:cNvSpPr>
            <a:spLocks/>
          </p:cNvSpPr>
          <p:nvPr/>
        </p:nvSpPr>
        <p:spPr bwMode="auto">
          <a:xfrm flipH="1">
            <a:off x="1463675" y="1181100"/>
            <a:ext cx="1563688" cy="2965450"/>
          </a:xfrm>
          <a:custGeom>
            <a:avLst/>
            <a:gdLst>
              <a:gd name="T0" fmla="*/ 46295 w 22259"/>
              <a:gd name="T1" fmla="*/ 0 h 43200"/>
              <a:gd name="T2" fmla="*/ 0 w 22259"/>
              <a:gd name="T3" fmla="*/ 2964764 h 43200"/>
              <a:gd name="T4" fmla="*/ 46295 w 22259"/>
              <a:gd name="T5" fmla="*/ 1482725 h 43200"/>
              <a:gd name="T6" fmla="*/ 0 60000 65536"/>
              <a:gd name="T7" fmla="*/ 0 60000 65536"/>
              <a:gd name="T8" fmla="*/ 0 60000 65536"/>
              <a:gd name="T9" fmla="*/ 0 w 22259"/>
              <a:gd name="T10" fmla="*/ 0 h 43200"/>
              <a:gd name="T11" fmla="*/ 22259 w 22259"/>
              <a:gd name="T12" fmla="*/ 43200 h 43200"/>
            </a:gdLst>
            <a:ahLst/>
            <a:cxnLst>
              <a:cxn ang="T6">
                <a:pos x="T0" y="T1"/>
              </a:cxn>
              <a:cxn ang="T7">
                <a:pos x="T2" y="T3"/>
              </a:cxn>
              <a:cxn ang="T8">
                <a:pos x="T4" y="T5"/>
              </a:cxn>
            </a:cxnLst>
            <a:rect l="T9" t="T10" r="T11" b="T12"/>
            <a:pathLst>
              <a:path w="22259" h="43200" fill="none" extrusionOk="0">
                <a:moveTo>
                  <a:pt x="659" y="0"/>
                </a:moveTo>
                <a:cubicBezTo>
                  <a:pt x="12588" y="0"/>
                  <a:pt x="22259" y="9670"/>
                  <a:pt x="22259" y="21600"/>
                </a:cubicBezTo>
                <a:cubicBezTo>
                  <a:pt x="22259" y="33529"/>
                  <a:pt x="12588" y="43200"/>
                  <a:pt x="659" y="43200"/>
                </a:cubicBezTo>
                <a:cubicBezTo>
                  <a:pt x="439" y="43199"/>
                  <a:pt x="219" y="43196"/>
                  <a:pt x="0" y="43189"/>
                </a:cubicBezTo>
              </a:path>
              <a:path w="22259" h="43200" stroke="0" extrusionOk="0">
                <a:moveTo>
                  <a:pt x="659" y="0"/>
                </a:moveTo>
                <a:cubicBezTo>
                  <a:pt x="12588" y="0"/>
                  <a:pt x="22259" y="9670"/>
                  <a:pt x="22259" y="21600"/>
                </a:cubicBezTo>
                <a:cubicBezTo>
                  <a:pt x="22259" y="33529"/>
                  <a:pt x="12588" y="43200"/>
                  <a:pt x="659" y="43200"/>
                </a:cubicBezTo>
                <a:cubicBezTo>
                  <a:pt x="439" y="43199"/>
                  <a:pt x="219" y="43196"/>
                  <a:pt x="0" y="43189"/>
                </a:cubicBezTo>
                <a:lnTo>
                  <a:pt x="659" y="21600"/>
                </a:lnTo>
                <a:close/>
              </a:path>
            </a:pathLst>
          </a:custGeom>
          <a:noFill/>
          <a:ln w="12700">
            <a:solidFill>
              <a:srgbClr val="000000"/>
            </a:solidFill>
            <a:round/>
            <a:headEnd/>
            <a:tailEnd/>
          </a:ln>
        </p:spPr>
        <p:txBody>
          <a:bodyPr/>
          <a:lstStyle/>
          <a:p>
            <a:endParaRPr lang="de-DE"/>
          </a:p>
        </p:txBody>
      </p:sp>
      <p:sp>
        <p:nvSpPr>
          <p:cNvPr id="99341" name="Text Box 540"/>
          <p:cNvSpPr txBox="1">
            <a:spLocks noChangeArrowheads="1"/>
          </p:cNvSpPr>
          <p:nvPr/>
        </p:nvSpPr>
        <p:spPr bwMode="auto">
          <a:xfrm>
            <a:off x="2813050" y="4521200"/>
            <a:ext cx="903288" cy="338138"/>
          </a:xfrm>
          <a:prstGeom prst="rect">
            <a:avLst/>
          </a:prstGeom>
          <a:noFill/>
          <a:ln w="9525">
            <a:noFill/>
            <a:miter lim="800000"/>
            <a:headEnd/>
            <a:tailEnd/>
          </a:ln>
        </p:spPr>
        <p:txBody>
          <a:bodyPr>
            <a:spAutoFit/>
          </a:bodyPr>
          <a:lstStyle/>
          <a:p>
            <a:pPr>
              <a:spcBef>
                <a:spcPct val="50000"/>
              </a:spcBef>
            </a:pPr>
            <a:r>
              <a:rPr lang="de-DE" altLang="de-DE" sz="1600" b="1"/>
              <a:t>¼</a:t>
            </a:r>
          </a:p>
        </p:txBody>
      </p:sp>
      <p:pic>
        <p:nvPicPr>
          <p:cNvPr id="99342" name="Picture 465" descr="messerflugflieger2"/>
          <p:cNvPicPr>
            <a:picLocks noChangeAspect="1" noChangeArrowheads="1"/>
          </p:cNvPicPr>
          <p:nvPr/>
        </p:nvPicPr>
        <p:blipFill>
          <a:blip r:embed="rId2"/>
          <a:srcRect/>
          <a:stretch>
            <a:fillRect/>
          </a:stretch>
        </p:blipFill>
        <p:spPr bwMode="auto">
          <a:xfrm rot="-8447061">
            <a:off x="1162050" y="966788"/>
            <a:ext cx="1184275" cy="1449387"/>
          </a:xfrm>
          <a:prstGeom prst="rect">
            <a:avLst/>
          </a:prstGeom>
          <a:noFill/>
          <a:ln w="9525">
            <a:noFill/>
            <a:miter lim="800000"/>
            <a:headEnd/>
            <a:tailEnd/>
          </a:ln>
        </p:spPr>
      </p:pic>
      <p:pic>
        <p:nvPicPr>
          <p:cNvPr id="99343" name="Picture 465" descr="messerflugflieger2"/>
          <p:cNvPicPr>
            <a:picLocks noChangeAspect="1" noChangeArrowheads="1"/>
          </p:cNvPicPr>
          <p:nvPr/>
        </p:nvPicPr>
        <p:blipFill>
          <a:blip r:embed="rId2"/>
          <a:srcRect/>
          <a:stretch>
            <a:fillRect/>
          </a:stretch>
        </p:blipFill>
        <p:spPr bwMode="auto">
          <a:xfrm rot="7634040">
            <a:off x="1464469" y="3207544"/>
            <a:ext cx="1184275" cy="1449387"/>
          </a:xfrm>
          <a:prstGeom prst="rect">
            <a:avLst/>
          </a:prstGeom>
          <a:noFill/>
          <a:ln w="9525">
            <a:noFill/>
            <a:miter lim="800000"/>
            <a:headEnd/>
            <a:tailEnd/>
          </a:ln>
        </p:spPr>
      </p:pic>
      <p:sp>
        <p:nvSpPr>
          <p:cNvPr id="99344" name="Oval 74"/>
          <p:cNvSpPr>
            <a:spLocks noChangeArrowheads="1"/>
          </p:cNvSpPr>
          <p:nvPr/>
        </p:nvSpPr>
        <p:spPr bwMode="auto">
          <a:xfrm>
            <a:off x="2874963" y="10731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99345" name="Oval 74"/>
          <p:cNvSpPr>
            <a:spLocks noChangeArrowheads="1"/>
          </p:cNvSpPr>
          <p:nvPr/>
        </p:nvSpPr>
        <p:spPr bwMode="auto">
          <a:xfrm>
            <a:off x="2947988" y="40481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3" name="Text Box 151"/>
          <p:cNvSpPr txBox="1">
            <a:spLocks noChangeArrowheads="1"/>
          </p:cNvSpPr>
          <p:nvPr/>
        </p:nvSpPr>
        <p:spPr bwMode="auto">
          <a:xfrm>
            <a:off x="3113087" y="1676765"/>
            <a:ext cx="3794025" cy="1261884"/>
          </a:xfrm>
          <a:prstGeom prst="rect">
            <a:avLst/>
          </a:prstGeom>
          <a:noFill/>
          <a:ln w="9525">
            <a:noFill/>
            <a:miter lim="800000"/>
            <a:headEnd/>
            <a:tailEnd/>
          </a:ln>
        </p:spPr>
        <p:txBody>
          <a:bodyPr wrap="square">
            <a:spAutoFit/>
          </a:bodyPr>
          <a:lstStyle/>
          <a:p>
            <a:pPr eaLnBrk="0" hangingPunct="0">
              <a:spcBef>
                <a:spcPct val="50000"/>
              </a:spcBef>
            </a:pPr>
            <a:r>
              <a:rPr lang="zh-CN" altLang="en-US" sz="1600" b="1" dirty="0">
                <a:solidFill>
                  <a:srgbClr val="0000FF"/>
                </a:solidFill>
              </a:rPr>
              <a:t>侧飞半筋斗必须紧接在</a:t>
            </a:r>
            <a:r>
              <a:rPr lang="en-US" altLang="zh-CN" sz="1600" b="1" dirty="0">
                <a:solidFill>
                  <a:srgbClr val="0000FF"/>
                </a:solidFill>
              </a:rPr>
              <a:t>1/4</a:t>
            </a:r>
            <a:r>
              <a:rPr lang="zh-CN" altLang="en-US" sz="1600" b="1" dirty="0">
                <a:solidFill>
                  <a:srgbClr val="0000FF"/>
                </a:solidFill>
              </a:rPr>
              <a:t>滚后开始，</a:t>
            </a:r>
            <a:endParaRPr lang="en-US" altLang="zh-CN" sz="1600" b="1" dirty="0">
              <a:solidFill>
                <a:srgbClr val="0000FF"/>
              </a:solidFill>
            </a:endParaRPr>
          </a:p>
          <a:p>
            <a:pPr eaLnBrk="0" hangingPunct="0">
              <a:spcBef>
                <a:spcPct val="50000"/>
              </a:spcBef>
            </a:pPr>
            <a:r>
              <a:rPr lang="zh-CN" altLang="en-US" sz="1600" b="1" dirty="0">
                <a:solidFill>
                  <a:srgbClr val="0000FF"/>
                </a:solidFill>
              </a:rPr>
              <a:t>第二个</a:t>
            </a:r>
            <a:r>
              <a:rPr lang="en-US" altLang="zh-CN" sz="1600" b="1" dirty="0">
                <a:solidFill>
                  <a:srgbClr val="0000FF"/>
                </a:solidFill>
              </a:rPr>
              <a:t>1/4</a:t>
            </a:r>
            <a:r>
              <a:rPr lang="zh-CN" altLang="en-US" sz="1600" b="1" dirty="0">
                <a:solidFill>
                  <a:srgbClr val="0000FF"/>
                </a:solidFill>
              </a:rPr>
              <a:t>滚必须紧接在侧飞半筋斗之后</a:t>
            </a:r>
            <a:r>
              <a:rPr lang="de-DE" altLang="de-DE" sz="1200" b="1" dirty="0">
                <a:solidFill>
                  <a:srgbClr val="0000FF"/>
                </a:solidFill>
              </a:rPr>
              <a:t>The half knife-edge loop starts immediately after the ¼ roll, the second ¼ roll starts immediately after the half knife-edge loop.</a:t>
            </a:r>
            <a:endParaRPr lang="de-DE" altLang="de-DE" sz="1600" b="1" dirty="0">
              <a:solidFill>
                <a:srgbClr val="0000FF"/>
              </a:solidFill>
            </a:endParaRPr>
          </a:p>
        </p:txBody>
      </p:sp>
      <p:sp>
        <p:nvSpPr>
          <p:cNvPr id="61" name="Rectangle 132">
            <a:extLst>
              <a:ext uri="{FF2B5EF4-FFF2-40B4-BE49-F238E27FC236}">
                <a16:creationId xmlns:a16="http://schemas.microsoft.com/office/drawing/2014/main" id="{E3781F0C-A50D-4DF5-9055-F0155CEEE2A5}"/>
              </a:ext>
            </a:extLst>
          </p:cNvPr>
          <p:cNvSpPr>
            <a:spLocks noChangeArrowheads="1"/>
          </p:cNvSpPr>
          <p:nvPr/>
        </p:nvSpPr>
        <p:spPr bwMode="auto">
          <a:xfrm>
            <a:off x="2597150" y="43005"/>
            <a:ext cx="4608954" cy="707886"/>
          </a:xfrm>
          <a:prstGeom prst="rect">
            <a:avLst/>
          </a:prstGeom>
          <a:noFill/>
          <a:ln w="9525">
            <a:noFill/>
            <a:miter lim="800000"/>
            <a:headEnd/>
            <a:tailEnd/>
          </a:ln>
        </p:spPr>
        <p:txBody>
          <a:bodyPr wrap="none" anchor="ctr">
            <a:spAutoFit/>
          </a:bodyPr>
          <a:lstStyle/>
          <a:p>
            <a:pPr eaLnBrk="0" hangingPunct="0">
              <a:tabLst>
                <a:tab pos="449263" algn="l"/>
              </a:tabLst>
            </a:pPr>
            <a:r>
              <a:rPr lang="en-US" altLang="de-DE" sz="2000" b="1" dirty="0">
                <a:cs typeface="Times New Roman" pitchFamily="18" charset="0"/>
              </a:rPr>
              <a:t>F-25.16 </a:t>
            </a:r>
            <a:r>
              <a:rPr lang="zh-CN" altLang="en-US" sz="2000" b="1" dirty="0">
                <a:cs typeface="Times New Roman" pitchFamily="18" charset="0"/>
              </a:rPr>
              <a:t>侧飞半筋斗</a:t>
            </a:r>
            <a:endParaRPr lang="en-US" altLang="zh-CN" sz="2000" b="1" dirty="0">
              <a:cs typeface="Times New Roman" pitchFamily="18" charset="0"/>
            </a:endParaRPr>
          </a:p>
          <a:p>
            <a:pPr eaLnBrk="0" hangingPunct="0">
              <a:tabLst>
                <a:tab pos="449263" algn="l"/>
              </a:tabLst>
            </a:pPr>
            <a:r>
              <a:rPr lang="en-US" sz="2000" b="1" dirty="0">
                <a:cs typeface="Times New Roman" pitchFamily="18" charset="0"/>
              </a:rPr>
              <a:t>              </a:t>
            </a:r>
            <a:r>
              <a:rPr lang="en-US" sz="1200" b="1" dirty="0"/>
              <a:t>Knife Edge Split S with quarter roll, quarter roll</a:t>
            </a:r>
            <a:endParaRPr lang="en-US" altLang="de-DE" sz="2000" b="1" dirty="0"/>
          </a:p>
        </p:txBody>
      </p:sp>
      <p:sp>
        <p:nvSpPr>
          <p:cNvPr id="64" name="Text Box 51">
            <a:extLst>
              <a:ext uri="{FF2B5EF4-FFF2-40B4-BE49-F238E27FC236}">
                <a16:creationId xmlns:a16="http://schemas.microsoft.com/office/drawing/2014/main" id="{E4DEE7D2-89FE-417D-9560-8B70AAD9CFAC}"/>
              </a:ext>
            </a:extLst>
          </p:cNvPr>
          <p:cNvSpPr txBox="1">
            <a:spLocks noChangeArrowheads="1"/>
          </p:cNvSpPr>
          <p:nvPr/>
        </p:nvSpPr>
        <p:spPr bwMode="auto">
          <a:xfrm>
            <a:off x="4521950" y="3192337"/>
            <a:ext cx="26154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1600" b="1" dirty="0">
                <a:solidFill>
                  <a:srgbClr val="0000FF"/>
                </a:solidFill>
              </a:rPr>
              <a:t>侧飞筋斗过程中，</a:t>
            </a:r>
            <a:endParaRPr lang="en-US" altLang="zh-CN" sz="1600" b="1" dirty="0">
              <a:solidFill>
                <a:srgbClr val="0000FF"/>
              </a:solidFill>
            </a:endParaRPr>
          </a:p>
          <a:p>
            <a:pPr eaLnBrk="1" hangingPunct="1">
              <a:spcBef>
                <a:spcPct val="50000"/>
              </a:spcBef>
            </a:pPr>
            <a:r>
              <a:rPr lang="zh-CN" altLang="en-US" sz="1600" b="1" dirty="0">
                <a:solidFill>
                  <a:srgbClr val="0000FF"/>
                </a:solidFill>
              </a:rPr>
              <a:t>机翼必须保持与地面垂直</a:t>
            </a:r>
            <a:r>
              <a:rPr lang="de-DE" altLang="de-DE" sz="1200" b="1" dirty="0">
                <a:solidFill>
                  <a:srgbClr val="0000FF"/>
                </a:solidFill>
              </a:rPr>
              <a:t>During knife edge the wing must be in the vertical plane.</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1000"/>
                                        <p:tgtEl>
                                          <p:spTgt spid="63"/>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blinds(horizontal)">
                                      <p:cBhvr>
                                        <p:cTn id="11"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74" name="Line 19"/>
          <p:cNvSpPr>
            <a:spLocks noChangeShapeType="1"/>
          </p:cNvSpPr>
          <p:nvPr/>
        </p:nvSpPr>
        <p:spPr bwMode="auto">
          <a:xfrm flipV="1">
            <a:off x="4044950" y="5003800"/>
            <a:ext cx="1408113" cy="4763"/>
          </a:xfrm>
          <a:prstGeom prst="line">
            <a:avLst/>
          </a:prstGeom>
          <a:noFill/>
          <a:ln w="12700">
            <a:solidFill>
              <a:schemeClr val="tx1"/>
            </a:solidFill>
            <a:round/>
            <a:headEnd/>
            <a:tailEnd/>
          </a:ln>
        </p:spPr>
        <p:txBody>
          <a:bodyPr/>
          <a:lstStyle/>
          <a:p>
            <a:endParaRPr lang="de-DE"/>
          </a:p>
        </p:txBody>
      </p:sp>
      <p:sp>
        <p:nvSpPr>
          <p:cNvPr id="52275" name="Text Box 235"/>
          <p:cNvSpPr txBox="1">
            <a:spLocks noChangeArrowheads="1"/>
          </p:cNvSpPr>
          <p:nvPr/>
        </p:nvSpPr>
        <p:spPr bwMode="auto">
          <a:xfrm>
            <a:off x="7986713" y="6556375"/>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F-25.17.01</a:t>
            </a:r>
            <a:endParaRPr lang="de-DE" altLang="de-DE"/>
          </a:p>
        </p:txBody>
      </p:sp>
      <p:sp>
        <p:nvSpPr>
          <p:cNvPr id="52276" name="Text Box 699"/>
          <p:cNvSpPr txBox="1">
            <a:spLocks noChangeArrowheads="1"/>
          </p:cNvSpPr>
          <p:nvPr/>
        </p:nvSpPr>
        <p:spPr bwMode="auto">
          <a:xfrm>
            <a:off x="817483" y="4918514"/>
            <a:ext cx="7607460" cy="1815882"/>
          </a:xfrm>
          <a:prstGeom prst="rect">
            <a:avLst/>
          </a:prstGeom>
          <a:solidFill>
            <a:schemeClr val="bg1"/>
          </a:solidFill>
          <a:ln w="9525">
            <a:noFill/>
            <a:miter lim="800000"/>
            <a:headEnd/>
            <a:tailEnd/>
          </a:ln>
        </p:spPr>
        <p:txBody>
          <a:bodyPr wrap="square">
            <a:spAutoFit/>
          </a:bodyPr>
          <a:lstStyle/>
          <a:p>
            <a:pPr defTabSz="793750" eaLnBrk="0" hangingPunct="0"/>
            <a:r>
              <a:rPr lang="zh-CN" altLang="en-US" sz="1600" b="1" dirty="0"/>
              <a:t>倒飞进入，做半滚并保持一段直线，拉</a:t>
            </a:r>
            <a:r>
              <a:rPr lang="en-US" altLang="zh-CN" sz="1600" b="1" dirty="0"/>
              <a:t>1/4</a:t>
            </a:r>
            <a:r>
              <a:rPr lang="zh-CN" altLang="en-US" sz="1600" b="1" dirty="0"/>
              <a:t>圆弧进入垂直上升直线，连续做三个</a:t>
            </a:r>
            <a:r>
              <a:rPr lang="en-US" altLang="zh-CN" sz="1600" b="1" dirty="0"/>
              <a:t>1/4</a:t>
            </a:r>
            <a:r>
              <a:rPr lang="zh-CN" altLang="en-US" sz="1600" b="1" dirty="0"/>
              <a:t>位滚，做失速倒转进入垂直下降直线，做</a:t>
            </a:r>
            <a:r>
              <a:rPr lang="en-US" altLang="zh-CN" sz="1600" b="1" dirty="0"/>
              <a:t>3/4</a:t>
            </a:r>
            <a:r>
              <a:rPr lang="zh-CN" altLang="en-US" sz="1600" b="1" dirty="0"/>
              <a:t>快滚，推</a:t>
            </a:r>
            <a:r>
              <a:rPr lang="en-US" altLang="zh-CN" sz="1600" b="1" dirty="0"/>
              <a:t>1/4</a:t>
            </a:r>
            <a:r>
              <a:rPr lang="zh-CN" altLang="en-US" sz="1600" b="1" dirty="0"/>
              <a:t>圆弧进入倒飞并保持一段直线，然后做半滚，正飞改出。</a:t>
            </a:r>
            <a:endParaRPr lang="en-US" altLang="zh-CN" sz="1600" b="1" dirty="0"/>
          </a:p>
          <a:p>
            <a:pPr defTabSz="793750" eaLnBrk="0" hangingPunct="0"/>
            <a:r>
              <a:rPr lang="zh-CN" altLang="en-US" sz="1600" b="1" dirty="0"/>
              <a:t>注：整个动作在最后一个半滚完成并保持一段直线后结束。</a:t>
            </a:r>
            <a:endParaRPr lang="en-US" altLang="zh-CN" sz="1600" b="1" dirty="0"/>
          </a:p>
          <a:p>
            <a:pPr defTabSz="793750" eaLnBrk="0" hangingPunct="0"/>
            <a:r>
              <a:rPr lang="en-US" sz="1200" b="1" dirty="0"/>
              <a:t>From inverted, perform a half roll, pull through a quarter loop into a vertical upline, perform three consecutive quarter rolls, perform a stall turn into a vertical downline, perform a three quarter snap roll, push through a quarter loop, perform a half roll, exit upright.</a:t>
            </a:r>
            <a:endParaRPr lang="de-DE" sz="1200" b="1" dirty="0"/>
          </a:p>
          <a:p>
            <a:pPr defTabSz="793750" eaLnBrk="0" hangingPunct="0"/>
            <a:r>
              <a:rPr lang="en-US" sz="1200" b="1" dirty="0"/>
              <a:t>Note: Exit starts after the last half roll.</a:t>
            </a:r>
            <a:endParaRPr lang="de-DE" sz="1200" b="1" dirty="0"/>
          </a:p>
        </p:txBody>
      </p:sp>
      <p:sp>
        <p:nvSpPr>
          <p:cNvPr id="52277" name="Rechteck 1"/>
          <p:cNvSpPr>
            <a:spLocks noChangeArrowheads="1"/>
          </p:cNvSpPr>
          <p:nvPr/>
        </p:nvSpPr>
        <p:spPr bwMode="auto">
          <a:xfrm>
            <a:off x="1682990" y="113115"/>
            <a:ext cx="7105169" cy="661720"/>
          </a:xfrm>
          <a:prstGeom prst="rect">
            <a:avLst/>
          </a:prstGeom>
          <a:noFill/>
          <a:ln w="9525">
            <a:noFill/>
            <a:miter lim="800000"/>
            <a:headEnd/>
            <a:tailEnd/>
          </a:ln>
        </p:spPr>
        <p:txBody>
          <a:bodyPr wrap="square">
            <a:spAutoFit/>
          </a:bodyPr>
          <a:lstStyle/>
          <a:p>
            <a:pPr marL="539750" eaLnBrk="0" hangingPunct="0">
              <a:spcBef>
                <a:spcPts val="600"/>
              </a:spcBef>
              <a:tabLst>
                <a:tab pos="449263" algn="l"/>
              </a:tabLst>
            </a:pPr>
            <a:r>
              <a:rPr lang="en-US" altLang="de-DE" sz="2000" b="1" dirty="0">
                <a:cs typeface="Times New Roman" pitchFamily="18" charset="0"/>
              </a:rPr>
              <a:t>F-25.17 </a:t>
            </a:r>
            <a:r>
              <a:rPr lang="zh-CN" altLang="en-US" sz="2000" b="1" dirty="0">
                <a:cs typeface="Times New Roman" pitchFamily="18" charset="0"/>
              </a:rPr>
              <a:t>失速倒转带</a:t>
            </a:r>
            <a:r>
              <a:rPr lang="en-US" altLang="zh-CN" sz="2000" b="1" dirty="0">
                <a:cs typeface="Times New Roman" pitchFamily="18" charset="0"/>
              </a:rPr>
              <a:t>3/4</a:t>
            </a:r>
            <a:r>
              <a:rPr lang="zh-CN" altLang="en-US" sz="2000" b="1" dirty="0">
                <a:cs typeface="Times New Roman" pitchFamily="18" charset="0"/>
              </a:rPr>
              <a:t>位滚</a:t>
            </a:r>
            <a:r>
              <a:rPr lang="en-US" altLang="zh-CN" sz="2000" b="1" dirty="0">
                <a:cs typeface="Times New Roman" pitchFamily="18" charset="0"/>
              </a:rPr>
              <a:t>+</a:t>
            </a:r>
            <a:r>
              <a:rPr lang="zh-CN" altLang="en-US" sz="2000" b="1" dirty="0">
                <a:cs typeface="Times New Roman" pitchFamily="18" charset="0"/>
              </a:rPr>
              <a:t>快滚</a:t>
            </a:r>
            <a:endParaRPr lang="en-US" altLang="zh-CN" sz="2000" b="1" dirty="0">
              <a:cs typeface="Times New Roman" pitchFamily="18" charset="0"/>
            </a:endParaRPr>
          </a:p>
          <a:p>
            <a:pPr marL="539750" eaLnBrk="0" hangingPunct="0">
              <a:spcBef>
                <a:spcPts val="600"/>
              </a:spcBef>
              <a:tabLst>
                <a:tab pos="449263" algn="l"/>
              </a:tabLst>
            </a:pPr>
            <a:r>
              <a:rPr lang="en-US" sz="1200" b="1" dirty="0">
                <a:cs typeface="Times New Roman" pitchFamily="18" charset="0"/>
              </a:rPr>
              <a:t>                      Stall Turn with half roll, three quarter rolls, three quarter snap roll, half roll</a:t>
            </a:r>
            <a:endParaRPr lang="de-DE" altLang="de-DE" sz="2000" dirty="0">
              <a:latin typeface="Times New Roman" pitchFamily="18" charset="0"/>
              <a:cs typeface="Times New Roman" pitchFamily="18" charset="0"/>
            </a:endParaRPr>
          </a:p>
        </p:txBody>
      </p:sp>
      <p:sp>
        <p:nvSpPr>
          <p:cNvPr id="95" name="Text Box 590"/>
          <p:cNvSpPr txBox="1">
            <a:spLocks noChangeArrowheads="1"/>
          </p:cNvSpPr>
          <p:nvPr/>
        </p:nvSpPr>
        <p:spPr bwMode="auto">
          <a:xfrm>
            <a:off x="3649513" y="2159000"/>
            <a:ext cx="406304" cy="336550"/>
          </a:xfrm>
          <a:prstGeom prst="rect">
            <a:avLst/>
          </a:prstGeom>
          <a:noFill/>
          <a:ln w="9525">
            <a:noFill/>
            <a:miter lim="800000"/>
            <a:headEnd/>
            <a:tailEnd/>
          </a:ln>
        </p:spPr>
        <p:txBody>
          <a:bodyPr wrap="square">
            <a:spAutoFit/>
          </a:bodyPr>
          <a:lstStyle/>
          <a:p>
            <a:pPr>
              <a:spcBef>
                <a:spcPct val="50000"/>
              </a:spcBef>
            </a:pPr>
            <a:r>
              <a:rPr lang="de-DE" altLang="de-DE" sz="1600" b="1" dirty="0"/>
              <a:t>¼ </a:t>
            </a:r>
          </a:p>
        </p:txBody>
      </p:sp>
      <p:sp>
        <p:nvSpPr>
          <p:cNvPr id="96" name="Text Box 591"/>
          <p:cNvSpPr txBox="1">
            <a:spLocks noChangeArrowheads="1"/>
          </p:cNvSpPr>
          <p:nvPr/>
        </p:nvSpPr>
        <p:spPr bwMode="auto">
          <a:xfrm>
            <a:off x="5235575" y="2409825"/>
            <a:ext cx="855663" cy="339725"/>
          </a:xfrm>
          <a:prstGeom prst="rect">
            <a:avLst/>
          </a:prstGeom>
          <a:noFill/>
          <a:ln w="9525">
            <a:noFill/>
            <a:miter lim="800000"/>
            <a:headEnd/>
            <a:tailEnd/>
          </a:ln>
        </p:spPr>
        <p:txBody>
          <a:bodyPr wrap="square">
            <a:spAutoFit/>
          </a:bodyPr>
          <a:lstStyle/>
          <a:p>
            <a:pPr>
              <a:spcBef>
                <a:spcPct val="50000"/>
              </a:spcBef>
            </a:pPr>
            <a:r>
              <a:rPr lang="de-DE" altLang="de-DE" sz="1600" b="1" dirty="0"/>
              <a:t>¾ </a:t>
            </a:r>
            <a:r>
              <a:rPr lang="zh-CN" altLang="en-US" sz="1600" b="1" dirty="0"/>
              <a:t>快滚</a:t>
            </a:r>
            <a:endParaRPr lang="de-DE" altLang="de-DE" sz="1600" b="1" dirty="0"/>
          </a:p>
        </p:txBody>
      </p:sp>
      <p:sp>
        <p:nvSpPr>
          <p:cNvPr id="52280" name="Arc 593"/>
          <p:cNvSpPr>
            <a:spLocks/>
          </p:cNvSpPr>
          <p:nvPr/>
        </p:nvSpPr>
        <p:spPr bwMode="auto">
          <a:xfrm flipH="1" flipV="1">
            <a:off x="4621213" y="3676650"/>
            <a:ext cx="457200" cy="390525"/>
          </a:xfrm>
          <a:custGeom>
            <a:avLst/>
            <a:gdLst>
              <a:gd name="T0" fmla="*/ 28469 w 21600"/>
              <a:gd name="T1" fmla="*/ 0 h 21558"/>
              <a:gd name="T2" fmla="*/ 457200 w 21600"/>
              <a:gd name="T3" fmla="*/ 390525 h 21558"/>
              <a:gd name="T4" fmla="*/ 0 w 21600"/>
              <a:gd name="T5" fmla="*/ 390525 h 21558"/>
              <a:gd name="T6" fmla="*/ 0 60000 65536"/>
              <a:gd name="T7" fmla="*/ 0 60000 65536"/>
              <a:gd name="T8" fmla="*/ 0 60000 65536"/>
              <a:gd name="T9" fmla="*/ 0 w 21600"/>
              <a:gd name="T10" fmla="*/ 0 h 21558"/>
              <a:gd name="T11" fmla="*/ 21600 w 21600"/>
              <a:gd name="T12" fmla="*/ 21558 h 21558"/>
            </a:gdLst>
            <a:ahLst/>
            <a:cxnLst>
              <a:cxn ang="T6">
                <a:pos x="T0" y="T1"/>
              </a:cxn>
              <a:cxn ang="T7">
                <a:pos x="T2" y="T3"/>
              </a:cxn>
              <a:cxn ang="T8">
                <a:pos x="T4" y="T5"/>
              </a:cxn>
            </a:cxnLst>
            <a:rect l="T9" t="T10" r="T11" b="T12"/>
            <a:pathLst>
              <a:path w="21600" h="21558" fill="none" extrusionOk="0">
                <a:moveTo>
                  <a:pt x="1345" y="-1"/>
                </a:moveTo>
                <a:cubicBezTo>
                  <a:pt x="12729" y="710"/>
                  <a:pt x="21600" y="10150"/>
                  <a:pt x="21600" y="21558"/>
                </a:cubicBezTo>
              </a:path>
              <a:path w="21600" h="21558" stroke="0" extrusionOk="0">
                <a:moveTo>
                  <a:pt x="1345" y="-1"/>
                </a:moveTo>
                <a:cubicBezTo>
                  <a:pt x="12729" y="710"/>
                  <a:pt x="21600" y="10150"/>
                  <a:pt x="21600" y="21558"/>
                </a:cubicBezTo>
                <a:lnTo>
                  <a:pt x="0" y="21558"/>
                </a:lnTo>
                <a:close/>
              </a:path>
            </a:pathLst>
          </a:custGeom>
          <a:noFill/>
          <a:ln w="12700">
            <a:solidFill>
              <a:srgbClr val="000000"/>
            </a:solidFill>
            <a:round/>
            <a:headEnd/>
            <a:tailEnd/>
          </a:ln>
        </p:spPr>
        <p:txBody>
          <a:bodyPr/>
          <a:lstStyle/>
          <a:p>
            <a:endParaRPr lang="de-DE"/>
          </a:p>
        </p:txBody>
      </p:sp>
      <p:sp>
        <p:nvSpPr>
          <p:cNvPr id="52281" name="Line 594"/>
          <p:cNvSpPr>
            <a:spLocks noChangeShapeType="1"/>
          </p:cNvSpPr>
          <p:nvPr/>
        </p:nvSpPr>
        <p:spPr bwMode="auto">
          <a:xfrm flipH="1">
            <a:off x="4613275" y="1423988"/>
            <a:ext cx="0" cy="2244725"/>
          </a:xfrm>
          <a:prstGeom prst="line">
            <a:avLst/>
          </a:prstGeom>
          <a:noFill/>
          <a:ln w="9525">
            <a:solidFill>
              <a:srgbClr val="000000"/>
            </a:solidFill>
            <a:round/>
            <a:headEnd/>
            <a:tailEnd/>
          </a:ln>
        </p:spPr>
        <p:txBody>
          <a:bodyPr/>
          <a:lstStyle/>
          <a:p>
            <a:endParaRPr lang="de-DE"/>
          </a:p>
        </p:txBody>
      </p:sp>
      <p:sp>
        <p:nvSpPr>
          <p:cNvPr id="52282" name="Line 595"/>
          <p:cNvSpPr>
            <a:spLocks noChangeShapeType="1"/>
          </p:cNvSpPr>
          <p:nvPr/>
        </p:nvSpPr>
        <p:spPr bwMode="auto">
          <a:xfrm>
            <a:off x="2538413" y="4062413"/>
            <a:ext cx="1322387" cy="0"/>
          </a:xfrm>
          <a:prstGeom prst="line">
            <a:avLst/>
          </a:prstGeom>
          <a:noFill/>
          <a:ln w="12700">
            <a:solidFill>
              <a:srgbClr val="000000"/>
            </a:solidFill>
            <a:round/>
            <a:headEnd/>
            <a:tailEnd/>
          </a:ln>
        </p:spPr>
        <p:txBody>
          <a:bodyPr/>
          <a:lstStyle/>
          <a:p>
            <a:endParaRPr lang="de-DE"/>
          </a:p>
        </p:txBody>
      </p:sp>
      <p:sp>
        <p:nvSpPr>
          <p:cNvPr id="52283" name="Arc 596"/>
          <p:cNvSpPr>
            <a:spLocks/>
          </p:cNvSpPr>
          <p:nvPr/>
        </p:nvSpPr>
        <p:spPr bwMode="auto">
          <a:xfrm flipV="1">
            <a:off x="3830638" y="3667125"/>
            <a:ext cx="457200" cy="390525"/>
          </a:xfrm>
          <a:custGeom>
            <a:avLst/>
            <a:gdLst>
              <a:gd name="T0" fmla="*/ 28469 w 21600"/>
              <a:gd name="T1" fmla="*/ 0 h 21558"/>
              <a:gd name="T2" fmla="*/ 457200 w 21600"/>
              <a:gd name="T3" fmla="*/ 390525 h 21558"/>
              <a:gd name="T4" fmla="*/ 0 w 21600"/>
              <a:gd name="T5" fmla="*/ 390525 h 21558"/>
              <a:gd name="T6" fmla="*/ 0 60000 65536"/>
              <a:gd name="T7" fmla="*/ 0 60000 65536"/>
              <a:gd name="T8" fmla="*/ 0 60000 65536"/>
              <a:gd name="T9" fmla="*/ 0 w 21600"/>
              <a:gd name="T10" fmla="*/ 0 h 21558"/>
              <a:gd name="T11" fmla="*/ 21600 w 21600"/>
              <a:gd name="T12" fmla="*/ 21558 h 21558"/>
            </a:gdLst>
            <a:ahLst/>
            <a:cxnLst>
              <a:cxn ang="T6">
                <a:pos x="T0" y="T1"/>
              </a:cxn>
              <a:cxn ang="T7">
                <a:pos x="T2" y="T3"/>
              </a:cxn>
              <a:cxn ang="T8">
                <a:pos x="T4" y="T5"/>
              </a:cxn>
            </a:cxnLst>
            <a:rect l="T9" t="T10" r="T11" b="T12"/>
            <a:pathLst>
              <a:path w="21600" h="21558" fill="none" extrusionOk="0">
                <a:moveTo>
                  <a:pt x="1345" y="-1"/>
                </a:moveTo>
                <a:cubicBezTo>
                  <a:pt x="12729" y="710"/>
                  <a:pt x="21600" y="10150"/>
                  <a:pt x="21600" y="21558"/>
                </a:cubicBezTo>
              </a:path>
              <a:path w="21600" h="21558" stroke="0" extrusionOk="0">
                <a:moveTo>
                  <a:pt x="1345" y="-1"/>
                </a:moveTo>
                <a:cubicBezTo>
                  <a:pt x="12729" y="710"/>
                  <a:pt x="21600" y="10150"/>
                  <a:pt x="21600" y="21558"/>
                </a:cubicBezTo>
                <a:lnTo>
                  <a:pt x="0" y="21558"/>
                </a:lnTo>
                <a:close/>
              </a:path>
            </a:pathLst>
          </a:custGeom>
          <a:noFill/>
          <a:ln w="12700">
            <a:solidFill>
              <a:srgbClr val="000000"/>
            </a:solidFill>
            <a:round/>
            <a:headEnd/>
            <a:tailEnd/>
          </a:ln>
        </p:spPr>
        <p:txBody>
          <a:bodyPr/>
          <a:lstStyle/>
          <a:p>
            <a:endParaRPr lang="de-DE"/>
          </a:p>
        </p:txBody>
      </p:sp>
      <p:sp>
        <p:nvSpPr>
          <p:cNvPr id="52284" name="Line 597"/>
          <p:cNvSpPr>
            <a:spLocks noChangeShapeType="1"/>
          </p:cNvSpPr>
          <p:nvPr/>
        </p:nvSpPr>
        <p:spPr bwMode="auto">
          <a:xfrm flipH="1">
            <a:off x="4292600" y="1477963"/>
            <a:ext cx="19050" cy="2184400"/>
          </a:xfrm>
          <a:prstGeom prst="line">
            <a:avLst/>
          </a:prstGeom>
          <a:noFill/>
          <a:ln w="9525">
            <a:solidFill>
              <a:srgbClr val="000000"/>
            </a:solidFill>
            <a:round/>
            <a:headEnd/>
            <a:tailEnd/>
          </a:ln>
        </p:spPr>
        <p:txBody>
          <a:bodyPr/>
          <a:lstStyle/>
          <a:p>
            <a:endParaRPr lang="de-DE"/>
          </a:p>
        </p:txBody>
      </p:sp>
      <p:graphicFrame>
        <p:nvGraphicFramePr>
          <p:cNvPr id="52271" name="Object 47"/>
          <p:cNvGraphicFramePr>
            <a:graphicFrameLocks noChangeAspect="1"/>
          </p:cNvGraphicFramePr>
          <p:nvPr/>
        </p:nvGraphicFramePr>
        <p:xfrm>
          <a:off x="4121150" y="1368425"/>
          <a:ext cx="965200" cy="790575"/>
        </p:xfrm>
        <a:graphic>
          <a:graphicData uri="http://schemas.openxmlformats.org/presentationml/2006/ole">
            <mc:AlternateContent xmlns:mc="http://schemas.openxmlformats.org/markup-compatibility/2006">
              <mc:Choice xmlns:v="urn:schemas-microsoft-com:vml" Requires="v">
                <p:oleObj name="Designer Zeichnung" r:id="rId2" imgW="13341096" imgH="12664440" progId="">
                  <p:embed/>
                </p:oleObj>
              </mc:Choice>
              <mc:Fallback>
                <p:oleObj name="Designer Zeichnung" r:id="rId2" imgW="13341096" imgH="12664440" progId="">
                  <p:embed/>
                  <p:pic>
                    <p:nvPicPr>
                      <p:cNvPr id="0"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150" y="1368425"/>
                        <a:ext cx="965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285" name="AutoShape 599"/>
          <p:cNvSpPr>
            <a:spLocks noChangeArrowheads="1"/>
          </p:cNvSpPr>
          <p:nvPr/>
        </p:nvSpPr>
        <p:spPr bwMode="auto">
          <a:xfrm>
            <a:off x="6524625" y="3981450"/>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eaLnBrk="0" hangingPunct="0"/>
            <a:endParaRPr lang="de-DE"/>
          </a:p>
        </p:txBody>
      </p:sp>
      <p:sp>
        <p:nvSpPr>
          <p:cNvPr id="52286" name="AutoShape 600"/>
          <p:cNvSpPr>
            <a:spLocks noChangeArrowheads="1"/>
          </p:cNvSpPr>
          <p:nvPr/>
        </p:nvSpPr>
        <p:spPr bwMode="auto">
          <a:xfrm>
            <a:off x="2779713" y="3976688"/>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eaLnBrk="0" hangingPunct="0"/>
            <a:endParaRPr lang="nl-NL" altLang="de-DE" sz="2400">
              <a:solidFill>
                <a:srgbClr val="FF3300"/>
              </a:solidFill>
              <a:latin typeface="Times New Roman" pitchFamily="18" charset="0"/>
            </a:endParaRPr>
          </a:p>
        </p:txBody>
      </p:sp>
      <p:grpSp>
        <p:nvGrpSpPr>
          <p:cNvPr id="52287" name="Group 601"/>
          <p:cNvGrpSpPr>
            <a:grpSpLocks/>
          </p:cNvGrpSpPr>
          <p:nvPr/>
        </p:nvGrpSpPr>
        <p:grpSpPr bwMode="auto">
          <a:xfrm rot="5400000" flipV="1">
            <a:off x="2228057" y="3834606"/>
            <a:ext cx="311150" cy="490537"/>
            <a:chOff x="2820" y="264"/>
            <a:chExt cx="420" cy="1452"/>
          </a:xfrm>
        </p:grpSpPr>
        <p:sp>
          <p:nvSpPr>
            <p:cNvPr id="52354" name="Line 60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52355" name="Group 603"/>
            <p:cNvGrpSpPr>
              <a:grpSpLocks/>
            </p:cNvGrpSpPr>
            <p:nvPr/>
          </p:nvGrpSpPr>
          <p:grpSpPr bwMode="auto">
            <a:xfrm>
              <a:off x="2940" y="264"/>
              <a:ext cx="300" cy="1452"/>
              <a:chOff x="2940" y="264"/>
              <a:chExt cx="300" cy="1452"/>
            </a:xfrm>
          </p:grpSpPr>
          <p:grpSp>
            <p:nvGrpSpPr>
              <p:cNvPr id="52356" name="Group 604"/>
              <p:cNvGrpSpPr>
                <a:grpSpLocks/>
              </p:cNvGrpSpPr>
              <p:nvPr/>
            </p:nvGrpSpPr>
            <p:grpSpPr bwMode="auto">
              <a:xfrm>
                <a:off x="2940" y="264"/>
                <a:ext cx="252" cy="1368"/>
                <a:chOff x="3024" y="732"/>
                <a:chExt cx="252" cy="1368"/>
              </a:xfrm>
            </p:grpSpPr>
            <p:grpSp>
              <p:nvGrpSpPr>
                <p:cNvPr id="52359" name="Group 605"/>
                <p:cNvGrpSpPr>
                  <a:grpSpLocks/>
                </p:cNvGrpSpPr>
                <p:nvPr/>
              </p:nvGrpSpPr>
              <p:grpSpPr bwMode="auto">
                <a:xfrm>
                  <a:off x="3024" y="732"/>
                  <a:ext cx="252" cy="1368"/>
                  <a:chOff x="3168" y="1008"/>
                  <a:chExt cx="484" cy="2448"/>
                </a:xfrm>
              </p:grpSpPr>
              <p:grpSp>
                <p:nvGrpSpPr>
                  <p:cNvPr id="52361" name="Group 606"/>
                  <p:cNvGrpSpPr>
                    <a:grpSpLocks/>
                  </p:cNvGrpSpPr>
                  <p:nvPr/>
                </p:nvGrpSpPr>
                <p:grpSpPr bwMode="auto">
                  <a:xfrm>
                    <a:off x="3168" y="1008"/>
                    <a:ext cx="484" cy="2448"/>
                    <a:chOff x="2256" y="864"/>
                    <a:chExt cx="532" cy="2448"/>
                  </a:xfrm>
                </p:grpSpPr>
                <p:sp>
                  <p:nvSpPr>
                    <p:cNvPr id="52364" name="Freeform 607"/>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52365" name="Freeform 608"/>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52362" name="Freeform 609"/>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52363" name="Freeform 610"/>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52360" name="Line 61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52357" name="AutoShape 61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52358" name="Line 61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aphicFrame>
        <p:nvGraphicFramePr>
          <p:cNvPr id="52272" name="Object 48"/>
          <p:cNvGraphicFramePr>
            <a:graphicFrameLocks noChangeAspect="1"/>
          </p:cNvGraphicFramePr>
          <p:nvPr/>
        </p:nvGraphicFramePr>
        <p:xfrm>
          <a:off x="3835400" y="1697038"/>
          <a:ext cx="903288" cy="742950"/>
        </p:xfrm>
        <a:graphic>
          <a:graphicData uri="http://schemas.openxmlformats.org/presentationml/2006/ole">
            <mc:AlternateContent xmlns:mc="http://schemas.openxmlformats.org/markup-compatibility/2006">
              <mc:Choice xmlns:v="urn:schemas-microsoft-com:vml" Requires="v">
                <p:oleObj name="Designer Zeichnung" r:id="rId4" imgW="13274040" imgH="10088880" progId="">
                  <p:embed/>
                </p:oleObj>
              </mc:Choice>
              <mc:Fallback>
                <p:oleObj name="Designer Zeichnung" r:id="rId4" imgW="13274040" imgH="10088880"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400" y="1697038"/>
                        <a:ext cx="9032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52288" name="Group 615"/>
          <p:cNvGrpSpPr>
            <a:grpSpLocks/>
          </p:cNvGrpSpPr>
          <p:nvPr/>
        </p:nvGrpSpPr>
        <p:grpSpPr bwMode="auto">
          <a:xfrm rot="2071432" flipH="1">
            <a:off x="3998913" y="2811235"/>
            <a:ext cx="704850" cy="236538"/>
            <a:chOff x="4875" y="7237"/>
            <a:chExt cx="4230" cy="1883"/>
          </a:xfrm>
        </p:grpSpPr>
        <p:sp>
          <p:nvSpPr>
            <p:cNvPr id="52352" name="Arc 616"/>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52353" name="AutoShape 61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52289" name="Group 618"/>
          <p:cNvGrpSpPr>
            <a:grpSpLocks/>
          </p:cNvGrpSpPr>
          <p:nvPr/>
        </p:nvGrpSpPr>
        <p:grpSpPr bwMode="auto">
          <a:xfrm rot="150901" flipH="1">
            <a:off x="4457700" y="3157538"/>
            <a:ext cx="311150" cy="490537"/>
            <a:chOff x="2820" y="264"/>
            <a:chExt cx="420" cy="1452"/>
          </a:xfrm>
        </p:grpSpPr>
        <p:sp>
          <p:nvSpPr>
            <p:cNvPr id="52340" name="Line 61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52341" name="Group 620"/>
            <p:cNvGrpSpPr>
              <a:grpSpLocks/>
            </p:cNvGrpSpPr>
            <p:nvPr/>
          </p:nvGrpSpPr>
          <p:grpSpPr bwMode="auto">
            <a:xfrm>
              <a:off x="2940" y="264"/>
              <a:ext cx="300" cy="1452"/>
              <a:chOff x="2940" y="264"/>
              <a:chExt cx="300" cy="1452"/>
            </a:xfrm>
          </p:grpSpPr>
          <p:grpSp>
            <p:nvGrpSpPr>
              <p:cNvPr id="52342" name="Group 621"/>
              <p:cNvGrpSpPr>
                <a:grpSpLocks/>
              </p:cNvGrpSpPr>
              <p:nvPr/>
            </p:nvGrpSpPr>
            <p:grpSpPr bwMode="auto">
              <a:xfrm>
                <a:off x="2940" y="264"/>
                <a:ext cx="252" cy="1368"/>
                <a:chOff x="3024" y="732"/>
                <a:chExt cx="252" cy="1368"/>
              </a:xfrm>
            </p:grpSpPr>
            <p:grpSp>
              <p:nvGrpSpPr>
                <p:cNvPr id="52345" name="Group 622"/>
                <p:cNvGrpSpPr>
                  <a:grpSpLocks/>
                </p:cNvGrpSpPr>
                <p:nvPr/>
              </p:nvGrpSpPr>
              <p:grpSpPr bwMode="auto">
                <a:xfrm>
                  <a:off x="3024" y="732"/>
                  <a:ext cx="252" cy="1368"/>
                  <a:chOff x="3168" y="1008"/>
                  <a:chExt cx="484" cy="2448"/>
                </a:xfrm>
              </p:grpSpPr>
              <p:grpSp>
                <p:nvGrpSpPr>
                  <p:cNvPr id="52347" name="Group 623"/>
                  <p:cNvGrpSpPr>
                    <a:grpSpLocks/>
                  </p:cNvGrpSpPr>
                  <p:nvPr/>
                </p:nvGrpSpPr>
                <p:grpSpPr bwMode="auto">
                  <a:xfrm>
                    <a:off x="3168" y="1008"/>
                    <a:ext cx="484" cy="2448"/>
                    <a:chOff x="2256" y="864"/>
                    <a:chExt cx="532" cy="2448"/>
                  </a:xfrm>
                </p:grpSpPr>
                <p:sp>
                  <p:nvSpPr>
                    <p:cNvPr id="52350" name="Freeform 624"/>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52351" name="Freeform 625"/>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52348" name="Freeform 626"/>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52349" name="Freeform 627"/>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52346" name="Line 62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52343" name="AutoShape 62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52344" name="Line 63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52290" name="Group 631"/>
          <p:cNvGrpSpPr>
            <a:grpSpLocks/>
          </p:cNvGrpSpPr>
          <p:nvPr/>
        </p:nvGrpSpPr>
        <p:grpSpPr bwMode="auto">
          <a:xfrm rot="-150901" flipH="1" flipV="1">
            <a:off x="4124325" y="3138488"/>
            <a:ext cx="311150" cy="490537"/>
            <a:chOff x="2820" y="264"/>
            <a:chExt cx="420" cy="1452"/>
          </a:xfrm>
        </p:grpSpPr>
        <p:sp>
          <p:nvSpPr>
            <p:cNvPr id="52328" name="Line 63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52329" name="Group 633"/>
            <p:cNvGrpSpPr>
              <a:grpSpLocks/>
            </p:cNvGrpSpPr>
            <p:nvPr/>
          </p:nvGrpSpPr>
          <p:grpSpPr bwMode="auto">
            <a:xfrm>
              <a:off x="2940" y="264"/>
              <a:ext cx="300" cy="1452"/>
              <a:chOff x="2940" y="264"/>
              <a:chExt cx="300" cy="1452"/>
            </a:xfrm>
          </p:grpSpPr>
          <p:grpSp>
            <p:nvGrpSpPr>
              <p:cNvPr id="52330" name="Group 634"/>
              <p:cNvGrpSpPr>
                <a:grpSpLocks/>
              </p:cNvGrpSpPr>
              <p:nvPr/>
            </p:nvGrpSpPr>
            <p:grpSpPr bwMode="auto">
              <a:xfrm>
                <a:off x="2940" y="264"/>
                <a:ext cx="252" cy="1368"/>
                <a:chOff x="3024" y="732"/>
                <a:chExt cx="252" cy="1368"/>
              </a:xfrm>
            </p:grpSpPr>
            <p:grpSp>
              <p:nvGrpSpPr>
                <p:cNvPr id="52333" name="Group 635"/>
                <p:cNvGrpSpPr>
                  <a:grpSpLocks/>
                </p:cNvGrpSpPr>
                <p:nvPr/>
              </p:nvGrpSpPr>
              <p:grpSpPr bwMode="auto">
                <a:xfrm>
                  <a:off x="3024" y="732"/>
                  <a:ext cx="252" cy="1368"/>
                  <a:chOff x="3168" y="1008"/>
                  <a:chExt cx="484" cy="2448"/>
                </a:xfrm>
              </p:grpSpPr>
              <p:grpSp>
                <p:nvGrpSpPr>
                  <p:cNvPr id="52335" name="Group 636"/>
                  <p:cNvGrpSpPr>
                    <a:grpSpLocks/>
                  </p:cNvGrpSpPr>
                  <p:nvPr/>
                </p:nvGrpSpPr>
                <p:grpSpPr bwMode="auto">
                  <a:xfrm>
                    <a:off x="3168" y="1008"/>
                    <a:ext cx="484" cy="2448"/>
                    <a:chOff x="2256" y="864"/>
                    <a:chExt cx="532" cy="2448"/>
                  </a:xfrm>
                </p:grpSpPr>
                <p:sp>
                  <p:nvSpPr>
                    <p:cNvPr id="52338" name="Freeform 637"/>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52339" name="Freeform 638"/>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52336" name="Freeform 639"/>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52337" name="Freeform 640"/>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52334" name="Line 64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52331" name="AutoShape 64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52332" name="Line 64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aphicFrame>
        <p:nvGraphicFramePr>
          <p:cNvPr id="52273" name="Object 49"/>
          <p:cNvGraphicFramePr>
            <a:graphicFrameLocks noChangeAspect="1"/>
          </p:cNvGraphicFramePr>
          <p:nvPr/>
        </p:nvGraphicFramePr>
        <p:xfrm>
          <a:off x="3984625" y="1019175"/>
          <a:ext cx="766763" cy="688975"/>
        </p:xfrm>
        <a:graphic>
          <a:graphicData uri="http://schemas.openxmlformats.org/presentationml/2006/ole">
            <mc:AlternateContent xmlns:mc="http://schemas.openxmlformats.org/markup-compatibility/2006">
              <mc:Choice xmlns:v="urn:schemas-microsoft-com:vml" Requires="v">
                <p:oleObj name="Designer Zeichnung" r:id="rId6" imgW="11414760" imgH="11625072" progId="">
                  <p:embed/>
                </p:oleObj>
              </mc:Choice>
              <mc:Fallback>
                <p:oleObj name="Designer Zeichnung" r:id="rId6" imgW="11414760" imgH="11625072" progId="">
                  <p:embed/>
                  <p:pic>
                    <p:nvPicPr>
                      <p:cNvPr id="0"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625" y="1019175"/>
                        <a:ext cx="7667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291" name="Line 651"/>
          <p:cNvSpPr>
            <a:spLocks noChangeShapeType="1"/>
          </p:cNvSpPr>
          <p:nvPr/>
        </p:nvSpPr>
        <p:spPr bwMode="auto">
          <a:xfrm>
            <a:off x="5053013" y="4070350"/>
            <a:ext cx="1322387" cy="0"/>
          </a:xfrm>
          <a:prstGeom prst="line">
            <a:avLst/>
          </a:prstGeom>
          <a:noFill/>
          <a:ln w="12700">
            <a:solidFill>
              <a:srgbClr val="000000"/>
            </a:solidFill>
            <a:round/>
            <a:headEnd/>
            <a:tailEnd/>
          </a:ln>
        </p:spPr>
        <p:txBody>
          <a:bodyPr/>
          <a:lstStyle/>
          <a:p>
            <a:endParaRPr lang="de-DE"/>
          </a:p>
        </p:txBody>
      </p:sp>
      <p:grpSp>
        <p:nvGrpSpPr>
          <p:cNvPr id="52292" name="Group 652"/>
          <p:cNvGrpSpPr>
            <a:grpSpLocks/>
          </p:cNvGrpSpPr>
          <p:nvPr/>
        </p:nvGrpSpPr>
        <p:grpSpPr bwMode="auto">
          <a:xfrm rot="-5400000">
            <a:off x="6019007" y="3842544"/>
            <a:ext cx="311150" cy="490537"/>
            <a:chOff x="2820" y="264"/>
            <a:chExt cx="420" cy="1452"/>
          </a:xfrm>
        </p:grpSpPr>
        <p:sp>
          <p:nvSpPr>
            <p:cNvPr id="52316" name="Line 653"/>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52317" name="Group 654"/>
            <p:cNvGrpSpPr>
              <a:grpSpLocks/>
            </p:cNvGrpSpPr>
            <p:nvPr/>
          </p:nvGrpSpPr>
          <p:grpSpPr bwMode="auto">
            <a:xfrm>
              <a:off x="2940" y="264"/>
              <a:ext cx="300" cy="1452"/>
              <a:chOff x="2940" y="264"/>
              <a:chExt cx="300" cy="1452"/>
            </a:xfrm>
          </p:grpSpPr>
          <p:grpSp>
            <p:nvGrpSpPr>
              <p:cNvPr id="52318" name="Group 655"/>
              <p:cNvGrpSpPr>
                <a:grpSpLocks/>
              </p:cNvGrpSpPr>
              <p:nvPr/>
            </p:nvGrpSpPr>
            <p:grpSpPr bwMode="auto">
              <a:xfrm>
                <a:off x="2940" y="264"/>
                <a:ext cx="252" cy="1368"/>
                <a:chOff x="3024" y="732"/>
                <a:chExt cx="252" cy="1368"/>
              </a:xfrm>
            </p:grpSpPr>
            <p:grpSp>
              <p:nvGrpSpPr>
                <p:cNvPr id="52321" name="Group 656"/>
                <p:cNvGrpSpPr>
                  <a:grpSpLocks/>
                </p:cNvGrpSpPr>
                <p:nvPr/>
              </p:nvGrpSpPr>
              <p:grpSpPr bwMode="auto">
                <a:xfrm>
                  <a:off x="3024" y="732"/>
                  <a:ext cx="252" cy="1368"/>
                  <a:chOff x="3168" y="1008"/>
                  <a:chExt cx="484" cy="2448"/>
                </a:xfrm>
              </p:grpSpPr>
              <p:grpSp>
                <p:nvGrpSpPr>
                  <p:cNvPr id="52323" name="Group 657"/>
                  <p:cNvGrpSpPr>
                    <a:grpSpLocks/>
                  </p:cNvGrpSpPr>
                  <p:nvPr/>
                </p:nvGrpSpPr>
                <p:grpSpPr bwMode="auto">
                  <a:xfrm>
                    <a:off x="3168" y="1008"/>
                    <a:ext cx="484" cy="2448"/>
                    <a:chOff x="2256" y="864"/>
                    <a:chExt cx="532" cy="2448"/>
                  </a:xfrm>
                </p:grpSpPr>
                <p:sp>
                  <p:nvSpPr>
                    <p:cNvPr id="52326" name="Freeform 658"/>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52327" name="Freeform 659"/>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52324" name="Freeform 660"/>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52325" name="Freeform 661"/>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52322" name="Line 662"/>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52319" name="AutoShape 663"/>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52320" name="Line 664"/>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52293" name="Group 665"/>
          <p:cNvGrpSpPr>
            <a:grpSpLocks/>
          </p:cNvGrpSpPr>
          <p:nvPr/>
        </p:nvGrpSpPr>
        <p:grpSpPr bwMode="auto">
          <a:xfrm rot="2071432" flipH="1">
            <a:off x="3998913" y="2435225"/>
            <a:ext cx="704850" cy="236538"/>
            <a:chOff x="4875" y="7237"/>
            <a:chExt cx="4230" cy="1883"/>
          </a:xfrm>
        </p:grpSpPr>
        <p:sp>
          <p:nvSpPr>
            <p:cNvPr id="52314" name="Arc 666"/>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52315" name="AutoShape 66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52294" name="Group 668"/>
          <p:cNvGrpSpPr>
            <a:grpSpLocks/>
          </p:cNvGrpSpPr>
          <p:nvPr/>
        </p:nvGrpSpPr>
        <p:grpSpPr bwMode="auto">
          <a:xfrm rot="2071432" flipH="1">
            <a:off x="3998913" y="2625725"/>
            <a:ext cx="704850" cy="236538"/>
            <a:chOff x="4875" y="7237"/>
            <a:chExt cx="4230" cy="1883"/>
          </a:xfrm>
        </p:grpSpPr>
        <p:sp>
          <p:nvSpPr>
            <p:cNvPr id="52312" name="Arc 669"/>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52313" name="AutoShape 670"/>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sp>
        <p:nvSpPr>
          <p:cNvPr id="173" name="Text Box 671"/>
          <p:cNvSpPr txBox="1">
            <a:spLocks noChangeArrowheads="1"/>
          </p:cNvSpPr>
          <p:nvPr/>
        </p:nvSpPr>
        <p:spPr bwMode="auto">
          <a:xfrm>
            <a:off x="3649513" y="2400300"/>
            <a:ext cx="406304" cy="336550"/>
          </a:xfrm>
          <a:prstGeom prst="rect">
            <a:avLst/>
          </a:prstGeom>
          <a:noFill/>
          <a:ln w="9525">
            <a:noFill/>
            <a:miter lim="800000"/>
            <a:headEnd/>
            <a:tailEnd/>
          </a:ln>
        </p:spPr>
        <p:txBody>
          <a:bodyPr wrap="square">
            <a:spAutoFit/>
          </a:bodyPr>
          <a:lstStyle/>
          <a:p>
            <a:pPr>
              <a:spcBef>
                <a:spcPct val="50000"/>
              </a:spcBef>
            </a:pPr>
            <a:r>
              <a:rPr lang="de-DE" altLang="de-DE" sz="1600" b="1" dirty="0"/>
              <a:t>¼ </a:t>
            </a:r>
          </a:p>
        </p:txBody>
      </p:sp>
      <p:sp>
        <p:nvSpPr>
          <p:cNvPr id="174" name="Text Box 672"/>
          <p:cNvSpPr txBox="1">
            <a:spLocks noChangeArrowheads="1"/>
          </p:cNvSpPr>
          <p:nvPr/>
        </p:nvSpPr>
        <p:spPr bwMode="auto">
          <a:xfrm>
            <a:off x="3649513" y="2628900"/>
            <a:ext cx="406304" cy="336550"/>
          </a:xfrm>
          <a:prstGeom prst="rect">
            <a:avLst/>
          </a:prstGeom>
          <a:noFill/>
          <a:ln w="9525">
            <a:noFill/>
            <a:miter lim="800000"/>
            <a:headEnd/>
            <a:tailEnd/>
          </a:ln>
        </p:spPr>
        <p:txBody>
          <a:bodyPr wrap="square">
            <a:spAutoFit/>
          </a:bodyPr>
          <a:lstStyle/>
          <a:p>
            <a:pPr>
              <a:spcBef>
                <a:spcPct val="50000"/>
              </a:spcBef>
            </a:pPr>
            <a:r>
              <a:rPr lang="de-DE" altLang="de-DE" sz="1600" b="1" dirty="0"/>
              <a:t>¼ </a:t>
            </a:r>
          </a:p>
        </p:txBody>
      </p:sp>
      <p:sp>
        <p:nvSpPr>
          <p:cNvPr id="175" name="Text Box 676"/>
          <p:cNvSpPr txBox="1">
            <a:spLocks noChangeArrowheads="1"/>
          </p:cNvSpPr>
          <p:nvPr/>
        </p:nvSpPr>
        <p:spPr bwMode="auto">
          <a:xfrm>
            <a:off x="3212720" y="3663481"/>
            <a:ext cx="660685" cy="336550"/>
          </a:xfrm>
          <a:prstGeom prst="rect">
            <a:avLst/>
          </a:prstGeom>
          <a:noFill/>
          <a:ln w="9525">
            <a:noFill/>
            <a:miter lim="800000"/>
            <a:headEnd/>
            <a:tailEnd/>
          </a:ln>
        </p:spPr>
        <p:txBody>
          <a:bodyPr wrap="square">
            <a:spAutoFit/>
          </a:bodyPr>
          <a:lstStyle/>
          <a:p>
            <a:pPr>
              <a:spcBef>
                <a:spcPct val="50000"/>
              </a:spcBef>
            </a:pPr>
            <a:r>
              <a:rPr lang="zh-CN" altLang="en-US" sz="1600" b="1" dirty="0"/>
              <a:t>半滚</a:t>
            </a:r>
            <a:endParaRPr lang="de-DE" altLang="de-DE" sz="1600" b="1" dirty="0"/>
          </a:p>
        </p:txBody>
      </p:sp>
      <p:grpSp>
        <p:nvGrpSpPr>
          <p:cNvPr id="52298" name="Group 615"/>
          <p:cNvGrpSpPr>
            <a:grpSpLocks/>
          </p:cNvGrpSpPr>
          <p:nvPr/>
        </p:nvGrpSpPr>
        <p:grpSpPr bwMode="auto">
          <a:xfrm rot="3004587">
            <a:off x="2971007" y="3929856"/>
            <a:ext cx="704850" cy="236537"/>
            <a:chOff x="4875" y="7237"/>
            <a:chExt cx="4230" cy="1883"/>
          </a:xfrm>
        </p:grpSpPr>
        <p:sp>
          <p:nvSpPr>
            <p:cNvPr id="52310" name="Arc 616"/>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52311" name="AutoShape 61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52299" name="Group 615"/>
          <p:cNvGrpSpPr>
            <a:grpSpLocks/>
          </p:cNvGrpSpPr>
          <p:nvPr/>
        </p:nvGrpSpPr>
        <p:grpSpPr bwMode="auto">
          <a:xfrm rot="3004587">
            <a:off x="4901407" y="3915569"/>
            <a:ext cx="704850" cy="236537"/>
            <a:chOff x="4875" y="7237"/>
            <a:chExt cx="4230" cy="1883"/>
          </a:xfrm>
        </p:grpSpPr>
        <p:sp>
          <p:nvSpPr>
            <p:cNvPr id="52308" name="Arc 616"/>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52309" name="AutoShape 61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sp>
        <p:nvSpPr>
          <p:cNvPr id="182" name="Text Box 676"/>
          <p:cNvSpPr txBox="1">
            <a:spLocks noChangeArrowheads="1"/>
          </p:cNvSpPr>
          <p:nvPr/>
        </p:nvSpPr>
        <p:spPr bwMode="auto">
          <a:xfrm>
            <a:off x="5111205" y="4350226"/>
            <a:ext cx="604838" cy="336550"/>
          </a:xfrm>
          <a:prstGeom prst="rect">
            <a:avLst/>
          </a:prstGeom>
          <a:noFill/>
          <a:ln w="9525">
            <a:noFill/>
            <a:miter lim="800000"/>
            <a:headEnd/>
            <a:tailEnd/>
          </a:ln>
        </p:spPr>
        <p:txBody>
          <a:bodyPr wrap="square">
            <a:spAutoFit/>
          </a:bodyPr>
          <a:lstStyle/>
          <a:p>
            <a:pPr>
              <a:spcBef>
                <a:spcPct val="50000"/>
              </a:spcBef>
            </a:pPr>
            <a:r>
              <a:rPr lang="zh-CN" altLang="en-US" sz="1600" b="1" dirty="0"/>
              <a:t>半滚</a:t>
            </a:r>
            <a:endParaRPr lang="de-DE" altLang="de-DE" sz="1600" b="1" dirty="0"/>
          </a:p>
        </p:txBody>
      </p:sp>
      <p:grpSp>
        <p:nvGrpSpPr>
          <p:cNvPr id="52301" name="Group 1141"/>
          <p:cNvGrpSpPr>
            <a:grpSpLocks/>
          </p:cNvGrpSpPr>
          <p:nvPr/>
        </p:nvGrpSpPr>
        <p:grpSpPr bwMode="auto">
          <a:xfrm rot="16200000" flipV="1">
            <a:off x="4496594" y="2467769"/>
            <a:ext cx="293688" cy="203200"/>
            <a:chOff x="4369" y="894"/>
            <a:chExt cx="230" cy="155"/>
          </a:xfrm>
        </p:grpSpPr>
        <p:sp>
          <p:nvSpPr>
            <p:cNvPr id="52306" name="AutoShape 1142"/>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52307" name="Line 1143"/>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grpSp>
        <p:nvGrpSpPr>
          <p:cNvPr id="52302" name="Group 1136"/>
          <p:cNvGrpSpPr>
            <a:grpSpLocks/>
          </p:cNvGrpSpPr>
          <p:nvPr/>
        </p:nvGrpSpPr>
        <p:grpSpPr bwMode="auto">
          <a:xfrm rot="16200000" flipV="1">
            <a:off x="4879976" y="2463800"/>
            <a:ext cx="292100" cy="238125"/>
            <a:chOff x="4369" y="894"/>
            <a:chExt cx="230" cy="155"/>
          </a:xfrm>
        </p:grpSpPr>
        <p:sp>
          <p:nvSpPr>
            <p:cNvPr id="52304" name="AutoShape 1137"/>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52305" name="Line 1138"/>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sp>
        <p:nvSpPr>
          <p:cNvPr id="52303" name="Text Box 1144"/>
          <p:cNvSpPr txBox="1">
            <a:spLocks noChangeArrowheads="1"/>
          </p:cNvSpPr>
          <p:nvPr/>
        </p:nvSpPr>
        <p:spPr bwMode="auto">
          <a:xfrm rot="5400000" flipH="1">
            <a:off x="4582319" y="2518569"/>
            <a:ext cx="893763" cy="396875"/>
          </a:xfrm>
          <a:prstGeom prst="rect">
            <a:avLst/>
          </a:prstGeom>
          <a:noFill/>
          <a:ln w="9525">
            <a:noFill/>
            <a:miter lim="800000"/>
            <a:headEnd/>
            <a:tailEnd/>
          </a:ln>
        </p:spPr>
        <p:txBody>
          <a:bodyPr>
            <a:spAutoFit/>
          </a:bodyPr>
          <a:lstStyle/>
          <a:p>
            <a:pPr>
              <a:spcBef>
                <a:spcPct val="50000"/>
              </a:spcBef>
            </a:pPr>
            <a:r>
              <a:rPr lang="de-DE" altLang="en-US" sz="2000"/>
              <a:t>(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blinds(horizontal)">
                                      <p:cBhvr>
                                        <p:cTn id="7" dur="1000"/>
                                        <p:tgtEl>
                                          <p:spTgt spid="17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blinds(horizontal)">
                                      <p:cBhvr>
                                        <p:cTn id="11" dur="1000"/>
                                        <p:tgtEl>
                                          <p:spTgt spid="174"/>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73"/>
                                        </p:tgtEl>
                                        <p:attrNameLst>
                                          <p:attrName>style.visibility</p:attrName>
                                        </p:attrNameLst>
                                      </p:cBhvr>
                                      <p:to>
                                        <p:strVal val="visible"/>
                                      </p:to>
                                    </p:set>
                                    <p:animEffect transition="in" filter="blinds(horizontal)">
                                      <p:cBhvr>
                                        <p:cTn id="15" dur="1000"/>
                                        <p:tgtEl>
                                          <p:spTgt spid="173"/>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blinds(horizontal)">
                                      <p:cBhvr>
                                        <p:cTn id="19" dur="1000"/>
                                        <p:tgtEl>
                                          <p:spTgt spid="95"/>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blinds(horizontal)">
                                      <p:cBhvr>
                                        <p:cTn id="23" dur="1000"/>
                                        <p:tgtEl>
                                          <p:spTgt spid="96"/>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blinds(horizontal)">
                                      <p:cBhvr>
                                        <p:cTn id="2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173" grpId="0"/>
      <p:bldP spid="174" grpId="0"/>
      <p:bldP spid="175" grpId="0"/>
      <p:bldP spid="18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92" name="Line 19"/>
          <p:cNvSpPr>
            <a:spLocks noChangeShapeType="1"/>
          </p:cNvSpPr>
          <p:nvPr/>
        </p:nvSpPr>
        <p:spPr bwMode="auto">
          <a:xfrm flipV="1">
            <a:off x="4044950" y="5003800"/>
            <a:ext cx="1408113" cy="4763"/>
          </a:xfrm>
          <a:prstGeom prst="line">
            <a:avLst/>
          </a:prstGeom>
          <a:noFill/>
          <a:ln w="12700">
            <a:solidFill>
              <a:schemeClr val="tx1"/>
            </a:solidFill>
            <a:round/>
            <a:headEnd/>
            <a:tailEnd/>
          </a:ln>
        </p:spPr>
        <p:txBody>
          <a:bodyPr/>
          <a:lstStyle/>
          <a:p>
            <a:endParaRPr lang="de-DE"/>
          </a:p>
        </p:txBody>
      </p:sp>
      <p:sp>
        <p:nvSpPr>
          <p:cNvPr id="53293" name="Text Box 235"/>
          <p:cNvSpPr txBox="1">
            <a:spLocks noChangeArrowheads="1"/>
          </p:cNvSpPr>
          <p:nvPr/>
        </p:nvSpPr>
        <p:spPr bwMode="auto">
          <a:xfrm>
            <a:off x="7986713" y="6556375"/>
            <a:ext cx="939800" cy="238125"/>
          </a:xfrm>
          <a:prstGeom prst="rect">
            <a:avLst/>
          </a:prstGeom>
          <a:noFill/>
          <a:ln w="9525">
            <a:noFill/>
            <a:miter lim="800000"/>
            <a:headEnd/>
            <a:tailEnd/>
          </a:ln>
        </p:spPr>
        <p:txBody>
          <a:bodyPr>
            <a:spAutoFit/>
          </a:bodyPr>
          <a:lstStyle/>
          <a:p>
            <a:pPr defTabSz="793750" eaLnBrk="0" hangingPunct="0">
              <a:lnSpc>
                <a:spcPct val="80000"/>
              </a:lnSpc>
            </a:pPr>
            <a:r>
              <a:rPr lang="de-DE" altLang="de-DE" sz="1200" b="1"/>
              <a:t>F-25.17.02</a:t>
            </a:r>
            <a:endParaRPr lang="de-DE" altLang="de-DE"/>
          </a:p>
        </p:txBody>
      </p:sp>
      <p:sp>
        <p:nvSpPr>
          <p:cNvPr id="53295" name="Text Box 590"/>
          <p:cNvSpPr txBox="1">
            <a:spLocks noChangeArrowheads="1"/>
          </p:cNvSpPr>
          <p:nvPr/>
        </p:nvSpPr>
        <p:spPr bwMode="auto">
          <a:xfrm>
            <a:off x="3698875" y="2232025"/>
            <a:ext cx="357188" cy="336550"/>
          </a:xfrm>
          <a:prstGeom prst="rect">
            <a:avLst/>
          </a:prstGeom>
          <a:noFill/>
          <a:ln w="9525">
            <a:noFill/>
            <a:miter lim="800000"/>
            <a:headEnd/>
            <a:tailEnd/>
          </a:ln>
        </p:spPr>
        <p:txBody>
          <a:bodyPr>
            <a:spAutoFit/>
          </a:bodyPr>
          <a:lstStyle/>
          <a:p>
            <a:pPr>
              <a:spcBef>
                <a:spcPct val="50000"/>
              </a:spcBef>
            </a:pPr>
            <a:r>
              <a:rPr lang="de-DE" altLang="de-DE" sz="1600" b="1"/>
              <a:t>¼ </a:t>
            </a:r>
          </a:p>
        </p:txBody>
      </p:sp>
      <p:sp>
        <p:nvSpPr>
          <p:cNvPr id="53296" name="Text Box 591"/>
          <p:cNvSpPr txBox="1">
            <a:spLocks noChangeArrowheads="1"/>
          </p:cNvSpPr>
          <p:nvPr/>
        </p:nvSpPr>
        <p:spPr bwMode="auto">
          <a:xfrm>
            <a:off x="5362575" y="2400300"/>
            <a:ext cx="1439863" cy="338138"/>
          </a:xfrm>
          <a:prstGeom prst="rect">
            <a:avLst/>
          </a:prstGeom>
          <a:noFill/>
          <a:ln w="9525">
            <a:noFill/>
            <a:miter lim="800000"/>
            <a:headEnd/>
            <a:tailEnd/>
          </a:ln>
        </p:spPr>
        <p:txBody>
          <a:bodyPr>
            <a:spAutoFit/>
          </a:bodyPr>
          <a:lstStyle/>
          <a:p>
            <a:pPr>
              <a:spcBef>
                <a:spcPct val="50000"/>
              </a:spcBef>
            </a:pPr>
            <a:r>
              <a:rPr lang="de-DE" altLang="de-DE" sz="1600" b="1"/>
              <a:t>¾</a:t>
            </a:r>
          </a:p>
        </p:txBody>
      </p:sp>
      <p:sp>
        <p:nvSpPr>
          <p:cNvPr id="53297" name="Arc 593"/>
          <p:cNvSpPr>
            <a:spLocks/>
          </p:cNvSpPr>
          <p:nvPr/>
        </p:nvSpPr>
        <p:spPr bwMode="auto">
          <a:xfrm flipH="1" flipV="1">
            <a:off x="4748213" y="3667125"/>
            <a:ext cx="457200" cy="390525"/>
          </a:xfrm>
          <a:custGeom>
            <a:avLst/>
            <a:gdLst>
              <a:gd name="T0" fmla="*/ 28469 w 21600"/>
              <a:gd name="T1" fmla="*/ 0 h 21558"/>
              <a:gd name="T2" fmla="*/ 457200 w 21600"/>
              <a:gd name="T3" fmla="*/ 390525 h 21558"/>
              <a:gd name="T4" fmla="*/ 0 w 21600"/>
              <a:gd name="T5" fmla="*/ 390525 h 21558"/>
              <a:gd name="T6" fmla="*/ 0 60000 65536"/>
              <a:gd name="T7" fmla="*/ 0 60000 65536"/>
              <a:gd name="T8" fmla="*/ 0 60000 65536"/>
              <a:gd name="T9" fmla="*/ 0 w 21600"/>
              <a:gd name="T10" fmla="*/ 0 h 21558"/>
              <a:gd name="T11" fmla="*/ 21600 w 21600"/>
              <a:gd name="T12" fmla="*/ 21558 h 21558"/>
            </a:gdLst>
            <a:ahLst/>
            <a:cxnLst>
              <a:cxn ang="T6">
                <a:pos x="T0" y="T1"/>
              </a:cxn>
              <a:cxn ang="T7">
                <a:pos x="T2" y="T3"/>
              </a:cxn>
              <a:cxn ang="T8">
                <a:pos x="T4" y="T5"/>
              </a:cxn>
            </a:cxnLst>
            <a:rect l="T9" t="T10" r="T11" b="T12"/>
            <a:pathLst>
              <a:path w="21600" h="21558" fill="none" extrusionOk="0">
                <a:moveTo>
                  <a:pt x="1345" y="-1"/>
                </a:moveTo>
                <a:cubicBezTo>
                  <a:pt x="12729" y="710"/>
                  <a:pt x="21600" y="10150"/>
                  <a:pt x="21600" y="21558"/>
                </a:cubicBezTo>
              </a:path>
              <a:path w="21600" h="21558" stroke="0" extrusionOk="0">
                <a:moveTo>
                  <a:pt x="1345" y="-1"/>
                </a:moveTo>
                <a:cubicBezTo>
                  <a:pt x="12729" y="710"/>
                  <a:pt x="21600" y="10150"/>
                  <a:pt x="21600" y="21558"/>
                </a:cubicBezTo>
                <a:lnTo>
                  <a:pt x="0" y="21558"/>
                </a:lnTo>
                <a:close/>
              </a:path>
            </a:pathLst>
          </a:custGeom>
          <a:noFill/>
          <a:ln w="12700">
            <a:solidFill>
              <a:srgbClr val="000000"/>
            </a:solidFill>
            <a:round/>
            <a:headEnd/>
            <a:tailEnd/>
          </a:ln>
        </p:spPr>
        <p:txBody>
          <a:bodyPr/>
          <a:lstStyle/>
          <a:p>
            <a:endParaRPr lang="de-DE"/>
          </a:p>
        </p:txBody>
      </p:sp>
      <p:sp>
        <p:nvSpPr>
          <p:cNvPr id="53298" name="Line 594"/>
          <p:cNvSpPr>
            <a:spLocks noChangeShapeType="1"/>
          </p:cNvSpPr>
          <p:nvPr/>
        </p:nvSpPr>
        <p:spPr bwMode="auto">
          <a:xfrm flipH="1">
            <a:off x="4740275" y="1414463"/>
            <a:ext cx="0" cy="2244725"/>
          </a:xfrm>
          <a:prstGeom prst="line">
            <a:avLst/>
          </a:prstGeom>
          <a:noFill/>
          <a:ln w="9525">
            <a:solidFill>
              <a:srgbClr val="000000"/>
            </a:solidFill>
            <a:round/>
            <a:headEnd/>
            <a:tailEnd/>
          </a:ln>
        </p:spPr>
        <p:txBody>
          <a:bodyPr/>
          <a:lstStyle/>
          <a:p>
            <a:endParaRPr lang="de-DE"/>
          </a:p>
        </p:txBody>
      </p:sp>
      <p:sp>
        <p:nvSpPr>
          <p:cNvPr id="53299" name="Line 595"/>
          <p:cNvSpPr>
            <a:spLocks noChangeShapeType="1"/>
          </p:cNvSpPr>
          <p:nvPr/>
        </p:nvSpPr>
        <p:spPr bwMode="auto">
          <a:xfrm>
            <a:off x="2665413" y="4062413"/>
            <a:ext cx="1322387" cy="0"/>
          </a:xfrm>
          <a:prstGeom prst="line">
            <a:avLst/>
          </a:prstGeom>
          <a:noFill/>
          <a:ln w="12700">
            <a:solidFill>
              <a:srgbClr val="000000"/>
            </a:solidFill>
            <a:round/>
            <a:headEnd/>
            <a:tailEnd/>
          </a:ln>
        </p:spPr>
        <p:txBody>
          <a:bodyPr/>
          <a:lstStyle/>
          <a:p>
            <a:endParaRPr lang="de-DE"/>
          </a:p>
        </p:txBody>
      </p:sp>
      <p:sp>
        <p:nvSpPr>
          <p:cNvPr id="53300" name="Arc 596"/>
          <p:cNvSpPr>
            <a:spLocks/>
          </p:cNvSpPr>
          <p:nvPr/>
        </p:nvSpPr>
        <p:spPr bwMode="auto">
          <a:xfrm flipV="1">
            <a:off x="3957638" y="3657600"/>
            <a:ext cx="457200" cy="390525"/>
          </a:xfrm>
          <a:custGeom>
            <a:avLst/>
            <a:gdLst>
              <a:gd name="T0" fmla="*/ 28469 w 21600"/>
              <a:gd name="T1" fmla="*/ 0 h 21558"/>
              <a:gd name="T2" fmla="*/ 457200 w 21600"/>
              <a:gd name="T3" fmla="*/ 390525 h 21558"/>
              <a:gd name="T4" fmla="*/ 0 w 21600"/>
              <a:gd name="T5" fmla="*/ 390525 h 21558"/>
              <a:gd name="T6" fmla="*/ 0 60000 65536"/>
              <a:gd name="T7" fmla="*/ 0 60000 65536"/>
              <a:gd name="T8" fmla="*/ 0 60000 65536"/>
              <a:gd name="T9" fmla="*/ 0 w 21600"/>
              <a:gd name="T10" fmla="*/ 0 h 21558"/>
              <a:gd name="T11" fmla="*/ 21600 w 21600"/>
              <a:gd name="T12" fmla="*/ 21558 h 21558"/>
            </a:gdLst>
            <a:ahLst/>
            <a:cxnLst>
              <a:cxn ang="T6">
                <a:pos x="T0" y="T1"/>
              </a:cxn>
              <a:cxn ang="T7">
                <a:pos x="T2" y="T3"/>
              </a:cxn>
              <a:cxn ang="T8">
                <a:pos x="T4" y="T5"/>
              </a:cxn>
            </a:cxnLst>
            <a:rect l="T9" t="T10" r="T11" b="T12"/>
            <a:pathLst>
              <a:path w="21600" h="21558" fill="none" extrusionOk="0">
                <a:moveTo>
                  <a:pt x="1345" y="-1"/>
                </a:moveTo>
                <a:cubicBezTo>
                  <a:pt x="12729" y="710"/>
                  <a:pt x="21600" y="10150"/>
                  <a:pt x="21600" y="21558"/>
                </a:cubicBezTo>
              </a:path>
              <a:path w="21600" h="21558" stroke="0" extrusionOk="0">
                <a:moveTo>
                  <a:pt x="1345" y="-1"/>
                </a:moveTo>
                <a:cubicBezTo>
                  <a:pt x="12729" y="710"/>
                  <a:pt x="21600" y="10150"/>
                  <a:pt x="21600" y="21558"/>
                </a:cubicBezTo>
                <a:lnTo>
                  <a:pt x="0" y="21558"/>
                </a:lnTo>
                <a:close/>
              </a:path>
            </a:pathLst>
          </a:custGeom>
          <a:noFill/>
          <a:ln w="12700">
            <a:solidFill>
              <a:srgbClr val="000000"/>
            </a:solidFill>
            <a:round/>
            <a:headEnd/>
            <a:tailEnd/>
          </a:ln>
        </p:spPr>
        <p:txBody>
          <a:bodyPr/>
          <a:lstStyle/>
          <a:p>
            <a:endParaRPr lang="de-DE"/>
          </a:p>
        </p:txBody>
      </p:sp>
      <p:sp>
        <p:nvSpPr>
          <p:cNvPr id="53301" name="Line 597"/>
          <p:cNvSpPr>
            <a:spLocks noChangeShapeType="1"/>
          </p:cNvSpPr>
          <p:nvPr/>
        </p:nvSpPr>
        <p:spPr bwMode="auto">
          <a:xfrm flipH="1">
            <a:off x="4419600" y="1468438"/>
            <a:ext cx="19050" cy="2184400"/>
          </a:xfrm>
          <a:prstGeom prst="line">
            <a:avLst/>
          </a:prstGeom>
          <a:noFill/>
          <a:ln w="9525">
            <a:solidFill>
              <a:srgbClr val="000000"/>
            </a:solidFill>
            <a:round/>
            <a:headEnd/>
            <a:tailEnd/>
          </a:ln>
        </p:spPr>
        <p:txBody>
          <a:bodyPr/>
          <a:lstStyle/>
          <a:p>
            <a:endParaRPr lang="de-DE"/>
          </a:p>
        </p:txBody>
      </p:sp>
      <p:graphicFrame>
        <p:nvGraphicFramePr>
          <p:cNvPr id="53289" name="Object 41"/>
          <p:cNvGraphicFramePr>
            <a:graphicFrameLocks noChangeAspect="1"/>
          </p:cNvGraphicFramePr>
          <p:nvPr/>
        </p:nvGraphicFramePr>
        <p:xfrm>
          <a:off x="4248150" y="1358900"/>
          <a:ext cx="965200" cy="790575"/>
        </p:xfrm>
        <a:graphic>
          <a:graphicData uri="http://schemas.openxmlformats.org/presentationml/2006/ole">
            <mc:AlternateContent xmlns:mc="http://schemas.openxmlformats.org/markup-compatibility/2006">
              <mc:Choice xmlns:v="urn:schemas-microsoft-com:vml" Requires="v">
                <p:oleObj name="Designer Zeichnung" r:id="rId2" imgW="13341096" imgH="12664440" progId="">
                  <p:embed/>
                </p:oleObj>
              </mc:Choice>
              <mc:Fallback>
                <p:oleObj name="Designer Zeichnung" r:id="rId2" imgW="13341096" imgH="12664440" progId="">
                  <p:embed/>
                  <p:pic>
                    <p:nvPicPr>
                      <p:cNvPr id="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0" y="1358900"/>
                        <a:ext cx="965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3302" name="AutoShape 599"/>
          <p:cNvSpPr>
            <a:spLocks noChangeArrowheads="1"/>
          </p:cNvSpPr>
          <p:nvPr/>
        </p:nvSpPr>
        <p:spPr bwMode="auto">
          <a:xfrm>
            <a:off x="6651625" y="3971925"/>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eaLnBrk="0" hangingPunct="0"/>
            <a:endParaRPr lang="de-DE"/>
          </a:p>
        </p:txBody>
      </p:sp>
      <p:sp>
        <p:nvSpPr>
          <p:cNvPr id="53303" name="AutoShape 600"/>
          <p:cNvSpPr>
            <a:spLocks noChangeArrowheads="1"/>
          </p:cNvSpPr>
          <p:nvPr/>
        </p:nvSpPr>
        <p:spPr bwMode="auto">
          <a:xfrm>
            <a:off x="2906713" y="3967163"/>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eaLnBrk="0" hangingPunct="0"/>
            <a:endParaRPr lang="nl-NL" altLang="de-DE" sz="2400">
              <a:solidFill>
                <a:srgbClr val="FF3300"/>
              </a:solidFill>
              <a:latin typeface="Times New Roman" pitchFamily="18" charset="0"/>
            </a:endParaRPr>
          </a:p>
        </p:txBody>
      </p:sp>
      <p:grpSp>
        <p:nvGrpSpPr>
          <p:cNvPr id="53304" name="Group 601"/>
          <p:cNvGrpSpPr>
            <a:grpSpLocks/>
          </p:cNvGrpSpPr>
          <p:nvPr/>
        </p:nvGrpSpPr>
        <p:grpSpPr bwMode="auto">
          <a:xfrm rot="5400000" flipV="1">
            <a:off x="2356644" y="3825081"/>
            <a:ext cx="311150" cy="490538"/>
            <a:chOff x="2820" y="264"/>
            <a:chExt cx="420" cy="1452"/>
          </a:xfrm>
        </p:grpSpPr>
        <p:sp>
          <p:nvSpPr>
            <p:cNvPr id="53388" name="Line 60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53389" name="Group 603"/>
            <p:cNvGrpSpPr>
              <a:grpSpLocks/>
            </p:cNvGrpSpPr>
            <p:nvPr/>
          </p:nvGrpSpPr>
          <p:grpSpPr bwMode="auto">
            <a:xfrm>
              <a:off x="2940" y="264"/>
              <a:ext cx="300" cy="1452"/>
              <a:chOff x="2940" y="264"/>
              <a:chExt cx="300" cy="1452"/>
            </a:xfrm>
          </p:grpSpPr>
          <p:grpSp>
            <p:nvGrpSpPr>
              <p:cNvPr id="53390" name="Group 604"/>
              <p:cNvGrpSpPr>
                <a:grpSpLocks/>
              </p:cNvGrpSpPr>
              <p:nvPr/>
            </p:nvGrpSpPr>
            <p:grpSpPr bwMode="auto">
              <a:xfrm>
                <a:off x="2940" y="264"/>
                <a:ext cx="252" cy="1368"/>
                <a:chOff x="3024" y="732"/>
                <a:chExt cx="252" cy="1368"/>
              </a:xfrm>
            </p:grpSpPr>
            <p:grpSp>
              <p:nvGrpSpPr>
                <p:cNvPr id="53393" name="Group 605"/>
                <p:cNvGrpSpPr>
                  <a:grpSpLocks/>
                </p:cNvGrpSpPr>
                <p:nvPr/>
              </p:nvGrpSpPr>
              <p:grpSpPr bwMode="auto">
                <a:xfrm>
                  <a:off x="3024" y="732"/>
                  <a:ext cx="252" cy="1368"/>
                  <a:chOff x="3168" y="1008"/>
                  <a:chExt cx="484" cy="2448"/>
                </a:xfrm>
              </p:grpSpPr>
              <p:grpSp>
                <p:nvGrpSpPr>
                  <p:cNvPr id="53395" name="Group 606"/>
                  <p:cNvGrpSpPr>
                    <a:grpSpLocks/>
                  </p:cNvGrpSpPr>
                  <p:nvPr/>
                </p:nvGrpSpPr>
                <p:grpSpPr bwMode="auto">
                  <a:xfrm>
                    <a:off x="3168" y="1008"/>
                    <a:ext cx="484" cy="2448"/>
                    <a:chOff x="2256" y="864"/>
                    <a:chExt cx="532" cy="2448"/>
                  </a:xfrm>
                </p:grpSpPr>
                <p:sp>
                  <p:nvSpPr>
                    <p:cNvPr id="53398" name="Freeform 607"/>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53399" name="Freeform 608"/>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53396" name="Freeform 609"/>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53397" name="Freeform 610"/>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53394" name="Line 61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53391" name="AutoShape 61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53392" name="Line 61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aphicFrame>
        <p:nvGraphicFramePr>
          <p:cNvPr id="53290" name="Object 42"/>
          <p:cNvGraphicFramePr>
            <a:graphicFrameLocks noChangeAspect="1"/>
          </p:cNvGraphicFramePr>
          <p:nvPr/>
        </p:nvGraphicFramePr>
        <p:xfrm>
          <a:off x="3962400" y="1687513"/>
          <a:ext cx="903288" cy="742950"/>
        </p:xfrm>
        <a:graphic>
          <a:graphicData uri="http://schemas.openxmlformats.org/presentationml/2006/ole">
            <mc:AlternateContent xmlns:mc="http://schemas.openxmlformats.org/markup-compatibility/2006">
              <mc:Choice xmlns:v="urn:schemas-microsoft-com:vml" Requires="v">
                <p:oleObj name="Designer Zeichnung" r:id="rId4" imgW="13274040" imgH="10088880" progId="">
                  <p:embed/>
                </p:oleObj>
              </mc:Choice>
              <mc:Fallback>
                <p:oleObj name="Designer Zeichnung" r:id="rId4" imgW="13274040" imgH="10088880" progId="">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687513"/>
                        <a:ext cx="9032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53305" name="Group 615"/>
          <p:cNvGrpSpPr>
            <a:grpSpLocks/>
          </p:cNvGrpSpPr>
          <p:nvPr/>
        </p:nvGrpSpPr>
        <p:grpSpPr bwMode="auto">
          <a:xfrm rot="2071432" flipH="1">
            <a:off x="4125913" y="2781300"/>
            <a:ext cx="704850" cy="236538"/>
            <a:chOff x="4875" y="7237"/>
            <a:chExt cx="4230" cy="1883"/>
          </a:xfrm>
        </p:grpSpPr>
        <p:sp>
          <p:nvSpPr>
            <p:cNvPr id="53386" name="Arc 616"/>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53387" name="AutoShape 61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53306" name="Group 618"/>
          <p:cNvGrpSpPr>
            <a:grpSpLocks/>
          </p:cNvGrpSpPr>
          <p:nvPr/>
        </p:nvGrpSpPr>
        <p:grpSpPr bwMode="auto">
          <a:xfrm rot="150901" flipH="1">
            <a:off x="4586288" y="3148013"/>
            <a:ext cx="311150" cy="490537"/>
            <a:chOff x="2820" y="264"/>
            <a:chExt cx="420" cy="1452"/>
          </a:xfrm>
        </p:grpSpPr>
        <p:sp>
          <p:nvSpPr>
            <p:cNvPr id="53374" name="Line 61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53375" name="Group 620"/>
            <p:cNvGrpSpPr>
              <a:grpSpLocks/>
            </p:cNvGrpSpPr>
            <p:nvPr/>
          </p:nvGrpSpPr>
          <p:grpSpPr bwMode="auto">
            <a:xfrm>
              <a:off x="2940" y="264"/>
              <a:ext cx="300" cy="1452"/>
              <a:chOff x="2940" y="264"/>
              <a:chExt cx="300" cy="1452"/>
            </a:xfrm>
          </p:grpSpPr>
          <p:grpSp>
            <p:nvGrpSpPr>
              <p:cNvPr id="53376" name="Group 621"/>
              <p:cNvGrpSpPr>
                <a:grpSpLocks/>
              </p:cNvGrpSpPr>
              <p:nvPr/>
            </p:nvGrpSpPr>
            <p:grpSpPr bwMode="auto">
              <a:xfrm>
                <a:off x="2940" y="264"/>
                <a:ext cx="252" cy="1368"/>
                <a:chOff x="3024" y="732"/>
                <a:chExt cx="252" cy="1368"/>
              </a:xfrm>
            </p:grpSpPr>
            <p:grpSp>
              <p:nvGrpSpPr>
                <p:cNvPr id="53379" name="Group 622"/>
                <p:cNvGrpSpPr>
                  <a:grpSpLocks/>
                </p:cNvGrpSpPr>
                <p:nvPr/>
              </p:nvGrpSpPr>
              <p:grpSpPr bwMode="auto">
                <a:xfrm>
                  <a:off x="3024" y="732"/>
                  <a:ext cx="252" cy="1368"/>
                  <a:chOff x="3168" y="1008"/>
                  <a:chExt cx="484" cy="2448"/>
                </a:xfrm>
              </p:grpSpPr>
              <p:grpSp>
                <p:nvGrpSpPr>
                  <p:cNvPr id="53381" name="Group 623"/>
                  <p:cNvGrpSpPr>
                    <a:grpSpLocks/>
                  </p:cNvGrpSpPr>
                  <p:nvPr/>
                </p:nvGrpSpPr>
                <p:grpSpPr bwMode="auto">
                  <a:xfrm>
                    <a:off x="3168" y="1008"/>
                    <a:ext cx="484" cy="2448"/>
                    <a:chOff x="2256" y="864"/>
                    <a:chExt cx="532" cy="2448"/>
                  </a:xfrm>
                </p:grpSpPr>
                <p:sp>
                  <p:nvSpPr>
                    <p:cNvPr id="53384" name="Freeform 624"/>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53385" name="Freeform 625"/>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53382" name="Freeform 626"/>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53383" name="Freeform 627"/>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53380" name="Line 62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53377" name="AutoShape 62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53378" name="Line 63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53307" name="Group 631"/>
          <p:cNvGrpSpPr>
            <a:grpSpLocks/>
          </p:cNvGrpSpPr>
          <p:nvPr/>
        </p:nvGrpSpPr>
        <p:grpSpPr bwMode="auto">
          <a:xfrm rot="-150901" flipH="1" flipV="1">
            <a:off x="4251325" y="3128963"/>
            <a:ext cx="311150" cy="490537"/>
            <a:chOff x="2820" y="264"/>
            <a:chExt cx="420" cy="1452"/>
          </a:xfrm>
        </p:grpSpPr>
        <p:sp>
          <p:nvSpPr>
            <p:cNvPr id="53362" name="Line 63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53363" name="Group 633"/>
            <p:cNvGrpSpPr>
              <a:grpSpLocks/>
            </p:cNvGrpSpPr>
            <p:nvPr/>
          </p:nvGrpSpPr>
          <p:grpSpPr bwMode="auto">
            <a:xfrm>
              <a:off x="2940" y="264"/>
              <a:ext cx="300" cy="1452"/>
              <a:chOff x="2940" y="264"/>
              <a:chExt cx="300" cy="1452"/>
            </a:xfrm>
          </p:grpSpPr>
          <p:grpSp>
            <p:nvGrpSpPr>
              <p:cNvPr id="53364" name="Group 634"/>
              <p:cNvGrpSpPr>
                <a:grpSpLocks/>
              </p:cNvGrpSpPr>
              <p:nvPr/>
            </p:nvGrpSpPr>
            <p:grpSpPr bwMode="auto">
              <a:xfrm>
                <a:off x="2940" y="264"/>
                <a:ext cx="252" cy="1368"/>
                <a:chOff x="3024" y="732"/>
                <a:chExt cx="252" cy="1368"/>
              </a:xfrm>
            </p:grpSpPr>
            <p:grpSp>
              <p:nvGrpSpPr>
                <p:cNvPr id="53367" name="Group 635"/>
                <p:cNvGrpSpPr>
                  <a:grpSpLocks/>
                </p:cNvGrpSpPr>
                <p:nvPr/>
              </p:nvGrpSpPr>
              <p:grpSpPr bwMode="auto">
                <a:xfrm>
                  <a:off x="3024" y="732"/>
                  <a:ext cx="252" cy="1368"/>
                  <a:chOff x="3168" y="1008"/>
                  <a:chExt cx="484" cy="2448"/>
                </a:xfrm>
              </p:grpSpPr>
              <p:grpSp>
                <p:nvGrpSpPr>
                  <p:cNvPr id="53369" name="Group 636"/>
                  <p:cNvGrpSpPr>
                    <a:grpSpLocks/>
                  </p:cNvGrpSpPr>
                  <p:nvPr/>
                </p:nvGrpSpPr>
                <p:grpSpPr bwMode="auto">
                  <a:xfrm>
                    <a:off x="3168" y="1008"/>
                    <a:ext cx="484" cy="2448"/>
                    <a:chOff x="2256" y="864"/>
                    <a:chExt cx="532" cy="2448"/>
                  </a:xfrm>
                </p:grpSpPr>
                <p:sp>
                  <p:nvSpPr>
                    <p:cNvPr id="53372" name="Freeform 637"/>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53373" name="Freeform 638"/>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53370" name="Freeform 639"/>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53371" name="Freeform 640"/>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53368" name="Line 64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53365" name="AutoShape 64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53366" name="Line 64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aphicFrame>
        <p:nvGraphicFramePr>
          <p:cNvPr id="53291" name="Object 43"/>
          <p:cNvGraphicFramePr>
            <a:graphicFrameLocks noChangeAspect="1"/>
          </p:cNvGraphicFramePr>
          <p:nvPr/>
        </p:nvGraphicFramePr>
        <p:xfrm>
          <a:off x="4111625" y="1009650"/>
          <a:ext cx="766763" cy="688975"/>
        </p:xfrm>
        <a:graphic>
          <a:graphicData uri="http://schemas.openxmlformats.org/presentationml/2006/ole">
            <mc:AlternateContent xmlns:mc="http://schemas.openxmlformats.org/markup-compatibility/2006">
              <mc:Choice xmlns:v="urn:schemas-microsoft-com:vml" Requires="v">
                <p:oleObj name="Designer Zeichnung" r:id="rId6" imgW="11414760" imgH="11625072" progId="">
                  <p:embed/>
                </p:oleObj>
              </mc:Choice>
              <mc:Fallback>
                <p:oleObj name="Designer Zeichnung" r:id="rId6" imgW="11414760" imgH="11625072" progId="">
                  <p:embed/>
                  <p:pic>
                    <p:nvPicPr>
                      <p:cNvPr id="0"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25" y="1009650"/>
                        <a:ext cx="7667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3308" name="Line 651"/>
          <p:cNvSpPr>
            <a:spLocks noChangeShapeType="1"/>
          </p:cNvSpPr>
          <p:nvPr/>
        </p:nvSpPr>
        <p:spPr bwMode="auto">
          <a:xfrm>
            <a:off x="5180013" y="4060825"/>
            <a:ext cx="1322387" cy="0"/>
          </a:xfrm>
          <a:prstGeom prst="line">
            <a:avLst/>
          </a:prstGeom>
          <a:noFill/>
          <a:ln w="12700">
            <a:solidFill>
              <a:srgbClr val="000000"/>
            </a:solidFill>
            <a:round/>
            <a:headEnd/>
            <a:tailEnd/>
          </a:ln>
        </p:spPr>
        <p:txBody>
          <a:bodyPr/>
          <a:lstStyle/>
          <a:p>
            <a:endParaRPr lang="de-DE"/>
          </a:p>
        </p:txBody>
      </p:sp>
      <p:grpSp>
        <p:nvGrpSpPr>
          <p:cNvPr id="53309" name="Group 652"/>
          <p:cNvGrpSpPr>
            <a:grpSpLocks/>
          </p:cNvGrpSpPr>
          <p:nvPr/>
        </p:nvGrpSpPr>
        <p:grpSpPr bwMode="auto">
          <a:xfrm rot="5400000" flipH="1" flipV="1">
            <a:off x="6246881" y="3823493"/>
            <a:ext cx="266473" cy="490538"/>
            <a:chOff x="2820" y="264"/>
            <a:chExt cx="420" cy="1452"/>
          </a:xfrm>
        </p:grpSpPr>
        <p:sp>
          <p:nvSpPr>
            <p:cNvPr id="53350" name="Line 653"/>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53351" name="Group 654"/>
            <p:cNvGrpSpPr>
              <a:grpSpLocks/>
            </p:cNvGrpSpPr>
            <p:nvPr/>
          </p:nvGrpSpPr>
          <p:grpSpPr bwMode="auto">
            <a:xfrm>
              <a:off x="2940" y="264"/>
              <a:ext cx="300" cy="1452"/>
              <a:chOff x="2940" y="264"/>
              <a:chExt cx="300" cy="1452"/>
            </a:xfrm>
          </p:grpSpPr>
          <p:grpSp>
            <p:nvGrpSpPr>
              <p:cNvPr id="53352" name="Group 655"/>
              <p:cNvGrpSpPr>
                <a:grpSpLocks/>
              </p:cNvGrpSpPr>
              <p:nvPr/>
            </p:nvGrpSpPr>
            <p:grpSpPr bwMode="auto">
              <a:xfrm>
                <a:off x="2940" y="264"/>
                <a:ext cx="252" cy="1368"/>
                <a:chOff x="3024" y="732"/>
                <a:chExt cx="252" cy="1368"/>
              </a:xfrm>
            </p:grpSpPr>
            <p:grpSp>
              <p:nvGrpSpPr>
                <p:cNvPr id="53355" name="Group 656"/>
                <p:cNvGrpSpPr>
                  <a:grpSpLocks/>
                </p:cNvGrpSpPr>
                <p:nvPr/>
              </p:nvGrpSpPr>
              <p:grpSpPr bwMode="auto">
                <a:xfrm>
                  <a:off x="3024" y="732"/>
                  <a:ext cx="252" cy="1368"/>
                  <a:chOff x="3168" y="1008"/>
                  <a:chExt cx="484" cy="2448"/>
                </a:xfrm>
              </p:grpSpPr>
              <p:grpSp>
                <p:nvGrpSpPr>
                  <p:cNvPr id="53357" name="Group 657"/>
                  <p:cNvGrpSpPr>
                    <a:grpSpLocks/>
                  </p:cNvGrpSpPr>
                  <p:nvPr/>
                </p:nvGrpSpPr>
                <p:grpSpPr bwMode="auto">
                  <a:xfrm>
                    <a:off x="3168" y="1008"/>
                    <a:ext cx="484" cy="2448"/>
                    <a:chOff x="2256" y="864"/>
                    <a:chExt cx="532" cy="2448"/>
                  </a:xfrm>
                </p:grpSpPr>
                <p:sp>
                  <p:nvSpPr>
                    <p:cNvPr id="53360" name="Freeform 658"/>
                    <p:cNvSpPr>
                      <a:spLocks/>
                    </p:cNvSpPr>
                    <p:nvPr/>
                  </p:nvSpPr>
                  <p:spPr bwMode="auto">
                    <a:xfrm rot="5389413">
                      <a:off x="1298" y="1822"/>
                      <a:ext cx="2448" cy="532"/>
                    </a:xfrm>
                    <a:custGeom>
                      <a:avLst/>
                      <a:gdLst>
                        <a:gd name="T0" fmla="*/ 2004 w 1153"/>
                        <a:gd name="T1" fmla="*/ 188 h 204"/>
                        <a:gd name="T2" fmla="*/ 2176 w 1153"/>
                        <a:gd name="T3" fmla="*/ 206 h 204"/>
                        <a:gd name="T4" fmla="*/ 2321 w 1153"/>
                        <a:gd name="T5" fmla="*/ 224 h 204"/>
                        <a:gd name="T6" fmla="*/ 2420 w 1153"/>
                        <a:gd name="T7" fmla="*/ 245 h 204"/>
                        <a:gd name="T8" fmla="*/ 2448 w 1153"/>
                        <a:gd name="T9" fmla="*/ 253 h 204"/>
                        <a:gd name="T10" fmla="*/ 2448 w 1153"/>
                        <a:gd name="T11" fmla="*/ 258 h 204"/>
                        <a:gd name="T12" fmla="*/ 2448 w 1153"/>
                        <a:gd name="T13" fmla="*/ 349 h 204"/>
                        <a:gd name="T14" fmla="*/ 2446 w 1153"/>
                        <a:gd name="T15" fmla="*/ 360 h 204"/>
                        <a:gd name="T16" fmla="*/ 2435 w 1153"/>
                        <a:gd name="T17" fmla="*/ 365 h 204"/>
                        <a:gd name="T18" fmla="*/ 2433 w 1153"/>
                        <a:gd name="T19" fmla="*/ 373 h 204"/>
                        <a:gd name="T20" fmla="*/ 2425 w 1153"/>
                        <a:gd name="T21" fmla="*/ 425 h 204"/>
                        <a:gd name="T22" fmla="*/ 2403 w 1153"/>
                        <a:gd name="T23" fmla="*/ 482 h 204"/>
                        <a:gd name="T24" fmla="*/ 2384 w 1153"/>
                        <a:gd name="T25" fmla="*/ 509 h 204"/>
                        <a:gd name="T26" fmla="*/ 2361 w 1153"/>
                        <a:gd name="T27" fmla="*/ 516 h 204"/>
                        <a:gd name="T28" fmla="*/ 2157 w 1153"/>
                        <a:gd name="T29" fmla="*/ 529 h 204"/>
                        <a:gd name="T30" fmla="*/ 1977 w 1153"/>
                        <a:gd name="T31" fmla="*/ 532 h 204"/>
                        <a:gd name="T32" fmla="*/ 1724 w 1153"/>
                        <a:gd name="T33" fmla="*/ 522 h 204"/>
                        <a:gd name="T34" fmla="*/ 1308 w 1153"/>
                        <a:gd name="T35" fmla="*/ 490 h 204"/>
                        <a:gd name="T36" fmla="*/ 380 w 1153"/>
                        <a:gd name="T37" fmla="*/ 454 h 204"/>
                        <a:gd name="T38" fmla="*/ 282 w 1153"/>
                        <a:gd name="T39" fmla="*/ 469 h 204"/>
                        <a:gd name="T40" fmla="*/ 32 w 1153"/>
                        <a:gd name="T41" fmla="*/ 472 h 204"/>
                        <a:gd name="T42" fmla="*/ 17 w 1153"/>
                        <a:gd name="T43" fmla="*/ 469 h 204"/>
                        <a:gd name="T44" fmla="*/ 8 w 1153"/>
                        <a:gd name="T45" fmla="*/ 456 h 204"/>
                        <a:gd name="T46" fmla="*/ 0 w 1153"/>
                        <a:gd name="T47" fmla="*/ 425 h 204"/>
                        <a:gd name="T48" fmla="*/ 30 w 1153"/>
                        <a:gd name="T49" fmla="*/ 21 h 204"/>
                        <a:gd name="T50" fmla="*/ 38 w 1153"/>
                        <a:gd name="T51" fmla="*/ 5 h 204"/>
                        <a:gd name="T52" fmla="*/ 163 w 1153"/>
                        <a:gd name="T53" fmla="*/ 5 h 204"/>
                        <a:gd name="T54" fmla="*/ 214 w 1153"/>
                        <a:gd name="T55" fmla="*/ 21 h 204"/>
                        <a:gd name="T56" fmla="*/ 263 w 1153"/>
                        <a:gd name="T57" fmla="*/ 50 h 204"/>
                        <a:gd name="T58" fmla="*/ 461 w 1153"/>
                        <a:gd name="T59" fmla="*/ 198 h 204"/>
                        <a:gd name="T60" fmla="*/ 493 w 1153"/>
                        <a:gd name="T61" fmla="*/ 209 h 204"/>
                        <a:gd name="T62" fmla="*/ 544 w 1153"/>
                        <a:gd name="T63" fmla="*/ 219 h 204"/>
                        <a:gd name="T64" fmla="*/ 1395 w 1153"/>
                        <a:gd name="T65" fmla="*/ 146 h 204"/>
                        <a:gd name="T66" fmla="*/ 1448 w 1153"/>
                        <a:gd name="T67" fmla="*/ 216 h 204"/>
                        <a:gd name="T68" fmla="*/ 1735 w 1153"/>
                        <a:gd name="T69" fmla="*/ 253 h 204"/>
                        <a:gd name="T70" fmla="*/ 1796 w 1153"/>
                        <a:gd name="T71" fmla="*/ 250 h 204"/>
                        <a:gd name="T72" fmla="*/ 1854 w 1153"/>
                        <a:gd name="T73" fmla="*/ 232 h 204"/>
                        <a:gd name="T74" fmla="*/ 1902 w 1153"/>
                        <a:gd name="T75" fmla="*/ 201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53361" name="Freeform 659"/>
                    <p:cNvSpPr>
                      <a:spLocks/>
                    </p:cNvSpPr>
                    <p:nvPr/>
                  </p:nvSpPr>
                  <p:spPr bwMode="auto">
                    <a:xfrm rot="5389413">
                      <a:off x="2332" y="2426"/>
                      <a:ext cx="539" cy="173"/>
                    </a:xfrm>
                    <a:custGeom>
                      <a:avLst/>
                      <a:gdLst>
                        <a:gd name="T0" fmla="*/ 0 w 247"/>
                        <a:gd name="T1" fmla="*/ 48 h 69"/>
                        <a:gd name="T2" fmla="*/ 33 w 247"/>
                        <a:gd name="T3" fmla="*/ 125 h 69"/>
                        <a:gd name="T4" fmla="*/ 118 w 247"/>
                        <a:gd name="T5" fmla="*/ 138 h 69"/>
                        <a:gd name="T6" fmla="*/ 323 w 247"/>
                        <a:gd name="T7" fmla="*/ 173 h 69"/>
                        <a:gd name="T8" fmla="*/ 526 w 247"/>
                        <a:gd name="T9" fmla="*/ 140 h 69"/>
                        <a:gd name="T10" fmla="*/ 539 w 247"/>
                        <a:gd name="T11" fmla="*/ 80 h 69"/>
                        <a:gd name="T12" fmla="*/ 495 w 247"/>
                        <a:gd name="T13" fmla="*/ 63 h 69"/>
                        <a:gd name="T14" fmla="*/ 450 w 247"/>
                        <a:gd name="T15" fmla="*/ 45 h 69"/>
                        <a:gd name="T16" fmla="*/ 404 w 247"/>
                        <a:gd name="T17" fmla="*/ 30 h 69"/>
                        <a:gd name="T18" fmla="*/ 360 w 247"/>
                        <a:gd name="T19" fmla="*/ 15 h 69"/>
                        <a:gd name="T20" fmla="*/ 323 w 247"/>
                        <a:gd name="T21" fmla="*/ 5 h 69"/>
                        <a:gd name="T22" fmla="*/ 286 w 247"/>
                        <a:gd name="T23" fmla="*/ 0 h 69"/>
                        <a:gd name="T24" fmla="*/ 242 w 247"/>
                        <a:gd name="T25" fmla="*/ 5 h 69"/>
                        <a:gd name="T26" fmla="*/ 194 w 247"/>
                        <a:gd name="T27" fmla="*/ 13 h 69"/>
                        <a:gd name="T28" fmla="*/ 0 w 247"/>
                        <a:gd name="T29" fmla="*/ 48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53358" name="Freeform 660"/>
                  <p:cNvSpPr>
                    <a:spLocks/>
                  </p:cNvSpPr>
                  <p:nvPr/>
                </p:nvSpPr>
                <p:spPr bwMode="auto">
                  <a:xfrm rot="5353401">
                    <a:off x="2952" y="2567"/>
                    <a:ext cx="720" cy="96"/>
                  </a:xfrm>
                  <a:custGeom>
                    <a:avLst/>
                    <a:gdLst>
                      <a:gd name="T0" fmla="*/ 0 w 293"/>
                      <a:gd name="T1" fmla="*/ 49 h 33"/>
                      <a:gd name="T2" fmla="*/ 0 w 293"/>
                      <a:gd name="T3" fmla="*/ 47 h 33"/>
                      <a:gd name="T4" fmla="*/ 258 w 293"/>
                      <a:gd name="T5" fmla="*/ 12 h 33"/>
                      <a:gd name="T6" fmla="*/ 332 w 293"/>
                      <a:gd name="T7" fmla="*/ 6 h 33"/>
                      <a:gd name="T8" fmla="*/ 391 w 293"/>
                      <a:gd name="T9" fmla="*/ 6 h 33"/>
                      <a:gd name="T10" fmla="*/ 440 w 293"/>
                      <a:gd name="T11" fmla="*/ 0 h 33"/>
                      <a:gd name="T12" fmla="*/ 479 w 293"/>
                      <a:gd name="T13" fmla="*/ 0 h 33"/>
                      <a:gd name="T14" fmla="*/ 538 w 293"/>
                      <a:gd name="T15" fmla="*/ 6 h 33"/>
                      <a:gd name="T16" fmla="*/ 587 w 293"/>
                      <a:gd name="T17" fmla="*/ 9 h 33"/>
                      <a:gd name="T18" fmla="*/ 629 w 293"/>
                      <a:gd name="T19" fmla="*/ 12 h 33"/>
                      <a:gd name="T20" fmla="*/ 661 w 293"/>
                      <a:gd name="T21" fmla="*/ 20 h 33"/>
                      <a:gd name="T22" fmla="*/ 686 w 293"/>
                      <a:gd name="T23" fmla="*/ 26 h 33"/>
                      <a:gd name="T24" fmla="*/ 705 w 293"/>
                      <a:gd name="T25" fmla="*/ 35 h 33"/>
                      <a:gd name="T26" fmla="*/ 715 w 293"/>
                      <a:gd name="T27" fmla="*/ 41 h 33"/>
                      <a:gd name="T28" fmla="*/ 720 w 293"/>
                      <a:gd name="T29" fmla="*/ 49 h 33"/>
                      <a:gd name="T30" fmla="*/ 715 w 293"/>
                      <a:gd name="T31" fmla="*/ 55 h 33"/>
                      <a:gd name="T32" fmla="*/ 705 w 293"/>
                      <a:gd name="T33" fmla="*/ 64 h 33"/>
                      <a:gd name="T34" fmla="*/ 686 w 293"/>
                      <a:gd name="T35" fmla="*/ 70 h 33"/>
                      <a:gd name="T36" fmla="*/ 661 w 293"/>
                      <a:gd name="T37" fmla="*/ 79 h 33"/>
                      <a:gd name="T38" fmla="*/ 629 w 293"/>
                      <a:gd name="T39" fmla="*/ 84 h 33"/>
                      <a:gd name="T40" fmla="*/ 587 w 293"/>
                      <a:gd name="T41" fmla="*/ 87 h 33"/>
                      <a:gd name="T42" fmla="*/ 538 w 293"/>
                      <a:gd name="T43" fmla="*/ 93 h 33"/>
                      <a:gd name="T44" fmla="*/ 479 w 293"/>
                      <a:gd name="T45" fmla="*/ 96 h 33"/>
                      <a:gd name="T46" fmla="*/ 442 w 293"/>
                      <a:gd name="T47" fmla="*/ 96 h 33"/>
                      <a:gd name="T48" fmla="*/ 391 w 293"/>
                      <a:gd name="T49" fmla="*/ 96 h 33"/>
                      <a:gd name="T50" fmla="*/ 332 w 293"/>
                      <a:gd name="T51" fmla="*/ 93 h 33"/>
                      <a:gd name="T52" fmla="*/ 258 w 293"/>
                      <a:gd name="T53" fmla="*/ 84 h 33"/>
                      <a:gd name="T54" fmla="*/ 0 w 293"/>
                      <a:gd name="T55" fmla="*/ 49 h 33"/>
                      <a:gd name="T56" fmla="*/ 0 w 293"/>
                      <a:gd name="T57" fmla="*/ 4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53359" name="Freeform 661"/>
                  <p:cNvSpPr>
                    <a:spLocks/>
                  </p:cNvSpPr>
                  <p:nvPr/>
                </p:nvSpPr>
                <p:spPr bwMode="auto">
                  <a:xfrm rot="16173530" flipH="1">
                    <a:off x="3167" y="1271"/>
                    <a:ext cx="289" cy="47"/>
                  </a:xfrm>
                  <a:custGeom>
                    <a:avLst/>
                    <a:gdLst>
                      <a:gd name="T0" fmla="*/ 0 w 293"/>
                      <a:gd name="T1" fmla="*/ 24 h 33"/>
                      <a:gd name="T2" fmla="*/ 0 w 293"/>
                      <a:gd name="T3" fmla="*/ 23 h 33"/>
                      <a:gd name="T4" fmla="*/ 104 w 293"/>
                      <a:gd name="T5" fmla="*/ 6 h 33"/>
                      <a:gd name="T6" fmla="*/ 133 w 293"/>
                      <a:gd name="T7" fmla="*/ 3 h 33"/>
                      <a:gd name="T8" fmla="*/ 157 w 293"/>
                      <a:gd name="T9" fmla="*/ 3 h 33"/>
                      <a:gd name="T10" fmla="*/ 177 w 293"/>
                      <a:gd name="T11" fmla="*/ 0 h 33"/>
                      <a:gd name="T12" fmla="*/ 192 w 293"/>
                      <a:gd name="T13" fmla="*/ 0 h 33"/>
                      <a:gd name="T14" fmla="*/ 216 w 293"/>
                      <a:gd name="T15" fmla="*/ 3 h 33"/>
                      <a:gd name="T16" fmla="*/ 236 w 293"/>
                      <a:gd name="T17" fmla="*/ 4 h 33"/>
                      <a:gd name="T18" fmla="*/ 253 w 293"/>
                      <a:gd name="T19" fmla="*/ 6 h 33"/>
                      <a:gd name="T20" fmla="*/ 265 w 293"/>
                      <a:gd name="T21" fmla="*/ 10 h 33"/>
                      <a:gd name="T22" fmla="*/ 275 w 293"/>
                      <a:gd name="T23" fmla="*/ 13 h 33"/>
                      <a:gd name="T24" fmla="*/ 283 w 293"/>
                      <a:gd name="T25" fmla="*/ 17 h 33"/>
                      <a:gd name="T26" fmla="*/ 287 w 293"/>
                      <a:gd name="T27" fmla="*/ 20 h 33"/>
                      <a:gd name="T28" fmla="*/ 289 w 293"/>
                      <a:gd name="T29" fmla="*/ 24 h 33"/>
                      <a:gd name="T30" fmla="*/ 287 w 293"/>
                      <a:gd name="T31" fmla="*/ 27 h 33"/>
                      <a:gd name="T32" fmla="*/ 283 w 293"/>
                      <a:gd name="T33" fmla="*/ 31 h 33"/>
                      <a:gd name="T34" fmla="*/ 275 w 293"/>
                      <a:gd name="T35" fmla="*/ 34 h 33"/>
                      <a:gd name="T36" fmla="*/ 265 w 293"/>
                      <a:gd name="T37" fmla="*/ 38 h 33"/>
                      <a:gd name="T38" fmla="*/ 253 w 293"/>
                      <a:gd name="T39" fmla="*/ 41 h 33"/>
                      <a:gd name="T40" fmla="*/ 236 w 293"/>
                      <a:gd name="T41" fmla="*/ 43 h 33"/>
                      <a:gd name="T42" fmla="*/ 216 w 293"/>
                      <a:gd name="T43" fmla="*/ 46 h 33"/>
                      <a:gd name="T44" fmla="*/ 192 w 293"/>
                      <a:gd name="T45" fmla="*/ 47 h 33"/>
                      <a:gd name="T46" fmla="*/ 178 w 293"/>
                      <a:gd name="T47" fmla="*/ 47 h 33"/>
                      <a:gd name="T48" fmla="*/ 157 w 293"/>
                      <a:gd name="T49" fmla="*/ 47 h 33"/>
                      <a:gd name="T50" fmla="*/ 133 w 293"/>
                      <a:gd name="T51" fmla="*/ 46 h 33"/>
                      <a:gd name="T52" fmla="*/ 104 w 293"/>
                      <a:gd name="T53" fmla="*/ 41 h 33"/>
                      <a:gd name="T54" fmla="*/ 0 w 293"/>
                      <a:gd name="T55" fmla="*/ 24 h 33"/>
                      <a:gd name="T56" fmla="*/ 0 w 293"/>
                      <a:gd name="T57" fmla="*/ 2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53356" name="Line 662"/>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53353" name="AutoShape 663"/>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eaLnBrk="0" hangingPunct="0"/>
                <a:endParaRPr lang="de-DE"/>
              </a:p>
            </p:txBody>
          </p:sp>
          <p:sp>
            <p:nvSpPr>
              <p:cNvPr id="53354" name="Line 664"/>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53310" name="Group 665"/>
          <p:cNvGrpSpPr>
            <a:grpSpLocks/>
          </p:cNvGrpSpPr>
          <p:nvPr/>
        </p:nvGrpSpPr>
        <p:grpSpPr bwMode="auto">
          <a:xfrm rot="2071432" flipH="1">
            <a:off x="4125913" y="2425700"/>
            <a:ext cx="704850" cy="236538"/>
            <a:chOff x="4875" y="7237"/>
            <a:chExt cx="4230" cy="1883"/>
          </a:xfrm>
        </p:grpSpPr>
        <p:sp>
          <p:nvSpPr>
            <p:cNvPr id="53348" name="Arc 666"/>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53349" name="AutoShape 66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53311" name="Group 668"/>
          <p:cNvGrpSpPr>
            <a:grpSpLocks/>
          </p:cNvGrpSpPr>
          <p:nvPr/>
        </p:nvGrpSpPr>
        <p:grpSpPr bwMode="auto">
          <a:xfrm rot="2071432" flipH="1">
            <a:off x="4125913" y="2616200"/>
            <a:ext cx="704850" cy="236538"/>
            <a:chOff x="4875" y="7237"/>
            <a:chExt cx="4230" cy="1883"/>
          </a:xfrm>
        </p:grpSpPr>
        <p:sp>
          <p:nvSpPr>
            <p:cNvPr id="53346" name="Arc 669"/>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53347" name="AutoShape 670"/>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sp>
        <p:nvSpPr>
          <p:cNvPr id="53312" name="Text Box 671"/>
          <p:cNvSpPr txBox="1">
            <a:spLocks noChangeArrowheads="1"/>
          </p:cNvSpPr>
          <p:nvPr/>
        </p:nvSpPr>
        <p:spPr bwMode="auto">
          <a:xfrm>
            <a:off x="3689350" y="2473325"/>
            <a:ext cx="406400" cy="336550"/>
          </a:xfrm>
          <a:prstGeom prst="rect">
            <a:avLst/>
          </a:prstGeom>
          <a:noFill/>
          <a:ln w="9525">
            <a:noFill/>
            <a:miter lim="800000"/>
            <a:headEnd/>
            <a:tailEnd/>
          </a:ln>
        </p:spPr>
        <p:txBody>
          <a:bodyPr>
            <a:spAutoFit/>
          </a:bodyPr>
          <a:lstStyle/>
          <a:p>
            <a:pPr>
              <a:spcBef>
                <a:spcPct val="50000"/>
              </a:spcBef>
            </a:pPr>
            <a:r>
              <a:rPr lang="de-DE" altLang="de-DE" sz="1600" b="1"/>
              <a:t>¼</a:t>
            </a:r>
          </a:p>
        </p:txBody>
      </p:sp>
      <p:sp>
        <p:nvSpPr>
          <p:cNvPr id="53313" name="Text Box 672"/>
          <p:cNvSpPr txBox="1">
            <a:spLocks noChangeArrowheads="1"/>
          </p:cNvSpPr>
          <p:nvPr/>
        </p:nvSpPr>
        <p:spPr bwMode="auto">
          <a:xfrm>
            <a:off x="3689350" y="2711450"/>
            <a:ext cx="406400" cy="336550"/>
          </a:xfrm>
          <a:prstGeom prst="rect">
            <a:avLst/>
          </a:prstGeom>
          <a:noFill/>
          <a:ln w="9525">
            <a:noFill/>
            <a:miter lim="800000"/>
            <a:headEnd/>
            <a:tailEnd/>
          </a:ln>
        </p:spPr>
        <p:txBody>
          <a:bodyPr>
            <a:spAutoFit/>
          </a:bodyPr>
          <a:lstStyle/>
          <a:p>
            <a:pPr>
              <a:spcBef>
                <a:spcPct val="50000"/>
              </a:spcBef>
            </a:pPr>
            <a:r>
              <a:rPr lang="de-DE" altLang="de-DE" sz="1600" b="1"/>
              <a:t>¼</a:t>
            </a:r>
          </a:p>
        </p:txBody>
      </p:sp>
      <p:grpSp>
        <p:nvGrpSpPr>
          <p:cNvPr id="53314" name="Group 615"/>
          <p:cNvGrpSpPr>
            <a:grpSpLocks/>
          </p:cNvGrpSpPr>
          <p:nvPr/>
        </p:nvGrpSpPr>
        <p:grpSpPr bwMode="auto">
          <a:xfrm rot="3004587">
            <a:off x="3098007" y="3920331"/>
            <a:ext cx="704850" cy="236537"/>
            <a:chOff x="4875" y="7237"/>
            <a:chExt cx="4230" cy="1883"/>
          </a:xfrm>
        </p:grpSpPr>
        <p:sp>
          <p:nvSpPr>
            <p:cNvPr id="53344" name="Arc 616"/>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53345" name="AutoShape 61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53315" name="Group 615"/>
          <p:cNvGrpSpPr>
            <a:grpSpLocks/>
          </p:cNvGrpSpPr>
          <p:nvPr/>
        </p:nvGrpSpPr>
        <p:grpSpPr bwMode="auto">
          <a:xfrm rot="3004587">
            <a:off x="5028407" y="3906044"/>
            <a:ext cx="704850" cy="236537"/>
            <a:chOff x="4875" y="7237"/>
            <a:chExt cx="4230" cy="1883"/>
          </a:xfrm>
        </p:grpSpPr>
        <p:sp>
          <p:nvSpPr>
            <p:cNvPr id="53342" name="Arc 616"/>
            <p:cNvSpPr>
              <a:spLocks/>
            </p:cNvSpPr>
            <p:nvPr/>
          </p:nvSpPr>
          <p:spPr bwMode="auto">
            <a:xfrm>
              <a:off x="4875" y="7237"/>
              <a:ext cx="3990" cy="1343"/>
            </a:xfrm>
            <a:custGeom>
              <a:avLst/>
              <a:gdLst>
                <a:gd name="T0" fmla="*/ 3029 w 21600"/>
                <a:gd name="T1" fmla="*/ 0 h 14058"/>
                <a:gd name="T2" fmla="*/ 3990 w 21600"/>
                <a:gd name="T3" fmla="*/ 1343 h 14058"/>
                <a:gd name="T4" fmla="*/ 0 w 21600"/>
                <a:gd name="T5" fmla="*/ 1343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p:spPr>
          <p:txBody>
            <a:bodyPr/>
            <a:lstStyle/>
            <a:p>
              <a:endParaRPr lang="de-DE"/>
            </a:p>
          </p:txBody>
        </p:sp>
        <p:sp>
          <p:nvSpPr>
            <p:cNvPr id="53343" name="AutoShape 61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p>
          </p:txBody>
        </p:sp>
      </p:grpSp>
      <p:grpSp>
        <p:nvGrpSpPr>
          <p:cNvPr id="53316" name="Group 1141"/>
          <p:cNvGrpSpPr>
            <a:grpSpLocks/>
          </p:cNvGrpSpPr>
          <p:nvPr/>
        </p:nvGrpSpPr>
        <p:grpSpPr bwMode="auto">
          <a:xfrm rot="16200000" flipV="1">
            <a:off x="4624388" y="2459037"/>
            <a:ext cx="293688" cy="201613"/>
            <a:chOff x="4369" y="894"/>
            <a:chExt cx="230" cy="155"/>
          </a:xfrm>
        </p:grpSpPr>
        <p:sp>
          <p:nvSpPr>
            <p:cNvPr id="53340" name="AutoShape 1142"/>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53341" name="Line 1143"/>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grpSp>
        <p:nvGrpSpPr>
          <p:cNvPr id="53317" name="Group 1136"/>
          <p:cNvGrpSpPr>
            <a:grpSpLocks/>
          </p:cNvGrpSpPr>
          <p:nvPr/>
        </p:nvGrpSpPr>
        <p:grpSpPr bwMode="auto">
          <a:xfrm rot="16200000" flipV="1">
            <a:off x="5008563" y="2454275"/>
            <a:ext cx="290512" cy="236538"/>
            <a:chOff x="4369" y="894"/>
            <a:chExt cx="230" cy="155"/>
          </a:xfrm>
        </p:grpSpPr>
        <p:sp>
          <p:nvSpPr>
            <p:cNvPr id="53338" name="AutoShape 1137"/>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p:spPr>
          <p:txBody>
            <a:bodyPr wrap="none" lIns="79352" tIns="39676" rIns="79352" bIns="39676" anchor="ctr">
              <a:spAutoFit/>
            </a:bodyPr>
            <a:lstStyle/>
            <a:p>
              <a:pPr algn="ctr" eaLnBrk="0" hangingPunct="0">
                <a:spcBef>
                  <a:spcPct val="50000"/>
                </a:spcBef>
              </a:pPr>
              <a:endParaRPr lang="en-AU" altLang="en-US" sz="1400" b="1"/>
            </a:p>
          </p:txBody>
        </p:sp>
        <p:sp>
          <p:nvSpPr>
            <p:cNvPr id="53339" name="Line 1138"/>
            <p:cNvSpPr>
              <a:spLocks noChangeShapeType="1"/>
            </p:cNvSpPr>
            <p:nvPr/>
          </p:nvSpPr>
          <p:spPr bwMode="auto">
            <a:xfrm>
              <a:off x="4369" y="902"/>
              <a:ext cx="120" cy="0"/>
            </a:xfrm>
            <a:prstGeom prst="line">
              <a:avLst/>
            </a:prstGeom>
            <a:noFill/>
            <a:ln w="9525">
              <a:solidFill>
                <a:schemeClr val="tx1"/>
              </a:solidFill>
              <a:round/>
              <a:headEnd/>
              <a:tailEnd/>
            </a:ln>
          </p:spPr>
          <p:txBody>
            <a:bodyPr lIns="79352" tIns="39676" rIns="79352" bIns="39676">
              <a:spAutoFit/>
            </a:bodyPr>
            <a:lstStyle/>
            <a:p>
              <a:endParaRPr lang="de-DE"/>
            </a:p>
          </p:txBody>
        </p:sp>
      </p:grpSp>
      <p:sp>
        <p:nvSpPr>
          <p:cNvPr id="53318" name="Text Box 1144"/>
          <p:cNvSpPr txBox="1">
            <a:spLocks noChangeArrowheads="1"/>
          </p:cNvSpPr>
          <p:nvPr/>
        </p:nvSpPr>
        <p:spPr bwMode="auto">
          <a:xfrm rot="5400000" flipH="1">
            <a:off x="4711700" y="2508250"/>
            <a:ext cx="892175" cy="396875"/>
          </a:xfrm>
          <a:prstGeom prst="rect">
            <a:avLst/>
          </a:prstGeom>
          <a:noFill/>
          <a:ln w="9525">
            <a:noFill/>
            <a:miter lim="800000"/>
            <a:headEnd/>
            <a:tailEnd/>
          </a:ln>
        </p:spPr>
        <p:txBody>
          <a:bodyPr>
            <a:spAutoFit/>
          </a:bodyPr>
          <a:lstStyle/>
          <a:p>
            <a:pPr>
              <a:spcBef>
                <a:spcPct val="50000"/>
              </a:spcBef>
            </a:pPr>
            <a:r>
              <a:rPr lang="de-DE" altLang="en-US" sz="2000"/>
              <a:t>(    )</a:t>
            </a:r>
          </a:p>
        </p:txBody>
      </p:sp>
      <p:sp>
        <p:nvSpPr>
          <p:cNvPr id="150" name="Oval 86"/>
          <p:cNvSpPr>
            <a:spLocks noChangeArrowheads="1"/>
          </p:cNvSpPr>
          <p:nvPr/>
        </p:nvSpPr>
        <p:spPr bwMode="auto">
          <a:xfrm>
            <a:off x="3513138" y="3160713"/>
            <a:ext cx="900112" cy="865187"/>
          </a:xfrm>
          <a:prstGeom prst="ellipse">
            <a:avLst/>
          </a:prstGeom>
          <a:noFill/>
          <a:ln w="38100">
            <a:solidFill>
              <a:srgbClr val="FFFF00"/>
            </a:solidFill>
            <a:prstDash val="sysDot"/>
            <a:round/>
            <a:headEnd/>
            <a:tailEnd/>
          </a:ln>
        </p:spPr>
        <p:txBody>
          <a:bodyPr wrap="none" anchor="ctr"/>
          <a:lstStyle/>
          <a:p>
            <a:pPr eaLnBrk="0" hangingPunct="0"/>
            <a:endParaRPr lang="de-DE"/>
          </a:p>
        </p:txBody>
      </p:sp>
      <p:sp>
        <p:nvSpPr>
          <p:cNvPr id="151" name="Oval 87"/>
          <p:cNvSpPr>
            <a:spLocks noChangeArrowheads="1"/>
          </p:cNvSpPr>
          <p:nvPr/>
        </p:nvSpPr>
        <p:spPr bwMode="auto">
          <a:xfrm flipH="1">
            <a:off x="4762500" y="3190875"/>
            <a:ext cx="900113" cy="865188"/>
          </a:xfrm>
          <a:prstGeom prst="ellipse">
            <a:avLst/>
          </a:prstGeom>
          <a:noFill/>
          <a:ln w="38100">
            <a:solidFill>
              <a:srgbClr val="FFFF00"/>
            </a:solidFill>
            <a:prstDash val="sysDot"/>
            <a:round/>
            <a:headEnd/>
            <a:tailEnd/>
          </a:ln>
        </p:spPr>
        <p:txBody>
          <a:bodyPr wrap="none" anchor="ctr"/>
          <a:lstStyle/>
          <a:p>
            <a:pPr eaLnBrk="0" hangingPunct="0"/>
            <a:endParaRPr lang="de-DE"/>
          </a:p>
        </p:txBody>
      </p:sp>
      <p:sp>
        <p:nvSpPr>
          <p:cNvPr id="191" name="Text Box 90"/>
          <p:cNvSpPr txBox="1">
            <a:spLocks noChangeArrowheads="1"/>
          </p:cNvSpPr>
          <p:nvPr/>
        </p:nvSpPr>
        <p:spPr bwMode="auto">
          <a:xfrm>
            <a:off x="729257" y="1867463"/>
            <a:ext cx="3011487" cy="523220"/>
          </a:xfrm>
          <a:prstGeom prst="rect">
            <a:avLst/>
          </a:prstGeom>
          <a:noFill/>
          <a:ln w="9525">
            <a:noFill/>
            <a:miter lim="800000"/>
            <a:headEnd/>
            <a:tailEnd/>
          </a:ln>
        </p:spPr>
        <p:txBody>
          <a:bodyPr wrap="square">
            <a:spAutoFit/>
          </a:bodyPr>
          <a:lstStyle/>
          <a:p>
            <a:pPr eaLnBrk="0" hangingPunct="0">
              <a:spcBef>
                <a:spcPct val="50000"/>
              </a:spcBef>
            </a:pPr>
            <a:r>
              <a:rPr lang="de-DE" altLang="de-DE" sz="1600" b="1" dirty="0">
                <a:solidFill>
                  <a:srgbClr val="0000FF"/>
                </a:solidFill>
              </a:rPr>
              <a:t>¼</a:t>
            </a:r>
            <a:r>
              <a:rPr lang="zh-CN" altLang="en-US" sz="1600" b="1" dirty="0">
                <a:solidFill>
                  <a:srgbClr val="0000FF"/>
                </a:solidFill>
              </a:rPr>
              <a:t>位滚组合位于直线段中间       </a:t>
            </a:r>
            <a:r>
              <a:rPr lang="de-DE" altLang="de-DE" sz="1200" b="1" dirty="0">
                <a:solidFill>
                  <a:srgbClr val="0000FF"/>
                </a:solidFill>
              </a:rPr>
              <a:t>¼ rolls centered on middle of the line.</a:t>
            </a:r>
            <a:endParaRPr lang="de-DE" altLang="de-DE" sz="1600" b="1" dirty="0">
              <a:solidFill>
                <a:srgbClr val="0000FF"/>
              </a:solidFill>
            </a:endParaRPr>
          </a:p>
        </p:txBody>
      </p:sp>
      <p:cxnSp>
        <p:nvCxnSpPr>
          <p:cNvPr id="53327" name="Gerader Verbinder 2"/>
          <p:cNvCxnSpPr>
            <a:cxnSpLocks/>
          </p:cNvCxnSpPr>
          <p:nvPr/>
        </p:nvCxnSpPr>
        <p:spPr bwMode="auto">
          <a:xfrm flipV="1">
            <a:off x="3608388" y="4052888"/>
            <a:ext cx="403225" cy="7937"/>
          </a:xfrm>
          <a:prstGeom prst="line">
            <a:avLst/>
          </a:prstGeom>
          <a:noFill/>
          <a:ln w="44450" algn="ctr">
            <a:solidFill>
              <a:srgbClr val="59C34B"/>
            </a:solidFill>
            <a:round/>
            <a:headEnd/>
            <a:tailEnd/>
          </a:ln>
        </p:spPr>
      </p:cxnSp>
      <p:cxnSp>
        <p:nvCxnSpPr>
          <p:cNvPr id="53328" name="Gerader Verbinder 195"/>
          <p:cNvCxnSpPr>
            <a:cxnSpLocks/>
          </p:cNvCxnSpPr>
          <p:nvPr/>
        </p:nvCxnSpPr>
        <p:spPr bwMode="auto">
          <a:xfrm flipV="1">
            <a:off x="5181600" y="4068763"/>
            <a:ext cx="403225" cy="7937"/>
          </a:xfrm>
          <a:prstGeom prst="line">
            <a:avLst/>
          </a:prstGeom>
          <a:noFill/>
          <a:ln w="44450" algn="ctr">
            <a:solidFill>
              <a:srgbClr val="59C34B"/>
            </a:solidFill>
            <a:round/>
            <a:headEnd/>
            <a:tailEnd/>
          </a:ln>
        </p:spPr>
      </p:cxnSp>
      <p:sp>
        <p:nvSpPr>
          <p:cNvPr id="53329" name="Oval 74"/>
          <p:cNvSpPr>
            <a:spLocks noChangeArrowheads="1"/>
          </p:cNvSpPr>
          <p:nvPr/>
        </p:nvSpPr>
        <p:spPr bwMode="auto">
          <a:xfrm>
            <a:off x="5130800" y="39862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53330" name="Oval 74"/>
          <p:cNvSpPr>
            <a:spLocks noChangeArrowheads="1"/>
          </p:cNvSpPr>
          <p:nvPr/>
        </p:nvSpPr>
        <p:spPr bwMode="auto">
          <a:xfrm>
            <a:off x="5487988" y="39671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53331" name="Oval 74"/>
          <p:cNvSpPr>
            <a:spLocks noChangeArrowheads="1"/>
          </p:cNvSpPr>
          <p:nvPr/>
        </p:nvSpPr>
        <p:spPr bwMode="auto">
          <a:xfrm>
            <a:off x="4648200" y="24955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53332" name="Oval 74"/>
          <p:cNvSpPr>
            <a:spLocks noChangeArrowheads="1"/>
          </p:cNvSpPr>
          <p:nvPr/>
        </p:nvSpPr>
        <p:spPr bwMode="auto">
          <a:xfrm>
            <a:off x="4319588" y="24685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53333" name="Oval 74"/>
          <p:cNvSpPr>
            <a:spLocks noChangeArrowheads="1"/>
          </p:cNvSpPr>
          <p:nvPr/>
        </p:nvSpPr>
        <p:spPr bwMode="auto">
          <a:xfrm>
            <a:off x="3556000" y="39687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53334" name="Oval 74"/>
          <p:cNvSpPr>
            <a:spLocks noChangeArrowheads="1"/>
          </p:cNvSpPr>
          <p:nvPr/>
        </p:nvSpPr>
        <p:spPr bwMode="auto">
          <a:xfrm>
            <a:off x="3905250" y="39687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03" name="Text Box 90"/>
          <p:cNvSpPr txBox="1">
            <a:spLocks noChangeArrowheads="1"/>
          </p:cNvSpPr>
          <p:nvPr/>
        </p:nvSpPr>
        <p:spPr bwMode="auto">
          <a:xfrm>
            <a:off x="5626100" y="2013936"/>
            <a:ext cx="2984500" cy="615553"/>
          </a:xfrm>
          <a:prstGeom prst="rect">
            <a:avLst/>
          </a:prstGeom>
          <a:noFill/>
          <a:ln w="9525">
            <a:noFill/>
            <a:miter lim="800000"/>
            <a:headEnd/>
            <a:tailEnd/>
          </a:ln>
        </p:spPr>
        <p:txBody>
          <a:bodyPr>
            <a:spAutoFit/>
          </a:bodyPr>
          <a:lstStyle/>
          <a:p>
            <a:pPr eaLnBrk="0" hangingPunct="0">
              <a:spcBef>
                <a:spcPct val="50000"/>
              </a:spcBef>
            </a:pPr>
            <a:r>
              <a:rPr lang="de-DE" altLang="de-DE" sz="1600" b="1" dirty="0">
                <a:solidFill>
                  <a:srgbClr val="0000FF"/>
                </a:solidFill>
              </a:rPr>
              <a:t>¾</a:t>
            </a:r>
            <a:r>
              <a:rPr lang="zh-CN" altLang="en-US" sz="1600" b="1" dirty="0">
                <a:solidFill>
                  <a:srgbClr val="0000FF"/>
                </a:solidFill>
              </a:rPr>
              <a:t>快滚位于直线段中间</a:t>
            </a:r>
            <a:endParaRPr lang="en-US" altLang="zh-CN" sz="1600" b="1" dirty="0">
              <a:solidFill>
                <a:srgbClr val="0000FF"/>
              </a:solidFill>
            </a:endParaRPr>
          </a:p>
          <a:p>
            <a:pPr eaLnBrk="0" hangingPunct="0">
              <a:spcBef>
                <a:spcPct val="50000"/>
              </a:spcBef>
            </a:pPr>
            <a:r>
              <a:rPr lang="de-DE" altLang="de-DE" sz="1200" b="1" dirty="0">
                <a:solidFill>
                  <a:srgbClr val="0000FF"/>
                </a:solidFill>
              </a:rPr>
              <a:t>¾ snap roll on middle of the line.</a:t>
            </a:r>
          </a:p>
        </p:txBody>
      </p:sp>
      <p:sp>
        <p:nvSpPr>
          <p:cNvPr id="53336" name="Textfeld 1"/>
          <p:cNvSpPr txBox="1">
            <a:spLocks noChangeArrowheads="1"/>
          </p:cNvSpPr>
          <p:nvPr/>
        </p:nvSpPr>
        <p:spPr bwMode="auto">
          <a:xfrm>
            <a:off x="3242045" y="4331583"/>
            <a:ext cx="999193" cy="307777"/>
          </a:xfrm>
          <a:prstGeom prst="rect">
            <a:avLst/>
          </a:prstGeom>
          <a:noFill/>
          <a:ln w="9525">
            <a:noFill/>
            <a:miter lim="800000"/>
            <a:headEnd/>
            <a:tailEnd/>
          </a:ln>
        </p:spPr>
        <p:txBody>
          <a:bodyPr wrap="square">
            <a:spAutoFit/>
          </a:bodyPr>
          <a:lstStyle/>
          <a:p>
            <a:pPr eaLnBrk="0" hangingPunct="0"/>
            <a:r>
              <a:rPr lang="zh-CN" altLang="en-US" sz="1400" b="1" dirty="0">
                <a:solidFill>
                  <a:srgbClr val="29E548"/>
                </a:solidFill>
              </a:rPr>
              <a:t>直线段</a:t>
            </a:r>
            <a:r>
              <a:rPr lang="de-DE" sz="1200" b="1" dirty="0">
                <a:solidFill>
                  <a:srgbClr val="29E548"/>
                </a:solidFill>
              </a:rPr>
              <a:t>line</a:t>
            </a:r>
            <a:endParaRPr lang="de-DE" sz="1400" b="1" dirty="0">
              <a:solidFill>
                <a:srgbClr val="29E548"/>
              </a:solidFill>
            </a:endParaRPr>
          </a:p>
        </p:txBody>
      </p:sp>
      <p:sp>
        <p:nvSpPr>
          <p:cNvPr id="53337" name="Textfeld 115"/>
          <p:cNvSpPr txBox="1">
            <a:spLocks noChangeArrowheads="1"/>
          </p:cNvSpPr>
          <p:nvPr/>
        </p:nvSpPr>
        <p:spPr bwMode="auto">
          <a:xfrm>
            <a:off x="5157788" y="4320378"/>
            <a:ext cx="1009650" cy="307777"/>
          </a:xfrm>
          <a:prstGeom prst="rect">
            <a:avLst/>
          </a:prstGeom>
          <a:noFill/>
          <a:ln w="9525">
            <a:noFill/>
            <a:miter lim="800000"/>
            <a:headEnd/>
            <a:tailEnd/>
          </a:ln>
        </p:spPr>
        <p:txBody>
          <a:bodyPr wrap="square">
            <a:spAutoFit/>
          </a:bodyPr>
          <a:lstStyle/>
          <a:p>
            <a:pPr eaLnBrk="0" hangingPunct="0"/>
            <a:r>
              <a:rPr lang="zh-CN" altLang="en-US" sz="1400" b="1" dirty="0">
                <a:solidFill>
                  <a:srgbClr val="29E548"/>
                </a:solidFill>
              </a:rPr>
              <a:t>直线段</a:t>
            </a:r>
            <a:r>
              <a:rPr lang="de-DE" sz="1200" b="1" dirty="0">
                <a:solidFill>
                  <a:srgbClr val="29E548"/>
                </a:solidFill>
              </a:rPr>
              <a:t>line</a:t>
            </a:r>
            <a:endParaRPr lang="de-DE" sz="1400" b="1" dirty="0">
              <a:solidFill>
                <a:srgbClr val="29E548"/>
              </a:solidFill>
            </a:endParaRPr>
          </a:p>
        </p:txBody>
      </p:sp>
      <p:sp>
        <p:nvSpPr>
          <p:cNvPr id="2" name="Text Box 88">
            <a:extLst>
              <a:ext uri="{FF2B5EF4-FFF2-40B4-BE49-F238E27FC236}">
                <a16:creationId xmlns:a16="http://schemas.microsoft.com/office/drawing/2014/main" id="{6BF3D47E-CC64-1222-8A75-56CBFBA111AA}"/>
              </a:ext>
            </a:extLst>
          </p:cNvPr>
          <p:cNvSpPr txBox="1">
            <a:spLocks noChangeArrowheads="1"/>
          </p:cNvSpPr>
          <p:nvPr/>
        </p:nvSpPr>
        <p:spPr bwMode="auto">
          <a:xfrm>
            <a:off x="6756159" y="3071218"/>
            <a:ext cx="2032000" cy="661720"/>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1" dirty="0">
                <a:solidFill>
                  <a:srgbClr val="0000FF"/>
                </a:solidFill>
              </a:rPr>
              <a:t>所有圆角半径相等</a:t>
            </a:r>
            <a:endParaRPr lang="en-US" altLang="zh-CN" sz="1600" b="1" dirty="0">
              <a:solidFill>
                <a:srgbClr val="0000FF"/>
              </a:solidFill>
            </a:endParaRPr>
          </a:p>
          <a:p>
            <a:pPr algn="ctr">
              <a:spcBef>
                <a:spcPct val="50000"/>
              </a:spcBef>
            </a:pPr>
            <a:r>
              <a:rPr lang="de-DE" altLang="de-DE" sz="1400" b="1" dirty="0">
                <a:solidFill>
                  <a:srgbClr val="0000FF"/>
                </a:solidFill>
              </a:rPr>
              <a:t>All radii are equal.</a:t>
            </a:r>
            <a:endParaRPr lang="de-DE" altLang="de-DE" b="1" dirty="0">
              <a:solidFill>
                <a:srgbClr val="0000FF"/>
              </a:solidFill>
            </a:endParaRPr>
          </a:p>
        </p:txBody>
      </p:sp>
      <p:sp>
        <p:nvSpPr>
          <p:cNvPr id="113" name="Rechteck 1">
            <a:extLst>
              <a:ext uri="{FF2B5EF4-FFF2-40B4-BE49-F238E27FC236}">
                <a16:creationId xmlns:a16="http://schemas.microsoft.com/office/drawing/2014/main" id="{4FE78D18-E691-4BC9-9B8A-7E7D17A69F82}"/>
              </a:ext>
            </a:extLst>
          </p:cNvPr>
          <p:cNvSpPr>
            <a:spLocks noChangeArrowheads="1"/>
          </p:cNvSpPr>
          <p:nvPr/>
        </p:nvSpPr>
        <p:spPr bwMode="auto">
          <a:xfrm>
            <a:off x="1682990" y="113115"/>
            <a:ext cx="7105169" cy="661720"/>
          </a:xfrm>
          <a:prstGeom prst="rect">
            <a:avLst/>
          </a:prstGeom>
          <a:noFill/>
          <a:ln w="9525">
            <a:noFill/>
            <a:miter lim="800000"/>
            <a:headEnd/>
            <a:tailEnd/>
          </a:ln>
        </p:spPr>
        <p:txBody>
          <a:bodyPr wrap="square">
            <a:spAutoFit/>
          </a:bodyPr>
          <a:lstStyle/>
          <a:p>
            <a:pPr marL="539750" eaLnBrk="0" hangingPunct="0">
              <a:spcBef>
                <a:spcPts val="600"/>
              </a:spcBef>
              <a:tabLst>
                <a:tab pos="449263" algn="l"/>
              </a:tabLst>
            </a:pPr>
            <a:r>
              <a:rPr lang="en-US" altLang="de-DE" sz="2000" b="1" dirty="0">
                <a:cs typeface="Times New Roman" pitchFamily="18" charset="0"/>
              </a:rPr>
              <a:t>F-25.17 </a:t>
            </a:r>
            <a:r>
              <a:rPr lang="zh-CN" altLang="en-US" sz="2000" b="1" dirty="0">
                <a:cs typeface="Times New Roman" pitchFamily="18" charset="0"/>
              </a:rPr>
              <a:t>失速倒转带</a:t>
            </a:r>
            <a:r>
              <a:rPr lang="en-US" altLang="zh-CN" sz="2000" b="1" dirty="0">
                <a:cs typeface="Times New Roman" pitchFamily="18" charset="0"/>
              </a:rPr>
              <a:t>3/4</a:t>
            </a:r>
            <a:r>
              <a:rPr lang="zh-CN" altLang="en-US" sz="2000" b="1" dirty="0">
                <a:cs typeface="Times New Roman" pitchFamily="18" charset="0"/>
              </a:rPr>
              <a:t>位滚</a:t>
            </a:r>
            <a:r>
              <a:rPr lang="en-US" altLang="zh-CN" sz="2000" b="1" dirty="0">
                <a:cs typeface="Times New Roman" pitchFamily="18" charset="0"/>
              </a:rPr>
              <a:t>+</a:t>
            </a:r>
            <a:r>
              <a:rPr lang="zh-CN" altLang="en-US" sz="2000" b="1" dirty="0">
                <a:cs typeface="Times New Roman" pitchFamily="18" charset="0"/>
              </a:rPr>
              <a:t>快滚</a:t>
            </a:r>
            <a:endParaRPr lang="en-US" altLang="zh-CN" sz="2000" b="1" dirty="0">
              <a:cs typeface="Times New Roman" pitchFamily="18" charset="0"/>
            </a:endParaRPr>
          </a:p>
          <a:p>
            <a:pPr marL="539750" eaLnBrk="0" hangingPunct="0">
              <a:spcBef>
                <a:spcPts val="600"/>
              </a:spcBef>
              <a:tabLst>
                <a:tab pos="449263" algn="l"/>
              </a:tabLst>
            </a:pPr>
            <a:r>
              <a:rPr lang="en-US" sz="1200" b="1" dirty="0">
                <a:cs typeface="Times New Roman" pitchFamily="18" charset="0"/>
              </a:rPr>
              <a:t>                      Stall Turn with half roll, three quarter rolls, three quarter snap roll, half roll</a:t>
            </a:r>
            <a:endParaRPr lang="de-DE" altLang="de-DE" sz="2000" dirty="0">
              <a:latin typeface="Times New Roman" pitchFamily="18" charset="0"/>
              <a:cs typeface="Times New Roman" pitchFamily="18" charset="0"/>
            </a:endParaRPr>
          </a:p>
        </p:txBody>
      </p:sp>
      <p:sp>
        <p:nvSpPr>
          <p:cNvPr id="114" name="Text Box 622">
            <a:extLst>
              <a:ext uri="{FF2B5EF4-FFF2-40B4-BE49-F238E27FC236}">
                <a16:creationId xmlns:a16="http://schemas.microsoft.com/office/drawing/2014/main" id="{F0A0898D-0BAB-408D-A35F-D65C5B910B59}"/>
              </a:ext>
            </a:extLst>
          </p:cNvPr>
          <p:cNvSpPr txBox="1">
            <a:spLocks noChangeArrowheads="1"/>
          </p:cNvSpPr>
          <p:nvPr/>
        </p:nvSpPr>
        <p:spPr bwMode="auto">
          <a:xfrm>
            <a:off x="4835727" y="806093"/>
            <a:ext cx="14313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1" dirty="0">
                <a:solidFill>
                  <a:srgbClr val="0000FF"/>
                </a:solidFill>
              </a:rPr>
              <a:t>围绕重心倒转</a:t>
            </a:r>
            <a:r>
              <a:rPr lang="de-DE" altLang="de-DE" sz="1200" b="1" dirty="0">
                <a:solidFill>
                  <a:srgbClr val="0000FF"/>
                </a:solidFill>
              </a:rPr>
              <a:t>Pivot on CG</a:t>
            </a:r>
            <a:endParaRPr lang="de-DE" altLang="de-DE" sz="1600" b="1" dirty="0">
              <a:solidFill>
                <a:srgbClr val="0000FF"/>
              </a:solidFill>
            </a:endParaRPr>
          </a:p>
        </p:txBody>
      </p:sp>
      <p:sp>
        <p:nvSpPr>
          <p:cNvPr id="115" name="Text Box 623">
            <a:extLst>
              <a:ext uri="{FF2B5EF4-FFF2-40B4-BE49-F238E27FC236}">
                <a16:creationId xmlns:a16="http://schemas.microsoft.com/office/drawing/2014/main" id="{E6A883B0-AAEE-429E-857A-D5ED923A3153}"/>
              </a:ext>
            </a:extLst>
          </p:cNvPr>
          <p:cNvSpPr txBox="1">
            <a:spLocks noChangeArrowheads="1"/>
          </p:cNvSpPr>
          <p:nvPr/>
        </p:nvSpPr>
        <p:spPr bwMode="auto">
          <a:xfrm>
            <a:off x="2555903" y="804208"/>
            <a:ext cx="200019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1" dirty="0">
                <a:solidFill>
                  <a:srgbClr val="0000FF"/>
                </a:solidFill>
              </a:rPr>
              <a:t>倒转前有短暂停顿</a:t>
            </a:r>
            <a:r>
              <a:rPr lang="de-DE" altLang="de-DE" sz="1200" b="1" dirty="0">
                <a:solidFill>
                  <a:srgbClr val="0000FF"/>
                </a:solidFill>
              </a:rPr>
              <a:t>Stop before pivot</a:t>
            </a:r>
            <a:br>
              <a:rPr lang="de-DE" altLang="de-DE" sz="1200" b="1" dirty="0">
                <a:solidFill>
                  <a:srgbClr val="0000FF"/>
                </a:solidFill>
              </a:rPr>
            </a:br>
            <a:r>
              <a:rPr lang="de-DE" altLang="de-DE" sz="1200" b="1" dirty="0">
                <a:solidFill>
                  <a:srgbClr val="0000FF"/>
                </a:solidFill>
              </a:rPr>
              <a:t>(slight hesitation)</a:t>
            </a:r>
            <a:endParaRPr lang="de-DE" altLang="de-DE" sz="1600" b="1" dirty="0">
              <a:solidFill>
                <a:srgbClr val="0000FF"/>
              </a:solidFill>
            </a:endParaRPr>
          </a:p>
        </p:txBody>
      </p:sp>
      <p:sp>
        <p:nvSpPr>
          <p:cNvPr id="116" name="Text Box 92">
            <a:extLst>
              <a:ext uri="{FF2B5EF4-FFF2-40B4-BE49-F238E27FC236}">
                <a16:creationId xmlns:a16="http://schemas.microsoft.com/office/drawing/2014/main" id="{3A524EA2-ADE8-40F5-B1A1-360453F72BCA}"/>
              </a:ext>
            </a:extLst>
          </p:cNvPr>
          <p:cNvSpPr txBox="1">
            <a:spLocks noChangeArrowheads="1"/>
          </p:cNvSpPr>
          <p:nvPr/>
        </p:nvSpPr>
        <p:spPr bwMode="auto">
          <a:xfrm>
            <a:off x="792373" y="2630162"/>
            <a:ext cx="2498515"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1600" b="1" dirty="0">
                <a:solidFill>
                  <a:srgbClr val="0000FF"/>
                </a:solidFill>
              </a:rPr>
              <a:t>¼</a:t>
            </a:r>
            <a:r>
              <a:rPr lang="zh-CN" altLang="en-US" sz="1600" b="1" dirty="0">
                <a:solidFill>
                  <a:srgbClr val="0000FF"/>
                </a:solidFill>
              </a:rPr>
              <a:t>位滚之间的线段必须短且长度易于辨识。</a:t>
            </a:r>
            <a:endParaRPr lang="en-US" altLang="zh-CN" sz="1600" b="1" dirty="0">
              <a:solidFill>
                <a:srgbClr val="0000FF"/>
              </a:solidFill>
            </a:endParaRPr>
          </a:p>
          <a:p>
            <a:pPr eaLnBrk="1" hangingPunct="1"/>
            <a:r>
              <a:rPr lang="en-GB" altLang="de-DE" sz="1200" b="1" dirty="0">
                <a:solidFill>
                  <a:srgbClr val="0000FF"/>
                </a:solidFill>
              </a:rPr>
              <a:t>Lines between part rolls must be short and of recognisable length.</a:t>
            </a:r>
            <a:endParaRPr lang="en-GB" altLang="de-DE" sz="1600" b="1" dirty="0">
              <a:solidFill>
                <a:srgbClr val="0000FF"/>
              </a:solidFill>
            </a:endParaRPr>
          </a:p>
        </p:txBody>
      </p:sp>
      <p:sp>
        <p:nvSpPr>
          <p:cNvPr id="117" name="Text Box 90">
            <a:extLst>
              <a:ext uri="{FF2B5EF4-FFF2-40B4-BE49-F238E27FC236}">
                <a16:creationId xmlns:a16="http://schemas.microsoft.com/office/drawing/2014/main" id="{49722C4E-72B4-41F3-85F3-7C7F74C5B9DF}"/>
              </a:ext>
            </a:extLst>
          </p:cNvPr>
          <p:cNvSpPr txBox="1">
            <a:spLocks noChangeArrowheads="1"/>
          </p:cNvSpPr>
          <p:nvPr/>
        </p:nvSpPr>
        <p:spPr bwMode="auto">
          <a:xfrm>
            <a:off x="5309228" y="1329280"/>
            <a:ext cx="3189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600" b="1" dirty="0">
                <a:solidFill>
                  <a:srgbClr val="0000FF"/>
                </a:solidFill>
              </a:rPr>
              <a:t>偏移幅度大于等于两倍翼展 </a:t>
            </a:r>
            <a:r>
              <a:rPr lang="en-US" altLang="zh-CN" sz="1600" b="1" dirty="0">
                <a:solidFill>
                  <a:srgbClr val="0000FF"/>
                </a:solidFill>
              </a:rPr>
              <a:t>= </a:t>
            </a:r>
            <a:r>
              <a:rPr lang="en-US" altLang="zh-CN" sz="1600" b="1" dirty="0">
                <a:solidFill>
                  <a:srgbClr val="FF0000"/>
                </a:solidFill>
              </a:rPr>
              <a:t>0</a:t>
            </a:r>
            <a:r>
              <a:rPr lang="zh-CN" altLang="en-US" sz="1600" b="1" dirty="0">
                <a:solidFill>
                  <a:srgbClr val="FF0000"/>
                </a:solidFill>
              </a:rPr>
              <a:t>分</a:t>
            </a:r>
            <a:r>
              <a:rPr lang="de-DE" altLang="de-DE" sz="1200" b="1" dirty="0">
                <a:solidFill>
                  <a:srgbClr val="0000FF"/>
                </a:solidFill>
              </a:rPr>
              <a:t>Two wing spans or more</a:t>
            </a:r>
            <a:r>
              <a:rPr lang="de-DE" altLang="de-DE" sz="1200" b="1" dirty="0">
                <a:solidFill>
                  <a:srgbClr val="02369E"/>
                </a:solidFill>
              </a:rPr>
              <a:t> </a:t>
            </a:r>
            <a:r>
              <a:rPr lang="de-DE" altLang="de-DE" sz="1200" b="1" dirty="0">
                <a:solidFill>
                  <a:srgbClr val="0000FF"/>
                </a:solidFill>
              </a:rPr>
              <a:t>–</a:t>
            </a:r>
            <a:r>
              <a:rPr lang="de-DE" altLang="de-DE" sz="1200" b="1" dirty="0">
                <a:solidFill>
                  <a:srgbClr val="02369E"/>
                </a:solidFill>
              </a:rPr>
              <a:t> </a:t>
            </a:r>
            <a:r>
              <a:rPr lang="de-DE" altLang="de-DE" sz="1200" b="1" dirty="0">
                <a:solidFill>
                  <a:srgbClr val="FF3300"/>
                </a:solidFill>
              </a:rPr>
              <a:t>zero points!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blinds(horizontal)">
                                      <p:cBhvr>
                                        <p:cTn id="7" dur="1000"/>
                                        <p:tgtEl>
                                          <p:spTgt spid="191"/>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50"/>
                                        </p:tgtEl>
                                        <p:attrNameLst>
                                          <p:attrName>style.visibility</p:attrName>
                                        </p:attrNameLst>
                                      </p:cBhvr>
                                      <p:to>
                                        <p:strVal val="visible"/>
                                      </p:to>
                                    </p:set>
                                    <p:animEffect transition="in" filter="blinds(horizontal)">
                                      <p:cBhvr>
                                        <p:cTn id="11" dur="1000"/>
                                        <p:tgtEl>
                                          <p:spTgt spid="150"/>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blinds(horizontal)">
                                      <p:cBhvr>
                                        <p:cTn id="15" dur="1000"/>
                                        <p:tgtEl>
                                          <p:spTgt spid="151"/>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203"/>
                                        </p:tgtEl>
                                        <p:attrNameLst>
                                          <p:attrName>style.visibility</p:attrName>
                                        </p:attrNameLst>
                                      </p:cBhvr>
                                      <p:to>
                                        <p:strVal val="visible"/>
                                      </p:to>
                                    </p:set>
                                    <p:animEffect transition="in" filter="blinds(horizontal)">
                                      <p:cBhvr>
                                        <p:cTn id="19" dur="1000"/>
                                        <p:tgtEl>
                                          <p:spTgt spid="203"/>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1000"/>
                                        <p:tgtEl>
                                          <p:spTgt spid="2"/>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14">
                                            <p:txEl>
                                              <p:pRg st="0" end="0"/>
                                            </p:txEl>
                                          </p:spTgt>
                                        </p:tgtEl>
                                        <p:attrNameLst>
                                          <p:attrName>style.visibility</p:attrName>
                                        </p:attrNameLst>
                                      </p:cBhvr>
                                      <p:to>
                                        <p:strVal val="visible"/>
                                      </p:to>
                                    </p:set>
                                    <p:animEffect transition="in" filter="blinds(horizontal)">
                                      <p:cBhvr>
                                        <p:cTn id="27" dur="1000"/>
                                        <p:tgtEl>
                                          <p:spTgt spid="114">
                                            <p:txEl>
                                              <p:pRg st="0" end="0"/>
                                            </p:txEl>
                                          </p:spTgt>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blinds(horizontal)">
                                      <p:cBhvr>
                                        <p:cTn id="31" dur="1000"/>
                                        <p:tgtEl>
                                          <p:spTgt spid="115">
                                            <p:txEl>
                                              <p:pRg st="0" end="0"/>
                                            </p:txEl>
                                          </p:spTgt>
                                        </p:tgtEl>
                                      </p:cBhvr>
                                    </p:animEffect>
                                  </p:child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116"/>
                                        </p:tgtEl>
                                        <p:attrNameLst>
                                          <p:attrName>style.visibility</p:attrName>
                                        </p:attrNameLst>
                                      </p:cBhvr>
                                      <p:to>
                                        <p:strVal val="visible"/>
                                      </p:to>
                                    </p:set>
                                    <p:animEffect transition="in" filter="blinds(horizontal)">
                                      <p:cBhvr>
                                        <p:cTn id="35" dur="1000"/>
                                        <p:tgtEl>
                                          <p:spTgt spid="116"/>
                                        </p:tgtEl>
                                      </p:cBhvr>
                                    </p:animEffect>
                                  </p:childTnLst>
                                </p:cTn>
                              </p:par>
                            </p:childTnLst>
                          </p:cTn>
                        </p:par>
                        <p:par>
                          <p:cTn id="36" fill="hold">
                            <p:stCondLst>
                              <p:cond delay="8000"/>
                            </p:stCondLst>
                            <p:childTnLst>
                              <p:par>
                                <p:cTn id="37" presetID="3" presetClass="entr" presetSubtype="10" fill="hold" grpId="0" nodeType="after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blinds(horizontal)">
                                      <p:cBhvr>
                                        <p:cTn id="39"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203" grpId="0"/>
      <p:bldP spid="2" grpId="0" animBg="1"/>
      <p:bldP spid="114" grpId="0" build="allAtOnce"/>
      <p:bldP spid="115" grpId="0" build="allAtOnce"/>
      <p:bldP spid="116" grpId="0"/>
      <p:bldP spid="11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8E37FE1-6F1A-4558-8851-9EA9A9FA78B3}"/>
              </a:ext>
            </a:extLst>
          </p:cNvPr>
          <p:cNvSpPr>
            <a:spLocks noChangeArrowheads="1"/>
          </p:cNvSpPr>
          <p:nvPr/>
        </p:nvSpPr>
        <p:spPr bwMode="auto">
          <a:xfrm>
            <a:off x="0" y="0"/>
            <a:ext cx="9144000" cy="6858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07" name="Text Box 3">
            <a:extLst>
              <a:ext uri="{FF2B5EF4-FFF2-40B4-BE49-F238E27FC236}">
                <a16:creationId xmlns:a16="http://schemas.microsoft.com/office/drawing/2014/main" id="{B8FB5BB3-BD72-4770-A648-8FE90812F958}"/>
              </a:ext>
            </a:extLst>
          </p:cNvPr>
          <p:cNvSpPr txBox="1">
            <a:spLocks noChangeArrowheads="1"/>
          </p:cNvSpPr>
          <p:nvPr/>
        </p:nvSpPr>
        <p:spPr bwMode="auto">
          <a:xfrm>
            <a:off x="4922838" y="4376738"/>
            <a:ext cx="542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de-DE" sz="1400" b="1" i="0" u="none" strike="noStrike" kern="1200" cap="none" spc="0" normalizeH="0" baseline="0" noProof="0">
                <a:ln>
                  <a:noFill/>
                </a:ln>
                <a:solidFill>
                  <a:srgbClr val="02369E"/>
                </a:solidFill>
                <a:effectLst/>
                <a:uLnTx/>
                <a:uFillTx/>
                <a:latin typeface="Arial" panose="020B0604020202020204" pitchFamily="34" charset="0"/>
                <a:ea typeface="+mn-ea"/>
                <a:cs typeface="+mn-cs"/>
              </a:rPr>
              <a:t>120</a:t>
            </a:r>
            <a:r>
              <a:rPr kumimoji="0" lang="en-GB" altLang="de-DE" sz="1400" b="1" i="0" u="none" strike="noStrike" kern="1200" cap="none" spc="0" normalizeH="0" baseline="30000" noProof="0">
                <a:ln>
                  <a:noFill/>
                </a:ln>
                <a:solidFill>
                  <a:srgbClr val="02369E"/>
                </a:solidFill>
                <a:effectLst/>
                <a:uLnTx/>
                <a:uFillTx/>
                <a:latin typeface="Arial" panose="020B0604020202020204" pitchFamily="34" charset="0"/>
                <a:ea typeface="+mn-ea"/>
                <a:cs typeface="+mn-cs"/>
              </a:rPr>
              <a:t>0</a:t>
            </a:r>
            <a:endParaRPr kumimoji="0" lang="en-GB" altLang="de-DE" sz="1400" b="1" i="0" u="none" strike="noStrike" kern="1200" cap="none" spc="0" normalizeH="0" baseline="0" noProof="0">
              <a:ln>
                <a:noFill/>
              </a:ln>
              <a:solidFill>
                <a:srgbClr val="02369E"/>
              </a:solidFill>
              <a:effectLst/>
              <a:uLnTx/>
              <a:uFillTx/>
              <a:latin typeface="Arial" panose="020B0604020202020204" pitchFamily="34" charset="0"/>
              <a:ea typeface="+mn-ea"/>
              <a:cs typeface="+mn-cs"/>
            </a:endParaRPr>
          </a:p>
        </p:txBody>
      </p:sp>
      <p:sp>
        <p:nvSpPr>
          <p:cNvPr id="47108" name="Text Box 4">
            <a:extLst>
              <a:ext uri="{FF2B5EF4-FFF2-40B4-BE49-F238E27FC236}">
                <a16:creationId xmlns:a16="http://schemas.microsoft.com/office/drawing/2014/main" id="{C3E10699-EB70-4C78-A1CA-BD8A01760C2E}"/>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GB" altLang="de-DE" sz="1400" b="1" i="0" u="none" strike="noStrike" kern="1200" cap="none" spc="0" normalizeH="0" baseline="0" noProof="0">
              <a:ln>
                <a:noFill/>
              </a:ln>
              <a:solidFill>
                <a:srgbClr val="CC3300"/>
              </a:solidFill>
              <a:effectLst/>
              <a:uLnTx/>
              <a:uFillTx/>
              <a:latin typeface="Arial" panose="020B0604020202020204" pitchFamily="34" charset="0"/>
              <a:ea typeface="+mn-ea"/>
              <a:cs typeface="+mn-cs"/>
            </a:endParaRPr>
          </a:p>
        </p:txBody>
      </p:sp>
      <p:sp>
        <p:nvSpPr>
          <p:cNvPr id="47110" name="Line 7">
            <a:extLst>
              <a:ext uri="{FF2B5EF4-FFF2-40B4-BE49-F238E27FC236}">
                <a16:creationId xmlns:a16="http://schemas.microsoft.com/office/drawing/2014/main" id="{B4F96BED-3B34-4979-AC0B-466F3F0BF383}"/>
              </a:ext>
            </a:extLst>
          </p:cNvPr>
          <p:cNvSpPr>
            <a:spLocks noChangeShapeType="1"/>
          </p:cNvSpPr>
          <p:nvPr/>
        </p:nvSpPr>
        <p:spPr bwMode="auto">
          <a:xfrm>
            <a:off x="228600" y="5168900"/>
            <a:ext cx="8915400" cy="127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11" name="Text Box 8">
            <a:extLst>
              <a:ext uri="{FF2B5EF4-FFF2-40B4-BE49-F238E27FC236}">
                <a16:creationId xmlns:a16="http://schemas.microsoft.com/office/drawing/2014/main" id="{EA09F318-7599-4C00-8641-8F3744849120}"/>
              </a:ext>
            </a:extLst>
          </p:cNvPr>
          <p:cNvSpPr txBox="1">
            <a:spLocks noChangeArrowheads="1"/>
          </p:cNvSpPr>
          <p:nvPr/>
        </p:nvSpPr>
        <p:spPr bwMode="auto">
          <a:xfrm>
            <a:off x="4251605" y="5444867"/>
            <a:ext cx="1079142"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CC3300"/>
                </a:solidFill>
                <a:effectLst/>
                <a:uLnTx/>
                <a:uFillTx/>
                <a:latin typeface="Arial" panose="020B0604020202020204" pitchFamily="34" charset="0"/>
                <a:ea typeface="+mn-ea"/>
                <a:cs typeface="+mn-cs"/>
              </a:rPr>
              <a:t>安全线</a:t>
            </a:r>
            <a:endParaRPr kumimoji="0" lang="en-US" altLang="zh-CN" sz="1400" b="1" i="0" u="none" strike="noStrike" kern="1200" cap="none" spc="0" normalizeH="0" baseline="0" noProof="0" dirty="0">
              <a:ln>
                <a:noFill/>
              </a:ln>
              <a:solidFill>
                <a:srgbClr val="CC33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GB" altLang="de-DE" sz="1400" b="1" i="0" u="none" strike="noStrike" kern="1200" cap="none" spc="0" normalizeH="0" baseline="0" noProof="0" dirty="0">
                <a:ln>
                  <a:noFill/>
                </a:ln>
                <a:solidFill>
                  <a:srgbClr val="CC3300"/>
                </a:solidFill>
                <a:effectLst/>
                <a:uLnTx/>
                <a:uFillTx/>
                <a:latin typeface="Arial" panose="020B0604020202020204" pitchFamily="34" charset="0"/>
                <a:ea typeface="+mn-ea"/>
                <a:cs typeface="+mn-cs"/>
              </a:rPr>
              <a:t>Safety line</a:t>
            </a:r>
          </a:p>
        </p:txBody>
      </p:sp>
      <p:graphicFrame>
        <p:nvGraphicFramePr>
          <p:cNvPr id="47112" name="Object 9">
            <a:extLst>
              <a:ext uri="{FF2B5EF4-FFF2-40B4-BE49-F238E27FC236}">
                <a16:creationId xmlns:a16="http://schemas.microsoft.com/office/drawing/2014/main" id="{6488854B-B373-4429-83EA-5D6D91A76AA7}"/>
              </a:ext>
            </a:extLst>
          </p:cNvPr>
          <p:cNvGraphicFramePr>
            <a:graphicFrameLocks noChangeAspect="1"/>
          </p:cNvGraphicFramePr>
          <p:nvPr/>
        </p:nvGraphicFramePr>
        <p:xfrm>
          <a:off x="4716463" y="1916113"/>
          <a:ext cx="409575" cy="217487"/>
        </p:xfrm>
        <a:graphic>
          <a:graphicData uri="http://schemas.openxmlformats.org/presentationml/2006/ole">
            <mc:AlternateContent xmlns:mc="http://schemas.openxmlformats.org/markup-compatibility/2006">
              <mc:Choice xmlns:v="urn:schemas-microsoft-com:vml" Requires="v">
                <p:oleObj name="Designer Zeichnung" r:id="rId2" imgW="304800" imgH="304800" progId="Designer.Drawing.7">
                  <p:embed/>
                </p:oleObj>
              </mc:Choice>
              <mc:Fallback>
                <p:oleObj name="Designer Zeichnung" r:id="rId2" imgW="304800" imgH="304800" progId="Designer.Drawing.7">
                  <p:embed/>
                  <p:pic>
                    <p:nvPicPr>
                      <p:cNvPr id="47112" name="Object 9">
                        <a:extLst>
                          <a:ext uri="{FF2B5EF4-FFF2-40B4-BE49-F238E27FC236}">
                            <a16:creationId xmlns:a16="http://schemas.microsoft.com/office/drawing/2014/main" id="{6488854B-B373-4429-83EA-5D6D91A76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16113"/>
                        <a:ext cx="40957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3" name="Text Box 10">
            <a:extLst>
              <a:ext uri="{FF2B5EF4-FFF2-40B4-BE49-F238E27FC236}">
                <a16:creationId xmlns:a16="http://schemas.microsoft.com/office/drawing/2014/main" id="{A7C749F1-C4C5-49C8-AD9A-4BAD16C3A9EC}"/>
              </a:ext>
            </a:extLst>
          </p:cNvPr>
          <p:cNvSpPr txBox="1">
            <a:spLocks noChangeArrowheads="1"/>
          </p:cNvSpPr>
          <p:nvPr/>
        </p:nvSpPr>
        <p:spPr bwMode="auto">
          <a:xfrm>
            <a:off x="5292725" y="1773238"/>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1" i="0" u="none" strike="noStrike" kern="1200" cap="none" spc="0" normalizeH="0" baseline="0" noProof="0" dirty="0">
                <a:ln>
                  <a:noFill/>
                </a:ln>
                <a:solidFill>
                  <a:srgbClr val="02369E"/>
                </a:solidFill>
                <a:effectLst/>
                <a:uLnTx/>
                <a:uFillTx/>
                <a:latin typeface="Arial" panose="020B0604020202020204" pitchFamily="34" charset="0"/>
                <a:ea typeface="+mn-ea"/>
                <a:cs typeface="+mn-cs"/>
              </a:rPr>
              <a:t>风向</a:t>
            </a:r>
            <a:endParaRPr kumimoji="0" lang="de-DE" altLang="de-DE" sz="2400" b="1" i="0" u="none" strike="noStrike" kern="1200" cap="none" spc="0" normalizeH="0" baseline="0" noProof="0" dirty="0">
              <a:ln>
                <a:noFill/>
              </a:ln>
              <a:solidFill>
                <a:srgbClr val="02369E"/>
              </a:solidFill>
              <a:effectLst/>
              <a:uLnTx/>
              <a:uFillTx/>
              <a:latin typeface="Arial" panose="020B0604020202020204" pitchFamily="34" charset="0"/>
              <a:ea typeface="+mn-ea"/>
              <a:cs typeface="+mn-cs"/>
            </a:endParaRPr>
          </a:p>
        </p:txBody>
      </p:sp>
      <p:sp>
        <p:nvSpPr>
          <p:cNvPr id="47114" name="Text Box 12">
            <a:extLst>
              <a:ext uri="{FF2B5EF4-FFF2-40B4-BE49-F238E27FC236}">
                <a16:creationId xmlns:a16="http://schemas.microsoft.com/office/drawing/2014/main" id="{D7D00B2B-5351-4298-8BD3-CB82A622F631}"/>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GB" altLang="de-DE" sz="1400" b="1" i="0" u="none" strike="noStrike" kern="1200" cap="none" spc="0" normalizeH="0" baseline="0" noProof="0">
              <a:ln>
                <a:noFill/>
              </a:ln>
              <a:solidFill>
                <a:srgbClr val="CC3300"/>
              </a:solidFill>
              <a:effectLst/>
              <a:uLnTx/>
              <a:uFillTx/>
              <a:latin typeface="Arial" panose="020B0604020202020204" pitchFamily="34" charset="0"/>
              <a:ea typeface="+mn-ea"/>
              <a:cs typeface="+mn-cs"/>
            </a:endParaRPr>
          </a:p>
        </p:txBody>
      </p:sp>
      <p:grpSp>
        <p:nvGrpSpPr>
          <p:cNvPr id="47115" name="Group 14">
            <a:extLst>
              <a:ext uri="{FF2B5EF4-FFF2-40B4-BE49-F238E27FC236}">
                <a16:creationId xmlns:a16="http://schemas.microsoft.com/office/drawing/2014/main" id="{6B09C5A6-A338-4F6A-99B0-246DEE8D2CFF}"/>
              </a:ext>
            </a:extLst>
          </p:cNvPr>
          <p:cNvGrpSpPr>
            <a:grpSpLocks/>
          </p:cNvGrpSpPr>
          <p:nvPr/>
        </p:nvGrpSpPr>
        <p:grpSpPr bwMode="auto">
          <a:xfrm>
            <a:off x="3527425" y="4918075"/>
            <a:ext cx="2560638" cy="214313"/>
            <a:chOff x="2072" y="3594"/>
            <a:chExt cx="1613" cy="135"/>
          </a:xfrm>
        </p:grpSpPr>
        <p:sp>
          <p:nvSpPr>
            <p:cNvPr id="47500" name="Rectangle 15">
              <a:extLst>
                <a:ext uri="{FF2B5EF4-FFF2-40B4-BE49-F238E27FC236}">
                  <a16:creationId xmlns:a16="http://schemas.microsoft.com/office/drawing/2014/main" id="{483C21DF-0C49-429D-BD82-608BAC26A74A}"/>
                </a:ext>
              </a:extLst>
            </p:cNvPr>
            <p:cNvSpPr>
              <a:spLocks noChangeArrowheads="1"/>
            </p:cNvSpPr>
            <p:nvPr/>
          </p:nvSpPr>
          <p:spPr bwMode="auto">
            <a:xfrm>
              <a:off x="2072" y="3594"/>
              <a:ext cx="1613" cy="135"/>
            </a:xfrm>
            <a:prstGeom prst="rect">
              <a:avLst/>
            </a:prstGeom>
            <a:solidFill>
              <a:srgbClr val="C3C3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501" name="Line 16">
              <a:extLst>
                <a:ext uri="{FF2B5EF4-FFF2-40B4-BE49-F238E27FC236}">
                  <a16:creationId xmlns:a16="http://schemas.microsoft.com/office/drawing/2014/main" id="{B2A554E8-7E8F-44D6-AB65-C09AF5268758}"/>
                </a:ext>
              </a:extLst>
            </p:cNvPr>
            <p:cNvSpPr>
              <a:spLocks noChangeShapeType="1"/>
            </p:cNvSpPr>
            <p:nvPr/>
          </p:nvSpPr>
          <p:spPr bwMode="auto">
            <a:xfrm flipH="1">
              <a:off x="2850" y="3660"/>
              <a:ext cx="835" cy="1"/>
            </a:xfrm>
            <a:prstGeom prst="line">
              <a:avLst/>
            </a:prstGeom>
            <a:noFill/>
            <a:ln w="23813">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47116" name="Rectangle 17">
            <a:extLst>
              <a:ext uri="{FF2B5EF4-FFF2-40B4-BE49-F238E27FC236}">
                <a16:creationId xmlns:a16="http://schemas.microsoft.com/office/drawing/2014/main" id="{122CCB29-1339-4796-9519-FA6B25684C2F}"/>
              </a:ext>
            </a:extLst>
          </p:cNvPr>
          <p:cNvSpPr>
            <a:spLocks noChangeArrowheads="1"/>
          </p:cNvSpPr>
          <p:nvPr/>
        </p:nvSpPr>
        <p:spPr bwMode="auto">
          <a:xfrm>
            <a:off x="4749800" y="5145088"/>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17" name="Rectangle 18">
            <a:extLst>
              <a:ext uri="{FF2B5EF4-FFF2-40B4-BE49-F238E27FC236}">
                <a16:creationId xmlns:a16="http://schemas.microsoft.com/office/drawing/2014/main" id="{BA22E137-D91C-4074-889F-296E9354E2AB}"/>
              </a:ext>
            </a:extLst>
          </p:cNvPr>
          <p:cNvSpPr>
            <a:spLocks noChangeArrowheads="1"/>
          </p:cNvSpPr>
          <p:nvPr/>
        </p:nvSpPr>
        <p:spPr bwMode="auto">
          <a:xfrm>
            <a:off x="4359275"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18" name="Rectangle 19">
            <a:extLst>
              <a:ext uri="{FF2B5EF4-FFF2-40B4-BE49-F238E27FC236}">
                <a16:creationId xmlns:a16="http://schemas.microsoft.com/office/drawing/2014/main" id="{80E99A4C-01B2-4925-A316-A5C4C4B6D4BB}"/>
              </a:ext>
            </a:extLst>
          </p:cNvPr>
          <p:cNvSpPr>
            <a:spLocks noChangeArrowheads="1"/>
          </p:cNvSpPr>
          <p:nvPr/>
        </p:nvSpPr>
        <p:spPr bwMode="auto">
          <a:xfrm>
            <a:off x="5140325"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19" name="Rectangle 20">
            <a:extLst>
              <a:ext uri="{FF2B5EF4-FFF2-40B4-BE49-F238E27FC236}">
                <a16:creationId xmlns:a16="http://schemas.microsoft.com/office/drawing/2014/main" id="{2A275659-B341-410D-9416-7A931477C414}"/>
              </a:ext>
            </a:extLst>
          </p:cNvPr>
          <p:cNvSpPr>
            <a:spLocks noChangeArrowheads="1"/>
          </p:cNvSpPr>
          <p:nvPr/>
        </p:nvSpPr>
        <p:spPr bwMode="auto">
          <a:xfrm>
            <a:off x="4545013" y="5314950"/>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20" name="Rectangle 21">
            <a:extLst>
              <a:ext uri="{FF2B5EF4-FFF2-40B4-BE49-F238E27FC236}">
                <a16:creationId xmlns:a16="http://schemas.microsoft.com/office/drawing/2014/main" id="{42351EB2-A801-4439-9927-1B7D431A7B28}"/>
              </a:ext>
            </a:extLst>
          </p:cNvPr>
          <p:cNvSpPr>
            <a:spLocks noChangeArrowheads="1"/>
          </p:cNvSpPr>
          <p:nvPr/>
        </p:nvSpPr>
        <p:spPr bwMode="auto">
          <a:xfrm>
            <a:off x="4746625" y="5316538"/>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21" name="Rectangle 22">
            <a:extLst>
              <a:ext uri="{FF2B5EF4-FFF2-40B4-BE49-F238E27FC236}">
                <a16:creationId xmlns:a16="http://schemas.microsoft.com/office/drawing/2014/main" id="{9794415B-5B08-4FD2-90F7-D6CA8D858471}"/>
              </a:ext>
            </a:extLst>
          </p:cNvPr>
          <p:cNvSpPr>
            <a:spLocks noChangeArrowheads="1"/>
          </p:cNvSpPr>
          <p:nvPr/>
        </p:nvSpPr>
        <p:spPr bwMode="auto">
          <a:xfrm>
            <a:off x="4933950"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47122" name="Group 24">
            <a:extLst>
              <a:ext uri="{FF2B5EF4-FFF2-40B4-BE49-F238E27FC236}">
                <a16:creationId xmlns:a16="http://schemas.microsoft.com/office/drawing/2014/main" id="{F30865E8-FA23-422B-A63A-8EA70D39A894}"/>
              </a:ext>
            </a:extLst>
          </p:cNvPr>
          <p:cNvGrpSpPr>
            <a:grpSpLocks/>
          </p:cNvGrpSpPr>
          <p:nvPr/>
        </p:nvGrpSpPr>
        <p:grpSpPr bwMode="auto">
          <a:xfrm>
            <a:off x="1333500" y="2827338"/>
            <a:ext cx="6910388" cy="2317750"/>
            <a:chOff x="1200" y="1805"/>
            <a:chExt cx="4177" cy="1460"/>
          </a:xfrm>
        </p:grpSpPr>
        <p:grpSp>
          <p:nvGrpSpPr>
            <p:cNvPr id="47488" name="Group 25">
              <a:extLst>
                <a:ext uri="{FF2B5EF4-FFF2-40B4-BE49-F238E27FC236}">
                  <a16:creationId xmlns:a16="http://schemas.microsoft.com/office/drawing/2014/main" id="{FD27FD45-7E7E-47C8-B8F9-0074643E25A4}"/>
                </a:ext>
              </a:extLst>
            </p:cNvPr>
            <p:cNvGrpSpPr>
              <a:grpSpLocks/>
            </p:cNvGrpSpPr>
            <p:nvPr/>
          </p:nvGrpSpPr>
          <p:grpSpPr bwMode="auto">
            <a:xfrm>
              <a:off x="3213" y="1805"/>
              <a:ext cx="78" cy="252"/>
              <a:chOff x="2802" y="2429"/>
              <a:chExt cx="78" cy="252"/>
            </a:xfrm>
          </p:grpSpPr>
          <p:sp>
            <p:nvSpPr>
              <p:cNvPr id="47498" name="Freeform 26">
                <a:extLst>
                  <a:ext uri="{FF2B5EF4-FFF2-40B4-BE49-F238E27FC236}">
                    <a16:creationId xmlns:a16="http://schemas.microsoft.com/office/drawing/2014/main" id="{3EA661ED-FBD0-4A2C-B75A-222143B57B46}"/>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99" name="Line 27">
                <a:extLst>
                  <a:ext uri="{FF2B5EF4-FFF2-40B4-BE49-F238E27FC236}">
                    <a16:creationId xmlns:a16="http://schemas.microsoft.com/office/drawing/2014/main" id="{871794F8-94C8-498E-9AEF-EB68E05844A8}"/>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47489" name="Group 28">
              <a:extLst>
                <a:ext uri="{FF2B5EF4-FFF2-40B4-BE49-F238E27FC236}">
                  <a16:creationId xmlns:a16="http://schemas.microsoft.com/office/drawing/2014/main" id="{581F670F-47BD-4DE6-A074-9DF24187C799}"/>
                </a:ext>
              </a:extLst>
            </p:cNvPr>
            <p:cNvGrpSpPr>
              <a:grpSpLocks/>
            </p:cNvGrpSpPr>
            <p:nvPr/>
          </p:nvGrpSpPr>
          <p:grpSpPr bwMode="auto">
            <a:xfrm>
              <a:off x="5299" y="1812"/>
              <a:ext cx="78" cy="252"/>
              <a:chOff x="2802" y="2429"/>
              <a:chExt cx="78" cy="252"/>
            </a:xfrm>
          </p:grpSpPr>
          <p:sp>
            <p:nvSpPr>
              <p:cNvPr id="47496" name="Freeform 29">
                <a:extLst>
                  <a:ext uri="{FF2B5EF4-FFF2-40B4-BE49-F238E27FC236}">
                    <a16:creationId xmlns:a16="http://schemas.microsoft.com/office/drawing/2014/main" id="{27F31C03-3DAD-4834-8A6E-4DB94F83CEC4}"/>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97" name="Line 30">
                <a:extLst>
                  <a:ext uri="{FF2B5EF4-FFF2-40B4-BE49-F238E27FC236}">
                    <a16:creationId xmlns:a16="http://schemas.microsoft.com/office/drawing/2014/main" id="{9436675C-B88F-485C-B8E6-40A86B25A58E}"/>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47490" name="Line 31">
              <a:extLst>
                <a:ext uri="{FF2B5EF4-FFF2-40B4-BE49-F238E27FC236}">
                  <a16:creationId xmlns:a16="http://schemas.microsoft.com/office/drawing/2014/main" id="{277F1F61-D609-495E-9123-430F80864994}"/>
                </a:ext>
              </a:extLst>
            </p:cNvPr>
            <p:cNvSpPr>
              <a:spLocks noChangeShapeType="1"/>
            </p:cNvSpPr>
            <p:nvPr/>
          </p:nvSpPr>
          <p:spPr bwMode="auto">
            <a:xfrm flipV="1">
              <a:off x="3319" y="2076"/>
              <a:ext cx="2057" cy="1179"/>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91" name="Line 32">
              <a:extLst>
                <a:ext uri="{FF2B5EF4-FFF2-40B4-BE49-F238E27FC236}">
                  <a16:creationId xmlns:a16="http://schemas.microsoft.com/office/drawing/2014/main" id="{6A931998-BE39-426C-9FD2-CFAEFC973412}"/>
                </a:ext>
              </a:extLst>
            </p:cNvPr>
            <p:cNvSpPr>
              <a:spLocks noChangeShapeType="1"/>
            </p:cNvSpPr>
            <p:nvPr/>
          </p:nvSpPr>
          <p:spPr bwMode="auto">
            <a:xfrm>
              <a:off x="3291" y="2075"/>
              <a:ext cx="0" cy="113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92" name="Line 33">
              <a:extLst>
                <a:ext uri="{FF2B5EF4-FFF2-40B4-BE49-F238E27FC236}">
                  <a16:creationId xmlns:a16="http://schemas.microsoft.com/office/drawing/2014/main" id="{368617E8-F9AF-4566-8C1E-4C9B47F2110F}"/>
                </a:ext>
              </a:extLst>
            </p:cNvPr>
            <p:cNvSpPr>
              <a:spLocks noChangeShapeType="1"/>
            </p:cNvSpPr>
            <p:nvPr/>
          </p:nvSpPr>
          <p:spPr bwMode="auto">
            <a:xfrm flipH="1" flipV="1">
              <a:off x="1260" y="2068"/>
              <a:ext cx="2020" cy="1197"/>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47493" name="Group 34">
              <a:extLst>
                <a:ext uri="{FF2B5EF4-FFF2-40B4-BE49-F238E27FC236}">
                  <a16:creationId xmlns:a16="http://schemas.microsoft.com/office/drawing/2014/main" id="{AF79E934-14D7-4668-ACE0-2ACC78B1DD2C}"/>
                </a:ext>
              </a:extLst>
            </p:cNvPr>
            <p:cNvGrpSpPr>
              <a:grpSpLocks/>
            </p:cNvGrpSpPr>
            <p:nvPr/>
          </p:nvGrpSpPr>
          <p:grpSpPr bwMode="auto">
            <a:xfrm>
              <a:off x="1200" y="1813"/>
              <a:ext cx="78" cy="252"/>
              <a:chOff x="2802" y="2429"/>
              <a:chExt cx="78" cy="252"/>
            </a:xfrm>
          </p:grpSpPr>
          <p:sp>
            <p:nvSpPr>
              <p:cNvPr id="47494" name="Freeform 35">
                <a:extLst>
                  <a:ext uri="{FF2B5EF4-FFF2-40B4-BE49-F238E27FC236}">
                    <a16:creationId xmlns:a16="http://schemas.microsoft.com/office/drawing/2014/main" id="{9A3F3E8B-5EA1-4CAF-838F-C6FB44DA8F12}"/>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95" name="Line 36">
                <a:extLst>
                  <a:ext uri="{FF2B5EF4-FFF2-40B4-BE49-F238E27FC236}">
                    <a16:creationId xmlns:a16="http://schemas.microsoft.com/office/drawing/2014/main" id="{C82DA150-2D8F-4694-A171-A0887CDCF4E2}"/>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47123" name="Freeform 41">
            <a:extLst>
              <a:ext uri="{FF2B5EF4-FFF2-40B4-BE49-F238E27FC236}">
                <a16:creationId xmlns:a16="http://schemas.microsoft.com/office/drawing/2014/main" id="{2F5BA9D7-D539-4719-8DD3-C4550F1102B9}"/>
              </a:ext>
            </a:extLst>
          </p:cNvPr>
          <p:cNvSpPr>
            <a:spLocks/>
          </p:cNvSpPr>
          <p:nvPr/>
        </p:nvSpPr>
        <p:spPr bwMode="auto">
          <a:xfrm>
            <a:off x="5424488" y="4940300"/>
            <a:ext cx="196850" cy="190500"/>
          </a:xfrm>
          <a:custGeom>
            <a:avLst/>
            <a:gdLst>
              <a:gd name="T0" fmla="*/ 2147483646 w 124"/>
              <a:gd name="T1" fmla="*/ 2147483646 h 120"/>
              <a:gd name="T2" fmla="*/ 2147483646 w 124"/>
              <a:gd name="T3" fmla="*/ 2147483646 h 120"/>
              <a:gd name="T4" fmla="*/ 2147483646 w 124"/>
              <a:gd name="T5" fmla="*/ 2147483646 h 120"/>
              <a:gd name="T6" fmla="*/ 2147483646 w 124"/>
              <a:gd name="T7" fmla="*/ 2147483646 h 120"/>
              <a:gd name="T8" fmla="*/ 2147483646 w 124"/>
              <a:gd name="T9" fmla="*/ 2147483646 h 120"/>
              <a:gd name="T10" fmla="*/ 2147483646 w 124"/>
              <a:gd name="T11" fmla="*/ 2147483646 h 120"/>
              <a:gd name="T12" fmla="*/ 2147483646 w 124"/>
              <a:gd name="T13" fmla="*/ 2147483646 h 120"/>
              <a:gd name="T14" fmla="*/ 2147483646 w 124"/>
              <a:gd name="T15" fmla="*/ 2147483646 h 120"/>
              <a:gd name="T16" fmla="*/ 2147483646 w 124"/>
              <a:gd name="T17" fmla="*/ 2147483646 h 120"/>
              <a:gd name="T18" fmla="*/ 2147483646 w 124"/>
              <a:gd name="T19" fmla="*/ 2147483646 h 120"/>
              <a:gd name="T20" fmla="*/ 2147483646 w 124"/>
              <a:gd name="T21" fmla="*/ 2147483646 h 120"/>
              <a:gd name="T22" fmla="*/ 0 w 124"/>
              <a:gd name="T23" fmla="*/ 2147483646 h 120"/>
              <a:gd name="T24" fmla="*/ 2147483646 w 124"/>
              <a:gd name="T25" fmla="*/ 2147483646 h 120"/>
              <a:gd name="T26" fmla="*/ 2147483646 w 124"/>
              <a:gd name="T27" fmla="*/ 2147483646 h 120"/>
              <a:gd name="T28" fmla="*/ 2147483646 w 124"/>
              <a:gd name="T29" fmla="*/ 2147483646 h 120"/>
              <a:gd name="T30" fmla="*/ 2147483646 w 124"/>
              <a:gd name="T31" fmla="*/ 2147483646 h 120"/>
              <a:gd name="T32" fmla="*/ 2147483646 w 124"/>
              <a:gd name="T33" fmla="*/ 2147483646 h 120"/>
              <a:gd name="T34" fmla="*/ 2147483646 w 124"/>
              <a:gd name="T35" fmla="*/ 2147483646 h 120"/>
              <a:gd name="T36" fmla="*/ 2147483646 w 124"/>
              <a:gd name="T37" fmla="*/ 0 h 120"/>
              <a:gd name="T38" fmla="*/ 2147483646 w 124"/>
              <a:gd name="T39" fmla="*/ 2147483646 h 120"/>
              <a:gd name="T40" fmla="*/ 2147483646 w 124"/>
              <a:gd name="T41" fmla="*/ 2147483646 h 120"/>
              <a:gd name="T42" fmla="*/ 2147483646 w 124"/>
              <a:gd name="T43" fmla="*/ 2147483646 h 120"/>
              <a:gd name="T44" fmla="*/ 2147483646 w 124"/>
              <a:gd name="T45" fmla="*/ 2147483646 h 1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4" h="120">
                <a:moveTo>
                  <a:pt x="124" y="62"/>
                </a:moveTo>
                <a:lnTo>
                  <a:pt x="109" y="65"/>
                </a:lnTo>
                <a:lnTo>
                  <a:pt x="91" y="65"/>
                </a:lnTo>
                <a:lnTo>
                  <a:pt x="80" y="116"/>
                </a:lnTo>
                <a:lnTo>
                  <a:pt x="65" y="120"/>
                </a:lnTo>
                <a:lnTo>
                  <a:pt x="65" y="65"/>
                </a:lnTo>
                <a:lnTo>
                  <a:pt x="43" y="65"/>
                </a:lnTo>
                <a:lnTo>
                  <a:pt x="21" y="62"/>
                </a:lnTo>
                <a:lnTo>
                  <a:pt x="14" y="80"/>
                </a:lnTo>
                <a:lnTo>
                  <a:pt x="7" y="80"/>
                </a:lnTo>
                <a:lnTo>
                  <a:pt x="7" y="62"/>
                </a:lnTo>
                <a:lnTo>
                  <a:pt x="0" y="62"/>
                </a:lnTo>
                <a:lnTo>
                  <a:pt x="7" y="58"/>
                </a:lnTo>
                <a:lnTo>
                  <a:pt x="7" y="40"/>
                </a:lnTo>
                <a:lnTo>
                  <a:pt x="14" y="40"/>
                </a:lnTo>
                <a:lnTo>
                  <a:pt x="21" y="58"/>
                </a:lnTo>
                <a:lnTo>
                  <a:pt x="43" y="54"/>
                </a:lnTo>
                <a:lnTo>
                  <a:pt x="65" y="54"/>
                </a:lnTo>
                <a:lnTo>
                  <a:pt x="65" y="0"/>
                </a:lnTo>
                <a:lnTo>
                  <a:pt x="80" y="3"/>
                </a:lnTo>
                <a:lnTo>
                  <a:pt x="91" y="54"/>
                </a:lnTo>
                <a:lnTo>
                  <a:pt x="109" y="54"/>
                </a:lnTo>
                <a:lnTo>
                  <a:pt x="124" y="62"/>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24" name="Text Box 47">
            <a:extLst>
              <a:ext uri="{FF2B5EF4-FFF2-40B4-BE49-F238E27FC236}">
                <a16:creationId xmlns:a16="http://schemas.microsoft.com/office/drawing/2014/main" id="{07FBAD6D-45BD-40B5-8818-93D65250E88A}"/>
              </a:ext>
            </a:extLst>
          </p:cNvPr>
          <p:cNvSpPr txBox="1">
            <a:spLocks noChangeArrowheads="1"/>
          </p:cNvSpPr>
          <p:nvPr/>
        </p:nvSpPr>
        <p:spPr bwMode="auto">
          <a:xfrm>
            <a:off x="2508771" y="185715"/>
            <a:ext cx="4572000" cy="133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793750" rtl="0" eaLnBrk="0" fontAlgn="base" latinLnBrk="0" hangingPunct="0">
              <a:lnSpc>
                <a:spcPct val="7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着陆程序</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793750" rtl="0" eaLnBrk="0" fontAlgn="base" latinLnBrk="0" hangingPunct="0">
              <a:lnSpc>
                <a:spcPct val="70000"/>
              </a:lnSpc>
              <a:spcBef>
                <a:spcPct val="0"/>
              </a:spcBef>
              <a:spcAft>
                <a:spcPct val="0"/>
              </a:spcAft>
              <a:buClrTx/>
              <a:buSzTx/>
              <a:buFontTx/>
              <a:buNone/>
              <a:tabLst/>
              <a:defRPr/>
            </a:pP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793750" rtl="0" eaLnBrk="0" fontAlgn="base" latinLnBrk="0" hangingPunct="0">
              <a:lnSpc>
                <a:spcPct val="7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（不计分，不评分）</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793750" rtl="0" eaLnBrk="0" fontAlgn="base" latinLnBrk="0" hangingPunct="0">
              <a:lnSpc>
                <a:spcPct val="70000"/>
              </a:lnSpc>
              <a:spcBef>
                <a:spcPct val="0"/>
              </a:spcBef>
              <a:spcAft>
                <a:spcPct val="0"/>
              </a:spcAft>
              <a:buClrTx/>
              <a:buSzTx/>
              <a:buFontTx/>
              <a:buNone/>
              <a:tabLst/>
              <a:defRPr/>
            </a:pP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793750" rtl="0" eaLnBrk="0" fontAlgn="base" latinLnBrk="0" hangingPunct="0">
              <a:lnSpc>
                <a:spcPct val="70000"/>
              </a:lnSpc>
              <a:spcBef>
                <a:spcPct val="0"/>
              </a:spcBef>
              <a:spcAft>
                <a:spcPct val="0"/>
              </a:spcAft>
              <a:buClrTx/>
              <a:buSzTx/>
              <a:buFontTx/>
              <a:buNone/>
              <a:tabLst/>
              <a:defRPr/>
            </a:pPr>
            <a:r>
              <a:rPr kumimoji="0" lang="en-GB" altLang="de-D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Landing procedure</a:t>
            </a:r>
          </a:p>
          <a:p>
            <a:pPr marL="0" marR="0" lvl="0" indent="0" algn="ctr" defTabSz="793750" rtl="0" eaLnBrk="0" fontAlgn="base" latinLnBrk="0" hangingPunct="0">
              <a:lnSpc>
                <a:spcPct val="70000"/>
              </a:lnSpc>
              <a:spcBef>
                <a:spcPct val="0"/>
              </a:spcBef>
              <a:spcAft>
                <a:spcPct val="0"/>
              </a:spcAft>
              <a:buClrTx/>
              <a:buSzTx/>
              <a:buFontTx/>
              <a:buNone/>
              <a:tabLst/>
              <a:defRPr/>
            </a:pPr>
            <a:endParaRPr kumimoji="0" lang="en-GB" altLang="de-D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793750" rtl="0" eaLnBrk="0" fontAlgn="base" latinLnBrk="0" hangingPunct="0">
              <a:lnSpc>
                <a:spcPct val="70000"/>
              </a:lnSpc>
              <a:spcBef>
                <a:spcPct val="0"/>
              </a:spcBef>
              <a:spcAft>
                <a:spcPct val="0"/>
              </a:spcAft>
              <a:buClrTx/>
              <a:buSzTx/>
              <a:buFontTx/>
              <a:buNone/>
              <a:tabLst/>
              <a:defRPr/>
            </a:pPr>
            <a:r>
              <a:rPr kumimoji="0" lang="en-GB" altLang="de-D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not judged, not scored )</a:t>
            </a:r>
          </a:p>
        </p:txBody>
      </p:sp>
      <p:sp>
        <p:nvSpPr>
          <p:cNvPr id="63536" name="Text Box 48">
            <a:extLst>
              <a:ext uri="{FF2B5EF4-FFF2-40B4-BE49-F238E27FC236}">
                <a16:creationId xmlns:a16="http://schemas.microsoft.com/office/drawing/2014/main" id="{799C5942-7625-4B26-B218-8E0AC3BFCC40}"/>
              </a:ext>
            </a:extLst>
          </p:cNvPr>
          <p:cNvSpPr txBox="1">
            <a:spLocks noChangeArrowheads="1"/>
          </p:cNvSpPr>
          <p:nvPr/>
        </p:nvSpPr>
        <p:spPr bwMode="auto">
          <a:xfrm>
            <a:off x="656431" y="1978028"/>
            <a:ext cx="42058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着陆方向可以与起飞方向不同。</a:t>
            </a:r>
            <a:endParaRPr kumimoji="0" lang="en-US" altLang="zh-CN" sz="18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The direction of the landing may be different to the take off.</a:t>
            </a:r>
          </a:p>
        </p:txBody>
      </p:sp>
      <p:grpSp>
        <p:nvGrpSpPr>
          <p:cNvPr id="47126" name="Group 49">
            <a:extLst>
              <a:ext uri="{FF2B5EF4-FFF2-40B4-BE49-F238E27FC236}">
                <a16:creationId xmlns:a16="http://schemas.microsoft.com/office/drawing/2014/main" id="{E0A8532D-28F3-4753-96C8-48EE5CF768B4}"/>
              </a:ext>
            </a:extLst>
          </p:cNvPr>
          <p:cNvGrpSpPr>
            <a:grpSpLocks/>
          </p:cNvGrpSpPr>
          <p:nvPr/>
        </p:nvGrpSpPr>
        <p:grpSpPr bwMode="auto">
          <a:xfrm>
            <a:off x="95250" y="173038"/>
            <a:ext cx="1422400" cy="577850"/>
            <a:chOff x="748" y="1253"/>
            <a:chExt cx="4096" cy="1820"/>
          </a:xfrm>
        </p:grpSpPr>
        <p:sp>
          <p:nvSpPr>
            <p:cNvPr id="47127" name="AutoShape 50">
              <a:extLst>
                <a:ext uri="{FF2B5EF4-FFF2-40B4-BE49-F238E27FC236}">
                  <a16:creationId xmlns:a16="http://schemas.microsoft.com/office/drawing/2014/main" id="{6490FC27-264B-49AE-8AF2-69FF5728B3AB}"/>
                </a:ext>
              </a:extLst>
            </p:cNvPr>
            <p:cNvSpPr>
              <a:spLocks noChangeAspect="1" noChangeArrowheads="1" noTextEdit="1"/>
            </p:cNvSpPr>
            <p:nvPr/>
          </p:nvSpPr>
          <p:spPr bwMode="auto">
            <a:xfrm>
              <a:off x="748" y="1253"/>
              <a:ext cx="4096" cy="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47128" name="Group 51">
              <a:extLst>
                <a:ext uri="{FF2B5EF4-FFF2-40B4-BE49-F238E27FC236}">
                  <a16:creationId xmlns:a16="http://schemas.microsoft.com/office/drawing/2014/main" id="{155CBDF3-689F-40FA-9B3E-47940269F7CD}"/>
                </a:ext>
              </a:extLst>
            </p:cNvPr>
            <p:cNvGrpSpPr>
              <a:grpSpLocks/>
            </p:cNvGrpSpPr>
            <p:nvPr/>
          </p:nvGrpSpPr>
          <p:grpSpPr bwMode="auto">
            <a:xfrm>
              <a:off x="756" y="1261"/>
              <a:ext cx="4080" cy="1804"/>
              <a:chOff x="756" y="1261"/>
              <a:chExt cx="4080" cy="1804"/>
            </a:xfrm>
          </p:grpSpPr>
          <p:sp>
            <p:nvSpPr>
              <p:cNvPr id="47288" name="Freeform 52">
                <a:extLst>
                  <a:ext uri="{FF2B5EF4-FFF2-40B4-BE49-F238E27FC236}">
                    <a16:creationId xmlns:a16="http://schemas.microsoft.com/office/drawing/2014/main" id="{6F9A00A1-A68C-46A2-814F-B70D5B5C2A78}"/>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89" name="Freeform 53">
                <a:extLst>
                  <a:ext uri="{FF2B5EF4-FFF2-40B4-BE49-F238E27FC236}">
                    <a16:creationId xmlns:a16="http://schemas.microsoft.com/office/drawing/2014/main" id="{7D2D7C8A-1266-4F66-B4BF-E882253AD956}"/>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90" name="Freeform 54">
                <a:extLst>
                  <a:ext uri="{FF2B5EF4-FFF2-40B4-BE49-F238E27FC236}">
                    <a16:creationId xmlns:a16="http://schemas.microsoft.com/office/drawing/2014/main" id="{83C23788-D7EA-43FD-A722-4580EAE37089}"/>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91" name="Freeform 55">
                <a:extLst>
                  <a:ext uri="{FF2B5EF4-FFF2-40B4-BE49-F238E27FC236}">
                    <a16:creationId xmlns:a16="http://schemas.microsoft.com/office/drawing/2014/main" id="{B5694651-FAFD-4C0B-8083-BD582C218EDA}"/>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92" name="Freeform 56">
                <a:extLst>
                  <a:ext uri="{FF2B5EF4-FFF2-40B4-BE49-F238E27FC236}">
                    <a16:creationId xmlns:a16="http://schemas.microsoft.com/office/drawing/2014/main" id="{60B12970-2C11-4CF7-B9FA-A99260EFFBDF}"/>
                  </a:ext>
                </a:extLst>
              </p:cNvPr>
              <p:cNvSpPr>
                <a:spLocks/>
              </p:cNvSpPr>
              <p:nvPr/>
            </p:nvSpPr>
            <p:spPr bwMode="auto">
              <a:xfrm>
                <a:off x="1753" y="1547"/>
                <a:ext cx="86" cy="171"/>
              </a:xfrm>
              <a:custGeom>
                <a:avLst/>
                <a:gdLst>
                  <a:gd name="T0" fmla="*/ 81 w 86"/>
                  <a:gd name="T1" fmla="*/ 41 h 171"/>
                  <a:gd name="T2" fmla="*/ 82 w 86"/>
                  <a:gd name="T3" fmla="*/ 32 h 171"/>
                  <a:gd name="T4" fmla="*/ 84 w 86"/>
                  <a:gd name="T5" fmla="*/ 25 h 171"/>
                  <a:gd name="T6" fmla="*/ 84 w 86"/>
                  <a:gd name="T7" fmla="*/ 19 h 171"/>
                  <a:gd name="T8" fmla="*/ 82 w 86"/>
                  <a:gd name="T9" fmla="*/ 14 h 171"/>
                  <a:gd name="T10" fmla="*/ 81 w 86"/>
                  <a:gd name="T11" fmla="*/ 8 h 171"/>
                  <a:gd name="T12" fmla="*/ 79 w 86"/>
                  <a:gd name="T13" fmla="*/ 5 h 171"/>
                  <a:gd name="T14" fmla="*/ 76 w 86"/>
                  <a:gd name="T15" fmla="*/ 2 h 171"/>
                  <a:gd name="T16" fmla="*/ 72 w 86"/>
                  <a:gd name="T17" fmla="*/ 0 h 171"/>
                  <a:gd name="T18" fmla="*/ 74 w 86"/>
                  <a:gd name="T19" fmla="*/ 0 h 171"/>
                  <a:gd name="T20" fmla="*/ 79 w 86"/>
                  <a:gd name="T21" fmla="*/ 2 h 171"/>
                  <a:gd name="T22" fmla="*/ 81 w 86"/>
                  <a:gd name="T23" fmla="*/ 3 h 171"/>
                  <a:gd name="T24" fmla="*/ 82 w 86"/>
                  <a:gd name="T25" fmla="*/ 7 h 171"/>
                  <a:gd name="T26" fmla="*/ 84 w 86"/>
                  <a:gd name="T27" fmla="*/ 10 h 171"/>
                  <a:gd name="T28" fmla="*/ 86 w 86"/>
                  <a:gd name="T29" fmla="*/ 20 h 171"/>
                  <a:gd name="T30" fmla="*/ 84 w 86"/>
                  <a:gd name="T31" fmla="*/ 32 h 171"/>
                  <a:gd name="T32" fmla="*/ 81 w 86"/>
                  <a:gd name="T33" fmla="*/ 44 h 171"/>
                  <a:gd name="T34" fmla="*/ 76 w 86"/>
                  <a:gd name="T35" fmla="*/ 59 h 171"/>
                  <a:gd name="T36" fmla="*/ 69 w 86"/>
                  <a:gd name="T37" fmla="*/ 74 h 171"/>
                  <a:gd name="T38" fmla="*/ 62 w 86"/>
                  <a:gd name="T39" fmla="*/ 90 h 171"/>
                  <a:gd name="T40" fmla="*/ 45 w 86"/>
                  <a:gd name="T41" fmla="*/ 118 h 171"/>
                  <a:gd name="T42" fmla="*/ 28 w 86"/>
                  <a:gd name="T43" fmla="*/ 145 h 171"/>
                  <a:gd name="T44" fmla="*/ 20 w 86"/>
                  <a:gd name="T45" fmla="*/ 156 h 171"/>
                  <a:gd name="T46" fmla="*/ 11 w 86"/>
                  <a:gd name="T47" fmla="*/ 164 h 171"/>
                  <a:gd name="T48" fmla="*/ 5 w 86"/>
                  <a:gd name="T49" fmla="*/ 169 h 171"/>
                  <a:gd name="T50" fmla="*/ 0 w 86"/>
                  <a:gd name="T51" fmla="*/ 171 h 171"/>
                  <a:gd name="T52" fmla="*/ 81 w 86"/>
                  <a:gd name="T53" fmla="*/ 41 h 1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6" h="171">
                    <a:moveTo>
                      <a:pt x="81" y="41"/>
                    </a:moveTo>
                    <a:lnTo>
                      <a:pt x="82" y="32"/>
                    </a:lnTo>
                    <a:lnTo>
                      <a:pt x="84" y="25"/>
                    </a:lnTo>
                    <a:lnTo>
                      <a:pt x="84" y="19"/>
                    </a:lnTo>
                    <a:lnTo>
                      <a:pt x="82" y="14"/>
                    </a:lnTo>
                    <a:lnTo>
                      <a:pt x="81" y="8"/>
                    </a:lnTo>
                    <a:lnTo>
                      <a:pt x="79" y="5"/>
                    </a:lnTo>
                    <a:lnTo>
                      <a:pt x="76" y="2"/>
                    </a:lnTo>
                    <a:lnTo>
                      <a:pt x="72" y="0"/>
                    </a:lnTo>
                    <a:lnTo>
                      <a:pt x="74" y="0"/>
                    </a:lnTo>
                    <a:lnTo>
                      <a:pt x="79" y="2"/>
                    </a:lnTo>
                    <a:lnTo>
                      <a:pt x="81" y="3"/>
                    </a:lnTo>
                    <a:lnTo>
                      <a:pt x="82" y="7"/>
                    </a:lnTo>
                    <a:lnTo>
                      <a:pt x="84" y="10"/>
                    </a:lnTo>
                    <a:lnTo>
                      <a:pt x="86" y="20"/>
                    </a:lnTo>
                    <a:lnTo>
                      <a:pt x="84" y="32"/>
                    </a:lnTo>
                    <a:lnTo>
                      <a:pt x="81" y="44"/>
                    </a:lnTo>
                    <a:lnTo>
                      <a:pt x="76" y="59"/>
                    </a:lnTo>
                    <a:lnTo>
                      <a:pt x="69" y="74"/>
                    </a:lnTo>
                    <a:lnTo>
                      <a:pt x="62" y="90"/>
                    </a:lnTo>
                    <a:lnTo>
                      <a:pt x="45" y="118"/>
                    </a:lnTo>
                    <a:lnTo>
                      <a:pt x="28" y="145"/>
                    </a:lnTo>
                    <a:lnTo>
                      <a:pt x="20" y="156"/>
                    </a:lnTo>
                    <a:lnTo>
                      <a:pt x="11" y="164"/>
                    </a:lnTo>
                    <a:lnTo>
                      <a:pt x="5" y="169"/>
                    </a:lnTo>
                    <a:lnTo>
                      <a:pt x="0" y="171"/>
                    </a:lnTo>
                    <a:lnTo>
                      <a:pt x="81"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93" name="Freeform 57">
                <a:extLst>
                  <a:ext uri="{FF2B5EF4-FFF2-40B4-BE49-F238E27FC236}">
                    <a16:creationId xmlns:a16="http://schemas.microsoft.com/office/drawing/2014/main" id="{10808936-406C-405E-B28F-8E04F025AD70}"/>
                  </a:ext>
                </a:extLst>
              </p:cNvPr>
              <p:cNvSpPr>
                <a:spLocks/>
              </p:cNvSpPr>
              <p:nvPr/>
            </p:nvSpPr>
            <p:spPr bwMode="auto">
              <a:xfrm>
                <a:off x="3838" y="1559"/>
                <a:ext cx="28" cy="164"/>
              </a:xfrm>
              <a:custGeom>
                <a:avLst/>
                <a:gdLst>
                  <a:gd name="T0" fmla="*/ 0 w 28"/>
                  <a:gd name="T1" fmla="*/ 164 h 164"/>
                  <a:gd name="T2" fmla="*/ 6 w 28"/>
                  <a:gd name="T3" fmla="*/ 133 h 164"/>
                  <a:gd name="T4" fmla="*/ 12 w 28"/>
                  <a:gd name="T5" fmla="*/ 105 h 164"/>
                  <a:gd name="T6" fmla="*/ 15 w 28"/>
                  <a:gd name="T7" fmla="*/ 78 h 164"/>
                  <a:gd name="T8" fmla="*/ 15 w 28"/>
                  <a:gd name="T9" fmla="*/ 54 h 164"/>
                  <a:gd name="T10" fmla="*/ 15 w 28"/>
                  <a:gd name="T11" fmla="*/ 35 h 164"/>
                  <a:gd name="T12" fmla="*/ 12 w 28"/>
                  <a:gd name="T13" fmla="*/ 20 h 164"/>
                  <a:gd name="T14" fmla="*/ 10 w 28"/>
                  <a:gd name="T15" fmla="*/ 13 h 164"/>
                  <a:gd name="T16" fmla="*/ 6 w 28"/>
                  <a:gd name="T17" fmla="*/ 8 h 164"/>
                  <a:gd name="T18" fmla="*/ 5 w 28"/>
                  <a:gd name="T19" fmla="*/ 5 h 164"/>
                  <a:gd name="T20" fmla="*/ 1 w 28"/>
                  <a:gd name="T21" fmla="*/ 3 h 164"/>
                  <a:gd name="T22" fmla="*/ 10 w 28"/>
                  <a:gd name="T23" fmla="*/ 0 h 164"/>
                  <a:gd name="T24" fmla="*/ 15 w 28"/>
                  <a:gd name="T25" fmla="*/ 3 h 164"/>
                  <a:gd name="T26" fmla="*/ 18 w 28"/>
                  <a:gd name="T27" fmla="*/ 10 h 164"/>
                  <a:gd name="T28" fmla="*/ 22 w 28"/>
                  <a:gd name="T29" fmla="*/ 17 h 164"/>
                  <a:gd name="T30" fmla="*/ 25 w 28"/>
                  <a:gd name="T31" fmla="*/ 25 h 164"/>
                  <a:gd name="T32" fmla="*/ 28 w 28"/>
                  <a:gd name="T33" fmla="*/ 45 h 164"/>
                  <a:gd name="T34" fmla="*/ 28 w 28"/>
                  <a:gd name="T35" fmla="*/ 69 h 164"/>
                  <a:gd name="T36" fmla="*/ 27 w 28"/>
                  <a:gd name="T37" fmla="*/ 95 h 164"/>
                  <a:gd name="T38" fmla="*/ 23 w 28"/>
                  <a:gd name="T39" fmla="*/ 118 h 164"/>
                  <a:gd name="T40" fmla="*/ 20 w 28"/>
                  <a:gd name="T41" fmla="*/ 144 h 164"/>
                  <a:gd name="T42" fmla="*/ 15 w 28"/>
                  <a:gd name="T43" fmla="*/ 164 h 164"/>
                  <a:gd name="T44" fmla="*/ 0 w 28"/>
                  <a:gd name="T45" fmla="*/ 164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164">
                    <a:moveTo>
                      <a:pt x="0" y="164"/>
                    </a:moveTo>
                    <a:lnTo>
                      <a:pt x="6" y="133"/>
                    </a:lnTo>
                    <a:lnTo>
                      <a:pt x="12" y="105"/>
                    </a:lnTo>
                    <a:lnTo>
                      <a:pt x="15" y="78"/>
                    </a:lnTo>
                    <a:lnTo>
                      <a:pt x="15" y="54"/>
                    </a:lnTo>
                    <a:lnTo>
                      <a:pt x="15" y="35"/>
                    </a:lnTo>
                    <a:lnTo>
                      <a:pt x="12" y="20"/>
                    </a:lnTo>
                    <a:lnTo>
                      <a:pt x="10" y="13"/>
                    </a:lnTo>
                    <a:lnTo>
                      <a:pt x="6" y="8"/>
                    </a:lnTo>
                    <a:lnTo>
                      <a:pt x="5" y="5"/>
                    </a:lnTo>
                    <a:lnTo>
                      <a:pt x="1" y="3"/>
                    </a:lnTo>
                    <a:lnTo>
                      <a:pt x="10" y="0"/>
                    </a:lnTo>
                    <a:lnTo>
                      <a:pt x="15" y="3"/>
                    </a:lnTo>
                    <a:lnTo>
                      <a:pt x="18" y="10"/>
                    </a:lnTo>
                    <a:lnTo>
                      <a:pt x="22" y="17"/>
                    </a:lnTo>
                    <a:lnTo>
                      <a:pt x="25" y="25"/>
                    </a:lnTo>
                    <a:lnTo>
                      <a:pt x="28" y="45"/>
                    </a:lnTo>
                    <a:lnTo>
                      <a:pt x="28" y="69"/>
                    </a:lnTo>
                    <a:lnTo>
                      <a:pt x="27" y="95"/>
                    </a:lnTo>
                    <a:lnTo>
                      <a:pt x="23" y="118"/>
                    </a:lnTo>
                    <a:lnTo>
                      <a:pt x="20" y="144"/>
                    </a:lnTo>
                    <a:lnTo>
                      <a:pt x="15" y="164"/>
                    </a:lnTo>
                    <a:lnTo>
                      <a:pt x="0" y="16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94" name="Freeform 58">
                <a:extLst>
                  <a:ext uri="{FF2B5EF4-FFF2-40B4-BE49-F238E27FC236}">
                    <a16:creationId xmlns:a16="http://schemas.microsoft.com/office/drawing/2014/main" id="{1591D4F2-4944-4FC0-AA0E-4993F44A8449}"/>
                  </a:ext>
                </a:extLst>
              </p:cNvPr>
              <p:cNvSpPr>
                <a:spLocks/>
              </p:cNvSpPr>
              <p:nvPr/>
            </p:nvSpPr>
            <p:spPr bwMode="auto">
              <a:xfrm>
                <a:off x="1753" y="1532"/>
                <a:ext cx="175" cy="186"/>
              </a:xfrm>
              <a:custGeom>
                <a:avLst/>
                <a:gdLst>
                  <a:gd name="T0" fmla="*/ 172 w 175"/>
                  <a:gd name="T1" fmla="*/ 7 h 186"/>
                  <a:gd name="T2" fmla="*/ 160 w 175"/>
                  <a:gd name="T3" fmla="*/ 5 h 186"/>
                  <a:gd name="T4" fmla="*/ 141 w 175"/>
                  <a:gd name="T5" fmla="*/ 3 h 186"/>
                  <a:gd name="T6" fmla="*/ 125 w 175"/>
                  <a:gd name="T7" fmla="*/ 0 h 186"/>
                  <a:gd name="T8" fmla="*/ 118 w 175"/>
                  <a:gd name="T9" fmla="*/ 0 h 186"/>
                  <a:gd name="T10" fmla="*/ 116 w 175"/>
                  <a:gd name="T11" fmla="*/ 0 h 186"/>
                  <a:gd name="T12" fmla="*/ 96 w 175"/>
                  <a:gd name="T13" fmla="*/ 7 h 186"/>
                  <a:gd name="T14" fmla="*/ 74 w 175"/>
                  <a:gd name="T15" fmla="*/ 15 h 186"/>
                  <a:gd name="T16" fmla="*/ 79 w 175"/>
                  <a:gd name="T17" fmla="*/ 17 h 186"/>
                  <a:gd name="T18" fmla="*/ 81 w 175"/>
                  <a:gd name="T19" fmla="*/ 18 h 186"/>
                  <a:gd name="T20" fmla="*/ 82 w 175"/>
                  <a:gd name="T21" fmla="*/ 22 h 186"/>
                  <a:gd name="T22" fmla="*/ 84 w 175"/>
                  <a:gd name="T23" fmla="*/ 25 h 186"/>
                  <a:gd name="T24" fmla="*/ 86 w 175"/>
                  <a:gd name="T25" fmla="*/ 35 h 186"/>
                  <a:gd name="T26" fmla="*/ 84 w 175"/>
                  <a:gd name="T27" fmla="*/ 47 h 186"/>
                  <a:gd name="T28" fmla="*/ 81 w 175"/>
                  <a:gd name="T29" fmla="*/ 59 h 186"/>
                  <a:gd name="T30" fmla="*/ 76 w 175"/>
                  <a:gd name="T31" fmla="*/ 74 h 186"/>
                  <a:gd name="T32" fmla="*/ 69 w 175"/>
                  <a:gd name="T33" fmla="*/ 89 h 186"/>
                  <a:gd name="T34" fmla="*/ 62 w 175"/>
                  <a:gd name="T35" fmla="*/ 105 h 186"/>
                  <a:gd name="T36" fmla="*/ 45 w 175"/>
                  <a:gd name="T37" fmla="*/ 133 h 186"/>
                  <a:gd name="T38" fmla="*/ 28 w 175"/>
                  <a:gd name="T39" fmla="*/ 160 h 186"/>
                  <a:gd name="T40" fmla="*/ 20 w 175"/>
                  <a:gd name="T41" fmla="*/ 171 h 186"/>
                  <a:gd name="T42" fmla="*/ 11 w 175"/>
                  <a:gd name="T43" fmla="*/ 179 h 186"/>
                  <a:gd name="T44" fmla="*/ 5 w 175"/>
                  <a:gd name="T45" fmla="*/ 184 h 186"/>
                  <a:gd name="T46" fmla="*/ 0 w 175"/>
                  <a:gd name="T47" fmla="*/ 186 h 186"/>
                  <a:gd name="T48" fmla="*/ 3 w 175"/>
                  <a:gd name="T49" fmla="*/ 186 h 186"/>
                  <a:gd name="T50" fmla="*/ 91 w 175"/>
                  <a:gd name="T51" fmla="*/ 118 h 186"/>
                  <a:gd name="T52" fmla="*/ 146 w 175"/>
                  <a:gd name="T53" fmla="*/ 74 h 186"/>
                  <a:gd name="T54" fmla="*/ 155 w 175"/>
                  <a:gd name="T55" fmla="*/ 66 h 186"/>
                  <a:gd name="T56" fmla="*/ 163 w 175"/>
                  <a:gd name="T57" fmla="*/ 57 h 186"/>
                  <a:gd name="T58" fmla="*/ 168 w 175"/>
                  <a:gd name="T59" fmla="*/ 49 h 186"/>
                  <a:gd name="T60" fmla="*/ 172 w 175"/>
                  <a:gd name="T61" fmla="*/ 40 h 186"/>
                  <a:gd name="T62" fmla="*/ 175 w 175"/>
                  <a:gd name="T63" fmla="*/ 32 h 186"/>
                  <a:gd name="T64" fmla="*/ 175 w 175"/>
                  <a:gd name="T65" fmla="*/ 25 h 186"/>
                  <a:gd name="T66" fmla="*/ 173 w 175"/>
                  <a:gd name="T67" fmla="*/ 15 h 186"/>
                  <a:gd name="T68" fmla="*/ 172 w 175"/>
                  <a:gd name="T69" fmla="*/ 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 h="186">
                    <a:moveTo>
                      <a:pt x="172" y="7"/>
                    </a:moveTo>
                    <a:lnTo>
                      <a:pt x="160" y="5"/>
                    </a:lnTo>
                    <a:lnTo>
                      <a:pt x="141" y="3"/>
                    </a:lnTo>
                    <a:lnTo>
                      <a:pt x="125" y="0"/>
                    </a:lnTo>
                    <a:lnTo>
                      <a:pt x="118" y="0"/>
                    </a:lnTo>
                    <a:lnTo>
                      <a:pt x="116" y="0"/>
                    </a:lnTo>
                    <a:lnTo>
                      <a:pt x="96" y="7"/>
                    </a:lnTo>
                    <a:lnTo>
                      <a:pt x="74" y="15"/>
                    </a:lnTo>
                    <a:lnTo>
                      <a:pt x="79" y="17"/>
                    </a:lnTo>
                    <a:lnTo>
                      <a:pt x="81" y="18"/>
                    </a:lnTo>
                    <a:lnTo>
                      <a:pt x="82" y="22"/>
                    </a:lnTo>
                    <a:lnTo>
                      <a:pt x="84" y="25"/>
                    </a:lnTo>
                    <a:lnTo>
                      <a:pt x="86" y="35"/>
                    </a:lnTo>
                    <a:lnTo>
                      <a:pt x="84" y="47"/>
                    </a:lnTo>
                    <a:lnTo>
                      <a:pt x="81" y="59"/>
                    </a:lnTo>
                    <a:lnTo>
                      <a:pt x="76" y="74"/>
                    </a:lnTo>
                    <a:lnTo>
                      <a:pt x="69" y="89"/>
                    </a:lnTo>
                    <a:lnTo>
                      <a:pt x="62" y="105"/>
                    </a:lnTo>
                    <a:lnTo>
                      <a:pt x="45" y="133"/>
                    </a:lnTo>
                    <a:lnTo>
                      <a:pt x="28" y="160"/>
                    </a:lnTo>
                    <a:lnTo>
                      <a:pt x="20" y="171"/>
                    </a:lnTo>
                    <a:lnTo>
                      <a:pt x="11" y="179"/>
                    </a:lnTo>
                    <a:lnTo>
                      <a:pt x="5" y="184"/>
                    </a:lnTo>
                    <a:lnTo>
                      <a:pt x="0" y="186"/>
                    </a:lnTo>
                    <a:lnTo>
                      <a:pt x="3" y="186"/>
                    </a:lnTo>
                    <a:lnTo>
                      <a:pt x="91" y="118"/>
                    </a:lnTo>
                    <a:lnTo>
                      <a:pt x="146" y="74"/>
                    </a:lnTo>
                    <a:lnTo>
                      <a:pt x="155" y="66"/>
                    </a:lnTo>
                    <a:lnTo>
                      <a:pt x="163" y="57"/>
                    </a:lnTo>
                    <a:lnTo>
                      <a:pt x="168" y="49"/>
                    </a:lnTo>
                    <a:lnTo>
                      <a:pt x="172" y="40"/>
                    </a:lnTo>
                    <a:lnTo>
                      <a:pt x="175" y="32"/>
                    </a:lnTo>
                    <a:lnTo>
                      <a:pt x="175" y="25"/>
                    </a:lnTo>
                    <a:lnTo>
                      <a:pt x="173" y="15"/>
                    </a:lnTo>
                    <a:lnTo>
                      <a:pt x="172" y="7"/>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95" name="Freeform 59">
                <a:extLst>
                  <a:ext uri="{FF2B5EF4-FFF2-40B4-BE49-F238E27FC236}">
                    <a16:creationId xmlns:a16="http://schemas.microsoft.com/office/drawing/2014/main" id="{B63A4765-E8FC-4150-9DBB-57171BF07FB4}"/>
                  </a:ext>
                </a:extLst>
              </p:cNvPr>
              <p:cNvSpPr>
                <a:spLocks/>
              </p:cNvSpPr>
              <p:nvPr/>
            </p:nvSpPr>
            <p:spPr bwMode="auto">
              <a:xfrm>
                <a:off x="3652" y="1517"/>
                <a:ext cx="370" cy="696"/>
              </a:xfrm>
              <a:custGeom>
                <a:avLst/>
                <a:gdLst>
                  <a:gd name="T0" fmla="*/ 366 w 370"/>
                  <a:gd name="T1" fmla="*/ 1 h 696"/>
                  <a:gd name="T2" fmla="*/ 351 w 370"/>
                  <a:gd name="T3" fmla="*/ 0 h 696"/>
                  <a:gd name="T4" fmla="*/ 328 w 370"/>
                  <a:gd name="T5" fmla="*/ 0 h 696"/>
                  <a:gd name="T6" fmla="*/ 307 w 370"/>
                  <a:gd name="T7" fmla="*/ 0 h 696"/>
                  <a:gd name="T8" fmla="*/ 297 w 370"/>
                  <a:gd name="T9" fmla="*/ 0 h 696"/>
                  <a:gd name="T10" fmla="*/ 284 w 370"/>
                  <a:gd name="T11" fmla="*/ 1 h 696"/>
                  <a:gd name="T12" fmla="*/ 272 w 370"/>
                  <a:gd name="T13" fmla="*/ 5 h 696"/>
                  <a:gd name="T14" fmla="*/ 196 w 370"/>
                  <a:gd name="T15" fmla="*/ 42 h 696"/>
                  <a:gd name="T16" fmla="*/ 201 w 370"/>
                  <a:gd name="T17" fmla="*/ 49 h 696"/>
                  <a:gd name="T18" fmla="*/ 206 w 370"/>
                  <a:gd name="T19" fmla="*/ 57 h 696"/>
                  <a:gd name="T20" fmla="*/ 209 w 370"/>
                  <a:gd name="T21" fmla="*/ 71 h 696"/>
                  <a:gd name="T22" fmla="*/ 211 w 370"/>
                  <a:gd name="T23" fmla="*/ 86 h 696"/>
                  <a:gd name="T24" fmla="*/ 211 w 370"/>
                  <a:gd name="T25" fmla="*/ 103 h 696"/>
                  <a:gd name="T26" fmla="*/ 209 w 370"/>
                  <a:gd name="T27" fmla="*/ 121 h 696"/>
                  <a:gd name="T28" fmla="*/ 208 w 370"/>
                  <a:gd name="T29" fmla="*/ 143 h 696"/>
                  <a:gd name="T30" fmla="*/ 203 w 370"/>
                  <a:gd name="T31" fmla="*/ 165 h 696"/>
                  <a:gd name="T32" fmla="*/ 192 w 370"/>
                  <a:gd name="T33" fmla="*/ 216 h 696"/>
                  <a:gd name="T34" fmla="*/ 179 w 370"/>
                  <a:gd name="T35" fmla="*/ 270 h 696"/>
                  <a:gd name="T36" fmla="*/ 162 w 370"/>
                  <a:gd name="T37" fmla="*/ 326 h 696"/>
                  <a:gd name="T38" fmla="*/ 144 w 370"/>
                  <a:gd name="T39" fmla="*/ 385 h 696"/>
                  <a:gd name="T40" fmla="*/ 123 w 370"/>
                  <a:gd name="T41" fmla="*/ 441 h 696"/>
                  <a:gd name="T42" fmla="*/ 101 w 370"/>
                  <a:gd name="T43" fmla="*/ 496 h 696"/>
                  <a:gd name="T44" fmla="*/ 81 w 370"/>
                  <a:gd name="T45" fmla="*/ 549 h 696"/>
                  <a:gd name="T46" fmla="*/ 61 w 370"/>
                  <a:gd name="T47" fmla="*/ 594 h 696"/>
                  <a:gd name="T48" fmla="*/ 42 w 370"/>
                  <a:gd name="T49" fmla="*/ 633 h 696"/>
                  <a:gd name="T50" fmla="*/ 25 w 370"/>
                  <a:gd name="T51" fmla="*/ 665 h 696"/>
                  <a:gd name="T52" fmla="*/ 17 w 370"/>
                  <a:gd name="T53" fmla="*/ 677 h 696"/>
                  <a:gd name="T54" fmla="*/ 10 w 370"/>
                  <a:gd name="T55" fmla="*/ 686 h 696"/>
                  <a:gd name="T56" fmla="*/ 5 w 370"/>
                  <a:gd name="T57" fmla="*/ 692 h 696"/>
                  <a:gd name="T58" fmla="*/ 0 w 370"/>
                  <a:gd name="T59" fmla="*/ 696 h 696"/>
                  <a:gd name="T60" fmla="*/ 3 w 370"/>
                  <a:gd name="T61" fmla="*/ 692 h 696"/>
                  <a:gd name="T62" fmla="*/ 103 w 370"/>
                  <a:gd name="T63" fmla="*/ 542 h 696"/>
                  <a:gd name="T64" fmla="*/ 184 w 370"/>
                  <a:gd name="T65" fmla="*/ 419 h 696"/>
                  <a:gd name="T66" fmla="*/ 252 w 370"/>
                  <a:gd name="T67" fmla="*/ 319 h 696"/>
                  <a:gd name="T68" fmla="*/ 302 w 370"/>
                  <a:gd name="T69" fmla="*/ 236 h 696"/>
                  <a:gd name="T70" fmla="*/ 322 w 370"/>
                  <a:gd name="T71" fmla="*/ 201 h 696"/>
                  <a:gd name="T72" fmla="*/ 338 w 370"/>
                  <a:gd name="T73" fmla="*/ 169 h 696"/>
                  <a:gd name="T74" fmla="*/ 351 w 370"/>
                  <a:gd name="T75" fmla="*/ 138 h 696"/>
                  <a:gd name="T76" fmla="*/ 361 w 370"/>
                  <a:gd name="T77" fmla="*/ 109 h 696"/>
                  <a:gd name="T78" fmla="*/ 366 w 370"/>
                  <a:gd name="T79" fmla="*/ 82 h 696"/>
                  <a:gd name="T80" fmla="*/ 370 w 370"/>
                  <a:gd name="T81" fmla="*/ 55 h 696"/>
                  <a:gd name="T82" fmla="*/ 370 w 370"/>
                  <a:gd name="T83" fmla="*/ 28 h 696"/>
                  <a:gd name="T84" fmla="*/ 366 w 370"/>
                  <a:gd name="T85" fmla="*/ 1 h 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0" h="696">
                    <a:moveTo>
                      <a:pt x="366" y="1"/>
                    </a:moveTo>
                    <a:lnTo>
                      <a:pt x="351" y="0"/>
                    </a:lnTo>
                    <a:lnTo>
                      <a:pt x="328" y="0"/>
                    </a:lnTo>
                    <a:lnTo>
                      <a:pt x="307" y="0"/>
                    </a:lnTo>
                    <a:lnTo>
                      <a:pt x="297" y="0"/>
                    </a:lnTo>
                    <a:lnTo>
                      <a:pt x="284" y="1"/>
                    </a:lnTo>
                    <a:lnTo>
                      <a:pt x="272" y="5"/>
                    </a:lnTo>
                    <a:lnTo>
                      <a:pt x="196" y="42"/>
                    </a:lnTo>
                    <a:lnTo>
                      <a:pt x="201" y="49"/>
                    </a:lnTo>
                    <a:lnTo>
                      <a:pt x="206" y="57"/>
                    </a:lnTo>
                    <a:lnTo>
                      <a:pt x="209" y="71"/>
                    </a:lnTo>
                    <a:lnTo>
                      <a:pt x="211" y="86"/>
                    </a:lnTo>
                    <a:lnTo>
                      <a:pt x="211" y="103"/>
                    </a:lnTo>
                    <a:lnTo>
                      <a:pt x="209" y="121"/>
                    </a:lnTo>
                    <a:lnTo>
                      <a:pt x="208" y="143"/>
                    </a:lnTo>
                    <a:lnTo>
                      <a:pt x="203" y="165"/>
                    </a:lnTo>
                    <a:lnTo>
                      <a:pt x="192" y="216"/>
                    </a:lnTo>
                    <a:lnTo>
                      <a:pt x="179" y="270"/>
                    </a:lnTo>
                    <a:lnTo>
                      <a:pt x="162" y="326"/>
                    </a:lnTo>
                    <a:lnTo>
                      <a:pt x="144" y="385"/>
                    </a:lnTo>
                    <a:lnTo>
                      <a:pt x="123" y="441"/>
                    </a:lnTo>
                    <a:lnTo>
                      <a:pt x="101" y="496"/>
                    </a:lnTo>
                    <a:lnTo>
                      <a:pt x="81" y="549"/>
                    </a:lnTo>
                    <a:lnTo>
                      <a:pt x="61" y="594"/>
                    </a:lnTo>
                    <a:lnTo>
                      <a:pt x="42" y="633"/>
                    </a:lnTo>
                    <a:lnTo>
                      <a:pt x="25" y="665"/>
                    </a:lnTo>
                    <a:lnTo>
                      <a:pt x="17" y="677"/>
                    </a:lnTo>
                    <a:lnTo>
                      <a:pt x="10" y="686"/>
                    </a:lnTo>
                    <a:lnTo>
                      <a:pt x="5" y="692"/>
                    </a:lnTo>
                    <a:lnTo>
                      <a:pt x="0" y="696"/>
                    </a:lnTo>
                    <a:lnTo>
                      <a:pt x="3" y="692"/>
                    </a:lnTo>
                    <a:lnTo>
                      <a:pt x="103" y="542"/>
                    </a:lnTo>
                    <a:lnTo>
                      <a:pt x="184" y="419"/>
                    </a:lnTo>
                    <a:lnTo>
                      <a:pt x="252" y="319"/>
                    </a:lnTo>
                    <a:lnTo>
                      <a:pt x="302" y="236"/>
                    </a:lnTo>
                    <a:lnTo>
                      <a:pt x="322" y="201"/>
                    </a:lnTo>
                    <a:lnTo>
                      <a:pt x="338" y="169"/>
                    </a:lnTo>
                    <a:lnTo>
                      <a:pt x="351" y="138"/>
                    </a:lnTo>
                    <a:lnTo>
                      <a:pt x="361" y="109"/>
                    </a:lnTo>
                    <a:lnTo>
                      <a:pt x="366" y="82"/>
                    </a:lnTo>
                    <a:lnTo>
                      <a:pt x="370" y="55"/>
                    </a:lnTo>
                    <a:lnTo>
                      <a:pt x="370" y="28"/>
                    </a:lnTo>
                    <a:lnTo>
                      <a:pt x="366" y="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96" name="Freeform 60">
                <a:extLst>
                  <a:ext uri="{FF2B5EF4-FFF2-40B4-BE49-F238E27FC236}">
                    <a16:creationId xmlns:a16="http://schemas.microsoft.com/office/drawing/2014/main" id="{C2151F65-5C56-4D7F-AFDD-1047C4DC45DF}"/>
                  </a:ext>
                </a:extLst>
              </p:cNvPr>
              <p:cNvSpPr>
                <a:spLocks/>
              </p:cNvSpPr>
              <p:nvPr/>
            </p:nvSpPr>
            <p:spPr bwMode="auto">
              <a:xfrm>
                <a:off x="1791" y="1559"/>
                <a:ext cx="144" cy="86"/>
              </a:xfrm>
              <a:custGeom>
                <a:avLst/>
                <a:gdLst>
                  <a:gd name="T0" fmla="*/ 144 w 144"/>
                  <a:gd name="T1" fmla="*/ 0 h 86"/>
                  <a:gd name="T2" fmla="*/ 134 w 144"/>
                  <a:gd name="T3" fmla="*/ 7 h 86"/>
                  <a:gd name="T4" fmla="*/ 122 w 144"/>
                  <a:gd name="T5" fmla="*/ 13 h 86"/>
                  <a:gd name="T6" fmla="*/ 108 w 144"/>
                  <a:gd name="T7" fmla="*/ 18 h 86"/>
                  <a:gd name="T8" fmla="*/ 93 w 144"/>
                  <a:gd name="T9" fmla="*/ 24 h 86"/>
                  <a:gd name="T10" fmla="*/ 76 w 144"/>
                  <a:gd name="T11" fmla="*/ 25 h 86"/>
                  <a:gd name="T12" fmla="*/ 58 w 144"/>
                  <a:gd name="T13" fmla="*/ 27 h 86"/>
                  <a:gd name="T14" fmla="*/ 38 w 144"/>
                  <a:gd name="T15" fmla="*/ 29 h 86"/>
                  <a:gd name="T16" fmla="*/ 17 w 144"/>
                  <a:gd name="T17" fmla="*/ 29 h 86"/>
                  <a:gd name="T18" fmla="*/ 17 w 144"/>
                  <a:gd name="T19" fmla="*/ 37 h 86"/>
                  <a:gd name="T20" fmla="*/ 17 w 144"/>
                  <a:gd name="T21" fmla="*/ 45 h 86"/>
                  <a:gd name="T22" fmla="*/ 16 w 144"/>
                  <a:gd name="T23" fmla="*/ 54 h 86"/>
                  <a:gd name="T24" fmla="*/ 12 w 144"/>
                  <a:gd name="T25" fmla="*/ 61 h 86"/>
                  <a:gd name="T26" fmla="*/ 7 w 144"/>
                  <a:gd name="T27" fmla="*/ 74 h 86"/>
                  <a:gd name="T28" fmla="*/ 0 w 144"/>
                  <a:gd name="T29" fmla="*/ 81 h 86"/>
                  <a:gd name="T30" fmla="*/ 12 w 144"/>
                  <a:gd name="T31" fmla="*/ 83 h 86"/>
                  <a:gd name="T32" fmla="*/ 26 w 144"/>
                  <a:gd name="T33" fmla="*/ 84 h 86"/>
                  <a:gd name="T34" fmla="*/ 41 w 144"/>
                  <a:gd name="T35" fmla="*/ 84 h 86"/>
                  <a:gd name="T36" fmla="*/ 53 w 144"/>
                  <a:gd name="T37" fmla="*/ 86 h 86"/>
                  <a:gd name="T38" fmla="*/ 71 w 144"/>
                  <a:gd name="T39" fmla="*/ 76 h 86"/>
                  <a:gd name="T40" fmla="*/ 88 w 144"/>
                  <a:gd name="T41" fmla="*/ 66 h 86"/>
                  <a:gd name="T42" fmla="*/ 102 w 144"/>
                  <a:gd name="T43" fmla="*/ 56 h 86"/>
                  <a:gd name="T44" fmla="*/ 115 w 144"/>
                  <a:gd name="T45" fmla="*/ 45 h 86"/>
                  <a:gd name="T46" fmla="*/ 125 w 144"/>
                  <a:gd name="T47" fmla="*/ 35 h 86"/>
                  <a:gd name="T48" fmla="*/ 134 w 144"/>
                  <a:gd name="T49" fmla="*/ 24 h 86"/>
                  <a:gd name="T50" fmla="*/ 141 w 144"/>
                  <a:gd name="T51" fmla="*/ 12 h 86"/>
                  <a:gd name="T52" fmla="*/ 144 w 144"/>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86">
                    <a:moveTo>
                      <a:pt x="144" y="0"/>
                    </a:moveTo>
                    <a:lnTo>
                      <a:pt x="134" y="7"/>
                    </a:lnTo>
                    <a:lnTo>
                      <a:pt x="122" y="13"/>
                    </a:lnTo>
                    <a:lnTo>
                      <a:pt x="108" y="18"/>
                    </a:lnTo>
                    <a:lnTo>
                      <a:pt x="93" y="24"/>
                    </a:lnTo>
                    <a:lnTo>
                      <a:pt x="76" y="25"/>
                    </a:lnTo>
                    <a:lnTo>
                      <a:pt x="58" y="27"/>
                    </a:lnTo>
                    <a:lnTo>
                      <a:pt x="38" y="29"/>
                    </a:lnTo>
                    <a:lnTo>
                      <a:pt x="17" y="29"/>
                    </a:lnTo>
                    <a:lnTo>
                      <a:pt x="17" y="37"/>
                    </a:lnTo>
                    <a:lnTo>
                      <a:pt x="17" y="45"/>
                    </a:lnTo>
                    <a:lnTo>
                      <a:pt x="16" y="54"/>
                    </a:lnTo>
                    <a:lnTo>
                      <a:pt x="12" y="61"/>
                    </a:lnTo>
                    <a:lnTo>
                      <a:pt x="7" y="74"/>
                    </a:lnTo>
                    <a:lnTo>
                      <a:pt x="0" y="81"/>
                    </a:lnTo>
                    <a:lnTo>
                      <a:pt x="12" y="83"/>
                    </a:lnTo>
                    <a:lnTo>
                      <a:pt x="26" y="84"/>
                    </a:lnTo>
                    <a:lnTo>
                      <a:pt x="41" y="84"/>
                    </a:lnTo>
                    <a:lnTo>
                      <a:pt x="53" y="86"/>
                    </a:lnTo>
                    <a:lnTo>
                      <a:pt x="71" y="76"/>
                    </a:lnTo>
                    <a:lnTo>
                      <a:pt x="88" y="66"/>
                    </a:lnTo>
                    <a:lnTo>
                      <a:pt x="102" y="56"/>
                    </a:lnTo>
                    <a:lnTo>
                      <a:pt x="115" y="45"/>
                    </a:lnTo>
                    <a:lnTo>
                      <a:pt x="125" y="35"/>
                    </a:lnTo>
                    <a:lnTo>
                      <a:pt x="134" y="24"/>
                    </a:lnTo>
                    <a:lnTo>
                      <a:pt x="141" y="12"/>
                    </a:lnTo>
                    <a:lnTo>
                      <a:pt x="144"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97" name="Freeform 61">
                <a:extLst>
                  <a:ext uri="{FF2B5EF4-FFF2-40B4-BE49-F238E27FC236}">
                    <a16:creationId xmlns:a16="http://schemas.microsoft.com/office/drawing/2014/main" id="{C69F55BB-B8EC-4208-9E55-820B8F0222DD}"/>
                  </a:ext>
                </a:extLst>
              </p:cNvPr>
              <p:cNvSpPr>
                <a:spLocks/>
              </p:cNvSpPr>
              <p:nvPr/>
            </p:nvSpPr>
            <p:spPr bwMode="auto">
              <a:xfrm>
                <a:off x="3796" y="1583"/>
                <a:ext cx="243" cy="338"/>
              </a:xfrm>
              <a:custGeom>
                <a:avLst/>
                <a:gdLst>
                  <a:gd name="T0" fmla="*/ 243 w 243"/>
                  <a:gd name="T1" fmla="*/ 0 h 338"/>
                  <a:gd name="T2" fmla="*/ 233 w 243"/>
                  <a:gd name="T3" fmla="*/ 16 h 338"/>
                  <a:gd name="T4" fmla="*/ 222 w 243"/>
                  <a:gd name="T5" fmla="*/ 32 h 338"/>
                  <a:gd name="T6" fmla="*/ 211 w 243"/>
                  <a:gd name="T7" fmla="*/ 47 h 338"/>
                  <a:gd name="T8" fmla="*/ 199 w 243"/>
                  <a:gd name="T9" fmla="*/ 59 h 338"/>
                  <a:gd name="T10" fmla="*/ 185 w 243"/>
                  <a:gd name="T11" fmla="*/ 71 h 338"/>
                  <a:gd name="T12" fmla="*/ 172 w 243"/>
                  <a:gd name="T13" fmla="*/ 81 h 338"/>
                  <a:gd name="T14" fmla="*/ 158 w 243"/>
                  <a:gd name="T15" fmla="*/ 89 h 338"/>
                  <a:gd name="T16" fmla="*/ 143 w 243"/>
                  <a:gd name="T17" fmla="*/ 96 h 338"/>
                  <a:gd name="T18" fmla="*/ 128 w 243"/>
                  <a:gd name="T19" fmla="*/ 103 h 338"/>
                  <a:gd name="T20" fmla="*/ 113 w 243"/>
                  <a:gd name="T21" fmla="*/ 108 h 338"/>
                  <a:gd name="T22" fmla="*/ 96 w 243"/>
                  <a:gd name="T23" fmla="*/ 111 h 338"/>
                  <a:gd name="T24" fmla="*/ 79 w 243"/>
                  <a:gd name="T25" fmla="*/ 114 h 338"/>
                  <a:gd name="T26" fmla="*/ 60 w 243"/>
                  <a:gd name="T27" fmla="*/ 116 h 338"/>
                  <a:gd name="T28" fmla="*/ 42 w 243"/>
                  <a:gd name="T29" fmla="*/ 116 h 338"/>
                  <a:gd name="T30" fmla="*/ 21 w 243"/>
                  <a:gd name="T31" fmla="*/ 116 h 338"/>
                  <a:gd name="T32" fmla="*/ 1 w 243"/>
                  <a:gd name="T33" fmla="*/ 116 h 338"/>
                  <a:gd name="T34" fmla="*/ 8 w 243"/>
                  <a:gd name="T35" fmla="*/ 152 h 338"/>
                  <a:gd name="T36" fmla="*/ 11 w 243"/>
                  <a:gd name="T37" fmla="*/ 187 h 338"/>
                  <a:gd name="T38" fmla="*/ 13 w 243"/>
                  <a:gd name="T39" fmla="*/ 221 h 338"/>
                  <a:gd name="T40" fmla="*/ 13 w 243"/>
                  <a:gd name="T41" fmla="*/ 253 h 338"/>
                  <a:gd name="T42" fmla="*/ 13 w 243"/>
                  <a:gd name="T43" fmla="*/ 282 h 338"/>
                  <a:gd name="T44" fmla="*/ 10 w 243"/>
                  <a:gd name="T45" fmla="*/ 305 h 338"/>
                  <a:gd name="T46" fmla="*/ 5 w 243"/>
                  <a:gd name="T47" fmla="*/ 324 h 338"/>
                  <a:gd name="T48" fmla="*/ 0 w 243"/>
                  <a:gd name="T49" fmla="*/ 336 h 338"/>
                  <a:gd name="T50" fmla="*/ 13 w 243"/>
                  <a:gd name="T51" fmla="*/ 338 h 338"/>
                  <a:gd name="T52" fmla="*/ 21 w 243"/>
                  <a:gd name="T53" fmla="*/ 338 h 338"/>
                  <a:gd name="T54" fmla="*/ 28 w 243"/>
                  <a:gd name="T55" fmla="*/ 336 h 338"/>
                  <a:gd name="T56" fmla="*/ 42 w 243"/>
                  <a:gd name="T57" fmla="*/ 338 h 338"/>
                  <a:gd name="T58" fmla="*/ 79 w 243"/>
                  <a:gd name="T59" fmla="*/ 297 h 338"/>
                  <a:gd name="T60" fmla="*/ 114 w 243"/>
                  <a:gd name="T61" fmla="*/ 258 h 338"/>
                  <a:gd name="T62" fmla="*/ 145 w 243"/>
                  <a:gd name="T63" fmla="*/ 219 h 338"/>
                  <a:gd name="T64" fmla="*/ 173 w 243"/>
                  <a:gd name="T65" fmla="*/ 180 h 338"/>
                  <a:gd name="T66" fmla="*/ 185 w 243"/>
                  <a:gd name="T67" fmla="*/ 160 h 338"/>
                  <a:gd name="T68" fmla="*/ 197 w 243"/>
                  <a:gd name="T69" fmla="*/ 138 h 338"/>
                  <a:gd name="T70" fmla="*/ 207 w 243"/>
                  <a:gd name="T71" fmla="*/ 118 h 338"/>
                  <a:gd name="T72" fmla="*/ 217 w 243"/>
                  <a:gd name="T73" fmla="*/ 96 h 338"/>
                  <a:gd name="T74" fmla="*/ 224 w 243"/>
                  <a:gd name="T75" fmla="*/ 72 h 338"/>
                  <a:gd name="T76" fmla="*/ 233 w 243"/>
                  <a:gd name="T77" fmla="*/ 49 h 338"/>
                  <a:gd name="T78" fmla="*/ 238 w 243"/>
                  <a:gd name="T79" fmla="*/ 25 h 338"/>
                  <a:gd name="T80" fmla="*/ 243 w 243"/>
                  <a:gd name="T81" fmla="*/ 0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3" h="338">
                    <a:moveTo>
                      <a:pt x="243" y="0"/>
                    </a:moveTo>
                    <a:lnTo>
                      <a:pt x="233" y="16"/>
                    </a:lnTo>
                    <a:lnTo>
                      <a:pt x="222" y="32"/>
                    </a:lnTo>
                    <a:lnTo>
                      <a:pt x="211" y="47"/>
                    </a:lnTo>
                    <a:lnTo>
                      <a:pt x="199" y="59"/>
                    </a:lnTo>
                    <a:lnTo>
                      <a:pt x="185" y="71"/>
                    </a:lnTo>
                    <a:lnTo>
                      <a:pt x="172" y="81"/>
                    </a:lnTo>
                    <a:lnTo>
                      <a:pt x="158" y="89"/>
                    </a:lnTo>
                    <a:lnTo>
                      <a:pt x="143" y="96"/>
                    </a:lnTo>
                    <a:lnTo>
                      <a:pt x="128" y="103"/>
                    </a:lnTo>
                    <a:lnTo>
                      <a:pt x="113" y="108"/>
                    </a:lnTo>
                    <a:lnTo>
                      <a:pt x="96" y="111"/>
                    </a:lnTo>
                    <a:lnTo>
                      <a:pt x="79" y="114"/>
                    </a:lnTo>
                    <a:lnTo>
                      <a:pt x="60" y="116"/>
                    </a:lnTo>
                    <a:lnTo>
                      <a:pt x="42" y="116"/>
                    </a:lnTo>
                    <a:lnTo>
                      <a:pt x="21" y="116"/>
                    </a:lnTo>
                    <a:lnTo>
                      <a:pt x="1" y="116"/>
                    </a:lnTo>
                    <a:lnTo>
                      <a:pt x="8" y="152"/>
                    </a:lnTo>
                    <a:lnTo>
                      <a:pt x="11" y="187"/>
                    </a:lnTo>
                    <a:lnTo>
                      <a:pt x="13" y="221"/>
                    </a:lnTo>
                    <a:lnTo>
                      <a:pt x="13" y="253"/>
                    </a:lnTo>
                    <a:lnTo>
                      <a:pt x="13" y="282"/>
                    </a:lnTo>
                    <a:lnTo>
                      <a:pt x="10" y="305"/>
                    </a:lnTo>
                    <a:lnTo>
                      <a:pt x="5" y="324"/>
                    </a:lnTo>
                    <a:lnTo>
                      <a:pt x="0" y="336"/>
                    </a:lnTo>
                    <a:lnTo>
                      <a:pt x="13" y="338"/>
                    </a:lnTo>
                    <a:lnTo>
                      <a:pt x="21" y="338"/>
                    </a:lnTo>
                    <a:lnTo>
                      <a:pt x="28" y="336"/>
                    </a:lnTo>
                    <a:lnTo>
                      <a:pt x="42" y="338"/>
                    </a:lnTo>
                    <a:lnTo>
                      <a:pt x="79" y="297"/>
                    </a:lnTo>
                    <a:lnTo>
                      <a:pt x="114" y="258"/>
                    </a:lnTo>
                    <a:lnTo>
                      <a:pt x="145" y="219"/>
                    </a:lnTo>
                    <a:lnTo>
                      <a:pt x="173" y="180"/>
                    </a:lnTo>
                    <a:lnTo>
                      <a:pt x="185" y="160"/>
                    </a:lnTo>
                    <a:lnTo>
                      <a:pt x="197" y="138"/>
                    </a:lnTo>
                    <a:lnTo>
                      <a:pt x="207" y="118"/>
                    </a:lnTo>
                    <a:lnTo>
                      <a:pt x="217" y="96"/>
                    </a:lnTo>
                    <a:lnTo>
                      <a:pt x="224" y="72"/>
                    </a:lnTo>
                    <a:lnTo>
                      <a:pt x="233" y="49"/>
                    </a:lnTo>
                    <a:lnTo>
                      <a:pt x="238" y="25"/>
                    </a:lnTo>
                    <a:lnTo>
                      <a:pt x="2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98" name="Freeform 62">
                <a:extLst>
                  <a:ext uri="{FF2B5EF4-FFF2-40B4-BE49-F238E27FC236}">
                    <a16:creationId xmlns:a16="http://schemas.microsoft.com/office/drawing/2014/main" id="{BEF67D13-CF53-4897-AC3C-CE535EC3F82A}"/>
                  </a:ext>
                </a:extLst>
              </p:cNvPr>
              <p:cNvSpPr>
                <a:spLocks/>
              </p:cNvSpPr>
              <p:nvPr/>
            </p:nvSpPr>
            <p:spPr bwMode="auto">
              <a:xfrm>
                <a:off x="1796" y="1564"/>
                <a:ext cx="144" cy="88"/>
              </a:xfrm>
              <a:custGeom>
                <a:avLst/>
                <a:gdLst>
                  <a:gd name="T0" fmla="*/ 144 w 144"/>
                  <a:gd name="T1" fmla="*/ 0 h 88"/>
                  <a:gd name="T2" fmla="*/ 132 w 144"/>
                  <a:gd name="T3" fmla="*/ 7 h 88"/>
                  <a:gd name="T4" fmla="*/ 120 w 144"/>
                  <a:gd name="T5" fmla="*/ 13 h 88"/>
                  <a:gd name="T6" fmla="*/ 107 w 144"/>
                  <a:gd name="T7" fmla="*/ 19 h 88"/>
                  <a:gd name="T8" fmla="*/ 92 w 144"/>
                  <a:gd name="T9" fmla="*/ 22 h 88"/>
                  <a:gd name="T10" fmla="*/ 76 w 144"/>
                  <a:gd name="T11" fmla="*/ 25 h 88"/>
                  <a:gd name="T12" fmla="*/ 60 w 144"/>
                  <a:gd name="T13" fmla="*/ 27 h 88"/>
                  <a:gd name="T14" fmla="*/ 39 w 144"/>
                  <a:gd name="T15" fmla="*/ 29 h 88"/>
                  <a:gd name="T16" fmla="*/ 19 w 144"/>
                  <a:gd name="T17" fmla="*/ 29 h 88"/>
                  <a:gd name="T18" fmla="*/ 17 w 144"/>
                  <a:gd name="T19" fmla="*/ 44 h 88"/>
                  <a:gd name="T20" fmla="*/ 12 w 144"/>
                  <a:gd name="T21" fmla="*/ 59 h 88"/>
                  <a:gd name="T22" fmla="*/ 7 w 144"/>
                  <a:gd name="T23" fmla="*/ 71 h 88"/>
                  <a:gd name="T24" fmla="*/ 0 w 144"/>
                  <a:gd name="T25" fmla="*/ 83 h 88"/>
                  <a:gd name="T26" fmla="*/ 12 w 144"/>
                  <a:gd name="T27" fmla="*/ 83 h 88"/>
                  <a:gd name="T28" fmla="*/ 26 w 144"/>
                  <a:gd name="T29" fmla="*/ 84 h 88"/>
                  <a:gd name="T30" fmla="*/ 41 w 144"/>
                  <a:gd name="T31" fmla="*/ 86 h 88"/>
                  <a:gd name="T32" fmla="*/ 53 w 144"/>
                  <a:gd name="T33" fmla="*/ 88 h 88"/>
                  <a:gd name="T34" fmla="*/ 71 w 144"/>
                  <a:gd name="T35" fmla="*/ 78 h 88"/>
                  <a:gd name="T36" fmla="*/ 88 w 144"/>
                  <a:gd name="T37" fmla="*/ 68 h 88"/>
                  <a:gd name="T38" fmla="*/ 103 w 144"/>
                  <a:gd name="T39" fmla="*/ 57 h 88"/>
                  <a:gd name="T40" fmla="*/ 115 w 144"/>
                  <a:gd name="T41" fmla="*/ 46 h 88"/>
                  <a:gd name="T42" fmla="*/ 125 w 144"/>
                  <a:gd name="T43" fmla="*/ 35 h 88"/>
                  <a:gd name="T44" fmla="*/ 134 w 144"/>
                  <a:gd name="T45" fmla="*/ 24 h 88"/>
                  <a:gd name="T46" fmla="*/ 141 w 144"/>
                  <a:gd name="T47" fmla="*/ 12 h 88"/>
                  <a:gd name="T48" fmla="*/ 144 w 144"/>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88">
                    <a:moveTo>
                      <a:pt x="144" y="0"/>
                    </a:moveTo>
                    <a:lnTo>
                      <a:pt x="132" y="7"/>
                    </a:lnTo>
                    <a:lnTo>
                      <a:pt x="120" y="13"/>
                    </a:lnTo>
                    <a:lnTo>
                      <a:pt x="107" y="19"/>
                    </a:lnTo>
                    <a:lnTo>
                      <a:pt x="92" y="22"/>
                    </a:lnTo>
                    <a:lnTo>
                      <a:pt x="76" y="25"/>
                    </a:lnTo>
                    <a:lnTo>
                      <a:pt x="60" y="27"/>
                    </a:lnTo>
                    <a:lnTo>
                      <a:pt x="39" y="29"/>
                    </a:lnTo>
                    <a:lnTo>
                      <a:pt x="19" y="29"/>
                    </a:lnTo>
                    <a:lnTo>
                      <a:pt x="17" y="44"/>
                    </a:lnTo>
                    <a:lnTo>
                      <a:pt x="12" y="59"/>
                    </a:lnTo>
                    <a:lnTo>
                      <a:pt x="7" y="71"/>
                    </a:lnTo>
                    <a:lnTo>
                      <a:pt x="0" y="83"/>
                    </a:lnTo>
                    <a:lnTo>
                      <a:pt x="12" y="83"/>
                    </a:lnTo>
                    <a:lnTo>
                      <a:pt x="26" y="84"/>
                    </a:lnTo>
                    <a:lnTo>
                      <a:pt x="41" y="86"/>
                    </a:lnTo>
                    <a:lnTo>
                      <a:pt x="53" y="88"/>
                    </a:lnTo>
                    <a:lnTo>
                      <a:pt x="71" y="78"/>
                    </a:lnTo>
                    <a:lnTo>
                      <a:pt x="88" y="68"/>
                    </a:lnTo>
                    <a:lnTo>
                      <a:pt x="103" y="57"/>
                    </a:lnTo>
                    <a:lnTo>
                      <a:pt x="115" y="46"/>
                    </a:lnTo>
                    <a:lnTo>
                      <a:pt x="125" y="35"/>
                    </a:lnTo>
                    <a:lnTo>
                      <a:pt x="134" y="24"/>
                    </a:lnTo>
                    <a:lnTo>
                      <a:pt x="141" y="12"/>
                    </a:lnTo>
                    <a:lnTo>
                      <a:pt x="1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99" name="Freeform 63">
                <a:extLst>
                  <a:ext uri="{FF2B5EF4-FFF2-40B4-BE49-F238E27FC236}">
                    <a16:creationId xmlns:a16="http://schemas.microsoft.com/office/drawing/2014/main" id="{C05E40A0-D87B-468D-B48D-3025EC74C05D}"/>
                  </a:ext>
                </a:extLst>
              </p:cNvPr>
              <p:cNvSpPr>
                <a:spLocks/>
              </p:cNvSpPr>
              <p:nvPr/>
            </p:nvSpPr>
            <p:spPr bwMode="auto">
              <a:xfrm>
                <a:off x="3785" y="1598"/>
                <a:ext cx="264" cy="344"/>
              </a:xfrm>
              <a:custGeom>
                <a:avLst/>
                <a:gdLst>
                  <a:gd name="T0" fmla="*/ 264 w 264"/>
                  <a:gd name="T1" fmla="*/ 0 h 344"/>
                  <a:gd name="T2" fmla="*/ 252 w 264"/>
                  <a:gd name="T3" fmla="*/ 15 h 344"/>
                  <a:gd name="T4" fmla="*/ 240 w 264"/>
                  <a:gd name="T5" fmla="*/ 28 h 344"/>
                  <a:gd name="T6" fmla="*/ 228 w 264"/>
                  <a:gd name="T7" fmla="*/ 42 h 344"/>
                  <a:gd name="T8" fmla="*/ 215 w 264"/>
                  <a:gd name="T9" fmla="*/ 54 h 344"/>
                  <a:gd name="T10" fmla="*/ 203 w 264"/>
                  <a:gd name="T11" fmla="*/ 64 h 344"/>
                  <a:gd name="T12" fmla="*/ 189 w 264"/>
                  <a:gd name="T13" fmla="*/ 72 h 344"/>
                  <a:gd name="T14" fmla="*/ 178 w 264"/>
                  <a:gd name="T15" fmla="*/ 81 h 344"/>
                  <a:gd name="T16" fmla="*/ 162 w 264"/>
                  <a:gd name="T17" fmla="*/ 88 h 344"/>
                  <a:gd name="T18" fmla="*/ 149 w 264"/>
                  <a:gd name="T19" fmla="*/ 94 h 344"/>
                  <a:gd name="T20" fmla="*/ 134 w 264"/>
                  <a:gd name="T21" fmla="*/ 99 h 344"/>
                  <a:gd name="T22" fmla="*/ 119 w 264"/>
                  <a:gd name="T23" fmla="*/ 103 h 344"/>
                  <a:gd name="T24" fmla="*/ 102 w 264"/>
                  <a:gd name="T25" fmla="*/ 106 h 344"/>
                  <a:gd name="T26" fmla="*/ 66 w 264"/>
                  <a:gd name="T27" fmla="*/ 111 h 344"/>
                  <a:gd name="T28" fmla="*/ 26 w 264"/>
                  <a:gd name="T29" fmla="*/ 113 h 344"/>
                  <a:gd name="T30" fmla="*/ 31 w 264"/>
                  <a:gd name="T31" fmla="*/ 135 h 344"/>
                  <a:gd name="T32" fmla="*/ 36 w 264"/>
                  <a:gd name="T33" fmla="*/ 155 h 344"/>
                  <a:gd name="T34" fmla="*/ 38 w 264"/>
                  <a:gd name="T35" fmla="*/ 174 h 344"/>
                  <a:gd name="T36" fmla="*/ 39 w 264"/>
                  <a:gd name="T37" fmla="*/ 192 h 344"/>
                  <a:gd name="T38" fmla="*/ 41 w 264"/>
                  <a:gd name="T39" fmla="*/ 209 h 344"/>
                  <a:gd name="T40" fmla="*/ 41 w 264"/>
                  <a:gd name="T41" fmla="*/ 226 h 344"/>
                  <a:gd name="T42" fmla="*/ 39 w 264"/>
                  <a:gd name="T43" fmla="*/ 241 h 344"/>
                  <a:gd name="T44" fmla="*/ 38 w 264"/>
                  <a:gd name="T45" fmla="*/ 257 h 344"/>
                  <a:gd name="T46" fmla="*/ 36 w 264"/>
                  <a:gd name="T47" fmla="*/ 270 h 344"/>
                  <a:gd name="T48" fmla="*/ 32 w 264"/>
                  <a:gd name="T49" fmla="*/ 282 h 344"/>
                  <a:gd name="T50" fmla="*/ 29 w 264"/>
                  <a:gd name="T51" fmla="*/ 294 h 344"/>
                  <a:gd name="T52" fmla="*/ 24 w 264"/>
                  <a:gd name="T53" fmla="*/ 304 h 344"/>
                  <a:gd name="T54" fmla="*/ 19 w 264"/>
                  <a:gd name="T55" fmla="*/ 314 h 344"/>
                  <a:gd name="T56" fmla="*/ 12 w 264"/>
                  <a:gd name="T57" fmla="*/ 323 h 344"/>
                  <a:gd name="T58" fmla="*/ 7 w 264"/>
                  <a:gd name="T59" fmla="*/ 329 h 344"/>
                  <a:gd name="T60" fmla="*/ 0 w 264"/>
                  <a:gd name="T61" fmla="*/ 336 h 344"/>
                  <a:gd name="T62" fmla="*/ 17 w 264"/>
                  <a:gd name="T63" fmla="*/ 339 h 344"/>
                  <a:gd name="T64" fmla="*/ 31 w 264"/>
                  <a:gd name="T65" fmla="*/ 339 h 344"/>
                  <a:gd name="T66" fmla="*/ 44 w 264"/>
                  <a:gd name="T67" fmla="*/ 341 h 344"/>
                  <a:gd name="T68" fmla="*/ 61 w 264"/>
                  <a:gd name="T69" fmla="*/ 344 h 344"/>
                  <a:gd name="T70" fmla="*/ 98 w 264"/>
                  <a:gd name="T71" fmla="*/ 304 h 344"/>
                  <a:gd name="T72" fmla="*/ 134 w 264"/>
                  <a:gd name="T73" fmla="*/ 265 h 344"/>
                  <a:gd name="T74" fmla="*/ 149 w 264"/>
                  <a:gd name="T75" fmla="*/ 245 h 344"/>
                  <a:gd name="T76" fmla="*/ 166 w 264"/>
                  <a:gd name="T77" fmla="*/ 224 h 344"/>
                  <a:gd name="T78" fmla="*/ 179 w 264"/>
                  <a:gd name="T79" fmla="*/ 204 h 344"/>
                  <a:gd name="T80" fmla="*/ 193 w 264"/>
                  <a:gd name="T81" fmla="*/ 184 h 344"/>
                  <a:gd name="T82" fmla="*/ 206 w 264"/>
                  <a:gd name="T83" fmla="*/ 162 h 344"/>
                  <a:gd name="T84" fmla="*/ 217 w 264"/>
                  <a:gd name="T85" fmla="*/ 140 h 344"/>
                  <a:gd name="T86" fmla="*/ 228 w 264"/>
                  <a:gd name="T87" fmla="*/ 118 h 344"/>
                  <a:gd name="T88" fmla="*/ 237 w 264"/>
                  <a:gd name="T89" fmla="*/ 96 h 344"/>
                  <a:gd name="T90" fmla="*/ 245 w 264"/>
                  <a:gd name="T91" fmla="*/ 72 h 344"/>
                  <a:gd name="T92" fmla="*/ 252 w 264"/>
                  <a:gd name="T93" fmla="*/ 49 h 344"/>
                  <a:gd name="T94" fmla="*/ 259 w 264"/>
                  <a:gd name="T95" fmla="*/ 25 h 344"/>
                  <a:gd name="T96" fmla="*/ 264 w 264"/>
                  <a:gd name="T97" fmla="*/ 0 h 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344">
                    <a:moveTo>
                      <a:pt x="264" y="0"/>
                    </a:moveTo>
                    <a:lnTo>
                      <a:pt x="252" y="15"/>
                    </a:lnTo>
                    <a:lnTo>
                      <a:pt x="240" y="28"/>
                    </a:lnTo>
                    <a:lnTo>
                      <a:pt x="228" y="42"/>
                    </a:lnTo>
                    <a:lnTo>
                      <a:pt x="215" y="54"/>
                    </a:lnTo>
                    <a:lnTo>
                      <a:pt x="203" y="64"/>
                    </a:lnTo>
                    <a:lnTo>
                      <a:pt x="189" y="72"/>
                    </a:lnTo>
                    <a:lnTo>
                      <a:pt x="178" y="81"/>
                    </a:lnTo>
                    <a:lnTo>
                      <a:pt x="162" y="88"/>
                    </a:lnTo>
                    <a:lnTo>
                      <a:pt x="149" y="94"/>
                    </a:lnTo>
                    <a:lnTo>
                      <a:pt x="134" y="99"/>
                    </a:lnTo>
                    <a:lnTo>
                      <a:pt x="119" y="103"/>
                    </a:lnTo>
                    <a:lnTo>
                      <a:pt x="102" y="106"/>
                    </a:lnTo>
                    <a:lnTo>
                      <a:pt x="66" y="111"/>
                    </a:lnTo>
                    <a:lnTo>
                      <a:pt x="26" y="113"/>
                    </a:lnTo>
                    <a:lnTo>
                      <a:pt x="31" y="135"/>
                    </a:lnTo>
                    <a:lnTo>
                      <a:pt x="36" y="155"/>
                    </a:lnTo>
                    <a:lnTo>
                      <a:pt x="38" y="174"/>
                    </a:lnTo>
                    <a:lnTo>
                      <a:pt x="39" y="192"/>
                    </a:lnTo>
                    <a:lnTo>
                      <a:pt x="41" y="209"/>
                    </a:lnTo>
                    <a:lnTo>
                      <a:pt x="41" y="226"/>
                    </a:lnTo>
                    <a:lnTo>
                      <a:pt x="39" y="241"/>
                    </a:lnTo>
                    <a:lnTo>
                      <a:pt x="38" y="257"/>
                    </a:lnTo>
                    <a:lnTo>
                      <a:pt x="36" y="270"/>
                    </a:lnTo>
                    <a:lnTo>
                      <a:pt x="32" y="282"/>
                    </a:lnTo>
                    <a:lnTo>
                      <a:pt x="29" y="294"/>
                    </a:lnTo>
                    <a:lnTo>
                      <a:pt x="24" y="304"/>
                    </a:lnTo>
                    <a:lnTo>
                      <a:pt x="19" y="314"/>
                    </a:lnTo>
                    <a:lnTo>
                      <a:pt x="12" y="323"/>
                    </a:lnTo>
                    <a:lnTo>
                      <a:pt x="7" y="329"/>
                    </a:lnTo>
                    <a:lnTo>
                      <a:pt x="0" y="336"/>
                    </a:lnTo>
                    <a:lnTo>
                      <a:pt x="17" y="339"/>
                    </a:lnTo>
                    <a:lnTo>
                      <a:pt x="31" y="339"/>
                    </a:lnTo>
                    <a:lnTo>
                      <a:pt x="44" y="341"/>
                    </a:lnTo>
                    <a:lnTo>
                      <a:pt x="61" y="344"/>
                    </a:lnTo>
                    <a:lnTo>
                      <a:pt x="98" y="304"/>
                    </a:lnTo>
                    <a:lnTo>
                      <a:pt x="134" y="265"/>
                    </a:lnTo>
                    <a:lnTo>
                      <a:pt x="149" y="245"/>
                    </a:lnTo>
                    <a:lnTo>
                      <a:pt x="166" y="224"/>
                    </a:lnTo>
                    <a:lnTo>
                      <a:pt x="179" y="204"/>
                    </a:lnTo>
                    <a:lnTo>
                      <a:pt x="193" y="184"/>
                    </a:lnTo>
                    <a:lnTo>
                      <a:pt x="206" y="162"/>
                    </a:lnTo>
                    <a:lnTo>
                      <a:pt x="217" y="140"/>
                    </a:lnTo>
                    <a:lnTo>
                      <a:pt x="228" y="118"/>
                    </a:lnTo>
                    <a:lnTo>
                      <a:pt x="237" y="96"/>
                    </a:lnTo>
                    <a:lnTo>
                      <a:pt x="245" y="72"/>
                    </a:lnTo>
                    <a:lnTo>
                      <a:pt x="252" y="49"/>
                    </a:lnTo>
                    <a:lnTo>
                      <a:pt x="259" y="25"/>
                    </a:lnTo>
                    <a:lnTo>
                      <a:pt x="26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00" name="Freeform 64">
                <a:extLst>
                  <a:ext uri="{FF2B5EF4-FFF2-40B4-BE49-F238E27FC236}">
                    <a16:creationId xmlns:a16="http://schemas.microsoft.com/office/drawing/2014/main" id="{D2196B67-0064-4AB9-88C3-F36D0065187F}"/>
                  </a:ext>
                </a:extLst>
              </p:cNvPr>
              <p:cNvSpPr>
                <a:spLocks/>
              </p:cNvSpPr>
              <p:nvPr/>
            </p:nvSpPr>
            <p:spPr bwMode="auto">
              <a:xfrm>
                <a:off x="1800" y="1564"/>
                <a:ext cx="147" cy="91"/>
              </a:xfrm>
              <a:custGeom>
                <a:avLst/>
                <a:gdLst>
                  <a:gd name="T0" fmla="*/ 147 w 147"/>
                  <a:gd name="T1" fmla="*/ 0 h 91"/>
                  <a:gd name="T2" fmla="*/ 135 w 147"/>
                  <a:gd name="T3" fmla="*/ 8 h 91"/>
                  <a:gd name="T4" fmla="*/ 123 w 147"/>
                  <a:gd name="T5" fmla="*/ 15 h 91"/>
                  <a:gd name="T6" fmla="*/ 110 w 147"/>
                  <a:gd name="T7" fmla="*/ 20 h 91"/>
                  <a:gd name="T8" fmla="*/ 94 w 147"/>
                  <a:gd name="T9" fmla="*/ 25 h 91"/>
                  <a:gd name="T10" fmla="*/ 79 w 147"/>
                  <a:gd name="T11" fmla="*/ 29 h 91"/>
                  <a:gd name="T12" fmla="*/ 61 w 147"/>
                  <a:gd name="T13" fmla="*/ 30 h 91"/>
                  <a:gd name="T14" fmla="*/ 40 w 147"/>
                  <a:gd name="T15" fmla="*/ 32 h 91"/>
                  <a:gd name="T16" fmla="*/ 20 w 147"/>
                  <a:gd name="T17" fmla="*/ 30 h 91"/>
                  <a:gd name="T18" fmla="*/ 15 w 147"/>
                  <a:gd name="T19" fmla="*/ 52 h 91"/>
                  <a:gd name="T20" fmla="*/ 12 w 147"/>
                  <a:gd name="T21" fmla="*/ 68 h 91"/>
                  <a:gd name="T22" fmla="*/ 5 w 147"/>
                  <a:gd name="T23" fmla="*/ 78 h 91"/>
                  <a:gd name="T24" fmla="*/ 0 w 147"/>
                  <a:gd name="T25" fmla="*/ 88 h 91"/>
                  <a:gd name="T26" fmla="*/ 13 w 147"/>
                  <a:gd name="T27" fmla="*/ 88 h 91"/>
                  <a:gd name="T28" fmla="*/ 27 w 147"/>
                  <a:gd name="T29" fmla="*/ 90 h 91"/>
                  <a:gd name="T30" fmla="*/ 40 w 147"/>
                  <a:gd name="T31" fmla="*/ 91 h 91"/>
                  <a:gd name="T32" fmla="*/ 52 w 147"/>
                  <a:gd name="T33" fmla="*/ 91 h 91"/>
                  <a:gd name="T34" fmla="*/ 71 w 147"/>
                  <a:gd name="T35" fmla="*/ 81 h 91"/>
                  <a:gd name="T36" fmla="*/ 89 w 147"/>
                  <a:gd name="T37" fmla="*/ 71 h 91"/>
                  <a:gd name="T38" fmla="*/ 105 w 147"/>
                  <a:gd name="T39" fmla="*/ 61 h 91"/>
                  <a:gd name="T40" fmla="*/ 116 w 147"/>
                  <a:gd name="T41" fmla="*/ 49 h 91"/>
                  <a:gd name="T42" fmla="*/ 128 w 147"/>
                  <a:gd name="T43" fmla="*/ 37 h 91"/>
                  <a:gd name="T44" fmla="*/ 137 w 147"/>
                  <a:gd name="T45" fmla="*/ 25 h 91"/>
                  <a:gd name="T46" fmla="*/ 143 w 147"/>
                  <a:gd name="T47" fmla="*/ 13 h 91"/>
                  <a:gd name="T48" fmla="*/ 147 w 147"/>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1">
                    <a:moveTo>
                      <a:pt x="147" y="0"/>
                    </a:moveTo>
                    <a:lnTo>
                      <a:pt x="135" y="8"/>
                    </a:lnTo>
                    <a:lnTo>
                      <a:pt x="123" y="15"/>
                    </a:lnTo>
                    <a:lnTo>
                      <a:pt x="110" y="20"/>
                    </a:lnTo>
                    <a:lnTo>
                      <a:pt x="94" y="25"/>
                    </a:lnTo>
                    <a:lnTo>
                      <a:pt x="79" y="29"/>
                    </a:lnTo>
                    <a:lnTo>
                      <a:pt x="61" y="30"/>
                    </a:lnTo>
                    <a:lnTo>
                      <a:pt x="40" y="32"/>
                    </a:lnTo>
                    <a:lnTo>
                      <a:pt x="20" y="30"/>
                    </a:lnTo>
                    <a:lnTo>
                      <a:pt x="15" y="52"/>
                    </a:lnTo>
                    <a:lnTo>
                      <a:pt x="12" y="68"/>
                    </a:lnTo>
                    <a:lnTo>
                      <a:pt x="5" y="78"/>
                    </a:lnTo>
                    <a:lnTo>
                      <a:pt x="0" y="88"/>
                    </a:lnTo>
                    <a:lnTo>
                      <a:pt x="13" y="88"/>
                    </a:lnTo>
                    <a:lnTo>
                      <a:pt x="27" y="90"/>
                    </a:lnTo>
                    <a:lnTo>
                      <a:pt x="40" y="91"/>
                    </a:lnTo>
                    <a:lnTo>
                      <a:pt x="52" y="91"/>
                    </a:lnTo>
                    <a:lnTo>
                      <a:pt x="71" y="81"/>
                    </a:lnTo>
                    <a:lnTo>
                      <a:pt x="89" y="71"/>
                    </a:lnTo>
                    <a:lnTo>
                      <a:pt x="105" y="61"/>
                    </a:lnTo>
                    <a:lnTo>
                      <a:pt x="116" y="49"/>
                    </a:lnTo>
                    <a:lnTo>
                      <a:pt x="128" y="37"/>
                    </a:lnTo>
                    <a:lnTo>
                      <a:pt x="137" y="25"/>
                    </a:lnTo>
                    <a:lnTo>
                      <a:pt x="143" y="13"/>
                    </a:lnTo>
                    <a:lnTo>
                      <a:pt x="147"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01" name="Freeform 65">
                <a:extLst>
                  <a:ext uri="{FF2B5EF4-FFF2-40B4-BE49-F238E27FC236}">
                    <a16:creationId xmlns:a16="http://schemas.microsoft.com/office/drawing/2014/main" id="{81738F35-BBA5-400F-9C8D-0C6ACD0B5B13}"/>
                  </a:ext>
                </a:extLst>
              </p:cNvPr>
              <p:cNvSpPr>
                <a:spLocks/>
              </p:cNvSpPr>
              <p:nvPr/>
            </p:nvSpPr>
            <p:spPr bwMode="auto">
              <a:xfrm>
                <a:off x="3807" y="1596"/>
                <a:ext cx="252" cy="367"/>
              </a:xfrm>
              <a:custGeom>
                <a:avLst/>
                <a:gdLst>
                  <a:gd name="T0" fmla="*/ 252 w 252"/>
                  <a:gd name="T1" fmla="*/ 0 h 367"/>
                  <a:gd name="T2" fmla="*/ 228 w 252"/>
                  <a:gd name="T3" fmla="*/ 30 h 367"/>
                  <a:gd name="T4" fmla="*/ 205 w 252"/>
                  <a:gd name="T5" fmla="*/ 56 h 367"/>
                  <a:gd name="T6" fmla="*/ 193 w 252"/>
                  <a:gd name="T7" fmla="*/ 68 h 367"/>
                  <a:gd name="T8" fmla="*/ 181 w 252"/>
                  <a:gd name="T9" fmla="*/ 78 h 367"/>
                  <a:gd name="T10" fmla="*/ 167 w 252"/>
                  <a:gd name="T11" fmla="*/ 86 h 367"/>
                  <a:gd name="T12" fmla="*/ 154 w 252"/>
                  <a:gd name="T13" fmla="*/ 95 h 367"/>
                  <a:gd name="T14" fmla="*/ 140 w 252"/>
                  <a:gd name="T15" fmla="*/ 101 h 367"/>
                  <a:gd name="T16" fmla="*/ 127 w 252"/>
                  <a:gd name="T17" fmla="*/ 107 h 367"/>
                  <a:gd name="T18" fmla="*/ 110 w 252"/>
                  <a:gd name="T19" fmla="*/ 112 h 367"/>
                  <a:gd name="T20" fmla="*/ 95 w 252"/>
                  <a:gd name="T21" fmla="*/ 115 h 367"/>
                  <a:gd name="T22" fmla="*/ 78 w 252"/>
                  <a:gd name="T23" fmla="*/ 118 h 367"/>
                  <a:gd name="T24" fmla="*/ 59 w 252"/>
                  <a:gd name="T25" fmla="*/ 120 h 367"/>
                  <a:gd name="T26" fmla="*/ 39 w 252"/>
                  <a:gd name="T27" fmla="*/ 122 h 367"/>
                  <a:gd name="T28" fmla="*/ 19 w 252"/>
                  <a:gd name="T29" fmla="*/ 123 h 367"/>
                  <a:gd name="T30" fmla="*/ 26 w 252"/>
                  <a:gd name="T31" fmla="*/ 161 h 367"/>
                  <a:gd name="T32" fmla="*/ 27 w 252"/>
                  <a:gd name="T33" fmla="*/ 194 h 367"/>
                  <a:gd name="T34" fmla="*/ 27 w 252"/>
                  <a:gd name="T35" fmla="*/ 226 h 367"/>
                  <a:gd name="T36" fmla="*/ 26 w 252"/>
                  <a:gd name="T37" fmla="*/ 254 h 367"/>
                  <a:gd name="T38" fmla="*/ 21 w 252"/>
                  <a:gd name="T39" fmla="*/ 279 h 367"/>
                  <a:gd name="T40" fmla="*/ 14 w 252"/>
                  <a:gd name="T41" fmla="*/ 303 h 367"/>
                  <a:gd name="T42" fmla="*/ 7 w 252"/>
                  <a:gd name="T43" fmla="*/ 326 h 367"/>
                  <a:gd name="T44" fmla="*/ 0 w 252"/>
                  <a:gd name="T45" fmla="*/ 346 h 367"/>
                  <a:gd name="T46" fmla="*/ 22 w 252"/>
                  <a:gd name="T47" fmla="*/ 352 h 367"/>
                  <a:gd name="T48" fmla="*/ 48 w 252"/>
                  <a:gd name="T49" fmla="*/ 357 h 367"/>
                  <a:gd name="T50" fmla="*/ 73 w 252"/>
                  <a:gd name="T51" fmla="*/ 362 h 367"/>
                  <a:gd name="T52" fmla="*/ 97 w 252"/>
                  <a:gd name="T53" fmla="*/ 367 h 367"/>
                  <a:gd name="T54" fmla="*/ 115 w 252"/>
                  <a:gd name="T55" fmla="*/ 346 h 367"/>
                  <a:gd name="T56" fmla="*/ 132 w 252"/>
                  <a:gd name="T57" fmla="*/ 325 h 367"/>
                  <a:gd name="T58" fmla="*/ 149 w 252"/>
                  <a:gd name="T59" fmla="*/ 303 h 367"/>
                  <a:gd name="T60" fmla="*/ 164 w 252"/>
                  <a:gd name="T61" fmla="*/ 279 h 367"/>
                  <a:gd name="T62" fmla="*/ 178 w 252"/>
                  <a:gd name="T63" fmla="*/ 257 h 367"/>
                  <a:gd name="T64" fmla="*/ 191 w 252"/>
                  <a:gd name="T65" fmla="*/ 233 h 367"/>
                  <a:gd name="T66" fmla="*/ 203 w 252"/>
                  <a:gd name="T67" fmla="*/ 210 h 367"/>
                  <a:gd name="T68" fmla="*/ 213 w 252"/>
                  <a:gd name="T69" fmla="*/ 184 h 367"/>
                  <a:gd name="T70" fmla="*/ 222 w 252"/>
                  <a:gd name="T71" fmla="*/ 161 h 367"/>
                  <a:gd name="T72" fmla="*/ 228 w 252"/>
                  <a:gd name="T73" fmla="*/ 137 h 367"/>
                  <a:gd name="T74" fmla="*/ 235 w 252"/>
                  <a:gd name="T75" fmla="*/ 113 h 367"/>
                  <a:gd name="T76" fmla="*/ 242 w 252"/>
                  <a:gd name="T77" fmla="*/ 90 h 367"/>
                  <a:gd name="T78" fmla="*/ 245 w 252"/>
                  <a:gd name="T79" fmla="*/ 66 h 367"/>
                  <a:gd name="T80" fmla="*/ 249 w 252"/>
                  <a:gd name="T81" fmla="*/ 44 h 367"/>
                  <a:gd name="T82" fmla="*/ 252 w 252"/>
                  <a:gd name="T83" fmla="*/ 22 h 367"/>
                  <a:gd name="T84" fmla="*/ 252 w 252"/>
                  <a:gd name="T85" fmla="*/ 0 h 3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2" h="367">
                    <a:moveTo>
                      <a:pt x="252" y="0"/>
                    </a:moveTo>
                    <a:lnTo>
                      <a:pt x="228" y="30"/>
                    </a:lnTo>
                    <a:lnTo>
                      <a:pt x="205" y="56"/>
                    </a:lnTo>
                    <a:lnTo>
                      <a:pt x="193" y="68"/>
                    </a:lnTo>
                    <a:lnTo>
                      <a:pt x="181" y="78"/>
                    </a:lnTo>
                    <a:lnTo>
                      <a:pt x="167" y="86"/>
                    </a:lnTo>
                    <a:lnTo>
                      <a:pt x="154" y="95"/>
                    </a:lnTo>
                    <a:lnTo>
                      <a:pt x="140" y="101"/>
                    </a:lnTo>
                    <a:lnTo>
                      <a:pt x="127" y="107"/>
                    </a:lnTo>
                    <a:lnTo>
                      <a:pt x="110" y="112"/>
                    </a:lnTo>
                    <a:lnTo>
                      <a:pt x="95" y="115"/>
                    </a:lnTo>
                    <a:lnTo>
                      <a:pt x="78" y="118"/>
                    </a:lnTo>
                    <a:lnTo>
                      <a:pt x="59" y="120"/>
                    </a:lnTo>
                    <a:lnTo>
                      <a:pt x="39" y="122"/>
                    </a:lnTo>
                    <a:lnTo>
                      <a:pt x="19" y="123"/>
                    </a:lnTo>
                    <a:lnTo>
                      <a:pt x="26" y="161"/>
                    </a:lnTo>
                    <a:lnTo>
                      <a:pt x="27" y="194"/>
                    </a:lnTo>
                    <a:lnTo>
                      <a:pt x="27" y="226"/>
                    </a:lnTo>
                    <a:lnTo>
                      <a:pt x="26" y="254"/>
                    </a:lnTo>
                    <a:lnTo>
                      <a:pt x="21" y="279"/>
                    </a:lnTo>
                    <a:lnTo>
                      <a:pt x="14" y="303"/>
                    </a:lnTo>
                    <a:lnTo>
                      <a:pt x="7" y="326"/>
                    </a:lnTo>
                    <a:lnTo>
                      <a:pt x="0" y="346"/>
                    </a:lnTo>
                    <a:lnTo>
                      <a:pt x="22" y="352"/>
                    </a:lnTo>
                    <a:lnTo>
                      <a:pt x="48" y="357"/>
                    </a:lnTo>
                    <a:lnTo>
                      <a:pt x="73" y="362"/>
                    </a:lnTo>
                    <a:lnTo>
                      <a:pt x="97" y="367"/>
                    </a:lnTo>
                    <a:lnTo>
                      <a:pt x="115" y="346"/>
                    </a:lnTo>
                    <a:lnTo>
                      <a:pt x="132" y="325"/>
                    </a:lnTo>
                    <a:lnTo>
                      <a:pt x="149" y="303"/>
                    </a:lnTo>
                    <a:lnTo>
                      <a:pt x="164" y="279"/>
                    </a:lnTo>
                    <a:lnTo>
                      <a:pt x="178" y="257"/>
                    </a:lnTo>
                    <a:lnTo>
                      <a:pt x="191" y="233"/>
                    </a:lnTo>
                    <a:lnTo>
                      <a:pt x="203" y="210"/>
                    </a:lnTo>
                    <a:lnTo>
                      <a:pt x="213" y="184"/>
                    </a:lnTo>
                    <a:lnTo>
                      <a:pt x="222" y="161"/>
                    </a:lnTo>
                    <a:lnTo>
                      <a:pt x="228" y="137"/>
                    </a:lnTo>
                    <a:lnTo>
                      <a:pt x="235" y="113"/>
                    </a:lnTo>
                    <a:lnTo>
                      <a:pt x="242" y="90"/>
                    </a:lnTo>
                    <a:lnTo>
                      <a:pt x="245" y="66"/>
                    </a:lnTo>
                    <a:lnTo>
                      <a:pt x="249" y="44"/>
                    </a:lnTo>
                    <a:lnTo>
                      <a:pt x="252" y="22"/>
                    </a:lnTo>
                    <a:lnTo>
                      <a:pt x="252"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02" name="Freeform 66">
                <a:extLst>
                  <a:ext uri="{FF2B5EF4-FFF2-40B4-BE49-F238E27FC236}">
                    <a16:creationId xmlns:a16="http://schemas.microsoft.com/office/drawing/2014/main" id="{72993D4B-9362-48C0-9D05-7A3C4A2B9402}"/>
                  </a:ext>
                </a:extLst>
              </p:cNvPr>
              <p:cNvSpPr>
                <a:spLocks/>
              </p:cNvSpPr>
              <p:nvPr/>
            </p:nvSpPr>
            <p:spPr bwMode="auto">
              <a:xfrm>
                <a:off x="1704" y="1540"/>
                <a:ext cx="234" cy="88"/>
              </a:xfrm>
              <a:custGeom>
                <a:avLst/>
                <a:gdLst>
                  <a:gd name="T0" fmla="*/ 234 w 234"/>
                  <a:gd name="T1" fmla="*/ 0 h 88"/>
                  <a:gd name="T2" fmla="*/ 221 w 234"/>
                  <a:gd name="T3" fmla="*/ 0 h 88"/>
                  <a:gd name="T4" fmla="*/ 209 w 234"/>
                  <a:gd name="T5" fmla="*/ 4 h 88"/>
                  <a:gd name="T6" fmla="*/ 0 w 23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88">
                    <a:moveTo>
                      <a:pt x="234" y="0"/>
                    </a:moveTo>
                    <a:lnTo>
                      <a:pt x="221" y="0"/>
                    </a:lnTo>
                    <a:lnTo>
                      <a:pt x="209" y="4"/>
                    </a:lnTo>
                    <a:lnTo>
                      <a:pt x="0" y="8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03" name="Freeform 67">
                <a:extLst>
                  <a:ext uri="{FF2B5EF4-FFF2-40B4-BE49-F238E27FC236}">
                    <a16:creationId xmlns:a16="http://schemas.microsoft.com/office/drawing/2014/main" id="{CF404427-E1B5-4939-912F-C93C9DDC4010}"/>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04" name="Freeform 68">
                <a:extLst>
                  <a:ext uri="{FF2B5EF4-FFF2-40B4-BE49-F238E27FC236}">
                    <a16:creationId xmlns:a16="http://schemas.microsoft.com/office/drawing/2014/main" id="{5FB1D514-646C-4BC4-97A3-260F399F132D}"/>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05" name="Freeform 69">
                <a:extLst>
                  <a:ext uri="{FF2B5EF4-FFF2-40B4-BE49-F238E27FC236}">
                    <a16:creationId xmlns:a16="http://schemas.microsoft.com/office/drawing/2014/main" id="{65CB87B7-5177-4BA5-9EE6-33F2E4A2CE77}"/>
                  </a:ext>
                </a:extLst>
              </p:cNvPr>
              <p:cNvSpPr>
                <a:spLocks/>
              </p:cNvSpPr>
              <p:nvPr/>
            </p:nvSpPr>
            <p:spPr bwMode="auto">
              <a:xfrm>
                <a:off x="1209" y="1795"/>
                <a:ext cx="3422" cy="717"/>
              </a:xfrm>
              <a:custGeom>
                <a:avLst/>
                <a:gdLst>
                  <a:gd name="T0" fmla="*/ 3422 w 3422"/>
                  <a:gd name="T1" fmla="*/ 565 h 717"/>
                  <a:gd name="T2" fmla="*/ 3416 w 3422"/>
                  <a:gd name="T3" fmla="*/ 585 h 717"/>
                  <a:gd name="T4" fmla="*/ 3410 w 3422"/>
                  <a:gd name="T5" fmla="*/ 605 h 717"/>
                  <a:gd name="T6" fmla="*/ 3402 w 3422"/>
                  <a:gd name="T7" fmla="*/ 626 h 717"/>
                  <a:gd name="T8" fmla="*/ 3394 w 3422"/>
                  <a:gd name="T9" fmla="*/ 646 h 717"/>
                  <a:gd name="T10" fmla="*/ 3383 w 3422"/>
                  <a:gd name="T11" fmla="*/ 663 h 717"/>
                  <a:gd name="T12" fmla="*/ 3372 w 3422"/>
                  <a:gd name="T13" fmla="*/ 678 h 717"/>
                  <a:gd name="T14" fmla="*/ 3367 w 3422"/>
                  <a:gd name="T15" fmla="*/ 685 h 717"/>
                  <a:gd name="T16" fmla="*/ 3360 w 3422"/>
                  <a:gd name="T17" fmla="*/ 692 h 717"/>
                  <a:gd name="T18" fmla="*/ 3353 w 3422"/>
                  <a:gd name="T19" fmla="*/ 697 h 717"/>
                  <a:gd name="T20" fmla="*/ 3346 w 3422"/>
                  <a:gd name="T21" fmla="*/ 700 h 717"/>
                  <a:gd name="T22" fmla="*/ 3323 w 3422"/>
                  <a:gd name="T23" fmla="*/ 707 h 717"/>
                  <a:gd name="T24" fmla="*/ 3299 w 3422"/>
                  <a:gd name="T25" fmla="*/ 712 h 717"/>
                  <a:gd name="T26" fmla="*/ 3274 w 3422"/>
                  <a:gd name="T27" fmla="*/ 715 h 717"/>
                  <a:gd name="T28" fmla="*/ 3247 w 3422"/>
                  <a:gd name="T29" fmla="*/ 717 h 717"/>
                  <a:gd name="T30" fmla="*/ 3218 w 3422"/>
                  <a:gd name="T31" fmla="*/ 717 h 717"/>
                  <a:gd name="T32" fmla="*/ 3188 w 3422"/>
                  <a:gd name="T33" fmla="*/ 717 h 717"/>
                  <a:gd name="T34" fmla="*/ 3157 w 3422"/>
                  <a:gd name="T35" fmla="*/ 717 h 717"/>
                  <a:gd name="T36" fmla="*/ 3127 w 3422"/>
                  <a:gd name="T37" fmla="*/ 714 h 717"/>
                  <a:gd name="T38" fmla="*/ 3061 w 3422"/>
                  <a:gd name="T39" fmla="*/ 709 h 717"/>
                  <a:gd name="T40" fmla="*/ 2995 w 3422"/>
                  <a:gd name="T41" fmla="*/ 700 h 717"/>
                  <a:gd name="T42" fmla="*/ 2926 w 3422"/>
                  <a:gd name="T43" fmla="*/ 690 h 717"/>
                  <a:gd name="T44" fmla="*/ 2857 w 3422"/>
                  <a:gd name="T45" fmla="*/ 680 h 717"/>
                  <a:gd name="T46" fmla="*/ 2784 w 3422"/>
                  <a:gd name="T47" fmla="*/ 666 h 717"/>
                  <a:gd name="T48" fmla="*/ 2713 w 3422"/>
                  <a:gd name="T49" fmla="*/ 653 h 717"/>
                  <a:gd name="T50" fmla="*/ 2644 w 3422"/>
                  <a:gd name="T51" fmla="*/ 638 h 717"/>
                  <a:gd name="T52" fmla="*/ 2573 w 3422"/>
                  <a:gd name="T53" fmla="*/ 622 h 717"/>
                  <a:gd name="T54" fmla="*/ 2504 w 3422"/>
                  <a:gd name="T55" fmla="*/ 607 h 717"/>
                  <a:gd name="T56" fmla="*/ 2436 w 3422"/>
                  <a:gd name="T57" fmla="*/ 592 h 717"/>
                  <a:gd name="T58" fmla="*/ 2367 w 3422"/>
                  <a:gd name="T59" fmla="*/ 577 h 717"/>
                  <a:gd name="T60" fmla="*/ 2296 w 3422"/>
                  <a:gd name="T61" fmla="*/ 563 h 717"/>
                  <a:gd name="T62" fmla="*/ 1427 w 3422"/>
                  <a:gd name="T63" fmla="*/ 357 h 717"/>
                  <a:gd name="T64" fmla="*/ 0 w 3422"/>
                  <a:gd name="T65" fmla="*/ 9 h 717"/>
                  <a:gd name="T66" fmla="*/ 0 w 3422"/>
                  <a:gd name="T67" fmla="*/ 0 h 717"/>
                  <a:gd name="T68" fmla="*/ 2375 w 3422"/>
                  <a:gd name="T69" fmla="*/ 499 h 717"/>
                  <a:gd name="T70" fmla="*/ 2387 w 3422"/>
                  <a:gd name="T71" fmla="*/ 502 h 717"/>
                  <a:gd name="T72" fmla="*/ 2391 w 3422"/>
                  <a:gd name="T73" fmla="*/ 504 h 717"/>
                  <a:gd name="T74" fmla="*/ 2391 w 3422"/>
                  <a:gd name="T75" fmla="*/ 506 h 717"/>
                  <a:gd name="T76" fmla="*/ 2387 w 3422"/>
                  <a:gd name="T77" fmla="*/ 507 h 717"/>
                  <a:gd name="T78" fmla="*/ 2384 w 3422"/>
                  <a:gd name="T79" fmla="*/ 507 h 717"/>
                  <a:gd name="T80" fmla="*/ 2384 w 3422"/>
                  <a:gd name="T81" fmla="*/ 509 h 717"/>
                  <a:gd name="T82" fmla="*/ 2387 w 3422"/>
                  <a:gd name="T83" fmla="*/ 511 h 717"/>
                  <a:gd name="T84" fmla="*/ 2399 w 3422"/>
                  <a:gd name="T85" fmla="*/ 512 h 717"/>
                  <a:gd name="T86" fmla="*/ 2487 w 3422"/>
                  <a:gd name="T87" fmla="*/ 524 h 717"/>
                  <a:gd name="T88" fmla="*/ 2600 w 3422"/>
                  <a:gd name="T89" fmla="*/ 536 h 717"/>
                  <a:gd name="T90" fmla="*/ 2722 w 3422"/>
                  <a:gd name="T91" fmla="*/ 546 h 717"/>
                  <a:gd name="T92" fmla="*/ 2847 w 3422"/>
                  <a:gd name="T93" fmla="*/ 555 h 717"/>
                  <a:gd name="T94" fmla="*/ 2971 w 3422"/>
                  <a:gd name="T95" fmla="*/ 560 h 717"/>
                  <a:gd name="T96" fmla="*/ 3034 w 3422"/>
                  <a:gd name="T97" fmla="*/ 561 h 717"/>
                  <a:gd name="T98" fmla="*/ 3095 w 3422"/>
                  <a:gd name="T99" fmla="*/ 561 h 717"/>
                  <a:gd name="T100" fmla="*/ 3152 w 3422"/>
                  <a:gd name="T101" fmla="*/ 561 h 717"/>
                  <a:gd name="T102" fmla="*/ 3210 w 3422"/>
                  <a:gd name="T103" fmla="*/ 560 h 717"/>
                  <a:gd name="T104" fmla="*/ 3264 w 3422"/>
                  <a:gd name="T105" fmla="*/ 556 h 717"/>
                  <a:gd name="T106" fmla="*/ 3314 w 3422"/>
                  <a:gd name="T107" fmla="*/ 553 h 717"/>
                  <a:gd name="T108" fmla="*/ 3361 w 3422"/>
                  <a:gd name="T109" fmla="*/ 548 h 717"/>
                  <a:gd name="T110" fmla="*/ 3404 w 3422"/>
                  <a:gd name="T111" fmla="*/ 540 h 717"/>
                  <a:gd name="T112" fmla="*/ 3407 w 3422"/>
                  <a:gd name="T113" fmla="*/ 546 h 717"/>
                  <a:gd name="T114" fmla="*/ 3410 w 3422"/>
                  <a:gd name="T115" fmla="*/ 553 h 717"/>
                  <a:gd name="T116" fmla="*/ 3416 w 3422"/>
                  <a:gd name="T117" fmla="*/ 560 h 717"/>
                  <a:gd name="T118" fmla="*/ 3422 w 3422"/>
                  <a:gd name="T119" fmla="*/ 565 h 7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22" h="717">
                    <a:moveTo>
                      <a:pt x="3422" y="565"/>
                    </a:moveTo>
                    <a:lnTo>
                      <a:pt x="3416" y="585"/>
                    </a:lnTo>
                    <a:lnTo>
                      <a:pt x="3410" y="605"/>
                    </a:lnTo>
                    <a:lnTo>
                      <a:pt x="3402" y="626"/>
                    </a:lnTo>
                    <a:lnTo>
                      <a:pt x="3394" y="646"/>
                    </a:lnTo>
                    <a:lnTo>
                      <a:pt x="3383" y="663"/>
                    </a:lnTo>
                    <a:lnTo>
                      <a:pt x="3372" y="678"/>
                    </a:lnTo>
                    <a:lnTo>
                      <a:pt x="3367" y="685"/>
                    </a:lnTo>
                    <a:lnTo>
                      <a:pt x="3360" y="692"/>
                    </a:lnTo>
                    <a:lnTo>
                      <a:pt x="3353" y="697"/>
                    </a:lnTo>
                    <a:lnTo>
                      <a:pt x="3346" y="700"/>
                    </a:lnTo>
                    <a:lnTo>
                      <a:pt x="3323" y="707"/>
                    </a:lnTo>
                    <a:lnTo>
                      <a:pt x="3299" y="712"/>
                    </a:lnTo>
                    <a:lnTo>
                      <a:pt x="3274" y="715"/>
                    </a:lnTo>
                    <a:lnTo>
                      <a:pt x="3247" y="717"/>
                    </a:lnTo>
                    <a:lnTo>
                      <a:pt x="3218" y="717"/>
                    </a:lnTo>
                    <a:lnTo>
                      <a:pt x="3188" y="717"/>
                    </a:lnTo>
                    <a:lnTo>
                      <a:pt x="3157" y="717"/>
                    </a:lnTo>
                    <a:lnTo>
                      <a:pt x="3127" y="714"/>
                    </a:lnTo>
                    <a:lnTo>
                      <a:pt x="3061" y="709"/>
                    </a:lnTo>
                    <a:lnTo>
                      <a:pt x="2995" y="700"/>
                    </a:lnTo>
                    <a:lnTo>
                      <a:pt x="2926" y="690"/>
                    </a:lnTo>
                    <a:lnTo>
                      <a:pt x="2857" y="680"/>
                    </a:lnTo>
                    <a:lnTo>
                      <a:pt x="2784" y="666"/>
                    </a:lnTo>
                    <a:lnTo>
                      <a:pt x="2713" y="653"/>
                    </a:lnTo>
                    <a:lnTo>
                      <a:pt x="2644" y="638"/>
                    </a:lnTo>
                    <a:lnTo>
                      <a:pt x="2573" y="622"/>
                    </a:lnTo>
                    <a:lnTo>
                      <a:pt x="2504" y="607"/>
                    </a:lnTo>
                    <a:lnTo>
                      <a:pt x="2436" y="592"/>
                    </a:lnTo>
                    <a:lnTo>
                      <a:pt x="2367" y="577"/>
                    </a:lnTo>
                    <a:lnTo>
                      <a:pt x="2296" y="563"/>
                    </a:lnTo>
                    <a:lnTo>
                      <a:pt x="1427" y="357"/>
                    </a:lnTo>
                    <a:lnTo>
                      <a:pt x="0" y="9"/>
                    </a:lnTo>
                    <a:lnTo>
                      <a:pt x="0" y="0"/>
                    </a:lnTo>
                    <a:lnTo>
                      <a:pt x="2375" y="499"/>
                    </a:lnTo>
                    <a:lnTo>
                      <a:pt x="2387" y="502"/>
                    </a:lnTo>
                    <a:lnTo>
                      <a:pt x="2391" y="504"/>
                    </a:lnTo>
                    <a:lnTo>
                      <a:pt x="2391" y="506"/>
                    </a:lnTo>
                    <a:lnTo>
                      <a:pt x="2387" y="507"/>
                    </a:lnTo>
                    <a:lnTo>
                      <a:pt x="2384" y="507"/>
                    </a:lnTo>
                    <a:lnTo>
                      <a:pt x="2384" y="509"/>
                    </a:lnTo>
                    <a:lnTo>
                      <a:pt x="2387" y="511"/>
                    </a:lnTo>
                    <a:lnTo>
                      <a:pt x="2399" y="512"/>
                    </a:lnTo>
                    <a:lnTo>
                      <a:pt x="2487" y="524"/>
                    </a:lnTo>
                    <a:lnTo>
                      <a:pt x="2600" y="536"/>
                    </a:lnTo>
                    <a:lnTo>
                      <a:pt x="2722" y="546"/>
                    </a:lnTo>
                    <a:lnTo>
                      <a:pt x="2847" y="555"/>
                    </a:lnTo>
                    <a:lnTo>
                      <a:pt x="2971" y="560"/>
                    </a:lnTo>
                    <a:lnTo>
                      <a:pt x="3034" y="561"/>
                    </a:lnTo>
                    <a:lnTo>
                      <a:pt x="3095" y="561"/>
                    </a:lnTo>
                    <a:lnTo>
                      <a:pt x="3152" y="561"/>
                    </a:lnTo>
                    <a:lnTo>
                      <a:pt x="3210" y="560"/>
                    </a:lnTo>
                    <a:lnTo>
                      <a:pt x="3264" y="556"/>
                    </a:lnTo>
                    <a:lnTo>
                      <a:pt x="3314" y="553"/>
                    </a:lnTo>
                    <a:lnTo>
                      <a:pt x="3361" y="548"/>
                    </a:lnTo>
                    <a:lnTo>
                      <a:pt x="3404" y="540"/>
                    </a:lnTo>
                    <a:lnTo>
                      <a:pt x="3407" y="546"/>
                    </a:lnTo>
                    <a:lnTo>
                      <a:pt x="3410" y="553"/>
                    </a:lnTo>
                    <a:lnTo>
                      <a:pt x="3416" y="560"/>
                    </a:lnTo>
                    <a:lnTo>
                      <a:pt x="3422" y="565"/>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06" name="Freeform 70">
                <a:extLst>
                  <a:ext uri="{FF2B5EF4-FFF2-40B4-BE49-F238E27FC236}">
                    <a16:creationId xmlns:a16="http://schemas.microsoft.com/office/drawing/2014/main" id="{111A19F2-A4AA-4E10-8D35-95D30022CD96}"/>
                  </a:ext>
                </a:extLst>
              </p:cNvPr>
              <p:cNvSpPr>
                <a:spLocks/>
              </p:cNvSpPr>
              <p:nvPr/>
            </p:nvSpPr>
            <p:spPr bwMode="auto">
              <a:xfrm>
                <a:off x="1209" y="1802"/>
                <a:ext cx="3431" cy="742"/>
              </a:xfrm>
              <a:custGeom>
                <a:avLst/>
                <a:gdLst>
                  <a:gd name="T0" fmla="*/ 3427 w 3431"/>
                  <a:gd name="T1" fmla="*/ 561 h 742"/>
                  <a:gd name="T2" fmla="*/ 3426 w 3431"/>
                  <a:gd name="T3" fmla="*/ 566 h 742"/>
                  <a:gd name="T4" fmla="*/ 3419 w 3431"/>
                  <a:gd name="T5" fmla="*/ 575 h 742"/>
                  <a:gd name="T6" fmla="*/ 3416 w 3431"/>
                  <a:gd name="T7" fmla="*/ 587 h 742"/>
                  <a:gd name="T8" fmla="*/ 3417 w 3431"/>
                  <a:gd name="T9" fmla="*/ 600 h 742"/>
                  <a:gd name="T10" fmla="*/ 3414 w 3431"/>
                  <a:gd name="T11" fmla="*/ 627 h 742"/>
                  <a:gd name="T12" fmla="*/ 3400 w 3431"/>
                  <a:gd name="T13" fmla="*/ 663 h 742"/>
                  <a:gd name="T14" fmla="*/ 3382 w 3431"/>
                  <a:gd name="T15" fmla="*/ 693 h 742"/>
                  <a:gd name="T16" fmla="*/ 3360 w 3431"/>
                  <a:gd name="T17" fmla="*/ 717 h 742"/>
                  <a:gd name="T18" fmla="*/ 3323 w 3431"/>
                  <a:gd name="T19" fmla="*/ 730 h 742"/>
                  <a:gd name="T20" fmla="*/ 3274 w 3431"/>
                  <a:gd name="T21" fmla="*/ 739 h 742"/>
                  <a:gd name="T22" fmla="*/ 3218 w 3431"/>
                  <a:gd name="T23" fmla="*/ 742 h 742"/>
                  <a:gd name="T24" fmla="*/ 3157 w 3431"/>
                  <a:gd name="T25" fmla="*/ 740 h 742"/>
                  <a:gd name="T26" fmla="*/ 3061 w 3431"/>
                  <a:gd name="T27" fmla="*/ 732 h 742"/>
                  <a:gd name="T28" fmla="*/ 2926 w 3431"/>
                  <a:gd name="T29" fmla="*/ 715 h 742"/>
                  <a:gd name="T30" fmla="*/ 2784 w 3431"/>
                  <a:gd name="T31" fmla="*/ 691 h 742"/>
                  <a:gd name="T32" fmla="*/ 2644 w 3431"/>
                  <a:gd name="T33" fmla="*/ 663 h 742"/>
                  <a:gd name="T34" fmla="*/ 2504 w 3431"/>
                  <a:gd name="T35" fmla="*/ 632 h 742"/>
                  <a:gd name="T36" fmla="*/ 2367 w 3431"/>
                  <a:gd name="T37" fmla="*/ 602 h 742"/>
                  <a:gd name="T38" fmla="*/ 1427 w 3431"/>
                  <a:gd name="T39" fmla="*/ 382 h 742"/>
                  <a:gd name="T40" fmla="*/ 0 w 3431"/>
                  <a:gd name="T41" fmla="*/ 0 h 742"/>
                  <a:gd name="T42" fmla="*/ 2408 w 3431"/>
                  <a:gd name="T43" fmla="*/ 529 h 742"/>
                  <a:gd name="T44" fmla="*/ 2472 w 3431"/>
                  <a:gd name="T45" fmla="*/ 538 h 742"/>
                  <a:gd name="T46" fmla="*/ 2505 w 3431"/>
                  <a:gd name="T47" fmla="*/ 539 h 742"/>
                  <a:gd name="T48" fmla="*/ 2514 w 3431"/>
                  <a:gd name="T49" fmla="*/ 536 h 742"/>
                  <a:gd name="T50" fmla="*/ 2585 w 3431"/>
                  <a:gd name="T51" fmla="*/ 543 h 742"/>
                  <a:gd name="T52" fmla="*/ 2590 w 3431"/>
                  <a:gd name="T53" fmla="*/ 553 h 742"/>
                  <a:gd name="T54" fmla="*/ 2806 w 3431"/>
                  <a:gd name="T55" fmla="*/ 573 h 742"/>
                  <a:gd name="T56" fmla="*/ 3015 w 3431"/>
                  <a:gd name="T57" fmla="*/ 582 h 742"/>
                  <a:gd name="T58" fmla="*/ 3115 w 3431"/>
                  <a:gd name="T59" fmla="*/ 582 h 742"/>
                  <a:gd name="T60" fmla="*/ 3210 w 3431"/>
                  <a:gd name="T61" fmla="*/ 576 h 742"/>
                  <a:gd name="T62" fmla="*/ 3301 w 3431"/>
                  <a:gd name="T63" fmla="*/ 568 h 742"/>
                  <a:gd name="T64" fmla="*/ 3385 w 3431"/>
                  <a:gd name="T65" fmla="*/ 554 h 742"/>
                  <a:gd name="T66" fmla="*/ 3405 w 3431"/>
                  <a:gd name="T67" fmla="*/ 560 h 742"/>
                  <a:gd name="T68" fmla="*/ 3424 w 3431"/>
                  <a:gd name="T69" fmla="*/ 558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31" h="742">
                    <a:moveTo>
                      <a:pt x="3424" y="558"/>
                    </a:moveTo>
                    <a:lnTo>
                      <a:pt x="3427" y="561"/>
                    </a:lnTo>
                    <a:lnTo>
                      <a:pt x="3431" y="563"/>
                    </a:lnTo>
                    <a:lnTo>
                      <a:pt x="3426" y="566"/>
                    </a:lnTo>
                    <a:lnTo>
                      <a:pt x="3422" y="570"/>
                    </a:lnTo>
                    <a:lnTo>
                      <a:pt x="3419" y="575"/>
                    </a:lnTo>
                    <a:lnTo>
                      <a:pt x="3416" y="582"/>
                    </a:lnTo>
                    <a:lnTo>
                      <a:pt x="3416" y="587"/>
                    </a:lnTo>
                    <a:lnTo>
                      <a:pt x="3416" y="593"/>
                    </a:lnTo>
                    <a:lnTo>
                      <a:pt x="3417" y="600"/>
                    </a:lnTo>
                    <a:lnTo>
                      <a:pt x="3419" y="607"/>
                    </a:lnTo>
                    <a:lnTo>
                      <a:pt x="3414" y="627"/>
                    </a:lnTo>
                    <a:lnTo>
                      <a:pt x="3407" y="646"/>
                    </a:lnTo>
                    <a:lnTo>
                      <a:pt x="3400" y="663"/>
                    </a:lnTo>
                    <a:lnTo>
                      <a:pt x="3392" y="680"/>
                    </a:lnTo>
                    <a:lnTo>
                      <a:pt x="3382" y="693"/>
                    </a:lnTo>
                    <a:lnTo>
                      <a:pt x="3372" y="707"/>
                    </a:lnTo>
                    <a:lnTo>
                      <a:pt x="3360" y="717"/>
                    </a:lnTo>
                    <a:lnTo>
                      <a:pt x="3346" y="725"/>
                    </a:lnTo>
                    <a:lnTo>
                      <a:pt x="3323" y="730"/>
                    </a:lnTo>
                    <a:lnTo>
                      <a:pt x="3299" y="735"/>
                    </a:lnTo>
                    <a:lnTo>
                      <a:pt x="3274" y="739"/>
                    </a:lnTo>
                    <a:lnTo>
                      <a:pt x="3247" y="740"/>
                    </a:lnTo>
                    <a:lnTo>
                      <a:pt x="3218" y="742"/>
                    </a:lnTo>
                    <a:lnTo>
                      <a:pt x="3188" y="742"/>
                    </a:lnTo>
                    <a:lnTo>
                      <a:pt x="3157" y="740"/>
                    </a:lnTo>
                    <a:lnTo>
                      <a:pt x="3127" y="739"/>
                    </a:lnTo>
                    <a:lnTo>
                      <a:pt x="3061" y="732"/>
                    </a:lnTo>
                    <a:lnTo>
                      <a:pt x="2995" y="725"/>
                    </a:lnTo>
                    <a:lnTo>
                      <a:pt x="2926" y="715"/>
                    </a:lnTo>
                    <a:lnTo>
                      <a:pt x="2857" y="705"/>
                    </a:lnTo>
                    <a:lnTo>
                      <a:pt x="2784" y="691"/>
                    </a:lnTo>
                    <a:lnTo>
                      <a:pt x="2713" y="678"/>
                    </a:lnTo>
                    <a:lnTo>
                      <a:pt x="2644" y="663"/>
                    </a:lnTo>
                    <a:lnTo>
                      <a:pt x="2573" y="647"/>
                    </a:lnTo>
                    <a:lnTo>
                      <a:pt x="2504" y="632"/>
                    </a:lnTo>
                    <a:lnTo>
                      <a:pt x="2436" y="617"/>
                    </a:lnTo>
                    <a:lnTo>
                      <a:pt x="2367" y="602"/>
                    </a:lnTo>
                    <a:lnTo>
                      <a:pt x="2296" y="587"/>
                    </a:lnTo>
                    <a:lnTo>
                      <a:pt x="1427" y="382"/>
                    </a:lnTo>
                    <a:lnTo>
                      <a:pt x="0" y="34"/>
                    </a:lnTo>
                    <a:lnTo>
                      <a:pt x="0" y="0"/>
                    </a:lnTo>
                    <a:lnTo>
                      <a:pt x="2375" y="524"/>
                    </a:lnTo>
                    <a:lnTo>
                      <a:pt x="2408" y="529"/>
                    </a:lnTo>
                    <a:lnTo>
                      <a:pt x="2440" y="533"/>
                    </a:lnTo>
                    <a:lnTo>
                      <a:pt x="2472" y="538"/>
                    </a:lnTo>
                    <a:lnTo>
                      <a:pt x="2504" y="541"/>
                    </a:lnTo>
                    <a:lnTo>
                      <a:pt x="2505" y="539"/>
                    </a:lnTo>
                    <a:lnTo>
                      <a:pt x="2509" y="538"/>
                    </a:lnTo>
                    <a:lnTo>
                      <a:pt x="2514" y="536"/>
                    </a:lnTo>
                    <a:lnTo>
                      <a:pt x="2519" y="536"/>
                    </a:lnTo>
                    <a:lnTo>
                      <a:pt x="2585" y="543"/>
                    </a:lnTo>
                    <a:lnTo>
                      <a:pt x="2588" y="546"/>
                    </a:lnTo>
                    <a:lnTo>
                      <a:pt x="2590" y="553"/>
                    </a:lnTo>
                    <a:lnTo>
                      <a:pt x="2700" y="563"/>
                    </a:lnTo>
                    <a:lnTo>
                      <a:pt x="2806" y="573"/>
                    </a:lnTo>
                    <a:lnTo>
                      <a:pt x="2912" y="578"/>
                    </a:lnTo>
                    <a:lnTo>
                      <a:pt x="3015" y="582"/>
                    </a:lnTo>
                    <a:lnTo>
                      <a:pt x="3066" y="582"/>
                    </a:lnTo>
                    <a:lnTo>
                      <a:pt x="3115" y="582"/>
                    </a:lnTo>
                    <a:lnTo>
                      <a:pt x="3162" y="580"/>
                    </a:lnTo>
                    <a:lnTo>
                      <a:pt x="3210" y="576"/>
                    </a:lnTo>
                    <a:lnTo>
                      <a:pt x="3257" y="573"/>
                    </a:lnTo>
                    <a:lnTo>
                      <a:pt x="3301" y="568"/>
                    </a:lnTo>
                    <a:lnTo>
                      <a:pt x="3345" y="561"/>
                    </a:lnTo>
                    <a:lnTo>
                      <a:pt x="3385" y="554"/>
                    </a:lnTo>
                    <a:lnTo>
                      <a:pt x="3397" y="558"/>
                    </a:lnTo>
                    <a:lnTo>
                      <a:pt x="3405" y="560"/>
                    </a:lnTo>
                    <a:lnTo>
                      <a:pt x="3414" y="560"/>
                    </a:lnTo>
                    <a:lnTo>
                      <a:pt x="3424" y="558"/>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07" name="Freeform 71">
                <a:extLst>
                  <a:ext uri="{FF2B5EF4-FFF2-40B4-BE49-F238E27FC236}">
                    <a16:creationId xmlns:a16="http://schemas.microsoft.com/office/drawing/2014/main" id="{3E6352FA-A8F5-4958-AC4C-751617F3CDBD}"/>
                  </a:ext>
                </a:extLst>
              </p:cNvPr>
              <p:cNvSpPr>
                <a:spLocks/>
              </p:cNvSpPr>
              <p:nvPr/>
            </p:nvSpPr>
            <p:spPr bwMode="auto">
              <a:xfrm>
                <a:off x="1200" y="1261"/>
                <a:ext cx="3458" cy="1003"/>
              </a:xfrm>
              <a:custGeom>
                <a:avLst/>
                <a:gdLst>
                  <a:gd name="T0" fmla="*/ 0 w 3458"/>
                  <a:gd name="T1" fmla="*/ 7 h 1003"/>
                  <a:gd name="T2" fmla="*/ 11 w 3458"/>
                  <a:gd name="T3" fmla="*/ 0 h 1003"/>
                  <a:gd name="T4" fmla="*/ 132 w 3458"/>
                  <a:gd name="T5" fmla="*/ 12 h 1003"/>
                  <a:gd name="T6" fmla="*/ 188 w 3458"/>
                  <a:gd name="T7" fmla="*/ 27 h 1003"/>
                  <a:gd name="T8" fmla="*/ 463 w 3458"/>
                  <a:gd name="T9" fmla="*/ 337 h 1003"/>
                  <a:gd name="T10" fmla="*/ 493 w 3458"/>
                  <a:gd name="T11" fmla="*/ 364 h 1003"/>
                  <a:gd name="T12" fmla="*/ 521 w 3458"/>
                  <a:gd name="T13" fmla="*/ 372 h 1003"/>
                  <a:gd name="T14" fmla="*/ 666 w 3458"/>
                  <a:gd name="T15" fmla="*/ 384 h 1003"/>
                  <a:gd name="T16" fmla="*/ 884 w 3458"/>
                  <a:gd name="T17" fmla="*/ 396 h 1003"/>
                  <a:gd name="T18" fmla="*/ 1140 w 3458"/>
                  <a:gd name="T19" fmla="*/ 408 h 1003"/>
                  <a:gd name="T20" fmla="*/ 1405 w 3458"/>
                  <a:gd name="T21" fmla="*/ 416 h 1003"/>
                  <a:gd name="T22" fmla="*/ 1647 w 3458"/>
                  <a:gd name="T23" fmla="*/ 421 h 1003"/>
                  <a:gd name="T24" fmla="*/ 1711 w 3458"/>
                  <a:gd name="T25" fmla="*/ 442 h 1003"/>
                  <a:gd name="T26" fmla="*/ 1741 w 3458"/>
                  <a:gd name="T27" fmla="*/ 491 h 1003"/>
                  <a:gd name="T28" fmla="*/ 1824 w 3458"/>
                  <a:gd name="T29" fmla="*/ 583 h 1003"/>
                  <a:gd name="T30" fmla="*/ 1918 w 3458"/>
                  <a:gd name="T31" fmla="*/ 670 h 1003"/>
                  <a:gd name="T32" fmla="*/ 1976 w 3458"/>
                  <a:gd name="T33" fmla="*/ 714 h 1003"/>
                  <a:gd name="T34" fmla="*/ 2452 w 3458"/>
                  <a:gd name="T35" fmla="*/ 793 h 1003"/>
                  <a:gd name="T36" fmla="*/ 2533 w 3458"/>
                  <a:gd name="T37" fmla="*/ 791 h 1003"/>
                  <a:gd name="T38" fmla="*/ 2602 w 3458"/>
                  <a:gd name="T39" fmla="*/ 781 h 1003"/>
                  <a:gd name="T40" fmla="*/ 2661 w 3458"/>
                  <a:gd name="T41" fmla="*/ 761 h 1003"/>
                  <a:gd name="T42" fmla="*/ 2710 w 3458"/>
                  <a:gd name="T43" fmla="*/ 732 h 1003"/>
                  <a:gd name="T44" fmla="*/ 2747 w 3458"/>
                  <a:gd name="T45" fmla="*/ 693 h 1003"/>
                  <a:gd name="T46" fmla="*/ 2783 w 3458"/>
                  <a:gd name="T47" fmla="*/ 683 h 1003"/>
                  <a:gd name="T48" fmla="*/ 3109 w 3458"/>
                  <a:gd name="T49" fmla="*/ 759 h 1003"/>
                  <a:gd name="T50" fmla="*/ 3274 w 3458"/>
                  <a:gd name="T51" fmla="*/ 812 h 1003"/>
                  <a:gd name="T52" fmla="*/ 3374 w 3458"/>
                  <a:gd name="T53" fmla="*/ 854 h 1003"/>
                  <a:gd name="T54" fmla="*/ 3458 w 3458"/>
                  <a:gd name="T55" fmla="*/ 896 h 1003"/>
                  <a:gd name="T56" fmla="*/ 3428 w 3458"/>
                  <a:gd name="T57" fmla="*/ 928 h 1003"/>
                  <a:gd name="T58" fmla="*/ 3411 w 3458"/>
                  <a:gd name="T59" fmla="*/ 967 h 1003"/>
                  <a:gd name="T60" fmla="*/ 3403 w 3458"/>
                  <a:gd name="T61" fmla="*/ 1003 h 1003"/>
                  <a:gd name="T62" fmla="*/ 3296 w 3458"/>
                  <a:gd name="T63" fmla="*/ 999 h 1003"/>
                  <a:gd name="T64" fmla="*/ 3203 w 3458"/>
                  <a:gd name="T65" fmla="*/ 986 h 1003"/>
                  <a:gd name="T66" fmla="*/ 3036 w 3458"/>
                  <a:gd name="T67" fmla="*/ 962 h 1003"/>
                  <a:gd name="T68" fmla="*/ 2839 w 3458"/>
                  <a:gd name="T69" fmla="*/ 930 h 1003"/>
                  <a:gd name="T70" fmla="*/ 2619 w 3458"/>
                  <a:gd name="T71" fmla="*/ 889 h 1003"/>
                  <a:gd name="T72" fmla="*/ 2378 w 3458"/>
                  <a:gd name="T73" fmla="*/ 840 h 1003"/>
                  <a:gd name="T74" fmla="*/ 2116 w 3458"/>
                  <a:gd name="T75" fmla="*/ 785 h 1003"/>
                  <a:gd name="T76" fmla="*/ 569 w 3458"/>
                  <a:gd name="T77" fmla="*/ 430 h 1003"/>
                  <a:gd name="T78" fmla="*/ 510 w 3458"/>
                  <a:gd name="T79" fmla="*/ 409 h 1003"/>
                  <a:gd name="T80" fmla="*/ 456 w 3458"/>
                  <a:gd name="T81" fmla="*/ 379 h 1003"/>
                  <a:gd name="T82" fmla="*/ 392 w 3458"/>
                  <a:gd name="T83" fmla="*/ 323 h 1003"/>
                  <a:gd name="T84" fmla="*/ 301 w 3458"/>
                  <a:gd name="T85" fmla="*/ 224 h 1003"/>
                  <a:gd name="T86" fmla="*/ 223 w 3458"/>
                  <a:gd name="T87" fmla="*/ 142 h 1003"/>
                  <a:gd name="T88" fmla="*/ 171 w 3458"/>
                  <a:gd name="T89" fmla="*/ 100 h 1003"/>
                  <a:gd name="T90" fmla="*/ 114 w 3458"/>
                  <a:gd name="T91" fmla="*/ 66 h 1003"/>
                  <a:gd name="T92" fmla="*/ 49 w 3458"/>
                  <a:gd name="T93" fmla="*/ 46 h 10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458" h="1003">
                    <a:moveTo>
                      <a:pt x="0" y="39"/>
                    </a:moveTo>
                    <a:lnTo>
                      <a:pt x="0" y="12"/>
                    </a:lnTo>
                    <a:lnTo>
                      <a:pt x="0" y="7"/>
                    </a:lnTo>
                    <a:lnTo>
                      <a:pt x="2" y="2"/>
                    </a:lnTo>
                    <a:lnTo>
                      <a:pt x="6" y="0"/>
                    </a:lnTo>
                    <a:lnTo>
                      <a:pt x="11" y="0"/>
                    </a:lnTo>
                    <a:lnTo>
                      <a:pt x="51" y="4"/>
                    </a:lnTo>
                    <a:lnTo>
                      <a:pt x="92" y="7"/>
                    </a:lnTo>
                    <a:lnTo>
                      <a:pt x="132" y="12"/>
                    </a:lnTo>
                    <a:lnTo>
                      <a:pt x="173" y="19"/>
                    </a:lnTo>
                    <a:lnTo>
                      <a:pt x="181" y="24"/>
                    </a:lnTo>
                    <a:lnTo>
                      <a:pt x="188" y="27"/>
                    </a:lnTo>
                    <a:lnTo>
                      <a:pt x="195" y="33"/>
                    </a:lnTo>
                    <a:lnTo>
                      <a:pt x="200" y="39"/>
                    </a:lnTo>
                    <a:lnTo>
                      <a:pt x="463" y="337"/>
                    </a:lnTo>
                    <a:lnTo>
                      <a:pt x="475" y="349"/>
                    </a:lnTo>
                    <a:lnTo>
                      <a:pt x="487" y="359"/>
                    </a:lnTo>
                    <a:lnTo>
                      <a:pt x="493" y="364"/>
                    </a:lnTo>
                    <a:lnTo>
                      <a:pt x="502" y="367"/>
                    </a:lnTo>
                    <a:lnTo>
                      <a:pt x="510" y="371"/>
                    </a:lnTo>
                    <a:lnTo>
                      <a:pt x="521" y="372"/>
                    </a:lnTo>
                    <a:lnTo>
                      <a:pt x="559" y="377"/>
                    </a:lnTo>
                    <a:lnTo>
                      <a:pt x="608" y="381"/>
                    </a:lnTo>
                    <a:lnTo>
                      <a:pt x="666" y="384"/>
                    </a:lnTo>
                    <a:lnTo>
                      <a:pt x="732" y="389"/>
                    </a:lnTo>
                    <a:lnTo>
                      <a:pt x="804" y="393"/>
                    </a:lnTo>
                    <a:lnTo>
                      <a:pt x="884" y="396"/>
                    </a:lnTo>
                    <a:lnTo>
                      <a:pt x="966" y="401"/>
                    </a:lnTo>
                    <a:lnTo>
                      <a:pt x="1052" y="404"/>
                    </a:lnTo>
                    <a:lnTo>
                      <a:pt x="1140" y="408"/>
                    </a:lnTo>
                    <a:lnTo>
                      <a:pt x="1230" y="409"/>
                    </a:lnTo>
                    <a:lnTo>
                      <a:pt x="1317" y="413"/>
                    </a:lnTo>
                    <a:lnTo>
                      <a:pt x="1405" y="416"/>
                    </a:lnTo>
                    <a:lnTo>
                      <a:pt x="1490" y="418"/>
                    </a:lnTo>
                    <a:lnTo>
                      <a:pt x="1571" y="420"/>
                    </a:lnTo>
                    <a:lnTo>
                      <a:pt x="1647" y="421"/>
                    </a:lnTo>
                    <a:lnTo>
                      <a:pt x="1716" y="423"/>
                    </a:lnTo>
                    <a:lnTo>
                      <a:pt x="1712" y="431"/>
                    </a:lnTo>
                    <a:lnTo>
                      <a:pt x="1711" y="442"/>
                    </a:lnTo>
                    <a:lnTo>
                      <a:pt x="1712" y="450"/>
                    </a:lnTo>
                    <a:lnTo>
                      <a:pt x="1716" y="458"/>
                    </a:lnTo>
                    <a:lnTo>
                      <a:pt x="1741" y="491"/>
                    </a:lnTo>
                    <a:lnTo>
                      <a:pt x="1767" y="523"/>
                    </a:lnTo>
                    <a:lnTo>
                      <a:pt x="1795" y="553"/>
                    </a:lnTo>
                    <a:lnTo>
                      <a:pt x="1824" y="583"/>
                    </a:lnTo>
                    <a:lnTo>
                      <a:pt x="1854" y="614"/>
                    </a:lnTo>
                    <a:lnTo>
                      <a:pt x="1885" y="643"/>
                    </a:lnTo>
                    <a:lnTo>
                      <a:pt x="1918" y="670"/>
                    </a:lnTo>
                    <a:lnTo>
                      <a:pt x="1952" y="698"/>
                    </a:lnTo>
                    <a:lnTo>
                      <a:pt x="1962" y="707"/>
                    </a:lnTo>
                    <a:lnTo>
                      <a:pt x="1976" y="714"/>
                    </a:lnTo>
                    <a:lnTo>
                      <a:pt x="1991" y="717"/>
                    </a:lnTo>
                    <a:lnTo>
                      <a:pt x="2006" y="722"/>
                    </a:lnTo>
                    <a:lnTo>
                      <a:pt x="2452" y="793"/>
                    </a:lnTo>
                    <a:lnTo>
                      <a:pt x="2481" y="793"/>
                    </a:lnTo>
                    <a:lnTo>
                      <a:pt x="2506" y="793"/>
                    </a:lnTo>
                    <a:lnTo>
                      <a:pt x="2533" y="791"/>
                    </a:lnTo>
                    <a:lnTo>
                      <a:pt x="2557" y="790"/>
                    </a:lnTo>
                    <a:lnTo>
                      <a:pt x="2580" y="786"/>
                    </a:lnTo>
                    <a:lnTo>
                      <a:pt x="2602" y="781"/>
                    </a:lnTo>
                    <a:lnTo>
                      <a:pt x="2624" y="776"/>
                    </a:lnTo>
                    <a:lnTo>
                      <a:pt x="2643" y="769"/>
                    </a:lnTo>
                    <a:lnTo>
                      <a:pt x="2661" y="761"/>
                    </a:lnTo>
                    <a:lnTo>
                      <a:pt x="2680" y="752"/>
                    </a:lnTo>
                    <a:lnTo>
                      <a:pt x="2695" y="742"/>
                    </a:lnTo>
                    <a:lnTo>
                      <a:pt x="2710" y="732"/>
                    </a:lnTo>
                    <a:lnTo>
                      <a:pt x="2724" y="720"/>
                    </a:lnTo>
                    <a:lnTo>
                      <a:pt x="2737" y="707"/>
                    </a:lnTo>
                    <a:lnTo>
                      <a:pt x="2747" y="693"/>
                    </a:lnTo>
                    <a:lnTo>
                      <a:pt x="2759" y="678"/>
                    </a:lnTo>
                    <a:lnTo>
                      <a:pt x="2769" y="680"/>
                    </a:lnTo>
                    <a:lnTo>
                      <a:pt x="2783" y="683"/>
                    </a:lnTo>
                    <a:lnTo>
                      <a:pt x="2903" y="709"/>
                    </a:lnTo>
                    <a:lnTo>
                      <a:pt x="3011" y="734"/>
                    </a:lnTo>
                    <a:lnTo>
                      <a:pt x="3109" y="759"/>
                    </a:lnTo>
                    <a:lnTo>
                      <a:pt x="3195" y="785"/>
                    </a:lnTo>
                    <a:lnTo>
                      <a:pt x="3235" y="798"/>
                    </a:lnTo>
                    <a:lnTo>
                      <a:pt x="3274" y="812"/>
                    </a:lnTo>
                    <a:lnTo>
                      <a:pt x="3310" y="825"/>
                    </a:lnTo>
                    <a:lnTo>
                      <a:pt x="3343" y="840"/>
                    </a:lnTo>
                    <a:lnTo>
                      <a:pt x="3374" y="854"/>
                    </a:lnTo>
                    <a:lnTo>
                      <a:pt x="3404" y="867"/>
                    </a:lnTo>
                    <a:lnTo>
                      <a:pt x="3433" y="881"/>
                    </a:lnTo>
                    <a:lnTo>
                      <a:pt x="3458" y="896"/>
                    </a:lnTo>
                    <a:lnTo>
                      <a:pt x="3446" y="906"/>
                    </a:lnTo>
                    <a:lnTo>
                      <a:pt x="3436" y="916"/>
                    </a:lnTo>
                    <a:lnTo>
                      <a:pt x="3428" y="928"/>
                    </a:lnTo>
                    <a:lnTo>
                      <a:pt x="3421" y="940"/>
                    </a:lnTo>
                    <a:lnTo>
                      <a:pt x="3416" y="954"/>
                    </a:lnTo>
                    <a:lnTo>
                      <a:pt x="3411" y="967"/>
                    </a:lnTo>
                    <a:lnTo>
                      <a:pt x="3408" y="981"/>
                    </a:lnTo>
                    <a:lnTo>
                      <a:pt x="3404" y="994"/>
                    </a:lnTo>
                    <a:lnTo>
                      <a:pt x="3403" y="1003"/>
                    </a:lnTo>
                    <a:lnTo>
                      <a:pt x="3328" y="996"/>
                    </a:lnTo>
                    <a:lnTo>
                      <a:pt x="3315" y="997"/>
                    </a:lnTo>
                    <a:lnTo>
                      <a:pt x="3296" y="999"/>
                    </a:lnTo>
                    <a:lnTo>
                      <a:pt x="3276" y="997"/>
                    </a:lnTo>
                    <a:lnTo>
                      <a:pt x="3252" y="994"/>
                    </a:lnTo>
                    <a:lnTo>
                      <a:pt x="3203" y="986"/>
                    </a:lnTo>
                    <a:lnTo>
                      <a:pt x="3153" y="979"/>
                    </a:lnTo>
                    <a:lnTo>
                      <a:pt x="3095" y="970"/>
                    </a:lnTo>
                    <a:lnTo>
                      <a:pt x="3036" y="962"/>
                    </a:lnTo>
                    <a:lnTo>
                      <a:pt x="2972" y="952"/>
                    </a:lnTo>
                    <a:lnTo>
                      <a:pt x="2906" y="942"/>
                    </a:lnTo>
                    <a:lnTo>
                      <a:pt x="2839" y="930"/>
                    </a:lnTo>
                    <a:lnTo>
                      <a:pt x="2768" y="918"/>
                    </a:lnTo>
                    <a:lnTo>
                      <a:pt x="2693" y="903"/>
                    </a:lnTo>
                    <a:lnTo>
                      <a:pt x="2619" y="889"/>
                    </a:lnTo>
                    <a:lnTo>
                      <a:pt x="2540" y="874"/>
                    </a:lnTo>
                    <a:lnTo>
                      <a:pt x="2460" y="857"/>
                    </a:lnTo>
                    <a:lnTo>
                      <a:pt x="2378" y="840"/>
                    </a:lnTo>
                    <a:lnTo>
                      <a:pt x="2292" y="822"/>
                    </a:lnTo>
                    <a:lnTo>
                      <a:pt x="2206" y="803"/>
                    </a:lnTo>
                    <a:lnTo>
                      <a:pt x="2116" y="785"/>
                    </a:lnTo>
                    <a:lnTo>
                      <a:pt x="2025" y="764"/>
                    </a:lnTo>
                    <a:lnTo>
                      <a:pt x="1932" y="742"/>
                    </a:lnTo>
                    <a:lnTo>
                      <a:pt x="569" y="430"/>
                    </a:lnTo>
                    <a:lnTo>
                      <a:pt x="549" y="425"/>
                    </a:lnTo>
                    <a:lnTo>
                      <a:pt x="529" y="418"/>
                    </a:lnTo>
                    <a:lnTo>
                      <a:pt x="510" y="409"/>
                    </a:lnTo>
                    <a:lnTo>
                      <a:pt x="492" y="401"/>
                    </a:lnTo>
                    <a:lnTo>
                      <a:pt x="473" y="391"/>
                    </a:lnTo>
                    <a:lnTo>
                      <a:pt x="456" y="379"/>
                    </a:lnTo>
                    <a:lnTo>
                      <a:pt x="439" y="365"/>
                    </a:lnTo>
                    <a:lnTo>
                      <a:pt x="423" y="352"/>
                    </a:lnTo>
                    <a:lnTo>
                      <a:pt x="392" y="323"/>
                    </a:lnTo>
                    <a:lnTo>
                      <a:pt x="362" y="291"/>
                    </a:lnTo>
                    <a:lnTo>
                      <a:pt x="331" y="257"/>
                    </a:lnTo>
                    <a:lnTo>
                      <a:pt x="301" y="224"/>
                    </a:lnTo>
                    <a:lnTo>
                      <a:pt x="271" y="190"/>
                    </a:lnTo>
                    <a:lnTo>
                      <a:pt x="240" y="158"/>
                    </a:lnTo>
                    <a:lnTo>
                      <a:pt x="223" y="142"/>
                    </a:lnTo>
                    <a:lnTo>
                      <a:pt x="206" y="127"/>
                    </a:lnTo>
                    <a:lnTo>
                      <a:pt x="190" y="114"/>
                    </a:lnTo>
                    <a:lnTo>
                      <a:pt x="171" y="100"/>
                    </a:lnTo>
                    <a:lnTo>
                      <a:pt x="154" y="88"/>
                    </a:lnTo>
                    <a:lnTo>
                      <a:pt x="134" y="76"/>
                    </a:lnTo>
                    <a:lnTo>
                      <a:pt x="114" y="66"/>
                    </a:lnTo>
                    <a:lnTo>
                      <a:pt x="93" y="58"/>
                    </a:lnTo>
                    <a:lnTo>
                      <a:pt x="71" y="51"/>
                    </a:lnTo>
                    <a:lnTo>
                      <a:pt x="49" y="46"/>
                    </a:lnTo>
                    <a:lnTo>
                      <a:pt x="26" y="41"/>
                    </a:lnTo>
                    <a:lnTo>
                      <a:pt x="0" y="39"/>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08" name="Freeform 72">
                <a:extLst>
                  <a:ext uri="{FF2B5EF4-FFF2-40B4-BE49-F238E27FC236}">
                    <a16:creationId xmlns:a16="http://schemas.microsoft.com/office/drawing/2014/main" id="{089F9376-58C6-46BC-A8CC-DF0C474635A3}"/>
                  </a:ext>
                </a:extLst>
              </p:cNvPr>
              <p:cNvSpPr>
                <a:spLocks/>
              </p:cNvSpPr>
              <p:nvPr/>
            </p:nvSpPr>
            <p:spPr bwMode="auto">
              <a:xfrm>
                <a:off x="2364" y="1669"/>
                <a:ext cx="2011" cy="471"/>
              </a:xfrm>
              <a:custGeom>
                <a:avLst/>
                <a:gdLst>
                  <a:gd name="T0" fmla="*/ 72 w 2011"/>
                  <a:gd name="T1" fmla="*/ 3 h 471"/>
                  <a:gd name="T2" fmla="*/ 219 w 2011"/>
                  <a:gd name="T3" fmla="*/ 6 h 471"/>
                  <a:gd name="T4" fmla="*/ 363 w 2011"/>
                  <a:gd name="T5" fmla="*/ 10 h 471"/>
                  <a:gd name="T6" fmla="*/ 494 w 2011"/>
                  <a:gd name="T7" fmla="*/ 13 h 471"/>
                  <a:gd name="T8" fmla="*/ 548 w 2011"/>
                  <a:gd name="T9" fmla="*/ 23 h 471"/>
                  <a:gd name="T10" fmla="*/ 548 w 2011"/>
                  <a:gd name="T11" fmla="*/ 42 h 471"/>
                  <a:gd name="T12" fmla="*/ 577 w 2011"/>
                  <a:gd name="T13" fmla="*/ 83 h 471"/>
                  <a:gd name="T14" fmla="*/ 631 w 2011"/>
                  <a:gd name="T15" fmla="*/ 145 h 471"/>
                  <a:gd name="T16" fmla="*/ 690 w 2011"/>
                  <a:gd name="T17" fmla="*/ 206 h 471"/>
                  <a:gd name="T18" fmla="*/ 754 w 2011"/>
                  <a:gd name="T19" fmla="*/ 262 h 471"/>
                  <a:gd name="T20" fmla="*/ 798 w 2011"/>
                  <a:gd name="T21" fmla="*/ 299 h 471"/>
                  <a:gd name="T22" fmla="*/ 827 w 2011"/>
                  <a:gd name="T23" fmla="*/ 309 h 471"/>
                  <a:gd name="T24" fmla="*/ 1288 w 2011"/>
                  <a:gd name="T25" fmla="*/ 385 h 471"/>
                  <a:gd name="T26" fmla="*/ 1342 w 2011"/>
                  <a:gd name="T27" fmla="*/ 385 h 471"/>
                  <a:gd name="T28" fmla="*/ 1393 w 2011"/>
                  <a:gd name="T29" fmla="*/ 382 h 471"/>
                  <a:gd name="T30" fmla="*/ 1438 w 2011"/>
                  <a:gd name="T31" fmla="*/ 373 h 471"/>
                  <a:gd name="T32" fmla="*/ 1479 w 2011"/>
                  <a:gd name="T33" fmla="*/ 361 h 471"/>
                  <a:gd name="T34" fmla="*/ 1516 w 2011"/>
                  <a:gd name="T35" fmla="*/ 344 h 471"/>
                  <a:gd name="T36" fmla="*/ 1546 w 2011"/>
                  <a:gd name="T37" fmla="*/ 324 h 471"/>
                  <a:gd name="T38" fmla="*/ 1573 w 2011"/>
                  <a:gd name="T39" fmla="*/ 299 h 471"/>
                  <a:gd name="T40" fmla="*/ 1595 w 2011"/>
                  <a:gd name="T41" fmla="*/ 270 h 471"/>
                  <a:gd name="T42" fmla="*/ 1619 w 2011"/>
                  <a:gd name="T43" fmla="*/ 275 h 471"/>
                  <a:gd name="T44" fmla="*/ 1730 w 2011"/>
                  <a:gd name="T45" fmla="*/ 299 h 471"/>
                  <a:gd name="T46" fmla="*/ 1833 w 2011"/>
                  <a:gd name="T47" fmla="*/ 322 h 471"/>
                  <a:gd name="T48" fmla="*/ 1926 w 2011"/>
                  <a:gd name="T49" fmla="*/ 346 h 471"/>
                  <a:gd name="T50" fmla="*/ 2011 w 2011"/>
                  <a:gd name="T51" fmla="*/ 371 h 471"/>
                  <a:gd name="T52" fmla="*/ 1973 w 2011"/>
                  <a:gd name="T53" fmla="*/ 397 h 471"/>
                  <a:gd name="T54" fmla="*/ 1930 w 2011"/>
                  <a:gd name="T55" fmla="*/ 417 h 471"/>
                  <a:gd name="T56" fmla="*/ 1884 w 2011"/>
                  <a:gd name="T57" fmla="*/ 434 h 471"/>
                  <a:gd name="T58" fmla="*/ 1833 w 2011"/>
                  <a:gd name="T59" fmla="*/ 448 h 471"/>
                  <a:gd name="T60" fmla="*/ 1725 w 2011"/>
                  <a:gd name="T61" fmla="*/ 464 h 471"/>
                  <a:gd name="T62" fmla="*/ 1614 w 2011"/>
                  <a:gd name="T63" fmla="*/ 471 h 471"/>
                  <a:gd name="T64" fmla="*/ 1506 w 2011"/>
                  <a:gd name="T65" fmla="*/ 469 h 471"/>
                  <a:gd name="T66" fmla="*/ 1408 w 2011"/>
                  <a:gd name="T67" fmla="*/ 463 h 471"/>
                  <a:gd name="T68" fmla="*/ 1268 w 2011"/>
                  <a:gd name="T69" fmla="*/ 444 h 471"/>
                  <a:gd name="T70" fmla="*/ 1148 w 2011"/>
                  <a:gd name="T71" fmla="*/ 419 h 471"/>
                  <a:gd name="T72" fmla="*/ 1026 w 2011"/>
                  <a:gd name="T73" fmla="*/ 392 h 471"/>
                  <a:gd name="T74" fmla="*/ 898 w 2011"/>
                  <a:gd name="T75" fmla="*/ 365 h 471"/>
                  <a:gd name="T76" fmla="*/ 768 w 2011"/>
                  <a:gd name="T77" fmla="*/ 334 h 4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11" h="471">
                    <a:moveTo>
                      <a:pt x="0" y="0"/>
                    </a:moveTo>
                    <a:lnTo>
                      <a:pt x="72" y="3"/>
                    </a:lnTo>
                    <a:lnTo>
                      <a:pt x="147" y="5"/>
                    </a:lnTo>
                    <a:lnTo>
                      <a:pt x="219" y="6"/>
                    </a:lnTo>
                    <a:lnTo>
                      <a:pt x="292" y="10"/>
                    </a:lnTo>
                    <a:lnTo>
                      <a:pt x="363" y="10"/>
                    </a:lnTo>
                    <a:lnTo>
                      <a:pt x="430" y="12"/>
                    </a:lnTo>
                    <a:lnTo>
                      <a:pt x="494" y="13"/>
                    </a:lnTo>
                    <a:lnTo>
                      <a:pt x="552" y="15"/>
                    </a:lnTo>
                    <a:lnTo>
                      <a:pt x="548" y="23"/>
                    </a:lnTo>
                    <a:lnTo>
                      <a:pt x="547" y="34"/>
                    </a:lnTo>
                    <a:lnTo>
                      <a:pt x="548" y="42"/>
                    </a:lnTo>
                    <a:lnTo>
                      <a:pt x="552" y="50"/>
                    </a:lnTo>
                    <a:lnTo>
                      <a:pt x="577" y="83"/>
                    </a:lnTo>
                    <a:lnTo>
                      <a:pt x="603" y="115"/>
                    </a:lnTo>
                    <a:lnTo>
                      <a:pt x="631" y="145"/>
                    </a:lnTo>
                    <a:lnTo>
                      <a:pt x="660" y="175"/>
                    </a:lnTo>
                    <a:lnTo>
                      <a:pt x="690" y="206"/>
                    </a:lnTo>
                    <a:lnTo>
                      <a:pt x="721" y="235"/>
                    </a:lnTo>
                    <a:lnTo>
                      <a:pt x="754" y="262"/>
                    </a:lnTo>
                    <a:lnTo>
                      <a:pt x="788" y="290"/>
                    </a:lnTo>
                    <a:lnTo>
                      <a:pt x="798" y="299"/>
                    </a:lnTo>
                    <a:lnTo>
                      <a:pt x="812" y="306"/>
                    </a:lnTo>
                    <a:lnTo>
                      <a:pt x="827" y="309"/>
                    </a:lnTo>
                    <a:lnTo>
                      <a:pt x="842" y="314"/>
                    </a:lnTo>
                    <a:lnTo>
                      <a:pt x="1288" y="385"/>
                    </a:lnTo>
                    <a:lnTo>
                      <a:pt x="1317" y="385"/>
                    </a:lnTo>
                    <a:lnTo>
                      <a:pt x="1342" y="385"/>
                    </a:lnTo>
                    <a:lnTo>
                      <a:pt x="1369" y="383"/>
                    </a:lnTo>
                    <a:lnTo>
                      <a:pt x="1393" y="382"/>
                    </a:lnTo>
                    <a:lnTo>
                      <a:pt x="1416" y="378"/>
                    </a:lnTo>
                    <a:lnTo>
                      <a:pt x="1438" y="373"/>
                    </a:lnTo>
                    <a:lnTo>
                      <a:pt x="1460" y="368"/>
                    </a:lnTo>
                    <a:lnTo>
                      <a:pt x="1479" y="361"/>
                    </a:lnTo>
                    <a:lnTo>
                      <a:pt x="1497" y="353"/>
                    </a:lnTo>
                    <a:lnTo>
                      <a:pt x="1516" y="344"/>
                    </a:lnTo>
                    <a:lnTo>
                      <a:pt x="1531" y="334"/>
                    </a:lnTo>
                    <a:lnTo>
                      <a:pt x="1546" y="324"/>
                    </a:lnTo>
                    <a:lnTo>
                      <a:pt x="1560" y="312"/>
                    </a:lnTo>
                    <a:lnTo>
                      <a:pt x="1573" y="299"/>
                    </a:lnTo>
                    <a:lnTo>
                      <a:pt x="1583" y="285"/>
                    </a:lnTo>
                    <a:lnTo>
                      <a:pt x="1595" y="270"/>
                    </a:lnTo>
                    <a:lnTo>
                      <a:pt x="1605" y="272"/>
                    </a:lnTo>
                    <a:lnTo>
                      <a:pt x="1619" y="275"/>
                    </a:lnTo>
                    <a:lnTo>
                      <a:pt x="1676" y="287"/>
                    </a:lnTo>
                    <a:lnTo>
                      <a:pt x="1730" y="299"/>
                    </a:lnTo>
                    <a:lnTo>
                      <a:pt x="1783" y="311"/>
                    </a:lnTo>
                    <a:lnTo>
                      <a:pt x="1833" y="322"/>
                    </a:lnTo>
                    <a:lnTo>
                      <a:pt x="1881" y="334"/>
                    </a:lnTo>
                    <a:lnTo>
                      <a:pt x="1926" y="346"/>
                    </a:lnTo>
                    <a:lnTo>
                      <a:pt x="1970" y="358"/>
                    </a:lnTo>
                    <a:lnTo>
                      <a:pt x="2011" y="371"/>
                    </a:lnTo>
                    <a:lnTo>
                      <a:pt x="1992" y="383"/>
                    </a:lnTo>
                    <a:lnTo>
                      <a:pt x="1973" y="397"/>
                    </a:lnTo>
                    <a:lnTo>
                      <a:pt x="1952" y="407"/>
                    </a:lnTo>
                    <a:lnTo>
                      <a:pt x="1930" y="417"/>
                    </a:lnTo>
                    <a:lnTo>
                      <a:pt x="1908" y="426"/>
                    </a:lnTo>
                    <a:lnTo>
                      <a:pt x="1884" y="434"/>
                    </a:lnTo>
                    <a:lnTo>
                      <a:pt x="1859" y="441"/>
                    </a:lnTo>
                    <a:lnTo>
                      <a:pt x="1833" y="448"/>
                    </a:lnTo>
                    <a:lnTo>
                      <a:pt x="1779" y="458"/>
                    </a:lnTo>
                    <a:lnTo>
                      <a:pt x="1725" y="464"/>
                    </a:lnTo>
                    <a:lnTo>
                      <a:pt x="1670" y="469"/>
                    </a:lnTo>
                    <a:lnTo>
                      <a:pt x="1614" y="471"/>
                    </a:lnTo>
                    <a:lnTo>
                      <a:pt x="1560" y="471"/>
                    </a:lnTo>
                    <a:lnTo>
                      <a:pt x="1506" y="469"/>
                    </a:lnTo>
                    <a:lnTo>
                      <a:pt x="1455" y="466"/>
                    </a:lnTo>
                    <a:lnTo>
                      <a:pt x="1408" y="463"/>
                    </a:lnTo>
                    <a:lnTo>
                      <a:pt x="1325" y="453"/>
                    </a:lnTo>
                    <a:lnTo>
                      <a:pt x="1268" y="444"/>
                    </a:lnTo>
                    <a:lnTo>
                      <a:pt x="1209" y="431"/>
                    </a:lnTo>
                    <a:lnTo>
                      <a:pt x="1148" y="419"/>
                    </a:lnTo>
                    <a:lnTo>
                      <a:pt x="1087" y="405"/>
                    </a:lnTo>
                    <a:lnTo>
                      <a:pt x="1026" y="392"/>
                    </a:lnTo>
                    <a:lnTo>
                      <a:pt x="962" y="378"/>
                    </a:lnTo>
                    <a:lnTo>
                      <a:pt x="898" y="365"/>
                    </a:lnTo>
                    <a:lnTo>
                      <a:pt x="834" y="350"/>
                    </a:lnTo>
                    <a:lnTo>
                      <a:pt x="768" y="334"/>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09" name="Freeform 73">
                <a:extLst>
                  <a:ext uri="{FF2B5EF4-FFF2-40B4-BE49-F238E27FC236}">
                    <a16:creationId xmlns:a16="http://schemas.microsoft.com/office/drawing/2014/main" id="{A720D6AE-F3DB-4AB0-98BA-3E3284375385}"/>
                  </a:ext>
                </a:extLst>
              </p:cNvPr>
              <p:cNvSpPr>
                <a:spLocks/>
              </p:cNvSpPr>
              <p:nvPr/>
            </p:nvSpPr>
            <p:spPr bwMode="auto">
              <a:xfrm>
                <a:off x="2791" y="1682"/>
                <a:ext cx="1395" cy="421"/>
              </a:xfrm>
              <a:custGeom>
                <a:avLst/>
                <a:gdLst>
                  <a:gd name="T0" fmla="*/ 30 w 1395"/>
                  <a:gd name="T1" fmla="*/ 0 h 421"/>
                  <a:gd name="T2" fmla="*/ 98 w 1395"/>
                  <a:gd name="T3" fmla="*/ 2 h 421"/>
                  <a:gd name="T4" fmla="*/ 121 w 1395"/>
                  <a:gd name="T5" fmla="*/ 10 h 421"/>
                  <a:gd name="T6" fmla="*/ 121 w 1395"/>
                  <a:gd name="T7" fmla="*/ 29 h 421"/>
                  <a:gd name="T8" fmla="*/ 150 w 1395"/>
                  <a:gd name="T9" fmla="*/ 70 h 421"/>
                  <a:gd name="T10" fmla="*/ 204 w 1395"/>
                  <a:gd name="T11" fmla="*/ 132 h 421"/>
                  <a:gd name="T12" fmla="*/ 263 w 1395"/>
                  <a:gd name="T13" fmla="*/ 193 h 421"/>
                  <a:gd name="T14" fmla="*/ 327 w 1395"/>
                  <a:gd name="T15" fmla="*/ 249 h 421"/>
                  <a:gd name="T16" fmla="*/ 371 w 1395"/>
                  <a:gd name="T17" fmla="*/ 286 h 421"/>
                  <a:gd name="T18" fmla="*/ 400 w 1395"/>
                  <a:gd name="T19" fmla="*/ 296 h 421"/>
                  <a:gd name="T20" fmla="*/ 861 w 1395"/>
                  <a:gd name="T21" fmla="*/ 372 h 421"/>
                  <a:gd name="T22" fmla="*/ 915 w 1395"/>
                  <a:gd name="T23" fmla="*/ 372 h 421"/>
                  <a:gd name="T24" fmla="*/ 966 w 1395"/>
                  <a:gd name="T25" fmla="*/ 369 h 421"/>
                  <a:gd name="T26" fmla="*/ 1011 w 1395"/>
                  <a:gd name="T27" fmla="*/ 360 h 421"/>
                  <a:gd name="T28" fmla="*/ 1052 w 1395"/>
                  <a:gd name="T29" fmla="*/ 348 h 421"/>
                  <a:gd name="T30" fmla="*/ 1089 w 1395"/>
                  <a:gd name="T31" fmla="*/ 331 h 421"/>
                  <a:gd name="T32" fmla="*/ 1119 w 1395"/>
                  <a:gd name="T33" fmla="*/ 311 h 421"/>
                  <a:gd name="T34" fmla="*/ 1146 w 1395"/>
                  <a:gd name="T35" fmla="*/ 286 h 421"/>
                  <a:gd name="T36" fmla="*/ 1168 w 1395"/>
                  <a:gd name="T37" fmla="*/ 257 h 421"/>
                  <a:gd name="T38" fmla="*/ 1192 w 1395"/>
                  <a:gd name="T39" fmla="*/ 262 h 421"/>
                  <a:gd name="T40" fmla="*/ 1297 w 1395"/>
                  <a:gd name="T41" fmla="*/ 284 h 421"/>
                  <a:gd name="T42" fmla="*/ 1395 w 1395"/>
                  <a:gd name="T43" fmla="*/ 306 h 421"/>
                  <a:gd name="T44" fmla="*/ 1381 w 1395"/>
                  <a:gd name="T45" fmla="*/ 325 h 421"/>
                  <a:gd name="T46" fmla="*/ 1361 w 1395"/>
                  <a:gd name="T47" fmla="*/ 342 h 421"/>
                  <a:gd name="T48" fmla="*/ 1335 w 1395"/>
                  <a:gd name="T49" fmla="*/ 357 h 421"/>
                  <a:gd name="T50" fmla="*/ 1307 w 1395"/>
                  <a:gd name="T51" fmla="*/ 370 h 421"/>
                  <a:gd name="T52" fmla="*/ 1234 w 1395"/>
                  <a:gd name="T53" fmla="*/ 392 h 421"/>
                  <a:gd name="T54" fmla="*/ 1153 w 1395"/>
                  <a:gd name="T55" fmla="*/ 407 h 421"/>
                  <a:gd name="T56" fmla="*/ 1067 w 1395"/>
                  <a:gd name="T57" fmla="*/ 418 h 421"/>
                  <a:gd name="T58" fmla="*/ 984 w 1395"/>
                  <a:gd name="T59" fmla="*/ 421 h 421"/>
                  <a:gd name="T60" fmla="*/ 908 w 1395"/>
                  <a:gd name="T61" fmla="*/ 419 h 421"/>
                  <a:gd name="T62" fmla="*/ 847 w 1395"/>
                  <a:gd name="T63" fmla="*/ 413 h 421"/>
                  <a:gd name="T64" fmla="*/ 385 w 1395"/>
                  <a:gd name="T65" fmla="*/ 320 h 421"/>
                  <a:gd name="T66" fmla="*/ 371 w 1395"/>
                  <a:gd name="T67" fmla="*/ 315 h 421"/>
                  <a:gd name="T68" fmla="*/ 341 w 1395"/>
                  <a:gd name="T69" fmla="*/ 298 h 421"/>
                  <a:gd name="T70" fmla="*/ 282 w 1395"/>
                  <a:gd name="T71" fmla="*/ 260 h 421"/>
                  <a:gd name="T72" fmla="*/ 213 w 1395"/>
                  <a:gd name="T73" fmla="*/ 210 h 421"/>
                  <a:gd name="T74" fmla="*/ 140 w 1395"/>
                  <a:gd name="T75" fmla="*/ 154 h 421"/>
                  <a:gd name="T76" fmla="*/ 76 w 1395"/>
                  <a:gd name="T77" fmla="*/ 98 h 421"/>
                  <a:gd name="T78" fmla="*/ 25 w 1395"/>
                  <a:gd name="T79" fmla="*/ 49 h 421"/>
                  <a:gd name="T80" fmla="*/ 5 w 1395"/>
                  <a:gd name="T81" fmla="*/ 19 h 421"/>
                  <a:gd name="T82" fmla="*/ 0 w 1395"/>
                  <a:gd name="T83" fmla="*/ 5 h 4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95" h="421">
                    <a:moveTo>
                      <a:pt x="2" y="0"/>
                    </a:moveTo>
                    <a:lnTo>
                      <a:pt x="30" y="0"/>
                    </a:lnTo>
                    <a:lnTo>
                      <a:pt x="66" y="0"/>
                    </a:lnTo>
                    <a:lnTo>
                      <a:pt x="98" y="2"/>
                    </a:lnTo>
                    <a:lnTo>
                      <a:pt x="125" y="2"/>
                    </a:lnTo>
                    <a:lnTo>
                      <a:pt x="121" y="10"/>
                    </a:lnTo>
                    <a:lnTo>
                      <a:pt x="120" y="21"/>
                    </a:lnTo>
                    <a:lnTo>
                      <a:pt x="121" y="29"/>
                    </a:lnTo>
                    <a:lnTo>
                      <a:pt x="125" y="37"/>
                    </a:lnTo>
                    <a:lnTo>
                      <a:pt x="150" y="70"/>
                    </a:lnTo>
                    <a:lnTo>
                      <a:pt x="176" y="102"/>
                    </a:lnTo>
                    <a:lnTo>
                      <a:pt x="204" y="132"/>
                    </a:lnTo>
                    <a:lnTo>
                      <a:pt x="233" y="162"/>
                    </a:lnTo>
                    <a:lnTo>
                      <a:pt x="263" y="193"/>
                    </a:lnTo>
                    <a:lnTo>
                      <a:pt x="294" y="222"/>
                    </a:lnTo>
                    <a:lnTo>
                      <a:pt x="327" y="249"/>
                    </a:lnTo>
                    <a:lnTo>
                      <a:pt x="361" y="277"/>
                    </a:lnTo>
                    <a:lnTo>
                      <a:pt x="371" y="286"/>
                    </a:lnTo>
                    <a:lnTo>
                      <a:pt x="385" y="293"/>
                    </a:lnTo>
                    <a:lnTo>
                      <a:pt x="400" y="296"/>
                    </a:lnTo>
                    <a:lnTo>
                      <a:pt x="415" y="301"/>
                    </a:lnTo>
                    <a:lnTo>
                      <a:pt x="861" y="372"/>
                    </a:lnTo>
                    <a:lnTo>
                      <a:pt x="890" y="372"/>
                    </a:lnTo>
                    <a:lnTo>
                      <a:pt x="915" y="372"/>
                    </a:lnTo>
                    <a:lnTo>
                      <a:pt x="942" y="370"/>
                    </a:lnTo>
                    <a:lnTo>
                      <a:pt x="966" y="369"/>
                    </a:lnTo>
                    <a:lnTo>
                      <a:pt x="989" y="365"/>
                    </a:lnTo>
                    <a:lnTo>
                      <a:pt x="1011" y="360"/>
                    </a:lnTo>
                    <a:lnTo>
                      <a:pt x="1033" y="355"/>
                    </a:lnTo>
                    <a:lnTo>
                      <a:pt x="1052" y="348"/>
                    </a:lnTo>
                    <a:lnTo>
                      <a:pt x="1070" y="340"/>
                    </a:lnTo>
                    <a:lnTo>
                      <a:pt x="1089" y="331"/>
                    </a:lnTo>
                    <a:lnTo>
                      <a:pt x="1104" y="321"/>
                    </a:lnTo>
                    <a:lnTo>
                      <a:pt x="1119" y="311"/>
                    </a:lnTo>
                    <a:lnTo>
                      <a:pt x="1133" y="299"/>
                    </a:lnTo>
                    <a:lnTo>
                      <a:pt x="1146" y="286"/>
                    </a:lnTo>
                    <a:lnTo>
                      <a:pt x="1156" y="272"/>
                    </a:lnTo>
                    <a:lnTo>
                      <a:pt x="1168" y="257"/>
                    </a:lnTo>
                    <a:lnTo>
                      <a:pt x="1178" y="259"/>
                    </a:lnTo>
                    <a:lnTo>
                      <a:pt x="1192" y="262"/>
                    </a:lnTo>
                    <a:lnTo>
                      <a:pt x="1246" y="272"/>
                    </a:lnTo>
                    <a:lnTo>
                      <a:pt x="1297" y="284"/>
                    </a:lnTo>
                    <a:lnTo>
                      <a:pt x="1347" y="294"/>
                    </a:lnTo>
                    <a:lnTo>
                      <a:pt x="1395" y="306"/>
                    </a:lnTo>
                    <a:lnTo>
                      <a:pt x="1388" y="316"/>
                    </a:lnTo>
                    <a:lnTo>
                      <a:pt x="1381" y="325"/>
                    </a:lnTo>
                    <a:lnTo>
                      <a:pt x="1373" y="333"/>
                    </a:lnTo>
                    <a:lnTo>
                      <a:pt x="1361" y="342"/>
                    </a:lnTo>
                    <a:lnTo>
                      <a:pt x="1349" y="348"/>
                    </a:lnTo>
                    <a:lnTo>
                      <a:pt x="1335" y="357"/>
                    </a:lnTo>
                    <a:lnTo>
                      <a:pt x="1322" y="364"/>
                    </a:lnTo>
                    <a:lnTo>
                      <a:pt x="1307" y="370"/>
                    </a:lnTo>
                    <a:lnTo>
                      <a:pt x="1271" y="382"/>
                    </a:lnTo>
                    <a:lnTo>
                      <a:pt x="1234" y="392"/>
                    </a:lnTo>
                    <a:lnTo>
                      <a:pt x="1195" y="401"/>
                    </a:lnTo>
                    <a:lnTo>
                      <a:pt x="1153" y="407"/>
                    </a:lnTo>
                    <a:lnTo>
                      <a:pt x="1111" y="413"/>
                    </a:lnTo>
                    <a:lnTo>
                      <a:pt x="1067" y="418"/>
                    </a:lnTo>
                    <a:lnTo>
                      <a:pt x="1025" y="421"/>
                    </a:lnTo>
                    <a:lnTo>
                      <a:pt x="984" y="421"/>
                    </a:lnTo>
                    <a:lnTo>
                      <a:pt x="944" y="421"/>
                    </a:lnTo>
                    <a:lnTo>
                      <a:pt x="908" y="419"/>
                    </a:lnTo>
                    <a:lnTo>
                      <a:pt x="875" y="418"/>
                    </a:lnTo>
                    <a:lnTo>
                      <a:pt x="847" y="413"/>
                    </a:lnTo>
                    <a:lnTo>
                      <a:pt x="388" y="318"/>
                    </a:lnTo>
                    <a:lnTo>
                      <a:pt x="385" y="320"/>
                    </a:lnTo>
                    <a:lnTo>
                      <a:pt x="380" y="318"/>
                    </a:lnTo>
                    <a:lnTo>
                      <a:pt x="371" y="315"/>
                    </a:lnTo>
                    <a:lnTo>
                      <a:pt x="363" y="311"/>
                    </a:lnTo>
                    <a:lnTo>
                      <a:pt x="341" y="298"/>
                    </a:lnTo>
                    <a:lnTo>
                      <a:pt x="312" y="281"/>
                    </a:lnTo>
                    <a:lnTo>
                      <a:pt x="282" y="260"/>
                    </a:lnTo>
                    <a:lnTo>
                      <a:pt x="248" y="237"/>
                    </a:lnTo>
                    <a:lnTo>
                      <a:pt x="213" y="210"/>
                    </a:lnTo>
                    <a:lnTo>
                      <a:pt x="176" y="183"/>
                    </a:lnTo>
                    <a:lnTo>
                      <a:pt x="140" y="154"/>
                    </a:lnTo>
                    <a:lnTo>
                      <a:pt x="106" y="125"/>
                    </a:lnTo>
                    <a:lnTo>
                      <a:pt x="76" y="98"/>
                    </a:lnTo>
                    <a:lnTo>
                      <a:pt x="49" y="73"/>
                    </a:lnTo>
                    <a:lnTo>
                      <a:pt x="25" y="49"/>
                    </a:lnTo>
                    <a:lnTo>
                      <a:pt x="10" y="29"/>
                    </a:lnTo>
                    <a:lnTo>
                      <a:pt x="5" y="19"/>
                    </a:lnTo>
                    <a:lnTo>
                      <a:pt x="2" y="12"/>
                    </a:lnTo>
                    <a:lnTo>
                      <a:pt x="0" y="5"/>
                    </a:lnTo>
                    <a:lnTo>
                      <a:pt x="2"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10" name="Freeform 74">
                <a:extLst>
                  <a:ext uri="{FF2B5EF4-FFF2-40B4-BE49-F238E27FC236}">
                    <a16:creationId xmlns:a16="http://schemas.microsoft.com/office/drawing/2014/main" id="{F3003712-A5B2-488F-A10A-1D180571DCF3}"/>
                  </a:ext>
                </a:extLst>
              </p:cNvPr>
              <p:cNvSpPr>
                <a:spLocks/>
              </p:cNvSpPr>
              <p:nvPr/>
            </p:nvSpPr>
            <p:spPr bwMode="auto">
              <a:xfrm>
                <a:off x="2904" y="1684"/>
                <a:ext cx="1065" cy="380"/>
              </a:xfrm>
              <a:custGeom>
                <a:avLst/>
                <a:gdLst>
                  <a:gd name="T0" fmla="*/ 12 w 1065"/>
                  <a:gd name="T1" fmla="*/ 0 h 380"/>
                  <a:gd name="T2" fmla="*/ 7 w 1065"/>
                  <a:gd name="T3" fmla="*/ 19 h 380"/>
                  <a:gd name="T4" fmla="*/ 12 w 1065"/>
                  <a:gd name="T5" fmla="*/ 35 h 380"/>
                  <a:gd name="T6" fmla="*/ 63 w 1065"/>
                  <a:gd name="T7" fmla="*/ 100 h 380"/>
                  <a:gd name="T8" fmla="*/ 120 w 1065"/>
                  <a:gd name="T9" fmla="*/ 160 h 380"/>
                  <a:gd name="T10" fmla="*/ 181 w 1065"/>
                  <a:gd name="T11" fmla="*/ 220 h 380"/>
                  <a:gd name="T12" fmla="*/ 248 w 1065"/>
                  <a:gd name="T13" fmla="*/ 275 h 380"/>
                  <a:gd name="T14" fmla="*/ 272 w 1065"/>
                  <a:gd name="T15" fmla="*/ 291 h 380"/>
                  <a:gd name="T16" fmla="*/ 302 w 1065"/>
                  <a:gd name="T17" fmla="*/ 299 h 380"/>
                  <a:gd name="T18" fmla="*/ 777 w 1065"/>
                  <a:gd name="T19" fmla="*/ 370 h 380"/>
                  <a:gd name="T20" fmla="*/ 829 w 1065"/>
                  <a:gd name="T21" fmla="*/ 368 h 380"/>
                  <a:gd name="T22" fmla="*/ 876 w 1065"/>
                  <a:gd name="T23" fmla="*/ 363 h 380"/>
                  <a:gd name="T24" fmla="*/ 920 w 1065"/>
                  <a:gd name="T25" fmla="*/ 353 h 380"/>
                  <a:gd name="T26" fmla="*/ 957 w 1065"/>
                  <a:gd name="T27" fmla="*/ 338 h 380"/>
                  <a:gd name="T28" fmla="*/ 991 w 1065"/>
                  <a:gd name="T29" fmla="*/ 319 h 380"/>
                  <a:gd name="T30" fmla="*/ 1020 w 1065"/>
                  <a:gd name="T31" fmla="*/ 297 h 380"/>
                  <a:gd name="T32" fmla="*/ 1043 w 1065"/>
                  <a:gd name="T33" fmla="*/ 270 h 380"/>
                  <a:gd name="T34" fmla="*/ 1060 w 1065"/>
                  <a:gd name="T35" fmla="*/ 257 h 380"/>
                  <a:gd name="T36" fmla="*/ 1052 w 1065"/>
                  <a:gd name="T37" fmla="*/ 277 h 380"/>
                  <a:gd name="T38" fmla="*/ 1016 w 1065"/>
                  <a:gd name="T39" fmla="*/ 311 h 380"/>
                  <a:gd name="T40" fmla="*/ 978 w 1065"/>
                  <a:gd name="T41" fmla="*/ 336 h 380"/>
                  <a:gd name="T42" fmla="*/ 934 w 1065"/>
                  <a:gd name="T43" fmla="*/ 356 h 380"/>
                  <a:gd name="T44" fmla="*/ 888 w 1065"/>
                  <a:gd name="T45" fmla="*/ 368 h 380"/>
                  <a:gd name="T46" fmla="*/ 844 w 1065"/>
                  <a:gd name="T47" fmla="*/ 377 h 380"/>
                  <a:gd name="T48" fmla="*/ 802 w 1065"/>
                  <a:gd name="T49" fmla="*/ 380 h 380"/>
                  <a:gd name="T50" fmla="*/ 763 w 1065"/>
                  <a:gd name="T51" fmla="*/ 378 h 380"/>
                  <a:gd name="T52" fmla="*/ 299 w 1065"/>
                  <a:gd name="T53" fmla="*/ 304 h 380"/>
                  <a:gd name="T54" fmla="*/ 269 w 1065"/>
                  <a:gd name="T55" fmla="*/ 296 h 380"/>
                  <a:gd name="T56" fmla="*/ 243 w 1065"/>
                  <a:gd name="T57" fmla="*/ 280 h 380"/>
                  <a:gd name="T58" fmla="*/ 186 w 1065"/>
                  <a:gd name="T59" fmla="*/ 231 h 380"/>
                  <a:gd name="T60" fmla="*/ 120 w 1065"/>
                  <a:gd name="T61" fmla="*/ 171 h 380"/>
                  <a:gd name="T62" fmla="*/ 56 w 1065"/>
                  <a:gd name="T63" fmla="*/ 103 h 380"/>
                  <a:gd name="T64" fmla="*/ 7 w 1065"/>
                  <a:gd name="T65" fmla="*/ 39 h 380"/>
                  <a:gd name="T66" fmla="*/ 0 w 1065"/>
                  <a:gd name="T67" fmla="*/ 25 h 380"/>
                  <a:gd name="T68" fmla="*/ 0 w 1065"/>
                  <a:gd name="T69" fmla="*/ 17 h 380"/>
                  <a:gd name="T70" fmla="*/ 5 w 1065"/>
                  <a:gd name="T71" fmla="*/ 0 h 3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65" h="380">
                    <a:moveTo>
                      <a:pt x="5" y="0"/>
                    </a:moveTo>
                    <a:lnTo>
                      <a:pt x="12" y="0"/>
                    </a:lnTo>
                    <a:lnTo>
                      <a:pt x="8" y="8"/>
                    </a:lnTo>
                    <a:lnTo>
                      <a:pt x="7" y="19"/>
                    </a:lnTo>
                    <a:lnTo>
                      <a:pt x="8" y="27"/>
                    </a:lnTo>
                    <a:lnTo>
                      <a:pt x="12" y="35"/>
                    </a:lnTo>
                    <a:lnTo>
                      <a:pt x="37" y="68"/>
                    </a:lnTo>
                    <a:lnTo>
                      <a:pt x="63" y="100"/>
                    </a:lnTo>
                    <a:lnTo>
                      <a:pt x="91" y="130"/>
                    </a:lnTo>
                    <a:lnTo>
                      <a:pt x="120" y="160"/>
                    </a:lnTo>
                    <a:lnTo>
                      <a:pt x="150" y="191"/>
                    </a:lnTo>
                    <a:lnTo>
                      <a:pt x="181" y="220"/>
                    </a:lnTo>
                    <a:lnTo>
                      <a:pt x="214" y="247"/>
                    </a:lnTo>
                    <a:lnTo>
                      <a:pt x="248" y="275"/>
                    </a:lnTo>
                    <a:lnTo>
                      <a:pt x="258" y="284"/>
                    </a:lnTo>
                    <a:lnTo>
                      <a:pt x="272" y="291"/>
                    </a:lnTo>
                    <a:lnTo>
                      <a:pt x="287" y="294"/>
                    </a:lnTo>
                    <a:lnTo>
                      <a:pt x="302" y="299"/>
                    </a:lnTo>
                    <a:lnTo>
                      <a:pt x="748" y="370"/>
                    </a:lnTo>
                    <a:lnTo>
                      <a:pt x="777" y="370"/>
                    </a:lnTo>
                    <a:lnTo>
                      <a:pt x="802" y="370"/>
                    </a:lnTo>
                    <a:lnTo>
                      <a:pt x="829" y="368"/>
                    </a:lnTo>
                    <a:lnTo>
                      <a:pt x="853" y="367"/>
                    </a:lnTo>
                    <a:lnTo>
                      <a:pt x="876" y="363"/>
                    </a:lnTo>
                    <a:lnTo>
                      <a:pt x="898" y="358"/>
                    </a:lnTo>
                    <a:lnTo>
                      <a:pt x="920" y="353"/>
                    </a:lnTo>
                    <a:lnTo>
                      <a:pt x="939" y="346"/>
                    </a:lnTo>
                    <a:lnTo>
                      <a:pt x="957" y="338"/>
                    </a:lnTo>
                    <a:lnTo>
                      <a:pt x="976" y="329"/>
                    </a:lnTo>
                    <a:lnTo>
                      <a:pt x="991" y="319"/>
                    </a:lnTo>
                    <a:lnTo>
                      <a:pt x="1006" y="309"/>
                    </a:lnTo>
                    <a:lnTo>
                      <a:pt x="1020" y="297"/>
                    </a:lnTo>
                    <a:lnTo>
                      <a:pt x="1033" y="284"/>
                    </a:lnTo>
                    <a:lnTo>
                      <a:pt x="1043" y="270"/>
                    </a:lnTo>
                    <a:lnTo>
                      <a:pt x="1055" y="255"/>
                    </a:lnTo>
                    <a:lnTo>
                      <a:pt x="1060" y="257"/>
                    </a:lnTo>
                    <a:lnTo>
                      <a:pt x="1065" y="257"/>
                    </a:lnTo>
                    <a:lnTo>
                      <a:pt x="1052" y="277"/>
                    </a:lnTo>
                    <a:lnTo>
                      <a:pt x="1035" y="296"/>
                    </a:lnTo>
                    <a:lnTo>
                      <a:pt x="1016" y="311"/>
                    </a:lnTo>
                    <a:lnTo>
                      <a:pt x="998" y="324"/>
                    </a:lnTo>
                    <a:lnTo>
                      <a:pt x="978" y="336"/>
                    </a:lnTo>
                    <a:lnTo>
                      <a:pt x="956" y="346"/>
                    </a:lnTo>
                    <a:lnTo>
                      <a:pt x="934" y="356"/>
                    </a:lnTo>
                    <a:lnTo>
                      <a:pt x="910" y="363"/>
                    </a:lnTo>
                    <a:lnTo>
                      <a:pt x="888" y="368"/>
                    </a:lnTo>
                    <a:lnTo>
                      <a:pt x="866" y="373"/>
                    </a:lnTo>
                    <a:lnTo>
                      <a:pt x="844" y="377"/>
                    </a:lnTo>
                    <a:lnTo>
                      <a:pt x="822" y="378"/>
                    </a:lnTo>
                    <a:lnTo>
                      <a:pt x="802" y="380"/>
                    </a:lnTo>
                    <a:lnTo>
                      <a:pt x="782" y="380"/>
                    </a:lnTo>
                    <a:lnTo>
                      <a:pt x="763" y="378"/>
                    </a:lnTo>
                    <a:lnTo>
                      <a:pt x="748" y="377"/>
                    </a:lnTo>
                    <a:lnTo>
                      <a:pt x="299" y="304"/>
                    </a:lnTo>
                    <a:lnTo>
                      <a:pt x="284" y="301"/>
                    </a:lnTo>
                    <a:lnTo>
                      <a:pt x="269" y="296"/>
                    </a:lnTo>
                    <a:lnTo>
                      <a:pt x="255" y="289"/>
                    </a:lnTo>
                    <a:lnTo>
                      <a:pt x="243" y="280"/>
                    </a:lnTo>
                    <a:lnTo>
                      <a:pt x="216" y="258"/>
                    </a:lnTo>
                    <a:lnTo>
                      <a:pt x="186" y="231"/>
                    </a:lnTo>
                    <a:lnTo>
                      <a:pt x="154" y="203"/>
                    </a:lnTo>
                    <a:lnTo>
                      <a:pt x="120" y="171"/>
                    </a:lnTo>
                    <a:lnTo>
                      <a:pt x="88" y="137"/>
                    </a:lnTo>
                    <a:lnTo>
                      <a:pt x="56" y="103"/>
                    </a:lnTo>
                    <a:lnTo>
                      <a:pt x="29" y="71"/>
                    </a:lnTo>
                    <a:lnTo>
                      <a:pt x="7" y="39"/>
                    </a:lnTo>
                    <a:lnTo>
                      <a:pt x="3" y="32"/>
                    </a:lnTo>
                    <a:lnTo>
                      <a:pt x="0" y="25"/>
                    </a:lnTo>
                    <a:lnTo>
                      <a:pt x="0" y="20"/>
                    </a:lnTo>
                    <a:lnTo>
                      <a:pt x="0" y="17"/>
                    </a:lnTo>
                    <a:lnTo>
                      <a:pt x="2" y="8"/>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11" name="Freeform 75">
                <a:extLst>
                  <a:ext uri="{FF2B5EF4-FFF2-40B4-BE49-F238E27FC236}">
                    <a16:creationId xmlns:a16="http://schemas.microsoft.com/office/drawing/2014/main" id="{CB53E237-76E2-41C5-B07C-E11AC1985520}"/>
                  </a:ext>
                </a:extLst>
              </p:cNvPr>
              <p:cNvSpPr>
                <a:spLocks/>
              </p:cNvSpPr>
              <p:nvPr/>
            </p:nvSpPr>
            <p:spPr bwMode="auto">
              <a:xfrm>
                <a:off x="4655" y="2155"/>
                <a:ext cx="7" cy="4"/>
              </a:xfrm>
              <a:custGeom>
                <a:avLst/>
                <a:gdLst>
                  <a:gd name="T0" fmla="*/ 7 w 7"/>
                  <a:gd name="T1" fmla="*/ 4 h 4"/>
                  <a:gd name="T2" fmla="*/ 0 w 7"/>
                  <a:gd name="T3" fmla="*/ 4 h 4"/>
                  <a:gd name="T4" fmla="*/ 2 w 7"/>
                  <a:gd name="T5" fmla="*/ 2 h 4"/>
                  <a:gd name="T6" fmla="*/ 2 w 7"/>
                  <a:gd name="T7" fmla="*/ 0 h 4"/>
                  <a:gd name="T8" fmla="*/ 5 w 7"/>
                  <a:gd name="T9" fmla="*/ 2 h 4"/>
                  <a:gd name="T10" fmla="*/ 7 w 7"/>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7" y="4"/>
                    </a:moveTo>
                    <a:lnTo>
                      <a:pt x="0" y="4"/>
                    </a:lnTo>
                    <a:lnTo>
                      <a:pt x="2" y="2"/>
                    </a:lnTo>
                    <a:lnTo>
                      <a:pt x="2" y="0"/>
                    </a:lnTo>
                    <a:lnTo>
                      <a:pt x="5" y="2"/>
                    </a:lnTo>
                    <a:lnTo>
                      <a:pt x="7" y="4"/>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12" name="Freeform 76">
                <a:extLst>
                  <a:ext uri="{FF2B5EF4-FFF2-40B4-BE49-F238E27FC236}">
                    <a16:creationId xmlns:a16="http://schemas.microsoft.com/office/drawing/2014/main" id="{1C9C640A-4DC1-4CF3-BE15-6265A5A77BDA}"/>
                  </a:ext>
                </a:extLst>
              </p:cNvPr>
              <p:cNvSpPr>
                <a:spLocks/>
              </p:cNvSpPr>
              <p:nvPr/>
            </p:nvSpPr>
            <p:spPr bwMode="auto">
              <a:xfrm>
                <a:off x="4653" y="2157"/>
                <a:ext cx="14" cy="5"/>
              </a:xfrm>
              <a:custGeom>
                <a:avLst/>
                <a:gdLst>
                  <a:gd name="T0" fmla="*/ 4 w 14"/>
                  <a:gd name="T1" fmla="*/ 0 h 5"/>
                  <a:gd name="T2" fmla="*/ 5 w 14"/>
                  <a:gd name="T3" fmla="*/ 0 h 5"/>
                  <a:gd name="T4" fmla="*/ 9 w 14"/>
                  <a:gd name="T5" fmla="*/ 2 h 5"/>
                  <a:gd name="T6" fmla="*/ 14 w 14"/>
                  <a:gd name="T7" fmla="*/ 5 h 5"/>
                  <a:gd name="T8" fmla="*/ 0 w 14"/>
                  <a:gd name="T9" fmla="*/ 2 h 5"/>
                  <a:gd name="T10" fmla="*/ 2 w 14"/>
                  <a:gd name="T11" fmla="*/ 2 h 5"/>
                  <a:gd name="T12" fmla="*/ 4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4" y="0"/>
                    </a:moveTo>
                    <a:lnTo>
                      <a:pt x="5" y="0"/>
                    </a:lnTo>
                    <a:lnTo>
                      <a:pt x="9" y="2"/>
                    </a:lnTo>
                    <a:lnTo>
                      <a:pt x="14" y="5"/>
                    </a:lnTo>
                    <a:lnTo>
                      <a:pt x="0" y="2"/>
                    </a:lnTo>
                    <a:lnTo>
                      <a:pt x="2" y="2"/>
                    </a:lnTo>
                    <a:lnTo>
                      <a:pt x="4" y="0"/>
                    </a:lnTo>
                    <a:close/>
                  </a:path>
                </a:pathLst>
              </a:custGeom>
              <a:solidFill>
                <a:srgbClr val="5B5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13" name="Freeform 77">
                <a:extLst>
                  <a:ext uri="{FF2B5EF4-FFF2-40B4-BE49-F238E27FC236}">
                    <a16:creationId xmlns:a16="http://schemas.microsoft.com/office/drawing/2014/main" id="{527C375C-9109-423F-9073-90250ED99045}"/>
                  </a:ext>
                </a:extLst>
              </p:cNvPr>
              <p:cNvSpPr>
                <a:spLocks/>
              </p:cNvSpPr>
              <p:nvPr/>
            </p:nvSpPr>
            <p:spPr bwMode="auto">
              <a:xfrm>
                <a:off x="4653" y="2159"/>
                <a:ext cx="19" cy="5"/>
              </a:xfrm>
              <a:custGeom>
                <a:avLst/>
                <a:gdLst>
                  <a:gd name="T0" fmla="*/ 2 w 19"/>
                  <a:gd name="T1" fmla="*/ 0 h 5"/>
                  <a:gd name="T2" fmla="*/ 9 w 19"/>
                  <a:gd name="T3" fmla="*/ 0 h 5"/>
                  <a:gd name="T4" fmla="*/ 14 w 19"/>
                  <a:gd name="T5" fmla="*/ 3 h 5"/>
                  <a:gd name="T6" fmla="*/ 19 w 19"/>
                  <a:gd name="T7" fmla="*/ 5 h 5"/>
                  <a:gd name="T8" fmla="*/ 0 w 19"/>
                  <a:gd name="T9" fmla="*/ 1 h 5"/>
                  <a:gd name="T10" fmla="*/ 0 w 19"/>
                  <a:gd name="T11" fmla="*/ 0 h 5"/>
                  <a:gd name="T12" fmla="*/ 2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2" y="0"/>
                    </a:moveTo>
                    <a:lnTo>
                      <a:pt x="9" y="0"/>
                    </a:lnTo>
                    <a:lnTo>
                      <a:pt x="14" y="3"/>
                    </a:lnTo>
                    <a:lnTo>
                      <a:pt x="19" y="5"/>
                    </a:lnTo>
                    <a:lnTo>
                      <a:pt x="0" y="1"/>
                    </a:lnTo>
                    <a:lnTo>
                      <a:pt x="0" y="0"/>
                    </a:lnTo>
                    <a:lnTo>
                      <a:pt x="2" y="0"/>
                    </a:lnTo>
                    <a:close/>
                  </a:path>
                </a:pathLst>
              </a:custGeom>
              <a:solidFill>
                <a:srgbClr val="5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14" name="Freeform 78">
                <a:extLst>
                  <a:ext uri="{FF2B5EF4-FFF2-40B4-BE49-F238E27FC236}">
                    <a16:creationId xmlns:a16="http://schemas.microsoft.com/office/drawing/2014/main" id="{9BA63AEF-058F-4D7C-A668-81ED975865C6}"/>
                  </a:ext>
                </a:extLst>
              </p:cNvPr>
              <p:cNvSpPr>
                <a:spLocks/>
              </p:cNvSpPr>
              <p:nvPr/>
            </p:nvSpPr>
            <p:spPr bwMode="auto">
              <a:xfrm>
                <a:off x="4652" y="2159"/>
                <a:ext cx="23" cy="8"/>
              </a:xfrm>
              <a:custGeom>
                <a:avLst/>
                <a:gdLst>
                  <a:gd name="T0" fmla="*/ 1 w 23"/>
                  <a:gd name="T1" fmla="*/ 0 h 8"/>
                  <a:gd name="T2" fmla="*/ 15 w 23"/>
                  <a:gd name="T3" fmla="*/ 3 h 8"/>
                  <a:gd name="T4" fmla="*/ 18 w 23"/>
                  <a:gd name="T5" fmla="*/ 5 h 8"/>
                  <a:gd name="T6" fmla="*/ 23 w 23"/>
                  <a:gd name="T7" fmla="*/ 8 h 8"/>
                  <a:gd name="T8" fmla="*/ 0 w 23"/>
                  <a:gd name="T9" fmla="*/ 3 h 8"/>
                  <a:gd name="T10" fmla="*/ 0 w 23"/>
                  <a:gd name="T11" fmla="*/ 1 h 8"/>
                  <a:gd name="T12" fmla="*/ 1 w 2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8">
                    <a:moveTo>
                      <a:pt x="1" y="0"/>
                    </a:moveTo>
                    <a:lnTo>
                      <a:pt x="15" y="3"/>
                    </a:lnTo>
                    <a:lnTo>
                      <a:pt x="18" y="5"/>
                    </a:lnTo>
                    <a:lnTo>
                      <a:pt x="23" y="8"/>
                    </a:lnTo>
                    <a:lnTo>
                      <a:pt x="0" y="3"/>
                    </a:lnTo>
                    <a:lnTo>
                      <a:pt x="0" y="1"/>
                    </a:lnTo>
                    <a:lnTo>
                      <a:pt x="1" y="0"/>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15" name="Freeform 79">
                <a:extLst>
                  <a:ext uri="{FF2B5EF4-FFF2-40B4-BE49-F238E27FC236}">
                    <a16:creationId xmlns:a16="http://schemas.microsoft.com/office/drawing/2014/main" id="{B32D6061-2D60-4157-9A9C-C4905108F113}"/>
                  </a:ext>
                </a:extLst>
              </p:cNvPr>
              <p:cNvSpPr>
                <a:spLocks/>
              </p:cNvSpPr>
              <p:nvPr/>
            </p:nvSpPr>
            <p:spPr bwMode="auto">
              <a:xfrm>
                <a:off x="4650" y="2160"/>
                <a:ext cx="27" cy="9"/>
              </a:xfrm>
              <a:custGeom>
                <a:avLst/>
                <a:gdLst>
                  <a:gd name="T0" fmla="*/ 3 w 27"/>
                  <a:gd name="T1" fmla="*/ 0 h 9"/>
                  <a:gd name="T2" fmla="*/ 22 w 27"/>
                  <a:gd name="T3" fmla="*/ 4 h 9"/>
                  <a:gd name="T4" fmla="*/ 23 w 27"/>
                  <a:gd name="T5" fmla="*/ 6 h 9"/>
                  <a:gd name="T6" fmla="*/ 27 w 27"/>
                  <a:gd name="T7" fmla="*/ 7 h 9"/>
                  <a:gd name="T8" fmla="*/ 27 w 27"/>
                  <a:gd name="T9" fmla="*/ 9 h 9"/>
                  <a:gd name="T10" fmla="*/ 27 w 27"/>
                  <a:gd name="T11" fmla="*/ 9 h 9"/>
                  <a:gd name="T12" fmla="*/ 0 w 27"/>
                  <a:gd name="T13" fmla="*/ 4 h 9"/>
                  <a:gd name="T14" fmla="*/ 2 w 27"/>
                  <a:gd name="T15" fmla="*/ 2 h 9"/>
                  <a:gd name="T16" fmla="*/ 3 w 2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9">
                    <a:moveTo>
                      <a:pt x="3" y="0"/>
                    </a:moveTo>
                    <a:lnTo>
                      <a:pt x="22" y="4"/>
                    </a:lnTo>
                    <a:lnTo>
                      <a:pt x="23" y="6"/>
                    </a:lnTo>
                    <a:lnTo>
                      <a:pt x="27" y="7"/>
                    </a:lnTo>
                    <a:lnTo>
                      <a:pt x="27" y="9"/>
                    </a:lnTo>
                    <a:lnTo>
                      <a:pt x="0" y="4"/>
                    </a:lnTo>
                    <a:lnTo>
                      <a:pt x="2" y="2"/>
                    </a:lnTo>
                    <a:lnTo>
                      <a:pt x="3" y="0"/>
                    </a:lnTo>
                    <a:close/>
                  </a:path>
                </a:pathLst>
              </a:custGeom>
              <a:solidFill>
                <a:srgbClr val="64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16" name="Freeform 80">
                <a:extLst>
                  <a:ext uri="{FF2B5EF4-FFF2-40B4-BE49-F238E27FC236}">
                    <a16:creationId xmlns:a16="http://schemas.microsoft.com/office/drawing/2014/main" id="{6FC2E879-801E-403F-84E2-A56F1F1A5E35}"/>
                  </a:ext>
                </a:extLst>
              </p:cNvPr>
              <p:cNvSpPr>
                <a:spLocks/>
              </p:cNvSpPr>
              <p:nvPr/>
            </p:nvSpPr>
            <p:spPr bwMode="auto">
              <a:xfrm>
                <a:off x="4648" y="2162"/>
                <a:ext cx="29" cy="9"/>
              </a:xfrm>
              <a:custGeom>
                <a:avLst/>
                <a:gdLst>
                  <a:gd name="T0" fmla="*/ 4 w 29"/>
                  <a:gd name="T1" fmla="*/ 0 h 9"/>
                  <a:gd name="T2" fmla="*/ 27 w 29"/>
                  <a:gd name="T3" fmla="*/ 5 h 9"/>
                  <a:gd name="T4" fmla="*/ 27 w 29"/>
                  <a:gd name="T5" fmla="*/ 5 h 9"/>
                  <a:gd name="T6" fmla="*/ 29 w 29"/>
                  <a:gd name="T7" fmla="*/ 5 h 9"/>
                  <a:gd name="T8" fmla="*/ 29 w 29"/>
                  <a:gd name="T9" fmla="*/ 7 h 9"/>
                  <a:gd name="T10" fmla="*/ 29 w 29"/>
                  <a:gd name="T11" fmla="*/ 9 h 9"/>
                  <a:gd name="T12" fmla="*/ 0 w 29"/>
                  <a:gd name="T13" fmla="*/ 4 h 9"/>
                  <a:gd name="T14" fmla="*/ 2 w 29"/>
                  <a:gd name="T15" fmla="*/ 2 h 9"/>
                  <a:gd name="T16" fmla="*/ 4 w 2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9">
                    <a:moveTo>
                      <a:pt x="4" y="0"/>
                    </a:moveTo>
                    <a:lnTo>
                      <a:pt x="27" y="5"/>
                    </a:lnTo>
                    <a:lnTo>
                      <a:pt x="29" y="5"/>
                    </a:lnTo>
                    <a:lnTo>
                      <a:pt x="29" y="7"/>
                    </a:lnTo>
                    <a:lnTo>
                      <a:pt x="29" y="9"/>
                    </a:lnTo>
                    <a:lnTo>
                      <a:pt x="0" y="4"/>
                    </a:lnTo>
                    <a:lnTo>
                      <a:pt x="2" y="2"/>
                    </a:lnTo>
                    <a:lnTo>
                      <a:pt x="4" y="0"/>
                    </a:lnTo>
                    <a:close/>
                  </a:path>
                </a:pathLst>
              </a:custGeom>
              <a:solidFill>
                <a:srgbClr val="686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17" name="Freeform 81">
                <a:extLst>
                  <a:ext uri="{FF2B5EF4-FFF2-40B4-BE49-F238E27FC236}">
                    <a16:creationId xmlns:a16="http://schemas.microsoft.com/office/drawing/2014/main" id="{55265283-F93F-497F-A2B3-262B200803F8}"/>
                  </a:ext>
                </a:extLst>
              </p:cNvPr>
              <p:cNvSpPr>
                <a:spLocks/>
              </p:cNvSpPr>
              <p:nvPr/>
            </p:nvSpPr>
            <p:spPr bwMode="auto">
              <a:xfrm>
                <a:off x="4648" y="2164"/>
                <a:ext cx="29" cy="8"/>
              </a:xfrm>
              <a:custGeom>
                <a:avLst/>
                <a:gdLst>
                  <a:gd name="T0" fmla="*/ 2 w 29"/>
                  <a:gd name="T1" fmla="*/ 0 h 8"/>
                  <a:gd name="T2" fmla="*/ 29 w 29"/>
                  <a:gd name="T3" fmla="*/ 5 h 8"/>
                  <a:gd name="T4" fmla="*/ 29 w 29"/>
                  <a:gd name="T5" fmla="*/ 7 h 8"/>
                  <a:gd name="T6" fmla="*/ 29 w 29"/>
                  <a:gd name="T7" fmla="*/ 8 h 8"/>
                  <a:gd name="T8" fmla="*/ 0 w 29"/>
                  <a:gd name="T9" fmla="*/ 3 h 8"/>
                  <a:gd name="T10" fmla="*/ 0 w 29"/>
                  <a:gd name="T11" fmla="*/ 2 h 8"/>
                  <a:gd name="T12" fmla="*/ 2 w 29"/>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
                    <a:moveTo>
                      <a:pt x="2" y="0"/>
                    </a:moveTo>
                    <a:lnTo>
                      <a:pt x="29" y="5"/>
                    </a:lnTo>
                    <a:lnTo>
                      <a:pt x="29" y="7"/>
                    </a:lnTo>
                    <a:lnTo>
                      <a:pt x="29" y="8"/>
                    </a:lnTo>
                    <a:lnTo>
                      <a:pt x="0" y="3"/>
                    </a:lnTo>
                    <a:lnTo>
                      <a:pt x="0" y="2"/>
                    </a:lnTo>
                    <a:lnTo>
                      <a:pt x="2" y="0"/>
                    </a:lnTo>
                    <a:close/>
                  </a:path>
                </a:pathLst>
              </a:custGeom>
              <a:solidFill>
                <a:srgbClr val="6A68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18" name="Freeform 82">
                <a:extLst>
                  <a:ext uri="{FF2B5EF4-FFF2-40B4-BE49-F238E27FC236}">
                    <a16:creationId xmlns:a16="http://schemas.microsoft.com/office/drawing/2014/main" id="{D649E212-46FB-49B9-BD24-D8AD28795EA5}"/>
                  </a:ext>
                </a:extLst>
              </p:cNvPr>
              <p:cNvSpPr>
                <a:spLocks/>
              </p:cNvSpPr>
              <p:nvPr/>
            </p:nvSpPr>
            <p:spPr bwMode="auto">
              <a:xfrm>
                <a:off x="4646" y="2166"/>
                <a:ext cx="31" cy="8"/>
              </a:xfrm>
              <a:custGeom>
                <a:avLst/>
                <a:gdLst>
                  <a:gd name="T0" fmla="*/ 2 w 31"/>
                  <a:gd name="T1" fmla="*/ 0 h 8"/>
                  <a:gd name="T2" fmla="*/ 31 w 31"/>
                  <a:gd name="T3" fmla="*/ 5 h 8"/>
                  <a:gd name="T4" fmla="*/ 31 w 31"/>
                  <a:gd name="T5" fmla="*/ 6 h 8"/>
                  <a:gd name="T6" fmla="*/ 31 w 31"/>
                  <a:gd name="T7" fmla="*/ 8 h 8"/>
                  <a:gd name="T8" fmla="*/ 0 w 31"/>
                  <a:gd name="T9" fmla="*/ 3 h 8"/>
                  <a:gd name="T10" fmla="*/ 2 w 31"/>
                  <a:gd name="T11" fmla="*/ 1 h 8"/>
                  <a:gd name="T12" fmla="*/ 2 w 31"/>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
                    <a:moveTo>
                      <a:pt x="2" y="0"/>
                    </a:moveTo>
                    <a:lnTo>
                      <a:pt x="31" y="5"/>
                    </a:lnTo>
                    <a:lnTo>
                      <a:pt x="31" y="6"/>
                    </a:lnTo>
                    <a:lnTo>
                      <a:pt x="31" y="8"/>
                    </a:lnTo>
                    <a:lnTo>
                      <a:pt x="0" y="3"/>
                    </a:lnTo>
                    <a:lnTo>
                      <a:pt x="2" y="1"/>
                    </a:lnTo>
                    <a:lnTo>
                      <a:pt x="2" y="0"/>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19" name="Freeform 83">
                <a:extLst>
                  <a:ext uri="{FF2B5EF4-FFF2-40B4-BE49-F238E27FC236}">
                    <a16:creationId xmlns:a16="http://schemas.microsoft.com/office/drawing/2014/main" id="{4C48F6F2-7E38-492E-B6C5-F9EBEE388F30}"/>
                  </a:ext>
                </a:extLst>
              </p:cNvPr>
              <p:cNvSpPr>
                <a:spLocks/>
              </p:cNvSpPr>
              <p:nvPr/>
            </p:nvSpPr>
            <p:spPr bwMode="auto">
              <a:xfrm>
                <a:off x="4645" y="2167"/>
                <a:ext cx="32" cy="9"/>
              </a:xfrm>
              <a:custGeom>
                <a:avLst/>
                <a:gdLst>
                  <a:gd name="T0" fmla="*/ 3 w 32"/>
                  <a:gd name="T1" fmla="*/ 0 h 9"/>
                  <a:gd name="T2" fmla="*/ 32 w 32"/>
                  <a:gd name="T3" fmla="*/ 5 h 9"/>
                  <a:gd name="T4" fmla="*/ 32 w 32"/>
                  <a:gd name="T5" fmla="*/ 7 h 9"/>
                  <a:gd name="T6" fmla="*/ 32 w 32"/>
                  <a:gd name="T7" fmla="*/ 9 h 9"/>
                  <a:gd name="T8" fmla="*/ 0 w 32"/>
                  <a:gd name="T9" fmla="*/ 4 h 9"/>
                  <a:gd name="T10" fmla="*/ 1 w 32"/>
                  <a:gd name="T11" fmla="*/ 2 h 9"/>
                  <a:gd name="T12" fmla="*/ 3 w 3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9">
                    <a:moveTo>
                      <a:pt x="3" y="0"/>
                    </a:moveTo>
                    <a:lnTo>
                      <a:pt x="32" y="5"/>
                    </a:lnTo>
                    <a:lnTo>
                      <a:pt x="32" y="7"/>
                    </a:lnTo>
                    <a:lnTo>
                      <a:pt x="32" y="9"/>
                    </a:lnTo>
                    <a:lnTo>
                      <a:pt x="0" y="4"/>
                    </a:lnTo>
                    <a:lnTo>
                      <a:pt x="1" y="2"/>
                    </a:lnTo>
                    <a:lnTo>
                      <a:pt x="3" y="0"/>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20" name="Freeform 84">
                <a:extLst>
                  <a:ext uri="{FF2B5EF4-FFF2-40B4-BE49-F238E27FC236}">
                    <a16:creationId xmlns:a16="http://schemas.microsoft.com/office/drawing/2014/main" id="{5E8D3773-23DA-4332-A265-DAB00CC9EF3C}"/>
                  </a:ext>
                </a:extLst>
              </p:cNvPr>
              <p:cNvSpPr>
                <a:spLocks/>
              </p:cNvSpPr>
              <p:nvPr/>
            </p:nvSpPr>
            <p:spPr bwMode="auto">
              <a:xfrm>
                <a:off x="4645" y="2169"/>
                <a:ext cx="34" cy="8"/>
              </a:xfrm>
              <a:custGeom>
                <a:avLst/>
                <a:gdLst>
                  <a:gd name="T0" fmla="*/ 1 w 34"/>
                  <a:gd name="T1" fmla="*/ 0 h 8"/>
                  <a:gd name="T2" fmla="*/ 32 w 34"/>
                  <a:gd name="T3" fmla="*/ 5 h 8"/>
                  <a:gd name="T4" fmla="*/ 32 w 34"/>
                  <a:gd name="T5" fmla="*/ 7 h 8"/>
                  <a:gd name="T6" fmla="*/ 34 w 34"/>
                  <a:gd name="T7" fmla="*/ 8 h 8"/>
                  <a:gd name="T8" fmla="*/ 0 w 34"/>
                  <a:gd name="T9" fmla="*/ 3 h 8"/>
                  <a:gd name="T10" fmla="*/ 0 w 34"/>
                  <a:gd name="T11" fmla="*/ 2 h 8"/>
                  <a:gd name="T12" fmla="*/ 1 w 3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8">
                    <a:moveTo>
                      <a:pt x="1" y="0"/>
                    </a:moveTo>
                    <a:lnTo>
                      <a:pt x="32" y="5"/>
                    </a:lnTo>
                    <a:lnTo>
                      <a:pt x="32" y="7"/>
                    </a:lnTo>
                    <a:lnTo>
                      <a:pt x="34" y="8"/>
                    </a:lnTo>
                    <a:lnTo>
                      <a:pt x="0" y="3"/>
                    </a:lnTo>
                    <a:lnTo>
                      <a:pt x="0" y="2"/>
                    </a:lnTo>
                    <a:lnTo>
                      <a:pt x="1" y="0"/>
                    </a:lnTo>
                    <a:close/>
                  </a:path>
                </a:pathLst>
              </a:custGeom>
              <a:solidFill>
                <a:srgbClr val="717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21" name="Freeform 85">
                <a:extLst>
                  <a:ext uri="{FF2B5EF4-FFF2-40B4-BE49-F238E27FC236}">
                    <a16:creationId xmlns:a16="http://schemas.microsoft.com/office/drawing/2014/main" id="{81EE014A-444C-40EC-8246-D0D2A356066F}"/>
                  </a:ext>
                </a:extLst>
              </p:cNvPr>
              <p:cNvSpPr>
                <a:spLocks/>
              </p:cNvSpPr>
              <p:nvPr/>
            </p:nvSpPr>
            <p:spPr bwMode="auto">
              <a:xfrm>
                <a:off x="4643" y="2171"/>
                <a:ext cx="36" cy="8"/>
              </a:xfrm>
              <a:custGeom>
                <a:avLst/>
                <a:gdLst>
                  <a:gd name="T0" fmla="*/ 2 w 36"/>
                  <a:gd name="T1" fmla="*/ 0 h 8"/>
                  <a:gd name="T2" fmla="*/ 34 w 36"/>
                  <a:gd name="T3" fmla="*/ 5 h 8"/>
                  <a:gd name="T4" fmla="*/ 36 w 36"/>
                  <a:gd name="T5" fmla="*/ 6 h 8"/>
                  <a:gd name="T6" fmla="*/ 36 w 36"/>
                  <a:gd name="T7" fmla="*/ 8 h 8"/>
                  <a:gd name="T8" fmla="*/ 0 w 36"/>
                  <a:gd name="T9" fmla="*/ 3 h 8"/>
                  <a:gd name="T10" fmla="*/ 2 w 36"/>
                  <a:gd name="T11" fmla="*/ 1 h 8"/>
                  <a:gd name="T12" fmla="*/ 2 w 3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
                    <a:moveTo>
                      <a:pt x="2" y="0"/>
                    </a:moveTo>
                    <a:lnTo>
                      <a:pt x="34" y="5"/>
                    </a:lnTo>
                    <a:lnTo>
                      <a:pt x="36" y="6"/>
                    </a:lnTo>
                    <a:lnTo>
                      <a:pt x="36" y="8"/>
                    </a:lnTo>
                    <a:lnTo>
                      <a:pt x="0" y="3"/>
                    </a:lnTo>
                    <a:lnTo>
                      <a:pt x="2" y="1"/>
                    </a:lnTo>
                    <a:lnTo>
                      <a:pt x="2" y="0"/>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22" name="Freeform 86">
                <a:extLst>
                  <a:ext uri="{FF2B5EF4-FFF2-40B4-BE49-F238E27FC236}">
                    <a16:creationId xmlns:a16="http://schemas.microsoft.com/office/drawing/2014/main" id="{A6CDCF92-5CEC-4025-9A6C-3BA63E9844AE}"/>
                  </a:ext>
                </a:extLst>
              </p:cNvPr>
              <p:cNvSpPr>
                <a:spLocks/>
              </p:cNvSpPr>
              <p:nvPr/>
            </p:nvSpPr>
            <p:spPr bwMode="auto">
              <a:xfrm>
                <a:off x="4641" y="2172"/>
                <a:ext cx="38" cy="9"/>
              </a:xfrm>
              <a:custGeom>
                <a:avLst/>
                <a:gdLst>
                  <a:gd name="T0" fmla="*/ 4 w 38"/>
                  <a:gd name="T1" fmla="*/ 0 h 9"/>
                  <a:gd name="T2" fmla="*/ 38 w 38"/>
                  <a:gd name="T3" fmla="*/ 5 h 9"/>
                  <a:gd name="T4" fmla="*/ 38 w 38"/>
                  <a:gd name="T5" fmla="*/ 7 h 9"/>
                  <a:gd name="T6" fmla="*/ 38 w 38"/>
                  <a:gd name="T7" fmla="*/ 9 h 9"/>
                  <a:gd name="T8" fmla="*/ 0 w 38"/>
                  <a:gd name="T9" fmla="*/ 2 h 9"/>
                  <a:gd name="T10" fmla="*/ 2 w 38"/>
                  <a:gd name="T11" fmla="*/ 2 h 9"/>
                  <a:gd name="T12" fmla="*/ 4 w 38"/>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4" y="0"/>
                    </a:moveTo>
                    <a:lnTo>
                      <a:pt x="38" y="5"/>
                    </a:lnTo>
                    <a:lnTo>
                      <a:pt x="38" y="7"/>
                    </a:lnTo>
                    <a:lnTo>
                      <a:pt x="38" y="9"/>
                    </a:lnTo>
                    <a:lnTo>
                      <a:pt x="0" y="2"/>
                    </a:lnTo>
                    <a:lnTo>
                      <a:pt x="2" y="2"/>
                    </a:lnTo>
                    <a:lnTo>
                      <a:pt x="4" y="0"/>
                    </a:lnTo>
                    <a:close/>
                  </a:path>
                </a:pathLst>
              </a:custGeom>
              <a:solidFill>
                <a:srgbClr val="777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23" name="Freeform 87">
                <a:extLst>
                  <a:ext uri="{FF2B5EF4-FFF2-40B4-BE49-F238E27FC236}">
                    <a16:creationId xmlns:a16="http://schemas.microsoft.com/office/drawing/2014/main" id="{1DDF84D4-0B8A-4AF8-84B0-B3B2637BF22E}"/>
                  </a:ext>
                </a:extLst>
              </p:cNvPr>
              <p:cNvSpPr>
                <a:spLocks noEditPoints="1"/>
              </p:cNvSpPr>
              <p:nvPr/>
            </p:nvSpPr>
            <p:spPr bwMode="auto">
              <a:xfrm>
                <a:off x="4641" y="2174"/>
                <a:ext cx="76" cy="15"/>
              </a:xfrm>
              <a:custGeom>
                <a:avLst/>
                <a:gdLst>
                  <a:gd name="T0" fmla="*/ 2 w 76"/>
                  <a:gd name="T1" fmla="*/ 0 h 15"/>
                  <a:gd name="T2" fmla="*/ 38 w 76"/>
                  <a:gd name="T3" fmla="*/ 5 h 15"/>
                  <a:gd name="T4" fmla="*/ 38 w 76"/>
                  <a:gd name="T5" fmla="*/ 7 h 15"/>
                  <a:gd name="T6" fmla="*/ 38 w 76"/>
                  <a:gd name="T7" fmla="*/ 8 h 15"/>
                  <a:gd name="T8" fmla="*/ 0 w 76"/>
                  <a:gd name="T9" fmla="*/ 2 h 15"/>
                  <a:gd name="T10" fmla="*/ 0 w 76"/>
                  <a:gd name="T11" fmla="*/ 0 h 15"/>
                  <a:gd name="T12" fmla="*/ 2 w 76"/>
                  <a:gd name="T13" fmla="*/ 0 h 15"/>
                  <a:gd name="T14" fmla="*/ 76 w 76"/>
                  <a:gd name="T15" fmla="*/ 15 h 15"/>
                  <a:gd name="T16" fmla="*/ 73 w 76"/>
                  <a:gd name="T17" fmla="*/ 15 h 15"/>
                  <a:gd name="T18" fmla="*/ 73 w 76"/>
                  <a:gd name="T19" fmla="*/ 15 h 15"/>
                  <a:gd name="T20" fmla="*/ 73 w 76"/>
                  <a:gd name="T21" fmla="*/ 14 h 15"/>
                  <a:gd name="T22" fmla="*/ 75 w 76"/>
                  <a:gd name="T23" fmla="*/ 15 h 15"/>
                  <a:gd name="T24" fmla="*/ 76 w 76"/>
                  <a:gd name="T25" fmla="*/ 1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15">
                    <a:moveTo>
                      <a:pt x="2" y="0"/>
                    </a:moveTo>
                    <a:lnTo>
                      <a:pt x="38" y="5"/>
                    </a:lnTo>
                    <a:lnTo>
                      <a:pt x="38" y="7"/>
                    </a:lnTo>
                    <a:lnTo>
                      <a:pt x="38" y="8"/>
                    </a:lnTo>
                    <a:lnTo>
                      <a:pt x="0" y="2"/>
                    </a:lnTo>
                    <a:lnTo>
                      <a:pt x="0" y="0"/>
                    </a:lnTo>
                    <a:lnTo>
                      <a:pt x="2" y="0"/>
                    </a:lnTo>
                    <a:close/>
                    <a:moveTo>
                      <a:pt x="76" y="15"/>
                    </a:moveTo>
                    <a:lnTo>
                      <a:pt x="73" y="15"/>
                    </a:lnTo>
                    <a:lnTo>
                      <a:pt x="73" y="14"/>
                    </a:lnTo>
                    <a:lnTo>
                      <a:pt x="75" y="15"/>
                    </a:lnTo>
                    <a:lnTo>
                      <a:pt x="76" y="15"/>
                    </a:lnTo>
                    <a:close/>
                  </a:path>
                </a:pathLst>
              </a:custGeom>
              <a:solidFill>
                <a:srgbClr val="797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24" name="Freeform 88">
                <a:extLst>
                  <a:ext uri="{FF2B5EF4-FFF2-40B4-BE49-F238E27FC236}">
                    <a16:creationId xmlns:a16="http://schemas.microsoft.com/office/drawing/2014/main" id="{2947F728-AA4D-4385-A67C-C7C834E923E0}"/>
                  </a:ext>
                </a:extLst>
              </p:cNvPr>
              <p:cNvSpPr>
                <a:spLocks noEditPoints="1"/>
              </p:cNvSpPr>
              <p:nvPr/>
            </p:nvSpPr>
            <p:spPr bwMode="auto">
              <a:xfrm>
                <a:off x="4640" y="2174"/>
                <a:ext cx="82" cy="19"/>
              </a:xfrm>
              <a:custGeom>
                <a:avLst/>
                <a:gdLst>
                  <a:gd name="T0" fmla="*/ 1 w 82"/>
                  <a:gd name="T1" fmla="*/ 0 h 19"/>
                  <a:gd name="T2" fmla="*/ 39 w 82"/>
                  <a:gd name="T3" fmla="*/ 7 h 19"/>
                  <a:gd name="T4" fmla="*/ 39 w 82"/>
                  <a:gd name="T5" fmla="*/ 8 h 19"/>
                  <a:gd name="T6" fmla="*/ 40 w 82"/>
                  <a:gd name="T7" fmla="*/ 10 h 19"/>
                  <a:gd name="T8" fmla="*/ 0 w 82"/>
                  <a:gd name="T9" fmla="*/ 3 h 19"/>
                  <a:gd name="T10" fmla="*/ 1 w 82"/>
                  <a:gd name="T11" fmla="*/ 2 h 19"/>
                  <a:gd name="T12" fmla="*/ 1 w 82"/>
                  <a:gd name="T13" fmla="*/ 0 h 19"/>
                  <a:gd name="T14" fmla="*/ 82 w 82"/>
                  <a:gd name="T15" fmla="*/ 19 h 19"/>
                  <a:gd name="T16" fmla="*/ 74 w 82"/>
                  <a:gd name="T17" fmla="*/ 17 h 19"/>
                  <a:gd name="T18" fmla="*/ 74 w 82"/>
                  <a:gd name="T19" fmla="*/ 15 h 19"/>
                  <a:gd name="T20" fmla="*/ 74 w 82"/>
                  <a:gd name="T21" fmla="*/ 14 h 19"/>
                  <a:gd name="T22" fmla="*/ 79 w 82"/>
                  <a:gd name="T23" fmla="*/ 17 h 19"/>
                  <a:gd name="T24" fmla="*/ 82 w 8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9">
                    <a:moveTo>
                      <a:pt x="1" y="0"/>
                    </a:moveTo>
                    <a:lnTo>
                      <a:pt x="39" y="7"/>
                    </a:lnTo>
                    <a:lnTo>
                      <a:pt x="39" y="8"/>
                    </a:lnTo>
                    <a:lnTo>
                      <a:pt x="40" y="10"/>
                    </a:lnTo>
                    <a:lnTo>
                      <a:pt x="0" y="3"/>
                    </a:lnTo>
                    <a:lnTo>
                      <a:pt x="1" y="2"/>
                    </a:lnTo>
                    <a:lnTo>
                      <a:pt x="1" y="0"/>
                    </a:lnTo>
                    <a:close/>
                    <a:moveTo>
                      <a:pt x="82" y="19"/>
                    </a:moveTo>
                    <a:lnTo>
                      <a:pt x="74" y="17"/>
                    </a:lnTo>
                    <a:lnTo>
                      <a:pt x="74" y="15"/>
                    </a:lnTo>
                    <a:lnTo>
                      <a:pt x="74" y="14"/>
                    </a:lnTo>
                    <a:lnTo>
                      <a:pt x="79" y="17"/>
                    </a:lnTo>
                    <a:lnTo>
                      <a:pt x="82" y="19"/>
                    </a:ln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25" name="Freeform 89">
                <a:extLst>
                  <a:ext uri="{FF2B5EF4-FFF2-40B4-BE49-F238E27FC236}">
                    <a16:creationId xmlns:a16="http://schemas.microsoft.com/office/drawing/2014/main" id="{2100FA23-3142-4F7C-ABE7-2984DFFE7DBC}"/>
                  </a:ext>
                </a:extLst>
              </p:cNvPr>
              <p:cNvSpPr>
                <a:spLocks noEditPoints="1"/>
              </p:cNvSpPr>
              <p:nvPr/>
            </p:nvSpPr>
            <p:spPr bwMode="auto">
              <a:xfrm>
                <a:off x="4640" y="2176"/>
                <a:ext cx="89" cy="20"/>
              </a:xfrm>
              <a:custGeom>
                <a:avLst/>
                <a:gdLst>
                  <a:gd name="T0" fmla="*/ 1 w 89"/>
                  <a:gd name="T1" fmla="*/ 0 h 20"/>
                  <a:gd name="T2" fmla="*/ 39 w 89"/>
                  <a:gd name="T3" fmla="*/ 6 h 20"/>
                  <a:gd name="T4" fmla="*/ 40 w 89"/>
                  <a:gd name="T5" fmla="*/ 8 h 20"/>
                  <a:gd name="T6" fmla="*/ 40 w 89"/>
                  <a:gd name="T7" fmla="*/ 10 h 20"/>
                  <a:gd name="T8" fmla="*/ 0 w 89"/>
                  <a:gd name="T9" fmla="*/ 3 h 20"/>
                  <a:gd name="T10" fmla="*/ 0 w 89"/>
                  <a:gd name="T11" fmla="*/ 1 h 20"/>
                  <a:gd name="T12" fmla="*/ 1 w 89"/>
                  <a:gd name="T13" fmla="*/ 0 h 20"/>
                  <a:gd name="T14" fmla="*/ 74 w 89"/>
                  <a:gd name="T15" fmla="*/ 13 h 20"/>
                  <a:gd name="T16" fmla="*/ 77 w 89"/>
                  <a:gd name="T17" fmla="*/ 13 h 20"/>
                  <a:gd name="T18" fmla="*/ 82 w 89"/>
                  <a:gd name="T19" fmla="*/ 17 h 20"/>
                  <a:gd name="T20" fmla="*/ 89 w 89"/>
                  <a:gd name="T21" fmla="*/ 20 h 20"/>
                  <a:gd name="T22" fmla="*/ 74 w 89"/>
                  <a:gd name="T23" fmla="*/ 17 h 20"/>
                  <a:gd name="T24" fmla="*/ 74 w 89"/>
                  <a:gd name="T25" fmla="*/ 15 h 20"/>
                  <a:gd name="T26" fmla="*/ 74 w 89"/>
                  <a:gd name="T27" fmla="*/ 13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20">
                    <a:moveTo>
                      <a:pt x="1" y="0"/>
                    </a:moveTo>
                    <a:lnTo>
                      <a:pt x="39" y="6"/>
                    </a:lnTo>
                    <a:lnTo>
                      <a:pt x="40" y="8"/>
                    </a:lnTo>
                    <a:lnTo>
                      <a:pt x="40" y="10"/>
                    </a:lnTo>
                    <a:lnTo>
                      <a:pt x="0" y="3"/>
                    </a:lnTo>
                    <a:lnTo>
                      <a:pt x="0" y="1"/>
                    </a:lnTo>
                    <a:lnTo>
                      <a:pt x="1" y="0"/>
                    </a:lnTo>
                    <a:close/>
                    <a:moveTo>
                      <a:pt x="74" y="13"/>
                    </a:moveTo>
                    <a:lnTo>
                      <a:pt x="77" y="13"/>
                    </a:lnTo>
                    <a:lnTo>
                      <a:pt x="82" y="17"/>
                    </a:lnTo>
                    <a:lnTo>
                      <a:pt x="89" y="20"/>
                    </a:lnTo>
                    <a:lnTo>
                      <a:pt x="74" y="17"/>
                    </a:lnTo>
                    <a:lnTo>
                      <a:pt x="74" y="15"/>
                    </a:lnTo>
                    <a:lnTo>
                      <a:pt x="74" y="13"/>
                    </a:lnTo>
                    <a:close/>
                  </a:path>
                </a:pathLst>
              </a:custGeom>
              <a:solidFill>
                <a:srgbClr val="7F7E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26" name="Freeform 90">
                <a:extLst>
                  <a:ext uri="{FF2B5EF4-FFF2-40B4-BE49-F238E27FC236}">
                    <a16:creationId xmlns:a16="http://schemas.microsoft.com/office/drawing/2014/main" id="{FA241A77-DC84-4BF3-9BF7-C29E476332B4}"/>
                  </a:ext>
                </a:extLst>
              </p:cNvPr>
              <p:cNvSpPr>
                <a:spLocks noEditPoints="1"/>
              </p:cNvSpPr>
              <p:nvPr/>
            </p:nvSpPr>
            <p:spPr bwMode="auto">
              <a:xfrm>
                <a:off x="4638" y="2177"/>
                <a:ext cx="96" cy="21"/>
              </a:xfrm>
              <a:custGeom>
                <a:avLst/>
                <a:gdLst>
                  <a:gd name="T0" fmla="*/ 2 w 96"/>
                  <a:gd name="T1" fmla="*/ 0 h 21"/>
                  <a:gd name="T2" fmla="*/ 42 w 96"/>
                  <a:gd name="T3" fmla="*/ 7 h 21"/>
                  <a:gd name="T4" fmla="*/ 42 w 96"/>
                  <a:gd name="T5" fmla="*/ 9 h 21"/>
                  <a:gd name="T6" fmla="*/ 42 w 96"/>
                  <a:gd name="T7" fmla="*/ 12 h 21"/>
                  <a:gd name="T8" fmla="*/ 0 w 96"/>
                  <a:gd name="T9" fmla="*/ 4 h 21"/>
                  <a:gd name="T10" fmla="*/ 2 w 96"/>
                  <a:gd name="T11" fmla="*/ 2 h 21"/>
                  <a:gd name="T12" fmla="*/ 2 w 96"/>
                  <a:gd name="T13" fmla="*/ 0 h 21"/>
                  <a:gd name="T14" fmla="*/ 76 w 96"/>
                  <a:gd name="T15" fmla="*/ 14 h 21"/>
                  <a:gd name="T16" fmla="*/ 84 w 96"/>
                  <a:gd name="T17" fmla="*/ 16 h 21"/>
                  <a:gd name="T18" fmla="*/ 90 w 96"/>
                  <a:gd name="T19" fmla="*/ 17 h 21"/>
                  <a:gd name="T20" fmla="*/ 96 w 96"/>
                  <a:gd name="T21" fmla="*/ 21 h 21"/>
                  <a:gd name="T22" fmla="*/ 76 w 96"/>
                  <a:gd name="T23" fmla="*/ 17 h 21"/>
                  <a:gd name="T24" fmla="*/ 76 w 96"/>
                  <a:gd name="T25" fmla="*/ 16 h 21"/>
                  <a:gd name="T26" fmla="*/ 76 w 96"/>
                  <a:gd name="T27" fmla="*/ 1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21">
                    <a:moveTo>
                      <a:pt x="2" y="0"/>
                    </a:moveTo>
                    <a:lnTo>
                      <a:pt x="42" y="7"/>
                    </a:lnTo>
                    <a:lnTo>
                      <a:pt x="42" y="9"/>
                    </a:lnTo>
                    <a:lnTo>
                      <a:pt x="42" y="12"/>
                    </a:lnTo>
                    <a:lnTo>
                      <a:pt x="0" y="4"/>
                    </a:lnTo>
                    <a:lnTo>
                      <a:pt x="2" y="2"/>
                    </a:lnTo>
                    <a:lnTo>
                      <a:pt x="2" y="0"/>
                    </a:lnTo>
                    <a:close/>
                    <a:moveTo>
                      <a:pt x="76" y="14"/>
                    </a:moveTo>
                    <a:lnTo>
                      <a:pt x="84" y="16"/>
                    </a:lnTo>
                    <a:lnTo>
                      <a:pt x="90" y="17"/>
                    </a:lnTo>
                    <a:lnTo>
                      <a:pt x="96" y="21"/>
                    </a:lnTo>
                    <a:lnTo>
                      <a:pt x="76" y="17"/>
                    </a:lnTo>
                    <a:lnTo>
                      <a:pt x="76" y="16"/>
                    </a:lnTo>
                    <a:lnTo>
                      <a:pt x="76" y="14"/>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27" name="Freeform 91">
                <a:extLst>
                  <a:ext uri="{FF2B5EF4-FFF2-40B4-BE49-F238E27FC236}">
                    <a16:creationId xmlns:a16="http://schemas.microsoft.com/office/drawing/2014/main" id="{F94A7568-974B-4324-9797-C00CCED8138C}"/>
                  </a:ext>
                </a:extLst>
              </p:cNvPr>
              <p:cNvSpPr>
                <a:spLocks noEditPoints="1"/>
              </p:cNvSpPr>
              <p:nvPr/>
            </p:nvSpPr>
            <p:spPr bwMode="auto">
              <a:xfrm>
                <a:off x="4636" y="2179"/>
                <a:ext cx="102" cy="22"/>
              </a:xfrm>
              <a:custGeom>
                <a:avLst/>
                <a:gdLst>
                  <a:gd name="T0" fmla="*/ 4 w 102"/>
                  <a:gd name="T1" fmla="*/ 0 h 22"/>
                  <a:gd name="T2" fmla="*/ 44 w 102"/>
                  <a:gd name="T3" fmla="*/ 7 h 22"/>
                  <a:gd name="T4" fmla="*/ 44 w 102"/>
                  <a:gd name="T5" fmla="*/ 10 h 22"/>
                  <a:gd name="T6" fmla="*/ 46 w 102"/>
                  <a:gd name="T7" fmla="*/ 12 h 22"/>
                  <a:gd name="T8" fmla="*/ 0 w 102"/>
                  <a:gd name="T9" fmla="*/ 3 h 22"/>
                  <a:gd name="T10" fmla="*/ 2 w 102"/>
                  <a:gd name="T11" fmla="*/ 2 h 22"/>
                  <a:gd name="T12" fmla="*/ 4 w 102"/>
                  <a:gd name="T13" fmla="*/ 0 h 22"/>
                  <a:gd name="T14" fmla="*/ 78 w 102"/>
                  <a:gd name="T15" fmla="*/ 14 h 22"/>
                  <a:gd name="T16" fmla="*/ 93 w 102"/>
                  <a:gd name="T17" fmla="*/ 17 h 22"/>
                  <a:gd name="T18" fmla="*/ 98 w 102"/>
                  <a:gd name="T19" fmla="*/ 19 h 22"/>
                  <a:gd name="T20" fmla="*/ 102 w 102"/>
                  <a:gd name="T21" fmla="*/ 22 h 22"/>
                  <a:gd name="T22" fmla="*/ 78 w 102"/>
                  <a:gd name="T23" fmla="*/ 17 h 22"/>
                  <a:gd name="T24" fmla="*/ 78 w 102"/>
                  <a:gd name="T25" fmla="*/ 15 h 22"/>
                  <a:gd name="T26" fmla="*/ 78 w 102"/>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22">
                    <a:moveTo>
                      <a:pt x="4" y="0"/>
                    </a:moveTo>
                    <a:lnTo>
                      <a:pt x="44" y="7"/>
                    </a:lnTo>
                    <a:lnTo>
                      <a:pt x="44" y="10"/>
                    </a:lnTo>
                    <a:lnTo>
                      <a:pt x="46" y="12"/>
                    </a:lnTo>
                    <a:lnTo>
                      <a:pt x="0" y="3"/>
                    </a:lnTo>
                    <a:lnTo>
                      <a:pt x="2" y="2"/>
                    </a:lnTo>
                    <a:lnTo>
                      <a:pt x="4" y="0"/>
                    </a:lnTo>
                    <a:close/>
                    <a:moveTo>
                      <a:pt x="78" y="14"/>
                    </a:moveTo>
                    <a:lnTo>
                      <a:pt x="93" y="17"/>
                    </a:lnTo>
                    <a:lnTo>
                      <a:pt x="98" y="19"/>
                    </a:lnTo>
                    <a:lnTo>
                      <a:pt x="102" y="22"/>
                    </a:lnTo>
                    <a:lnTo>
                      <a:pt x="78" y="17"/>
                    </a:lnTo>
                    <a:lnTo>
                      <a:pt x="78" y="15"/>
                    </a:lnTo>
                    <a:lnTo>
                      <a:pt x="78" y="14"/>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28" name="Freeform 92">
                <a:extLst>
                  <a:ext uri="{FF2B5EF4-FFF2-40B4-BE49-F238E27FC236}">
                    <a16:creationId xmlns:a16="http://schemas.microsoft.com/office/drawing/2014/main" id="{61B123E1-BAB7-427A-97DB-E1BE88AEEC31}"/>
                  </a:ext>
                </a:extLst>
              </p:cNvPr>
              <p:cNvSpPr>
                <a:spLocks noEditPoints="1"/>
              </p:cNvSpPr>
              <p:nvPr/>
            </p:nvSpPr>
            <p:spPr bwMode="auto">
              <a:xfrm>
                <a:off x="4636" y="2181"/>
                <a:ext cx="107" cy="22"/>
              </a:xfrm>
              <a:custGeom>
                <a:avLst/>
                <a:gdLst>
                  <a:gd name="T0" fmla="*/ 2 w 107"/>
                  <a:gd name="T1" fmla="*/ 0 h 22"/>
                  <a:gd name="T2" fmla="*/ 44 w 107"/>
                  <a:gd name="T3" fmla="*/ 8 h 22"/>
                  <a:gd name="T4" fmla="*/ 46 w 107"/>
                  <a:gd name="T5" fmla="*/ 10 h 22"/>
                  <a:gd name="T6" fmla="*/ 46 w 107"/>
                  <a:gd name="T7" fmla="*/ 12 h 22"/>
                  <a:gd name="T8" fmla="*/ 0 w 107"/>
                  <a:gd name="T9" fmla="*/ 3 h 22"/>
                  <a:gd name="T10" fmla="*/ 0 w 107"/>
                  <a:gd name="T11" fmla="*/ 1 h 22"/>
                  <a:gd name="T12" fmla="*/ 2 w 107"/>
                  <a:gd name="T13" fmla="*/ 0 h 22"/>
                  <a:gd name="T14" fmla="*/ 78 w 107"/>
                  <a:gd name="T15" fmla="*/ 13 h 22"/>
                  <a:gd name="T16" fmla="*/ 98 w 107"/>
                  <a:gd name="T17" fmla="*/ 17 h 22"/>
                  <a:gd name="T18" fmla="*/ 102 w 107"/>
                  <a:gd name="T19" fmla="*/ 20 h 22"/>
                  <a:gd name="T20" fmla="*/ 107 w 107"/>
                  <a:gd name="T21" fmla="*/ 22 h 22"/>
                  <a:gd name="T22" fmla="*/ 78 w 107"/>
                  <a:gd name="T23" fmla="*/ 17 h 22"/>
                  <a:gd name="T24" fmla="*/ 78 w 107"/>
                  <a:gd name="T25" fmla="*/ 15 h 22"/>
                  <a:gd name="T26" fmla="*/ 78 w 107"/>
                  <a:gd name="T27" fmla="*/ 1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2">
                    <a:moveTo>
                      <a:pt x="2" y="0"/>
                    </a:moveTo>
                    <a:lnTo>
                      <a:pt x="44" y="8"/>
                    </a:lnTo>
                    <a:lnTo>
                      <a:pt x="46" y="10"/>
                    </a:lnTo>
                    <a:lnTo>
                      <a:pt x="46" y="12"/>
                    </a:lnTo>
                    <a:lnTo>
                      <a:pt x="0" y="3"/>
                    </a:lnTo>
                    <a:lnTo>
                      <a:pt x="0" y="1"/>
                    </a:lnTo>
                    <a:lnTo>
                      <a:pt x="2" y="0"/>
                    </a:lnTo>
                    <a:close/>
                    <a:moveTo>
                      <a:pt x="78" y="13"/>
                    </a:moveTo>
                    <a:lnTo>
                      <a:pt x="98" y="17"/>
                    </a:lnTo>
                    <a:lnTo>
                      <a:pt x="102" y="20"/>
                    </a:lnTo>
                    <a:lnTo>
                      <a:pt x="107" y="22"/>
                    </a:lnTo>
                    <a:lnTo>
                      <a:pt x="78" y="17"/>
                    </a:lnTo>
                    <a:lnTo>
                      <a:pt x="78" y="15"/>
                    </a:lnTo>
                    <a:lnTo>
                      <a:pt x="78" y="13"/>
                    </a:lnTo>
                    <a:close/>
                  </a:path>
                </a:pathLst>
              </a:custGeom>
              <a:solidFill>
                <a:srgbClr val="8887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29" name="Freeform 93">
                <a:extLst>
                  <a:ext uri="{FF2B5EF4-FFF2-40B4-BE49-F238E27FC236}">
                    <a16:creationId xmlns:a16="http://schemas.microsoft.com/office/drawing/2014/main" id="{260A79D3-C486-4867-A9CE-6C383ACF37B4}"/>
                  </a:ext>
                </a:extLst>
              </p:cNvPr>
              <p:cNvSpPr>
                <a:spLocks noEditPoints="1"/>
              </p:cNvSpPr>
              <p:nvPr/>
            </p:nvSpPr>
            <p:spPr bwMode="auto">
              <a:xfrm>
                <a:off x="4635" y="2182"/>
                <a:ext cx="113" cy="24"/>
              </a:xfrm>
              <a:custGeom>
                <a:avLst/>
                <a:gdLst>
                  <a:gd name="T0" fmla="*/ 1 w 113"/>
                  <a:gd name="T1" fmla="*/ 0 h 24"/>
                  <a:gd name="T2" fmla="*/ 47 w 113"/>
                  <a:gd name="T3" fmla="*/ 9 h 24"/>
                  <a:gd name="T4" fmla="*/ 47 w 113"/>
                  <a:gd name="T5" fmla="*/ 11 h 24"/>
                  <a:gd name="T6" fmla="*/ 49 w 113"/>
                  <a:gd name="T7" fmla="*/ 12 h 24"/>
                  <a:gd name="T8" fmla="*/ 0 w 113"/>
                  <a:gd name="T9" fmla="*/ 4 h 24"/>
                  <a:gd name="T10" fmla="*/ 1 w 113"/>
                  <a:gd name="T11" fmla="*/ 2 h 24"/>
                  <a:gd name="T12" fmla="*/ 1 w 113"/>
                  <a:gd name="T13" fmla="*/ 0 h 24"/>
                  <a:gd name="T14" fmla="*/ 79 w 113"/>
                  <a:gd name="T15" fmla="*/ 14 h 24"/>
                  <a:gd name="T16" fmla="*/ 103 w 113"/>
                  <a:gd name="T17" fmla="*/ 19 h 24"/>
                  <a:gd name="T18" fmla="*/ 108 w 113"/>
                  <a:gd name="T19" fmla="*/ 21 h 24"/>
                  <a:gd name="T20" fmla="*/ 113 w 113"/>
                  <a:gd name="T21" fmla="*/ 24 h 24"/>
                  <a:gd name="T22" fmla="*/ 79 w 113"/>
                  <a:gd name="T23" fmla="*/ 17 h 24"/>
                  <a:gd name="T24" fmla="*/ 79 w 113"/>
                  <a:gd name="T25" fmla="*/ 16 h 24"/>
                  <a:gd name="T26" fmla="*/ 79 w 113"/>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24">
                    <a:moveTo>
                      <a:pt x="1" y="0"/>
                    </a:moveTo>
                    <a:lnTo>
                      <a:pt x="47" y="9"/>
                    </a:lnTo>
                    <a:lnTo>
                      <a:pt x="47" y="11"/>
                    </a:lnTo>
                    <a:lnTo>
                      <a:pt x="49" y="12"/>
                    </a:lnTo>
                    <a:lnTo>
                      <a:pt x="0" y="4"/>
                    </a:lnTo>
                    <a:lnTo>
                      <a:pt x="1" y="2"/>
                    </a:lnTo>
                    <a:lnTo>
                      <a:pt x="1" y="0"/>
                    </a:lnTo>
                    <a:close/>
                    <a:moveTo>
                      <a:pt x="79" y="14"/>
                    </a:moveTo>
                    <a:lnTo>
                      <a:pt x="103" y="19"/>
                    </a:lnTo>
                    <a:lnTo>
                      <a:pt x="108" y="21"/>
                    </a:lnTo>
                    <a:lnTo>
                      <a:pt x="113" y="24"/>
                    </a:lnTo>
                    <a:lnTo>
                      <a:pt x="79" y="17"/>
                    </a:lnTo>
                    <a:lnTo>
                      <a:pt x="79" y="16"/>
                    </a:lnTo>
                    <a:lnTo>
                      <a:pt x="79" y="14"/>
                    </a:lnTo>
                    <a:close/>
                  </a:path>
                </a:pathLst>
              </a:custGeom>
              <a:solidFill>
                <a:srgbClr val="8A89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30" name="Freeform 94">
                <a:extLst>
                  <a:ext uri="{FF2B5EF4-FFF2-40B4-BE49-F238E27FC236}">
                    <a16:creationId xmlns:a16="http://schemas.microsoft.com/office/drawing/2014/main" id="{72052FC4-D647-4677-AA6C-C7F2F751CEBA}"/>
                  </a:ext>
                </a:extLst>
              </p:cNvPr>
              <p:cNvSpPr>
                <a:spLocks noEditPoints="1"/>
              </p:cNvSpPr>
              <p:nvPr/>
            </p:nvSpPr>
            <p:spPr bwMode="auto">
              <a:xfrm>
                <a:off x="4635" y="2184"/>
                <a:ext cx="118" cy="24"/>
              </a:xfrm>
              <a:custGeom>
                <a:avLst/>
                <a:gdLst>
                  <a:gd name="T0" fmla="*/ 1 w 118"/>
                  <a:gd name="T1" fmla="*/ 0 h 24"/>
                  <a:gd name="T2" fmla="*/ 47 w 118"/>
                  <a:gd name="T3" fmla="*/ 9 h 24"/>
                  <a:gd name="T4" fmla="*/ 49 w 118"/>
                  <a:gd name="T5" fmla="*/ 10 h 24"/>
                  <a:gd name="T6" fmla="*/ 49 w 118"/>
                  <a:gd name="T7" fmla="*/ 12 h 24"/>
                  <a:gd name="T8" fmla="*/ 0 w 118"/>
                  <a:gd name="T9" fmla="*/ 4 h 24"/>
                  <a:gd name="T10" fmla="*/ 0 w 118"/>
                  <a:gd name="T11" fmla="*/ 2 h 24"/>
                  <a:gd name="T12" fmla="*/ 1 w 118"/>
                  <a:gd name="T13" fmla="*/ 0 h 24"/>
                  <a:gd name="T14" fmla="*/ 79 w 118"/>
                  <a:gd name="T15" fmla="*/ 14 h 24"/>
                  <a:gd name="T16" fmla="*/ 108 w 118"/>
                  <a:gd name="T17" fmla="*/ 19 h 24"/>
                  <a:gd name="T18" fmla="*/ 113 w 118"/>
                  <a:gd name="T19" fmla="*/ 22 h 24"/>
                  <a:gd name="T20" fmla="*/ 118 w 118"/>
                  <a:gd name="T21" fmla="*/ 24 h 24"/>
                  <a:gd name="T22" fmla="*/ 79 w 118"/>
                  <a:gd name="T23" fmla="*/ 17 h 24"/>
                  <a:gd name="T24" fmla="*/ 79 w 118"/>
                  <a:gd name="T25" fmla="*/ 15 h 24"/>
                  <a:gd name="T26" fmla="*/ 79 w 118"/>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4">
                    <a:moveTo>
                      <a:pt x="1" y="0"/>
                    </a:moveTo>
                    <a:lnTo>
                      <a:pt x="47" y="9"/>
                    </a:lnTo>
                    <a:lnTo>
                      <a:pt x="49" y="10"/>
                    </a:lnTo>
                    <a:lnTo>
                      <a:pt x="49" y="12"/>
                    </a:lnTo>
                    <a:lnTo>
                      <a:pt x="0" y="4"/>
                    </a:lnTo>
                    <a:lnTo>
                      <a:pt x="0" y="2"/>
                    </a:lnTo>
                    <a:lnTo>
                      <a:pt x="1" y="0"/>
                    </a:lnTo>
                    <a:close/>
                    <a:moveTo>
                      <a:pt x="79" y="14"/>
                    </a:moveTo>
                    <a:lnTo>
                      <a:pt x="108" y="19"/>
                    </a:lnTo>
                    <a:lnTo>
                      <a:pt x="113" y="22"/>
                    </a:lnTo>
                    <a:lnTo>
                      <a:pt x="118" y="24"/>
                    </a:lnTo>
                    <a:lnTo>
                      <a:pt x="79" y="17"/>
                    </a:lnTo>
                    <a:lnTo>
                      <a:pt x="79" y="15"/>
                    </a:lnTo>
                    <a:lnTo>
                      <a:pt x="79" y="14"/>
                    </a:lnTo>
                    <a:close/>
                  </a:path>
                </a:pathLst>
              </a:custGeom>
              <a:solidFill>
                <a:srgbClr val="8C8B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31" name="Freeform 95">
                <a:extLst>
                  <a:ext uri="{FF2B5EF4-FFF2-40B4-BE49-F238E27FC236}">
                    <a16:creationId xmlns:a16="http://schemas.microsoft.com/office/drawing/2014/main" id="{6A5F2824-4F69-4A68-A2E6-683C97F9DAE4}"/>
                  </a:ext>
                </a:extLst>
              </p:cNvPr>
              <p:cNvSpPr>
                <a:spLocks noEditPoints="1"/>
              </p:cNvSpPr>
              <p:nvPr/>
            </p:nvSpPr>
            <p:spPr bwMode="auto">
              <a:xfrm>
                <a:off x="4633" y="2186"/>
                <a:ext cx="123" cy="25"/>
              </a:xfrm>
              <a:custGeom>
                <a:avLst/>
                <a:gdLst>
                  <a:gd name="T0" fmla="*/ 2 w 123"/>
                  <a:gd name="T1" fmla="*/ 0 h 25"/>
                  <a:gd name="T2" fmla="*/ 51 w 123"/>
                  <a:gd name="T3" fmla="*/ 8 h 25"/>
                  <a:gd name="T4" fmla="*/ 51 w 123"/>
                  <a:gd name="T5" fmla="*/ 10 h 25"/>
                  <a:gd name="T6" fmla="*/ 52 w 123"/>
                  <a:gd name="T7" fmla="*/ 12 h 25"/>
                  <a:gd name="T8" fmla="*/ 0 w 123"/>
                  <a:gd name="T9" fmla="*/ 3 h 25"/>
                  <a:gd name="T10" fmla="*/ 2 w 123"/>
                  <a:gd name="T11" fmla="*/ 2 h 25"/>
                  <a:gd name="T12" fmla="*/ 2 w 123"/>
                  <a:gd name="T13" fmla="*/ 0 h 25"/>
                  <a:gd name="T14" fmla="*/ 81 w 123"/>
                  <a:gd name="T15" fmla="*/ 13 h 25"/>
                  <a:gd name="T16" fmla="*/ 115 w 123"/>
                  <a:gd name="T17" fmla="*/ 20 h 25"/>
                  <a:gd name="T18" fmla="*/ 118 w 123"/>
                  <a:gd name="T19" fmla="*/ 22 h 25"/>
                  <a:gd name="T20" fmla="*/ 123 w 123"/>
                  <a:gd name="T21" fmla="*/ 25 h 25"/>
                  <a:gd name="T22" fmla="*/ 79 w 123"/>
                  <a:gd name="T23" fmla="*/ 17 h 25"/>
                  <a:gd name="T24" fmla="*/ 81 w 123"/>
                  <a:gd name="T25" fmla="*/ 15 h 25"/>
                  <a:gd name="T26" fmla="*/ 81 w 123"/>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5">
                    <a:moveTo>
                      <a:pt x="2" y="0"/>
                    </a:moveTo>
                    <a:lnTo>
                      <a:pt x="51" y="8"/>
                    </a:lnTo>
                    <a:lnTo>
                      <a:pt x="51" y="10"/>
                    </a:lnTo>
                    <a:lnTo>
                      <a:pt x="52" y="12"/>
                    </a:lnTo>
                    <a:lnTo>
                      <a:pt x="0" y="3"/>
                    </a:lnTo>
                    <a:lnTo>
                      <a:pt x="2" y="2"/>
                    </a:lnTo>
                    <a:lnTo>
                      <a:pt x="2" y="0"/>
                    </a:lnTo>
                    <a:close/>
                    <a:moveTo>
                      <a:pt x="81" y="13"/>
                    </a:moveTo>
                    <a:lnTo>
                      <a:pt x="115" y="20"/>
                    </a:lnTo>
                    <a:lnTo>
                      <a:pt x="118" y="22"/>
                    </a:lnTo>
                    <a:lnTo>
                      <a:pt x="123" y="25"/>
                    </a:lnTo>
                    <a:lnTo>
                      <a:pt x="79" y="17"/>
                    </a:lnTo>
                    <a:lnTo>
                      <a:pt x="81" y="15"/>
                    </a:lnTo>
                    <a:lnTo>
                      <a:pt x="81" y="13"/>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32" name="Freeform 96">
                <a:extLst>
                  <a:ext uri="{FF2B5EF4-FFF2-40B4-BE49-F238E27FC236}">
                    <a16:creationId xmlns:a16="http://schemas.microsoft.com/office/drawing/2014/main" id="{341B751F-6F4D-4D62-A7A1-FD83CDA450EF}"/>
                  </a:ext>
                </a:extLst>
              </p:cNvPr>
              <p:cNvSpPr>
                <a:spLocks noEditPoints="1"/>
              </p:cNvSpPr>
              <p:nvPr/>
            </p:nvSpPr>
            <p:spPr bwMode="auto">
              <a:xfrm>
                <a:off x="4631" y="2188"/>
                <a:ext cx="130" cy="25"/>
              </a:xfrm>
              <a:custGeom>
                <a:avLst/>
                <a:gdLst>
                  <a:gd name="T0" fmla="*/ 4 w 130"/>
                  <a:gd name="T1" fmla="*/ 0 h 25"/>
                  <a:gd name="T2" fmla="*/ 53 w 130"/>
                  <a:gd name="T3" fmla="*/ 8 h 25"/>
                  <a:gd name="T4" fmla="*/ 54 w 130"/>
                  <a:gd name="T5" fmla="*/ 10 h 25"/>
                  <a:gd name="T6" fmla="*/ 56 w 130"/>
                  <a:gd name="T7" fmla="*/ 11 h 25"/>
                  <a:gd name="T8" fmla="*/ 0 w 130"/>
                  <a:gd name="T9" fmla="*/ 3 h 25"/>
                  <a:gd name="T10" fmla="*/ 2 w 130"/>
                  <a:gd name="T11" fmla="*/ 1 h 25"/>
                  <a:gd name="T12" fmla="*/ 4 w 130"/>
                  <a:gd name="T13" fmla="*/ 0 h 25"/>
                  <a:gd name="T14" fmla="*/ 83 w 130"/>
                  <a:gd name="T15" fmla="*/ 13 h 25"/>
                  <a:gd name="T16" fmla="*/ 122 w 130"/>
                  <a:gd name="T17" fmla="*/ 20 h 25"/>
                  <a:gd name="T18" fmla="*/ 125 w 130"/>
                  <a:gd name="T19" fmla="*/ 23 h 25"/>
                  <a:gd name="T20" fmla="*/ 130 w 130"/>
                  <a:gd name="T21" fmla="*/ 25 h 25"/>
                  <a:gd name="T22" fmla="*/ 81 w 130"/>
                  <a:gd name="T23" fmla="*/ 16 h 25"/>
                  <a:gd name="T24" fmla="*/ 81 w 130"/>
                  <a:gd name="T25" fmla="*/ 15 h 25"/>
                  <a:gd name="T26" fmla="*/ 83 w 130"/>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5">
                    <a:moveTo>
                      <a:pt x="4" y="0"/>
                    </a:moveTo>
                    <a:lnTo>
                      <a:pt x="53" y="8"/>
                    </a:lnTo>
                    <a:lnTo>
                      <a:pt x="54" y="10"/>
                    </a:lnTo>
                    <a:lnTo>
                      <a:pt x="56" y="11"/>
                    </a:lnTo>
                    <a:lnTo>
                      <a:pt x="0" y="3"/>
                    </a:lnTo>
                    <a:lnTo>
                      <a:pt x="2" y="1"/>
                    </a:lnTo>
                    <a:lnTo>
                      <a:pt x="4" y="0"/>
                    </a:lnTo>
                    <a:close/>
                    <a:moveTo>
                      <a:pt x="83" y="13"/>
                    </a:moveTo>
                    <a:lnTo>
                      <a:pt x="122" y="20"/>
                    </a:lnTo>
                    <a:lnTo>
                      <a:pt x="125" y="23"/>
                    </a:lnTo>
                    <a:lnTo>
                      <a:pt x="130" y="25"/>
                    </a:lnTo>
                    <a:lnTo>
                      <a:pt x="81" y="16"/>
                    </a:lnTo>
                    <a:lnTo>
                      <a:pt x="81" y="15"/>
                    </a:lnTo>
                    <a:lnTo>
                      <a:pt x="83" y="13"/>
                    </a:lnTo>
                    <a:close/>
                  </a:path>
                </a:pathLst>
              </a:custGeom>
              <a:solidFill>
                <a:srgbClr val="9291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33" name="Freeform 97">
                <a:extLst>
                  <a:ext uri="{FF2B5EF4-FFF2-40B4-BE49-F238E27FC236}">
                    <a16:creationId xmlns:a16="http://schemas.microsoft.com/office/drawing/2014/main" id="{1FC7C95F-1F87-43A2-AB44-DC3A30318B71}"/>
                  </a:ext>
                </a:extLst>
              </p:cNvPr>
              <p:cNvSpPr>
                <a:spLocks noEditPoints="1"/>
              </p:cNvSpPr>
              <p:nvPr/>
            </p:nvSpPr>
            <p:spPr bwMode="auto">
              <a:xfrm>
                <a:off x="4631" y="2189"/>
                <a:ext cx="134" cy="26"/>
              </a:xfrm>
              <a:custGeom>
                <a:avLst/>
                <a:gdLst>
                  <a:gd name="T0" fmla="*/ 2 w 134"/>
                  <a:gd name="T1" fmla="*/ 0 h 26"/>
                  <a:gd name="T2" fmla="*/ 54 w 134"/>
                  <a:gd name="T3" fmla="*/ 9 h 26"/>
                  <a:gd name="T4" fmla="*/ 56 w 134"/>
                  <a:gd name="T5" fmla="*/ 10 h 26"/>
                  <a:gd name="T6" fmla="*/ 56 w 134"/>
                  <a:gd name="T7" fmla="*/ 12 h 26"/>
                  <a:gd name="T8" fmla="*/ 0 w 134"/>
                  <a:gd name="T9" fmla="*/ 4 h 26"/>
                  <a:gd name="T10" fmla="*/ 0 w 134"/>
                  <a:gd name="T11" fmla="*/ 2 h 26"/>
                  <a:gd name="T12" fmla="*/ 2 w 134"/>
                  <a:gd name="T13" fmla="*/ 0 h 26"/>
                  <a:gd name="T14" fmla="*/ 81 w 134"/>
                  <a:gd name="T15" fmla="*/ 14 h 26"/>
                  <a:gd name="T16" fmla="*/ 125 w 134"/>
                  <a:gd name="T17" fmla="*/ 22 h 26"/>
                  <a:gd name="T18" fmla="*/ 129 w 134"/>
                  <a:gd name="T19" fmla="*/ 24 h 26"/>
                  <a:gd name="T20" fmla="*/ 134 w 134"/>
                  <a:gd name="T21" fmla="*/ 26 h 26"/>
                  <a:gd name="T22" fmla="*/ 81 w 134"/>
                  <a:gd name="T23" fmla="*/ 17 h 26"/>
                  <a:gd name="T24" fmla="*/ 81 w 134"/>
                  <a:gd name="T25" fmla="*/ 15 h 26"/>
                  <a:gd name="T26" fmla="*/ 81 w 134"/>
                  <a:gd name="T27" fmla="*/ 14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26">
                    <a:moveTo>
                      <a:pt x="2" y="0"/>
                    </a:moveTo>
                    <a:lnTo>
                      <a:pt x="54" y="9"/>
                    </a:lnTo>
                    <a:lnTo>
                      <a:pt x="56" y="10"/>
                    </a:lnTo>
                    <a:lnTo>
                      <a:pt x="56" y="12"/>
                    </a:lnTo>
                    <a:lnTo>
                      <a:pt x="0" y="4"/>
                    </a:lnTo>
                    <a:lnTo>
                      <a:pt x="0" y="2"/>
                    </a:lnTo>
                    <a:lnTo>
                      <a:pt x="2" y="0"/>
                    </a:lnTo>
                    <a:close/>
                    <a:moveTo>
                      <a:pt x="81" y="14"/>
                    </a:moveTo>
                    <a:lnTo>
                      <a:pt x="125" y="22"/>
                    </a:lnTo>
                    <a:lnTo>
                      <a:pt x="129" y="24"/>
                    </a:lnTo>
                    <a:lnTo>
                      <a:pt x="134" y="26"/>
                    </a:lnTo>
                    <a:lnTo>
                      <a:pt x="81" y="17"/>
                    </a:lnTo>
                    <a:lnTo>
                      <a:pt x="81" y="15"/>
                    </a:lnTo>
                    <a:lnTo>
                      <a:pt x="81" y="14"/>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34" name="Freeform 98">
                <a:extLst>
                  <a:ext uri="{FF2B5EF4-FFF2-40B4-BE49-F238E27FC236}">
                    <a16:creationId xmlns:a16="http://schemas.microsoft.com/office/drawing/2014/main" id="{292742CF-0E2F-49FF-B36C-B97A05F9A9D2}"/>
                  </a:ext>
                </a:extLst>
              </p:cNvPr>
              <p:cNvSpPr>
                <a:spLocks noEditPoints="1"/>
              </p:cNvSpPr>
              <p:nvPr/>
            </p:nvSpPr>
            <p:spPr bwMode="auto">
              <a:xfrm>
                <a:off x="4630" y="2191"/>
                <a:ext cx="138" cy="27"/>
              </a:xfrm>
              <a:custGeom>
                <a:avLst/>
                <a:gdLst>
                  <a:gd name="T0" fmla="*/ 1 w 138"/>
                  <a:gd name="T1" fmla="*/ 0 h 27"/>
                  <a:gd name="T2" fmla="*/ 57 w 138"/>
                  <a:gd name="T3" fmla="*/ 8 h 27"/>
                  <a:gd name="T4" fmla="*/ 57 w 138"/>
                  <a:gd name="T5" fmla="*/ 10 h 27"/>
                  <a:gd name="T6" fmla="*/ 59 w 138"/>
                  <a:gd name="T7" fmla="*/ 13 h 27"/>
                  <a:gd name="T8" fmla="*/ 0 w 138"/>
                  <a:gd name="T9" fmla="*/ 2 h 27"/>
                  <a:gd name="T10" fmla="*/ 1 w 138"/>
                  <a:gd name="T11" fmla="*/ 2 h 27"/>
                  <a:gd name="T12" fmla="*/ 1 w 138"/>
                  <a:gd name="T13" fmla="*/ 0 h 27"/>
                  <a:gd name="T14" fmla="*/ 82 w 138"/>
                  <a:gd name="T15" fmla="*/ 13 h 27"/>
                  <a:gd name="T16" fmla="*/ 131 w 138"/>
                  <a:gd name="T17" fmla="*/ 22 h 27"/>
                  <a:gd name="T18" fmla="*/ 135 w 138"/>
                  <a:gd name="T19" fmla="*/ 24 h 27"/>
                  <a:gd name="T20" fmla="*/ 138 w 138"/>
                  <a:gd name="T21" fmla="*/ 27 h 27"/>
                  <a:gd name="T22" fmla="*/ 81 w 138"/>
                  <a:gd name="T23" fmla="*/ 17 h 27"/>
                  <a:gd name="T24" fmla="*/ 82 w 138"/>
                  <a:gd name="T25" fmla="*/ 15 h 27"/>
                  <a:gd name="T26" fmla="*/ 82 w 138"/>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7">
                    <a:moveTo>
                      <a:pt x="1" y="0"/>
                    </a:moveTo>
                    <a:lnTo>
                      <a:pt x="57" y="8"/>
                    </a:lnTo>
                    <a:lnTo>
                      <a:pt x="57" y="10"/>
                    </a:lnTo>
                    <a:lnTo>
                      <a:pt x="59" y="13"/>
                    </a:lnTo>
                    <a:lnTo>
                      <a:pt x="0" y="2"/>
                    </a:lnTo>
                    <a:lnTo>
                      <a:pt x="1" y="2"/>
                    </a:lnTo>
                    <a:lnTo>
                      <a:pt x="1" y="0"/>
                    </a:lnTo>
                    <a:close/>
                    <a:moveTo>
                      <a:pt x="82" y="13"/>
                    </a:moveTo>
                    <a:lnTo>
                      <a:pt x="131" y="22"/>
                    </a:lnTo>
                    <a:lnTo>
                      <a:pt x="135" y="24"/>
                    </a:lnTo>
                    <a:lnTo>
                      <a:pt x="138" y="27"/>
                    </a:lnTo>
                    <a:lnTo>
                      <a:pt x="81" y="17"/>
                    </a:lnTo>
                    <a:lnTo>
                      <a:pt x="82" y="15"/>
                    </a:lnTo>
                    <a:lnTo>
                      <a:pt x="82" y="13"/>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35" name="Freeform 99">
                <a:extLst>
                  <a:ext uri="{FF2B5EF4-FFF2-40B4-BE49-F238E27FC236}">
                    <a16:creationId xmlns:a16="http://schemas.microsoft.com/office/drawing/2014/main" id="{DE0F5341-8314-4DB2-A78D-0211E7104452}"/>
                  </a:ext>
                </a:extLst>
              </p:cNvPr>
              <p:cNvSpPr>
                <a:spLocks noEditPoints="1"/>
              </p:cNvSpPr>
              <p:nvPr/>
            </p:nvSpPr>
            <p:spPr bwMode="auto">
              <a:xfrm>
                <a:off x="4630" y="2193"/>
                <a:ext cx="141" cy="27"/>
              </a:xfrm>
              <a:custGeom>
                <a:avLst/>
                <a:gdLst>
                  <a:gd name="T0" fmla="*/ 1 w 141"/>
                  <a:gd name="T1" fmla="*/ 0 h 27"/>
                  <a:gd name="T2" fmla="*/ 57 w 141"/>
                  <a:gd name="T3" fmla="*/ 8 h 27"/>
                  <a:gd name="T4" fmla="*/ 59 w 141"/>
                  <a:gd name="T5" fmla="*/ 11 h 27"/>
                  <a:gd name="T6" fmla="*/ 60 w 141"/>
                  <a:gd name="T7" fmla="*/ 13 h 27"/>
                  <a:gd name="T8" fmla="*/ 0 w 141"/>
                  <a:gd name="T9" fmla="*/ 1 h 27"/>
                  <a:gd name="T10" fmla="*/ 0 w 141"/>
                  <a:gd name="T11" fmla="*/ 0 h 27"/>
                  <a:gd name="T12" fmla="*/ 1 w 141"/>
                  <a:gd name="T13" fmla="*/ 0 h 27"/>
                  <a:gd name="T14" fmla="*/ 82 w 141"/>
                  <a:gd name="T15" fmla="*/ 13 h 27"/>
                  <a:gd name="T16" fmla="*/ 135 w 141"/>
                  <a:gd name="T17" fmla="*/ 22 h 27"/>
                  <a:gd name="T18" fmla="*/ 138 w 141"/>
                  <a:gd name="T19" fmla="*/ 25 h 27"/>
                  <a:gd name="T20" fmla="*/ 141 w 141"/>
                  <a:gd name="T21" fmla="*/ 27 h 27"/>
                  <a:gd name="T22" fmla="*/ 81 w 141"/>
                  <a:gd name="T23" fmla="*/ 16 h 27"/>
                  <a:gd name="T24" fmla="*/ 81 w 141"/>
                  <a:gd name="T25" fmla="*/ 15 h 27"/>
                  <a:gd name="T26" fmla="*/ 82 w 141"/>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1" h="27">
                    <a:moveTo>
                      <a:pt x="1" y="0"/>
                    </a:moveTo>
                    <a:lnTo>
                      <a:pt x="57" y="8"/>
                    </a:lnTo>
                    <a:lnTo>
                      <a:pt x="59" y="11"/>
                    </a:lnTo>
                    <a:lnTo>
                      <a:pt x="60" y="13"/>
                    </a:lnTo>
                    <a:lnTo>
                      <a:pt x="0" y="1"/>
                    </a:lnTo>
                    <a:lnTo>
                      <a:pt x="0" y="0"/>
                    </a:lnTo>
                    <a:lnTo>
                      <a:pt x="1" y="0"/>
                    </a:lnTo>
                    <a:close/>
                    <a:moveTo>
                      <a:pt x="82" y="13"/>
                    </a:moveTo>
                    <a:lnTo>
                      <a:pt x="135" y="22"/>
                    </a:lnTo>
                    <a:lnTo>
                      <a:pt x="138" y="25"/>
                    </a:lnTo>
                    <a:lnTo>
                      <a:pt x="141" y="27"/>
                    </a:lnTo>
                    <a:lnTo>
                      <a:pt x="81" y="16"/>
                    </a:lnTo>
                    <a:lnTo>
                      <a:pt x="81" y="15"/>
                    </a:lnTo>
                    <a:lnTo>
                      <a:pt x="82" y="13"/>
                    </a:ln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36" name="Freeform 100">
                <a:extLst>
                  <a:ext uri="{FF2B5EF4-FFF2-40B4-BE49-F238E27FC236}">
                    <a16:creationId xmlns:a16="http://schemas.microsoft.com/office/drawing/2014/main" id="{605DDEA1-0962-4B9A-9FB0-F49BB4E01165}"/>
                  </a:ext>
                </a:extLst>
              </p:cNvPr>
              <p:cNvSpPr>
                <a:spLocks noEditPoints="1"/>
              </p:cNvSpPr>
              <p:nvPr/>
            </p:nvSpPr>
            <p:spPr bwMode="auto">
              <a:xfrm>
                <a:off x="4628" y="2193"/>
                <a:ext cx="148" cy="30"/>
              </a:xfrm>
              <a:custGeom>
                <a:avLst/>
                <a:gdLst>
                  <a:gd name="T0" fmla="*/ 2 w 148"/>
                  <a:gd name="T1" fmla="*/ 0 h 30"/>
                  <a:gd name="T2" fmla="*/ 61 w 148"/>
                  <a:gd name="T3" fmla="*/ 11 h 30"/>
                  <a:gd name="T4" fmla="*/ 62 w 148"/>
                  <a:gd name="T5" fmla="*/ 13 h 30"/>
                  <a:gd name="T6" fmla="*/ 64 w 148"/>
                  <a:gd name="T7" fmla="*/ 15 h 30"/>
                  <a:gd name="T8" fmla="*/ 0 w 148"/>
                  <a:gd name="T9" fmla="*/ 3 h 30"/>
                  <a:gd name="T10" fmla="*/ 2 w 148"/>
                  <a:gd name="T11" fmla="*/ 1 h 30"/>
                  <a:gd name="T12" fmla="*/ 2 w 148"/>
                  <a:gd name="T13" fmla="*/ 0 h 30"/>
                  <a:gd name="T14" fmla="*/ 83 w 148"/>
                  <a:gd name="T15" fmla="*/ 15 h 30"/>
                  <a:gd name="T16" fmla="*/ 140 w 148"/>
                  <a:gd name="T17" fmla="*/ 25 h 30"/>
                  <a:gd name="T18" fmla="*/ 143 w 148"/>
                  <a:gd name="T19" fmla="*/ 27 h 30"/>
                  <a:gd name="T20" fmla="*/ 148 w 148"/>
                  <a:gd name="T21" fmla="*/ 30 h 30"/>
                  <a:gd name="T22" fmla="*/ 81 w 148"/>
                  <a:gd name="T23" fmla="*/ 18 h 30"/>
                  <a:gd name="T24" fmla="*/ 83 w 148"/>
                  <a:gd name="T25" fmla="*/ 16 h 30"/>
                  <a:gd name="T26" fmla="*/ 83 w 148"/>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30">
                    <a:moveTo>
                      <a:pt x="2" y="0"/>
                    </a:moveTo>
                    <a:lnTo>
                      <a:pt x="61" y="11"/>
                    </a:lnTo>
                    <a:lnTo>
                      <a:pt x="62" y="13"/>
                    </a:lnTo>
                    <a:lnTo>
                      <a:pt x="64" y="15"/>
                    </a:lnTo>
                    <a:lnTo>
                      <a:pt x="0" y="3"/>
                    </a:lnTo>
                    <a:lnTo>
                      <a:pt x="2" y="1"/>
                    </a:lnTo>
                    <a:lnTo>
                      <a:pt x="2" y="0"/>
                    </a:lnTo>
                    <a:close/>
                    <a:moveTo>
                      <a:pt x="83" y="15"/>
                    </a:moveTo>
                    <a:lnTo>
                      <a:pt x="140" y="25"/>
                    </a:lnTo>
                    <a:lnTo>
                      <a:pt x="143" y="27"/>
                    </a:lnTo>
                    <a:lnTo>
                      <a:pt x="148" y="30"/>
                    </a:lnTo>
                    <a:lnTo>
                      <a:pt x="81" y="18"/>
                    </a:lnTo>
                    <a:lnTo>
                      <a:pt x="83" y="16"/>
                    </a:lnTo>
                    <a:lnTo>
                      <a:pt x="83" y="15"/>
                    </a:lnTo>
                    <a:close/>
                  </a:path>
                </a:pathLst>
              </a:custGeom>
              <a:solidFill>
                <a:srgbClr val="9E9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37" name="Freeform 101">
                <a:extLst>
                  <a:ext uri="{FF2B5EF4-FFF2-40B4-BE49-F238E27FC236}">
                    <a16:creationId xmlns:a16="http://schemas.microsoft.com/office/drawing/2014/main" id="{80CC57E7-6EC9-4CC7-81EE-64B2D5054886}"/>
                  </a:ext>
                </a:extLst>
              </p:cNvPr>
              <p:cNvSpPr>
                <a:spLocks noEditPoints="1"/>
              </p:cNvSpPr>
              <p:nvPr/>
            </p:nvSpPr>
            <p:spPr bwMode="auto">
              <a:xfrm>
                <a:off x="4628" y="2194"/>
                <a:ext cx="152" cy="31"/>
              </a:xfrm>
              <a:custGeom>
                <a:avLst/>
                <a:gdLst>
                  <a:gd name="T0" fmla="*/ 2 w 152"/>
                  <a:gd name="T1" fmla="*/ 0 h 31"/>
                  <a:gd name="T2" fmla="*/ 62 w 152"/>
                  <a:gd name="T3" fmla="*/ 12 h 31"/>
                  <a:gd name="T4" fmla="*/ 64 w 152"/>
                  <a:gd name="T5" fmla="*/ 14 h 31"/>
                  <a:gd name="T6" fmla="*/ 67 w 152"/>
                  <a:gd name="T7" fmla="*/ 15 h 31"/>
                  <a:gd name="T8" fmla="*/ 0 w 152"/>
                  <a:gd name="T9" fmla="*/ 4 h 31"/>
                  <a:gd name="T10" fmla="*/ 0 w 152"/>
                  <a:gd name="T11" fmla="*/ 2 h 31"/>
                  <a:gd name="T12" fmla="*/ 2 w 152"/>
                  <a:gd name="T13" fmla="*/ 0 h 31"/>
                  <a:gd name="T14" fmla="*/ 83 w 152"/>
                  <a:gd name="T15" fmla="*/ 15 h 31"/>
                  <a:gd name="T16" fmla="*/ 143 w 152"/>
                  <a:gd name="T17" fmla="*/ 26 h 31"/>
                  <a:gd name="T18" fmla="*/ 148 w 152"/>
                  <a:gd name="T19" fmla="*/ 29 h 31"/>
                  <a:gd name="T20" fmla="*/ 152 w 152"/>
                  <a:gd name="T21" fmla="*/ 31 h 31"/>
                  <a:gd name="T22" fmla="*/ 79 w 152"/>
                  <a:gd name="T23" fmla="*/ 19 h 31"/>
                  <a:gd name="T24" fmla="*/ 81 w 152"/>
                  <a:gd name="T25" fmla="*/ 17 h 31"/>
                  <a:gd name="T26" fmla="*/ 83 w 152"/>
                  <a:gd name="T27" fmla="*/ 15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31">
                    <a:moveTo>
                      <a:pt x="2" y="0"/>
                    </a:moveTo>
                    <a:lnTo>
                      <a:pt x="62" y="12"/>
                    </a:lnTo>
                    <a:lnTo>
                      <a:pt x="64" y="14"/>
                    </a:lnTo>
                    <a:lnTo>
                      <a:pt x="67" y="15"/>
                    </a:lnTo>
                    <a:lnTo>
                      <a:pt x="0" y="4"/>
                    </a:lnTo>
                    <a:lnTo>
                      <a:pt x="0" y="2"/>
                    </a:lnTo>
                    <a:lnTo>
                      <a:pt x="2" y="0"/>
                    </a:lnTo>
                    <a:close/>
                    <a:moveTo>
                      <a:pt x="83" y="15"/>
                    </a:moveTo>
                    <a:lnTo>
                      <a:pt x="143" y="26"/>
                    </a:lnTo>
                    <a:lnTo>
                      <a:pt x="148" y="29"/>
                    </a:lnTo>
                    <a:lnTo>
                      <a:pt x="152" y="31"/>
                    </a:lnTo>
                    <a:lnTo>
                      <a:pt x="79" y="19"/>
                    </a:lnTo>
                    <a:lnTo>
                      <a:pt x="81" y="17"/>
                    </a:lnTo>
                    <a:lnTo>
                      <a:pt x="83" y="15"/>
                    </a:lnTo>
                    <a:close/>
                  </a:path>
                </a:pathLst>
              </a:custGeom>
              <a:solidFill>
                <a:srgbClr val="A2A2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38" name="Freeform 102">
                <a:extLst>
                  <a:ext uri="{FF2B5EF4-FFF2-40B4-BE49-F238E27FC236}">
                    <a16:creationId xmlns:a16="http://schemas.microsoft.com/office/drawing/2014/main" id="{72DA9271-0413-403F-83B0-4B76E98E46A2}"/>
                  </a:ext>
                </a:extLst>
              </p:cNvPr>
              <p:cNvSpPr>
                <a:spLocks noEditPoints="1"/>
              </p:cNvSpPr>
              <p:nvPr/>
            </p:nvSpPr>
            <p:spPr bwMode="auto">
              <a:xfrm>
                <a:off x="4626" y="2196"/>
                <a:ext cx="157" cy="30"/>
              </a:xfrm>
              <a:custGeom>
                <a:avLst/>
                <a:gdLst>
                  <a:gd name="T0" fmla="*/ 2 w 157"/>
                  <a:gd name="T1" fmla="*/ 0 h 30"/>
                  <a:gd name="T2" fmla="*/ 66 w 157"/>
                  <a:gd name="T3" fmla="*/ 12 h 30"/>
                  <a:gd name="T4" fmla="*/ 69 w 157"/>
                  <a:gd name="T5" fmla="*/ 15 h 30"/>
                  <a:gd name="T6" fmla="*/ 73 w 157"/>
                  <a:gd name="T7" fmla="*/ 17 h 30"/>
                  <a:gd name="T8" fmla="*/ 0 w 157"/>
                  <a:gd name="T9" fmla="*/ 3 h 30"/>
                  <a:gd name="T10" fmla="*/ 2 w 157"/>
                  <a:gd name="T11" fmla="*/ 2 h 30"/>
                  <a:gd name="T12" fmla="*/ 2 w 157"/>
                  <a:gd name="T13" fmla="*/ 0 h 30"/>
                  <a:gd name="T14" fmla="*/ 83 w 157"/>
                  <a:gd name="T15" fmla="*/ 15 h 30"/>
                  <a:gd name="T16" fmla="*/ 150 w 157"/>
                  <a:gd name="T17" fmla="*/ 27 h 30"/>
                  <a:gd name="T18" fmla="*/ 154 w 157"/>
                  <a:gd name="T19" fmla="*/ 29 h 30"/>
                  <a:gd name="T20" fmla="*/ 157 w 157"/>
                  <a:gd name="T21" fmla="*/ 30 h 30"/>
                  <a:gd name="T22" fmla="*/ 78 w 157"/>
                  <a:gd name="T23" fmla="*/ 17 h 30"/>
                  <a:gd name="T24" fmla="*/ 81 w 157"/>
                  <a:gd name="T25" fmla="*/ 17 h 30"/>
                  <a:gd name="T26" fmla="*/ 83 w 157"/>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30">
                    <a:moveTo>
                      <a:pt x="2" y="0"/>
                    </a:moveTo>
                    <a:lnTo>
                      <a:pt x="66" y="12"/>
                    </a:lnTo>
                    <a:lnTo>
                      <a:pt x="69" y="15"/>
                    </a:lnTo>
                    <a:lnTo>
                      <a:pt x="73" y="17"/>
                    </a:lnTo>
                    <a:lnTo>
                      <a:pt x="0" y="3"/>
                    </a:lnTo>
                    <a:lnTo>
                      <a:pt x="2" y="2"/>
                    </a:lnTo>
                    <a:lnTo>
                      <a:pt x="2" y="0"/>
                    </a:lnTo>
                    <a:close/>
                    <a:moveTo>
                      <a:pt x="83" y="15"/>
                    </a:moveTo>
                    <a:lnTo>
                      <a:pt x="150" y="27"/>
                    </a:lnTo>
                    <a:lnTo>
                      <a:pt x="154" y="29"/>
                    </a:lnTo>
                    <a:lnTo>
                      <a:pt x="157" y="30"/>
                    </a:lnTo>
                    <a:lnTo>
                      <a:pt x="78" y="17"/>
                    </a:lnTo>
                    <a:lnTo>
                      <a:pt x="81" y="17"/>
                    </a:lnTo>
                    <a:lnTo>
                      <a:pt x="83" y="15"/>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39" name="Freeform 103">
                <a:extLst>
                  <a:ext uri="{FF2B5EF4-FFF2-40B4-BE49-F238E27FC236}">
                    <a16:creationId xmlns:a16="http://schemas.microsoft.com/office/drawing/2014/main" id="{89E22367-932E-4E7E-A91B-AE26E8F9B8E1}"/>
                  </a:ext>
                </a:extLst>
              </p:cNvPr>
              <p:cNvSpPr>
                <a:spLocks/>
              </p:cNvSpPr>
              <p:nvPr/>
            </p:nvSpPr>
            <p:spPr bwMode="auto">
              <a:xfrm>
                <a:off x="4626" y="2198"/>
                <a:ext cx="161" cy="32"/>
              </a:xfrm>
              <a:custGeom>
                <a:avLst/>
                <a:gdLst>
                  <a:gd name="T0" fmla="*/ 2 w 161"/>
                  <a:gd name="T1" fmla="*/ 0 h 32"/>
                  <a:gd name="T2" fmla="*/ 69 w 161"/>
                  <a:gd name="T3" fmla="*/ 11 h 32"/>
                  <a:gd name="T4" fmla="*/ 73 w 161"/>
                  <a:gd name="T5" fmla="*/ 15 h 32"/>
                  <a:gd name="T6" fmla="*/ 76 w 161"/>
                  <a:gd name="T7" fmla="*/ 15 h 32"/>
                  <a:gd name="T8" fmla="*/ 78 w 161"/>
                  <a:gd name="T9" fmla="*/ 15 h 32"/>
                  <a:gd name="T10" fmla="*/ 81 w 161"/>
                  <a:gd name="T11" fmla="*/ 15 h 32"/>
                  <a:gd name="T12" fmla="*/ 154 w 161"/>
                  <a:gd name="T13" fmla="*/ 27 h 32"/>
                  <a:gd name="T14" fmla="*/ 157 w 161"/>
                  <a:gd name="T15" fmla="*/ 28 h 32"/>
                  <a:gd name="T16" fmla="*/ 161 w 161"/>
                  <a:gd name="T17" fmla="*/ 32 h 32"/>
                  <a:gd name="T18" fmla="*/ 0 w 161"/>
                  <a:gd name="T19" fmla="*/ 3 h 32"/>
                  <a:gd name="T20" fmla="*/ 0 w 161"/>
                  <a:gd name="T21" fmla="*/ 1 h 32"/>
                  <a:gd name="T22" fmla="*/ 2 w 161"/>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 h="32">
                    <a:moveTo>
                      <a:pt x="2" y="0"/>
                    </a:moveTo>
                    <a:lnTo>
                      <a:pt x="69" y="11"/>
                    </a:lnTo>
                    <a:lnTo>
                      <a:pt x="73" y="15"/>
                    </a:lnTo>
                    <a:lnTo>
                      <a:pt x="76" y="15"/>
                    </a:lnTo>
                    <a:lnTo>
                      <a:pt x="78" y="15"/>
                    </a:lnTo>
                    <a:lnTo>
                      <a:pt x="81" y="15"/>
                    </a:lnTo>
                    <a:lnTo>
                      <a:pt x="154" y="27"/>
                    </a:lnTo>
                    <a:lnTo>
                      <a:pt x="157" y="28"/>
                    </a:lnTo>
                    <a:lnTo>
                      <a:pt x="161" y="32"/>
                    </a:lnTo>
                    <a:lnTo>
                      <a:pt x="0" y="3"/>
                    </a:lnTo>
                    <a:lnTo>
                      <a:pt x="0" y="1"/>
                    </a:lnTo>
                    <a:lnTo>
                      <a:pt x="2" y="0"/>
                    </a:ln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40" name="Freeform 104">
                <a:extLst>
                  <a:ext uri="{FF2B5EF4-FFF2-40B4-BE49-F238E27FC236}">
                    <a16:creationId xmlns:a16="http://schemas.microsoft.com/office/drawing/2014/main" id="{98FA8C92-26F3-4F72-8CDD-EA81922A8FAD}"/>
                  </a:ext>
                </a:extLst>
              </p:cNvPr>
              <p:cNvSpPr>
                <a:spLocks/>
              </p:cNvSpPr>
              <p:nvPr/>
            </p:nvSpPr>
            <p:spPr bwMode="auto">
              <a:xfrm>
                <a:off x="4625" y="2199"/>
                <a:ext cx="165" cy="32"/>
              </a:xfrm>
              <a:custGeom>
                <a:avLst/>
                <a:gdLst>
                  <a:gd name="T0" fmla="*/ 1 w 165"/>
                  <a:gd name="T1" fmla="*/ 0 h 32"/>
                  <a:gd name="T2" fmla="*/ 74 w 165"/>
                  <a:gd name="T3" fmla="*/ 14 h 32"/>
                  <a:gd name="T4" fmla="*/ 77 w 165"/>
                  <a:gd name="T5" fmla="*/ 14 h 32"/>
                  <a:gd name="T6" fmla="*/ 79 w 165"/>
                  <a:gd name="T7" fmla="*/ 14 h 32"/>
                  <a:gd name="T8" fmla="*/ 158 w 165"/>
                  <a:gd name="T9" fmla="*/ 27 h 32"/>
                  <a:gd name="T10" fmla="*/ 162 w 165"/>
                  <a:gd name="T11" fmla="*/ 31 h 32"/>
                  <a:gd name="T12" fmla="*/ 165 w 165"/>
                  <a:gd name="T13" fmla="*/ 32 h 32"/>
                  <a:gd name="T14" fmla="*/ 0 w 165"/>
                  <a:gd name="T15" fmla="*/ 4 h 32"/>
                  <a:gd name="T16" fmla="*/ 1 w 165"/>
                  <a:gd name="T17" fmla="*/ 2 h 32"/>
                  <a:gd name="T18" fmla="*/ 1 w 16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32">
                    <a:moveTo>
                      <a:pt x="1" y="0"/>
                    </a:moveTo>
                    <a:lnTo>
                      <a:pt x="74" y="14"/>
                    </a:lnTo>
                    <a:lnTo>
                      <a:pt x="77" y="14"/>
                    </a:lnTo>
                    <a:lnTo>
                      <a:pt x="79" y="14"/>
                    </a:lnTo>
                    <a:lnTo>
                      <a:pt x="158" y="27"/>
                    </a:lnTo>
                    <a:lnTo>
                      <a:pt x="162" y="31"/>
                    </a:lnTo>
                    <a:lnTo>
                      <a:pt x="165" y="32"/>
                    </a:lnTo>
                    <a:lnTo>
                      <a:pt x="0" y="4"/>
                    </a:lnTo>
                    <a:lnTo>
                      <a:pt x="1" y="2"/>
                    </a:lnTo>
                    <a:lnTo>
                      <a:pt x="1" y="0"/>
                    </a:lnTo>
                    <a:close/>
                  </a:path>
                </a:pathLst>
              </a:custGeom>
              <a:solidFill>
                <a:srgbClr val="ABA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41" name="Freeform 105">
                <a:extLst>
                  <a:ext uri="{FF2B5EF4-FFF2-40B4-BE49-F238E27FC236}">
                    <a16:creationId xmlns:a16="http://schemas.microsoft.com/office/drawing/2014/main" id="{B94CB702-2F33-4644-AF7A-B7F84DAB8882}"/>
                  </a:ext>
                </a:extLst>
              </p:cNvPr>
              <p:cNvSpPr>
                <a:spLocks/>
              </p:cNvSpPr>
              <p:nvPr/>
            </p:nvSpPr>
            <p:spPr bwMode="auto">
              <a:xfrm>
                <a:off x="4625" y="2201"/>
                <a:ext cx="168" cy="34"/>
              </a:xfrm>
              <a:custGeom>
                <a:avLst/>
                <a:gdLst>
                  <a:gd name="T0" fmla="*/ 1 w 168"/>
                  <a:gd name="T1" fmla="*/ 0 h 34"/>
                  <a:gd name="T2" fmla="*/ 162 w 168"/>
                  <a:gd name="T3" fmla="*/ 29 h 34"/>
                  <a:gd name="T4" fmla="*/ 165 w 168"/>
                  <a:gd name="T5" fmla="*/ 30 h 34"/>
                  <a:gd name="T6" fmla="*/ 168 w 168"/>
                  <a:gd name="T7" fmla="*/ 34 h 34"/>
                  <a:gd name="T8" fmla="*/ 0 w 168"/>
                  <a:gd name="T9" fmla="*/ 3 h 34"/>
                  <a:gd name="T10" fmla="*/ 0 w 168"/>
                  <a:gd name="T11" fmla="*/ 2 h 34"/>
                  <a:gd name="T12" fmla="*/ 1 w 168"/>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34">
                    <a:moveTo>
                      <a:pt x="1" y="0"/>
                    </a:moveTo>
                    <a:lnTo>
                      <a:pt x="162" y="29"/>
                    </a:lnTo>
                    <a:lnTo>
                      <a:pt x="165" y="30"/>
                    </a:lnTo>
                    <a:lnTo>
                      <a:pt x="168" y="34"/>
                    </a:lnTo>
                    <a:lnTo>
                      <a:pt x="0" y="3"/>
                    </a:lnTo>
                    <a:lnTo>
                      <a:pt x="0" y="2"/>
                    </a:lnTo>
                    <a:lnTo>
                      <a:pt x="1" y="0"/>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42" name="Freeform 106">
                <a:extLst>
                  <a:ext uri="{FF2B5EF4-FFF2-40B4-BE49-F238E27FC236}">
                    <a16:creationId xmlns:a16="http://schemas.microsoft.com/office/drawing/2014/main" id="{57490CF3-AD56-4FDE-B8D0-23B115B3A0DB}"/>
                  </a:ext>
                </a:extLst>
              </p:cNvPr>
              <p:cNvSpPr>
                <a:spLocks/>
              </p:cNvSpPr>
              <p:nvPr/>
            </p:nvSpPr>
            <p:spPr bwMode="auto">
              <a:xfrm>
                <a:off x="4625" y="2203"/>
                <a:ext cx="172" cy="34"/>
              </a:xfrm>
              <a:custGeom>
                <a:avLst/>
                <a:gdLst>
                  <a:gd name="T0" fmla="*/ 0 w 172"/>
                  <a:gd name="T1" fmla="*/ 0 h 34"/>
                  <a:gd name="T2" fmla="*/ 165 w 172"/>
                  <a:gd name="T3" fmla="*/ 28 h 34"/>
                  <a:gd name="T4" fmla="*/ 168 w 172"/>
                  <a:gd name="T5" fmla="*/ 32 h 34"/>
                  <a:gd name="T6" fmla="*/ 172 w 172"/>
                  <a:gd name="T7" fmla="*/ 34 h 34"/>
                  <a:gd name="T8" fmla="*/ 0 w 172"/>
                  <a:gd name="T9" fmla="*/ 3 h 34"/>
                  <a:gd name="T10" fmla="*/ 0 w 172"/>
                  <a:gd name="T11" fmla="*/ 1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65" y="28"/>
                    </a:lnTo>
                    <a:lnTo>
                      <a:pt x="168" y="32"/>
                    </a:lnTo>
                    <a:lnTo>
                      <a:pt x="172" y="34"/>
                    </a:lnTo>
                    <a:lnTo>
                      <a:pt x="0" y="3"/>
                    </a:lnTo>
                    <a:lnTo>
                      <a:pt x="0" y="1"/>
                    </a:lnTo>
                    <a:lnTo>
                      <a:pt x="0" y="0"/>
                    </a:lnTo>
                    <a:close/>
                  </a:path>
                </a:pathLst>
              </a:custGeom>
              <a:solidFill>
                <a:srgbClr val="B0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43" name="Freeform 107">
                <a:extLst>
                  <a:ext uri="{FF2B5EF4-FFF2-40B4-BE49-F238E27FC236}">
                    <a16:creationId xmlns:a16="http://schemas.microsoft.com/office/drawing/2014/main" id="{57EA0985-77E2-4E6F-A924-583D1659AA67}"/>
                  </a:ext>
                </a:extLst>
              </p:cNvPr>
              <p:cNvSpPr>
                <a:spLocks/>
              </p:cNvSpPr>
              <p:nvPr/>
            </p:nvSpPr>
            <p:spPr bwMode="auto">
              <a:xfrm>
                <a:off x="4623" y="2204"/>
                <a:ext cx="175" cy="34"/>
              </a:xfrm>
              <a:custGeom>
                <a:avLst/>
                <a:gdLst>
                  <a:gd name="T0" fmla="*/ 2 w 175"/>
                  <a:gd name="T1" fmla="*/ 0 h 34"/>
                  <a:gd name="T2" fmla="*/ 170 w 175"/>
                  <a:gd name="T3" fmla="*/ 31 h 34"/>
                  <a:gd name="T4" fmla="*/ 174 w 175"/>
                  <a:gd name="T5" fmla="*/ 33 h 34"/>
                  <a:gd name="T6" fmla="*/ 175 w 175"/>
                  <a:gd name="T7" fmla="*/ 34 h 34"/>
                  <a:gd name="T8" fmla="*/ 0 w 175"/>
                  <a:gd name="T9" fmla="*/ 4 h 34"/>
                  <a:gd name="T10" fmla="*/ 2 w 175"/>
                  <a:gd name="T11" fmla="*/ 2 h 34"/>
                  <a:gd name="T12" fmla="*/ 2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2" y="0"/>
                    </a:moveTo>
                    <a:lnTo>
                      <a:pt x="170" y="31"/>
                    </a:lnTo>
                    <a:lnTo>
                      <a:pt x="174" y="33"/>
                    </a:lnTo>
                    <a:lnTo>
                      <a:pt x="175" y="34"/>
                    </a:lnTo>
                    <a:lnTo>
                      <a:pt x="0" y="4"/>
                    </a:lnTo>
                    <a:lnTo>
                      <a:pt x="2" y="2"/>
                    </a:lnTo>
                    <a:lnTo>
                      <a:pt x="2" y="0"/>
                    </a:lnTo>
                    <a:close/>
                  </a:path>
                </a:pathLst>
              </a:custGeom>
              <a:solidFill>
                <a:srgbClr val="B6B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44" name="Freeform 108">
                <a:extLst>
                  <a:ext uri="{FF2B5EF4-FFF2-40B4-BE49-F238E27FC236}">
                    <a16:creationId xmlns:a16="http://schemas.microsoft.com/office/drawing/2014/main" id="{7DAF86EA-B383-4E24-A964-D1378803A10A}"/>
                  </a:ext>
                </a:extLst>
              </p:cNvPr>
              <p:cNvSpPr>
                <a:spLocks/>
              </p:cNvSpPr>
              <p:nvPr/>
            </p:nvSpPr>
            <p:spPr bwMode="auto">
              <a:xfrm>
                <a:off x="4623" y="2206"/>
                <a:ext cx="179" cy="36"/>
              </a:xfrm>
              <a:custGeom>
                <a:avLst/>
                <a:gdLst>
                  <a:gd name="T0" fmla="*/ 2 w 179"/>
                  <a:gd name="T1" fmla="*/ 0 h 36"/>
                  <a:gd name="T2" fmla="*/ 174 w 179"/>
                  <a:gd name="T3" fmla="*/ 31 h 36"/>
                  <a:gd name="T4" fmla="*/ 175 w 179"/>
                  <a:gd name="T5" fmla="*/ 32 h 36"/>
                  <a:gd name="T6" fmla="*/ 179 w 179"/>
                  <a:gd name="T7" fmla="*/ 36 h 36"/>
                  <a:gd name="T8" fmla="*/ 0 w 179"/>
                  <a:gd name="T9" fmla="*/ 3 h 36"/>
                  <a:gd name="T10" fmla="*/ 0 w 179"/>
                  <a:gd name="T11" fmla="*/ 2 h 36"/>
                  <a:gd name="T12" fmla="*/ 2 w 179"/>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6">
                    <a:moveTo>
                      <a:pt x="2" y="0"/>
                    </a:moveTo>
                    <a:lnTo>
                      <a:pt x="174" y="31"/>
                    </a:lnTo>
                    <a:lnTo>
                      <a:pt x="175" y="32"/>
                    </a:lnTo>
                    <a:lnTo>
                      <a:pt x="179" y="36"/>
                    </a:lnTo>
                    <a:lnTo>
                      <a:pt x="0" y="3"/>
                    </a:lnTo>
                    <a:lnTo>
                      <a:pt x="0" y="2"/>
                    </a:lnTo>
                    <a:lnTo>
                      <a:pt x="2" y="0"/>
                    </a:lnTo>
                    <a:close/>
                  </a:path>
                </a:pathLst>
              </a:custGeom>
              <a:solidFill>
                <a:srgbClr val="B9B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45" name="Freeform 109">
                <a:extLst>
                  <a:ext uri="{FF2B5EF4-FFF2-40B4-BE49-F238E27FC236}">
                    <a16:creationId xmlns:a16="http://schemas.microsoft.com/office/drawing/2014/main" id="{A7DE248D-4EF8-4067-97B3-7E3A37F95DD0}"/>
                  </a:ext>
                </a:extLst>
              </p:cNvPr>
              <p:cNvSpPr>
                <a:spLocks/>
              </p:cNvSpPr>
              <p:nvPr/>
            </p:nvSpPr>
            <p:spPr bwMode="auto">
              <a:xfrm>
                <a:off x="4621" y="2208"/>
                <a:ext cx="184" cy="35"/>
              </a:xfrm>
              <a:custGeom>
                <a:avLst/>
                <a:gdLst>
                  <a:gd name="T0" fmla="*/ 2 w 184"/>
                  <a:gd name="T1" fmla="*/ 0 h 35"/>
                  <a:gd name="T2" fmla="*/ 177 w 184"/>
                  <a:gd name="T3" fmla="*/ 30 h 35"/>
                  <a:gd name="T4" fmla="*/ 181 w 184"/>
                  <a:gd name="T5" fmla="*/ 34 h 35"/>
                  <a:gd name="T6" fmla="*/ 184 w 184"/>
                  <a:gd name="T7" fmla="*/ 35 h 35"/>
                  <a:gd name="T8" fmla="*/ 0 w 184"/>
                  <a:gd name="T9" fmla="*/ 3 h 35"/>
                  <a:gd name="T10" fmla="*/ 2 w 184"/>
                  <a:gd name="T11" fmla="*/ 1 h 35"/>
                  <a:gd name="T12" fmla="*/ 2 w 184"/>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5">
                    <a:moveTo>
                      <a:pt x="2" y="0"/>
                    </a:moveTo>
                    <a:lnTo>
                      <a:pt x="177" y="30"/>
                    </a:lnTo>
                    <a:lnTo>
                      <a:pt x="181" y="34"/>
                    </a:lnTo>
                    <a:lnTo>
                      <a:pt x="184" y="35"/>
                    </a:lnTo>
                    <a:lnTo>
                      <a:pt x="0" y="3"/>
                    </a:lnTo>
                    <a:lnTo>
                      <a:pt x="2" y="1"/>
                    </a:lnTo>
                    <a:lnTo>
                      <a:pt x="2" y="0"/>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46" name="Freeform 110">
                <a:extLst>
                  <a:ext uri="{FF2B5EF4-FFF2-40B4-BE49-F238E27FC236}">
                    <a16:creationId xmlns:a16="http://schemas.microsoft.com/office/drawing/2014/main" id="{6773D529-5BC9-4F20-B8EC-9565DF69CE3A}"/>
                  </a:ext>
                </a:extLst>
              </p:cNvPr>
              <p:cNvSpPr>
                <a:spLocks/>
              </p:cNvSpPr>
              <p:nvPr/>
            </p:nvSpPr>
            <p:spPr bwMode="auto">
              <a:xfrm>
                <a:off x="4621" y="2209"/>
                <a:ext cx="188" cy="36"/>
              </a:xfrm>
              <a:custGeom>
                <a:avLst/>
                <a:gdLst>
                  <a:gd name="T0" fmla="*/ 2 w 188"/>
                  <a:gd name="T1" fmla="*/ 0 h 36"/>
                  <a:gd name="T2" fmla="*/ 181 w 188"/>
                  <a:gd name="T3" fmla="*/ 33 h 36"/>
                  <a:gd name="T4" fmla="*/ 184 w 188"/>
                  <a:gd name="T5" fmla="*/ 34 h 36"/>
                  <a:gd name="T6" fmla="*/ 188 w 188"/>
                  <a:gd name="T7" fmla="*/ 36 h 36"/>
                  <a:gd name="T8" fmla="*/ 0 w 188"/>
                  <a:gd name="T9" fmla="*/ 4 h 36"/>
                  <a:gd name="T10" fmla="*/ 0 w 188"/>
                  <a:gd name="T11" fmla="*/ 2 h 36"/>
                  <a:gd name="T12" fmla="*/ 2 w 188"/>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36">
                    <a:moveTo>
                      <a:pt x="2" y="0"/>
                    </a:moveTo>
                    <a:lnTo>
                      <a:pt x="181" y="33"/>
                    </a:lnTo>
                    <a:lnTo>
                      <a:pt x="184" y="34"/>
                    </a:lnTo>
                    <a:lnTo>
                      <a:pt x="188" y="36"/>
                    </a:lnTo>
                    <a:lnTo>
                      <a:pt x="0" y="4"/>
                    </a:lnTo>
                    <a:lnTo>
                      <a:pt x="0" y="2"/>
                    </a:lnTo>
                    <a:lnTo>
                      <a:pt x="2" y="0"/>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47" name="Freeform 111">
                <a:extLst>
                  <a:ext uri="{FF2B5EF4-FFF2-40B4-BE49-F238E27FC236}">
                    <a16:creationId xmlns:a16="http://schemas.microsoft.com/office/drawing/2014/main" id="{DB950B2A-20A3-43B7-A7CF-93CF5725E2C4}"/>
                  </a:ext>
                </a:extLst>
              </p:cNvPr>
              <p:cNvSpPr>
                <a:spLocks/>
              </p:cNvSpPr>
              <p:nvPr/>
            </p:nvSpPr>
            <p:spPr bwMode="auto">
              <a:xfrm>
                <a:off x="4619" y="2211"/>
                <a:ext cx="191" cy="36"/>
              </a:xfrm>
              <a:custGeom>
                <a:avLst/>
                <a:gdLst>
                  <a:gd name="T0" fmla="*/ 2 w 191"/>
                  <a:gd name="T1" fmla="*/ 0 h 36"/>
                  <a:gd name="T2" fmla="*/ 186 w 191"/>
                  <a:gd name="T3" fmla="*/ 32 h 36"/>
                  <a:gd name="T4" fmla="*/ 190 w 191"/>
                  <a:gd name="T5" fmla="*/ 34 h 36"/>
                  <a:gd name="T6" fmla="*/ 191 w 191"/>
                  <a:gd name="T7" fmla="*/ 36 h 36"/>
                  <a:gd name="T8" fmla="*/ 0 w 191"/>
                  <a:gd name="T9" fmla="*/ 4 h 36"/>
                  <a:gd name="T10" fmla="*/ 2 w 191"/>
                  <a:gd name="T11" fmla="*/ 2 h 36"/>
                  <a:gd name="T12" fmla="*/ 2 w 19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6">
                    <a:moveTo>
                      <a:pt x="2" y="0"/>
                    </a:moveTo>
                    <a:lnTo>
                      <a:pt x="186" y="32"/>
                    </a:lnTo>
                    <a:lnTo>
                      <a:pt x="190" y="34"/>
                    </a:lnTo>
                    <a:lnTo>
                      <a:pt x="191" y="36"/>
                    </a:lnTo>
                    <a:lnTo>
                      <a:pt x="0" y="4"/>
                    </a:lnTo>
                    <a:lnTo>
                      <a:pt x="2" y="2"/>
                    </a:lnTo>
                    <a:lnTo>
                      <a:pt x="2" y="0"/>
                    </a:lnTo>
                    <a:close/>
                  </a:path>
                </a:pathLst>
              </a:custGeom>
              <a:solidFill>
                <a:srgbClr val="C4C4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48" name="Freeform 112">
                <a:extLst>
                  <a:ext uri="{FF2B5EF4-FFF2-40B4-BE49-F238E27FC236}">
                    <a16:creationId xmlns:a16="http://schemas.microsoft.com/office/drawing/2014/main" id="{6A3AFE1C-D680-4567-8FF6-C9EF158555DF}"/>
                  </a:ext>
                </a:extLst>
              </p:cNvPr>
              <p:cNvSpPr>
                <a:spLocks/>
              </p:cNvSpPr>
              <p:nvPr/>
            </p:nvSpPr>
            <p:spPr bwMode="auto">
              <a:xfrm>
                <a:off x="4619" y="2213"/>
                <a:ext cx="195" cy="37"/>
              </a:xfrm>
              <a:custGeom>
                <a:avLst/>
                <a:gdLst>
                  <a:gd name="T0" fmla="*/ 2 w 195"/>
                  <a:gd name="T1" fmla="*/ 0 h 37"/>
                  <a:gd name="T2" fmla="*/ 190 w 195"/>
                  <a:gd name="T3" fmla="*/ 32 h 37"/>
                  <a:gd name="T4" fmla="*/ 191 w 195"/>
                  <a:gd name="T5" fmla="*/ 34 h 37"/>
                  <a:gd name="T6" fmla="*/ 195 w 195"/>
                  <a:gd name="T7" fmla="*/ 37 h 37"/>
                  <a:gd name="T8" fmla="*/ 0 w 195"/>
                  <a:gd name="T9" fmla="*/ 3 h 37"/>
                  <a:gd name="T10" fmla="*/ 0 w 195"/>
                  <a:gd name="T11" fmla="*/ 2 h 37"/>
                  <a:gd name="T12" fmla="*/ 2 w 19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 h="37">
                    <a:moveTo>
                      <a:pt x="2" y="0"/>
                    </a:moveTo>
                    <a:lnTo>
                      <a:pt x="190" y="32"/>
                    </a:lnTo>
                    <a:lnTo>
                      <a:pt x="191" y="34"/>
                    </a:lnTo>
                    <a:lnTo>
                      <a:pt x="195" y="37"/>
                    </a:lnTo>
                    <a:lnTo>
                      <a:pt x="0" y="3"/>
                    </a:lnTo>
                    <a:lnTo>
                      <a:pt x="0" y="2"/>
                    </a:lnTo>
                    <a:lnTo>
                      <a:pt x="2" y="0"/>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49" name="Freeform 113">
                <a:extLst>
                  <a:ext uri="{FF2B5EF4-FFF2-40B4-BE49-F238E27FC236}">
                    <a16:creationId xmlns:a16="http://schemas.microsoft.com/office/drawing/2014/main" id="{7232A2D8-DC31-495F-9A42-BD2FE6317834}"/>
                  </a:ext>
                </a:extLst>
              </p:cNvPr>
              <p:cNvSpPr>
                <a:spLocks/>
              </p:cNvSpPr>
              <p:nvPr/>
            </p:nvSpPr>
            <p:spPr bwMode="auto">
              <a:xfrm>
                <a:off x="4619" y="2215"/>
                <a:ext cx="196" cy="37"/>
              </a:xfrm>
              <a:custGeom>
                <a:avLst/>
                <a:gdLst>
                  <a:gd name="T0" fmla="*/ 0 w 196"/>
                  <a:gd name="T1" fmla="*/ 0 h 37"/>
                  <a:gd name="T2" fmla="*/ 191 w 196"/>
                  <a:gd name="T3" fmla="*/ 32 h 37"/>
                  <a:gd name="T4" fmla="*/ 195 w 196"/>
                  <a:gd name="T5" fmla="*/ 35 h 37"/>
                  <a:gd name="T6" fmla="*/ 196 w 196"/>
                  <a:gd name="T7" fmla="*/ 37 h 37"/>
                  <a:gd name="T8" fmla="*/ 0 w 196"/>
                  <a:gd name="T9" fmla="*/ 3 h 37"/>
                  <a:gd name="T10" fmla="*/ 0 w 196"/>
                  <a:gd name="T11" fmla="*/ 1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1" y="32"/>
                    </a:lnTo>
                    <a:lnTo>
                      <a:pt x="195" y="35"/>
                    </a:lnTo>
                    <a:lnTo>
                      <a:pt x="196" y="37"/>
                    </a:lnTo>
                    <a:lnTo>
                      <a:pt x="0" y="3"/>
                    </a:lnTo>
                    <a:lnTo>
                      <a:pt x="0"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50" name="Freeform 114">
                <a:extLst>
                  <a:ext uri="{FF2B5EF4-FFF2-40B4-BE49-F238E27FC236}">
                    <a16:creationId xmlns:a16="http://schemas.microsoft.com/office/drawing/2014/main" id="{819C7F31-85B2-47B6-965B-C64D96FD824C}"/>
                  </a:ext>
                </a:extLst>
              </p:cNvPr>
              <p:cNvSpPr>
                <a:spLocks/>
              </p:cNvSpPr>
              <p:nvPr/>
            </p:nvSpPr>
            <p:spPr bwMode="auto">
              <a:xfrm>
                <a:off x="4618" y="2216"/>
                <a:ext cx="199" cy="37"/>
              </a:xfrm>
              <a:custGeom>
                <a:avLst/>
                <a:gdLst>
                  <a:gd name="T0" fmla="*/ 1 w 199"/>
                  <a:gd name="T1" fmla="*/ 0 h 37"/>
                  <a:gd name="T2" fmla="*/ 196 w 199"/>
                  <a:gd name="T3" fmla="*/ 34 h 37"/>
                  <a:gd name="T4" fmla="*/ 197 w 199"/>
                  <a:gd name="T5" fmla="*/ 36 h 37"/>
                  <a:gd name="T6" fmla="*/ 199 w 199"/>
                  <a:gd name="T7" fmla="*/ 37 h 37"/>
                  <a:gd name="T8" fmla="*/ 0 w 199"/>
                  <a:gd name="T9" fmla="*/ 2 h 37"/>
                  <a:gd name="T10" fmla="*/ 1 w 199"/>
                  <a:gd name="T11" fmla="*/ 2 h 37"/>
                  <a:gd name="T12" fmla="*/ 1 w 199"/>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37">
                    <a:moveTo>
                      <a:pt x="1" y="0"/>
                    </a:moveTo>
                    <a:lnTo>
                      <a:pt x="196" y="34"/>
                    </a:lnTo>
                    <a:lnTo>
                      <a:pt x="197" y="36"/>
                    </a:lnTo>
                    <a:lnTo>
                      <a:pt x="199" y="37"/>
                    </a:lnTo>
                    <a:lnTo>
                      <a:pt x="0" y="2"/>
                    </a:lnTo>
                    <a:lnTo>
                      <a:pt x="1" y="2"/>
                    </a:lnTo>
                    <a:lnTo>
                      <a:pt x="1"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51" name="Freeform 115">
                <a:extLst>
                  <a:ext uri="{FF2B5EF4-FFF2-40B4-BE49-F238E27FC236}">
                    <a16:creationId xmlns:a16="http://schemas.microsoft.com/office/drawing/2014/main" id="{71FA6F77-DE32-4210-B00B-71F0556BE4ED}"/>
                  </a:ext>
                </a:extLst>
              </p:cNvPr>
              <p:cNvSpPr>
                <a:spLocks/>
              </p:cNvSpPr>
              <p:nvPr/>
            </p:nvSpPr>
            <p:spPr bwMode="auto">
              <a:xfrm>
                <a:off x="4618" y="2218"/>
                <a:ext cx="202" cy="39"/>
              </a:xfrm>
              <a:custGeom>
                <a:avLst/>
                <a:gdLst>
                  <a:gd name="T0" fmla="*/ 1 w 202"/>
                  <a:gd name="T1" fmla="*/ 0 h 39"/>
                  <a:gd name="T2" fmla="*/ 197 w 202"/>
                  <a:gd name="T3" fmla="*/ 34 h 39"/>
                  <a:gd name="T4" fmla="*/ 199 w 202"/>
                  <a:gd name="T5" fmla="*/ 35 h 39"/>
                  <a:gd name="T6" fmla="*/ 202 w 202"/>
                  <a:gd name="T7" fmla="*/ 39 h 39"/>
                  <a:gd name="T8" fmla="*/ 0 w 202"/>
                  <a:gd name="T9" fmla="*/ 2 h 39"/>
                  <a:gd name="T10" fmla="*/ 0 w 202"/>
                  <a:gd name="T11" fmla="*/ 0 h 39"/>
                  <a:gd name="T12" fmla="*/ 1 w 202"/>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39">
                    <a:moveTo>
                      <a:pt x="1" y="0"/>
                    </a:moveTo>
                    <a:lnTo>
                      <a:pt x="197" y="34"/>
                    </a:lnTo>
                    <a:lnTo>
                      <a:pt x="199" y="35"/>
                    </a:lnTo>
                    <a:lnTo>
                      <a:pt x="202" y="39"/>
                    </a:lnTo>
                    <a:lnTo>
                      <a:pt x="0" y="2"/>
                    </a:lnTo>
                    <a:lnTo>
                      <a:pt x="0" y="0"/>
                    </a:lnTo>
                    <a:lnTo>
                      <a:pt x="1"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52" name="Freeform 116">
                <a:extLst>
                  <a:ext uri="{FF2B5EF4-FFF2-40B4-BE49-F238E27FC236}">
                    <a16:creationId xmlns:a16="http://schemas.microsoft.com/office/drawing/2014/main" id="{CD8E8900-6F86-4162-A8E9-02F55D191C39}"/>
                  </a:ext>
                </a:extLst>
              </p:cNvPr>
              <p:cNvSpPr>
                <a:spLocks/>
              </p:cNvSpPr>
              <p:nvPr/>
            </p:nvSpPr>
            <p:spPr bwMode="auto">
              <a:xfrm>
                <a:off x="4616" y="2218"/>
                <a:ext cx="206" cy="40"/>
              </a:xfrm>
              <a:custGeom>
                <a:avLst/>
                <a:gdLst>
                  <a:gd name="T0" fmla="*/ 2 w 206"/>
                  <a:gd name="T1" fmla="*/ 0 h 40"/>
                  <a:gd name="T2" fmla="*/ 201 w 206"/>
                  <a:gd name="T3" fmla="*/ 35 h 40"/>
                  <a:gd name="T4" fmla="*/ 204 w 206"/>
                  <a:gd name="T5" fmla="*/ 39 h 40"/>
                  <a:gd name="T6" fmla="*/ 206 w 206"/>
                  <a:gd name="T7" fmla="*/ 40 h 40"/>
                  <a:gd name="T8" fmla="*/ 0 w 206"/>
                  <a:gd name="T9" fmla="*/ 3 h 40"/>
                  <a:gd name="T10" fmla="*/ 2 w 206"/>
                  <a:gd name="T11" fmla="*/ 2 h 40"/>
                  <a:gd name="T12" fmla="*/ 2 w 206"/>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40">
                    <a:moveTo>
                      <a:pt x="2" y="0"/>
                    </a:moveTo>
                    <a:lnTo>
                      <a:pt x="201" y="35"/>
                    </a:lnTo>
                    <a:lnTo>
                      <a:pt x="204" y="39"/>
                    </a:lnTo>
                    <a:lnTo>
                      <a:pt x="206" y="40"/>
                    </a:lnTo>
                    <a:lnTo>
                      <a:pt x="0" y="3"/>
                    </a:lnTo>
                    <a:lnTo>
                      <a:pt x="2" y="2"/>
                    </a:lnTo>
                    <a:lnTo>
                      <a:pt x="2"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53" name="Freeform 117">
                <a:extLst>
                  <a:ext uri="{FF2B5EF4-FFF2-40B4-BE49-F238E27FC236}">
                    <a16:creationId xmlns:a16="http://schemas.microsoft.com/office/drawing/2014/main" id="{B483FFC8-218A-4274-A86D-0E7BC517451C}"/>
                  </a:ext>
                </a:extLst>
              </p:cNvPr>
              <p:cNvSpPr>
                <a:spLocks/>
              </p:cNvSpPr>
              <p:nvPr/>
            </p:nvSpPr>
            <p:spPr bwMode="auto">
              <a:xfrm>
                <a:off x="4616" y="2220"/>
                <a:ext cx="208" cy="40"/>
              </a:xfrm>
              <a:custGeom>
                <a:avLst/>
                <a:gdLst>
                  <a:gd name="T0" fmla="*/ 2 w 208"/>
                  <a:gd name="T1" fmla="*/ 0 h 40"/>
                  <a:gd name="T2" fmla="*/ 204 w 208"/>
                  <a:gd name="T3" fmla="*/ 37 h 40"/>
                  <a:gd name="T4" fmla="*/ 206 w 208"/>
                  <a:gd name="T5" fmla="*/ 38 h 40"/>
                  <a:gd name="T6" fmla="*/ 208 w 208"/>
                  <a:gd name="T7" fmla="*/ 40 h 40"/>
                  <a:gd name="T8" fmla="*/ 0 w 208"/>
                  <a:gd name="T9" fmla="*/ 3 h 40"/>
                  <a:gd name="T10" fmla="*/ 0 w 208"/>
                  <a:gd name="T11" fmla="*/ 1 h 40"/>
                  <a:gd name="T12" fmla="*/ 2 w 208"/>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0">
                    <a:moveTo>
                      <a:pt x="2" y="0"/>
                    </a:moveTo>
                    <a:lnTo>
                      <a:pt x="204" y="37"/>
                    </a:lnTo>
                    <a:lnTo>
                      <a:pt x="206" y="38"/>
                    </a:lnTo>
                    <a:lnTo>
                      <a:pt x="208" y="40"/>
                    </a:lnTo>
                    <a:lnTo>
                      <a:pt x="0" y="3"/>
                    </a:lnTo>
                    <a:lnTo>
                      <a:pt x="0" y="1"/>
                    </a:lnTo>
                    <a:lnTo>
                      <a:pt x="2"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54" name="Freeform 118">
                <a:extLst>
                  <a:ext uri="{FF2B5EF4-FFF2-40B4-BE49-F238E27FC236}">
                    <a16:creationId xmlns:a16="http://schemas.microsoft.com/office/drawing/2014/main" id="{0964027C-A43D-4B8C-8104-40FCF6F676F9}"/>
                  </a:ext>
                </a:extLst>
              </p:cNvPr>
              <p:cNvSpPr>
                <a:spLocks/>
              </p:cNvSpPr>
              <p:nvPr/>
            </p:nvSpPr>
            <p:spPr bwMode="auto">
              <a:xfrm>
                <a:off x="4616" y="2221"/>
                <a:ext cx="209" cy="41"/>
              </a:xfrm>
              <a:custGeom>
                <a:avLst/>
                <a:gdLst>
                  <a:gd name="T0" fmla="*/ 0 w 209"/>
                  <a:gd name="T1" fmla="*/ 0 h 41"/>
                  <a:gd name="T2" fmla="*/ 206 w 209"/>
                  <a:gd name="T3" fmla="*/ 37 h 41"/>
                  <a:gd name="T4" fmla="*/ 208 w 209"/>
                  <a:gd name="T5" fmla="*/ 39 h 41"/>
                  <a:gd name="T6" fmla="*/ 209 w 209"/>
                  <a:gd name="T7" fmla="*/ 41 h 41"/>
                  <a:gd name="T8" fmla="*/ 0 w 209"/>
                  <a:gd name="T9" fmla="*/ 4 h 41"/>
                  <a:gd name="T10" fmla="*/ 0 w 209"/>
                  <a:gd name="T11" fmla="*/ 2 h 41"/>
                  <a:gd name="T12" fmla="*/ 0 w 20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41">
                    <a:moveTo>
                      <a:pt x="0" y="0"/>
                    </a:moveTo>
                    <a:lnTo>
                      <a:pt x="206" y="37"/>
                    </a:lnTo>
                    <a:lnTo>
                      <a:pt x="208" y="39"/>
                    </a:lnTo>
                    <a:lnTo>
                      <a:pt x="209" y="41"/>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55" name="Freeform 119">
                <a:extLst>
                  <a:ext uri="{FF2B5EF4-FFF2-40B4-BE49-F238E27FC236}">
                    <a16:creationId xmlns:a16="http://schemas.microsoft.com/office/drawing/2014/main" id="{92000CD5-D538-405F-BDC4-B8CB9417F09A}"/>
                  </a:ext>
                </a:extLst>
              </p:cNvPr>
              <p:cNvSpPr>
                <a:spLocks/>
              </p:cNvSpPr>
              <p:nvPr/>
            </p:nvSpPr>
            <p:spPr bwMode="auto">
              <a:xfrm>
                <a:off x="4614" y="2223"/>
                <a:ext cx="215" cy="41"/>
              </a:xfrm>
              <a:custGeom>
                <a:avLst/>
                <a:gdLst>
                  <a:gd name="T0" fmla="*/ 2 w 215"/>
                  <a:gd name="T1" fmla="*/ 0 h 41"/>
                  <a:gd name="T2" fmla="*/ 210 w 215"/>
                  <a:gd name="T3" fmla="*/ 37 h 41"/>
                  <a:gd name="T4" fmla="*/ 211 w 215"/>
                  <a:gd name="T5" fmla="*/ 39 h 41"/>
                  <a:gd name="T6" fmla="*/ 213 w 215"/>
                  <a:gd name="T7" fmla="*/ 41 h 41"/>
                  <a:gd name="T8" fmla="*/ 213 w 215"/>
                  <a:gd name="T9" fmla="*/ 41 h 41"/>
                  <a:gd name="T10" fmla="*/ 215 w 215"/>
                  <a:gd name="T11" fmla="*/ 41 h 41"/>
                  <a:gd name="T12" fmla="*/ 0 w 215"/>
                  <a:gd name="T13" fmla="*/ 3 h 41"/>
                  <a:gd name="T14" fmla="*/ 2 w 215"/>
                  <a:gd name="T15" fmla="*/ 2 h 41"/>
                  <a:gd name="T16" fmla="*/ 2 w 215"/>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1">
                    <a:moveTo>
                      <a:pt x="2" y="0"/>
                    </a:moveTo>
                    <a:lnTo>
                      <a:pt x="210" y="37"/>
                    </a:lnTo>
                    <a:lnTo>
                      <a:pt x="211" y="39"/>
                    </a:lnTo>
                    <a:lnTo>
                      <a:pt x="213" y="41"/>
                    </a:lnTo>
                    <a:lnTo>
                      <a:pt x="215" y="41"/>
                    </a:lnTo>
                    <a:lnTo>
                      <a:pt x="0" y="3"/>
                    </a:lnTo>
                    <a:lnTo>
                      <a:pt x="2" y="2"/>
                    </a:lnTo>
                    <a:lnTo>
                      <a:pt x="2"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56" name="Freeform 120">
                <a:extLst>
                  <a:ext uri="{FF2B5EF4-FFF2-40B4-BE49-F238E27FC236}">
                    <a16:creationId xmlns:a16="http://schemas.microsoft.com/office/drawing/2014/main" id="{BD621AAB-52B7-4B5E-A21D-EA0A11928DF6}"/>
                  </a:ext>
                </a:extLst>
              </p:cNvPr>
              <p:cNvSpPr>
                <a:spLocks/>
              </p:cNvSpPr>
              <p:nvPr/>
            </p:nvSpPr>
            <p:spPr bwMode="auto">
              <a:xfrm>
                <a:off x="4614" y="2225"/>
                <a:ext cx="215" cy="42"/>
              </a:xfrm>
              <a:custGeom>
                <a:avLst/>
                <a:gdLst>
                  <a:gd name="T0" fmla="*/ 2 w 215"/>
                  <a:gd name="T1" fmla="*/ 0 h 42"/>
                  <a:gd name="T2" fmla="*/ 211 w 215"/>
                  <a:gd name="T3" fmla="*/ 37 h 42"/>
                  <a:gd name="T4" fmla="*/ 213 w 215"/>
                  <a:gd name="T5" fmla="*/ 39 h 42"/>
                  <a:gd name="T6" fmla="*/ 213 w 215"/>
                  <a:gd name="T7" fmla="*/ 39 h 42"/>
                  <a:gd name="T8" fmla="*/ 215 w 215"/>
                  <a:gd name="T9" fmla="*/ 40 h 42"/>
                  <a:gd name="T10" fmla="*/ 215 w 215"/>
                  <a:gd name="T11" fmla="*/ 42 h 42"/>
                  <a:gd name="T12" fmla="*/ 0 w 215"/>
                  <a:gd name="T13" fmla="*/ 3 h 42"/>
                  <a:gd name="T14" fmla="*/ 0 w 215"/>
                  <a:gd name="T15" fmla="*/ 1 h 42"/>
                  <a:gd name="T16" fmla="*/ 2 w 21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2">
                    <a:moveTo>
                      <a:pt x="2" y="0"/>
                    </a:moveTo>
                    <a:lnTo>
                      <a:pt x="211" y="37"/>
                    </a:lnTo>
                    <a:lnTo>
                      <a:pt x="213" y="39"/>
                    </a:lnTo>
                    <a:lnTo>
                      <a:pt x="215" y="40"/>
                    </a:lnTo>
                    <a:lnTo>
                      <a:pt x="215" y="42"/>
                    </a:lnTo>
                    <a:lnTo>
                      <a:pt x="0" y="3"/>
                    </a:lnTo>
                    <a:lnTo>
                      <a:pt x="0" y="1"/>
                    </a:lnTo>
                    <a:lnTo>
                      <a:pt x="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57" name="Freeform 121">
                <a:extLst>
                  <a:ext uri="{FF2B5EF4-FFF2-40B4-BE49-F238E27FC236}">
                    <a16:creationId xmlns:a16="http://schemas.microsoft.com/office/drawing/2014/main" id="{07AD9FB5-A4DA-4D7E-B040-14656AB0EFBA}"/>
                  </a:ext>
                </a:extLst>
              </p:cNvPr>
              <p:cNvSpPr>
                <a:spLocks/>
              </p:cNvSpPr>
              <p:nvPr/>
            </p:nvSpPr>
            <p:spPr bwMode="auto">
              <a:xfrm>
                <a:off x="4614" y="2226"/>
                <a:ext cx="216" cy="43"/>
              </a:xfrm>
              <a:custGeom>
                <a:avLst/>
                <a:gdLst>
                  <a:gd name="T0" fmla="*/ 0 w 216"/>
                  <a:gd name="T1" fmla="*/ 0 h 43"/>
                  <a:gd name="T2" fmla="*/ 215 w 216"/>
                  <a:gd name="T3" fmla="*/ 38 h 43"/>
                  <a:gd name="T4" fmla="*/ 215 w 216"/>
                  <a:gd name="T5" fmla="*/ 41 h 43"/>
                  <a:gd name="T6" fmla="*/ 216 w 216"/>
                  <a:gd name="T7" fmla="*/ 43 h 43"/>
                  <a:gd name="T8" fmla="*/ 0 w 216"/>
                  <a:gd name="T9" fmla="*/ 4 h 43"/>
                  <a:gd name="T10" fmla="*/ 0 w 216"/>
                  <a:gd name="T11" fmla="*/ 2 h 43"/>
                  <a:gd name="T12" fmla="*/ 0 w 21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3">
                    <a:moveTo>
                      <a:pt x="0" y="0"/>
                    </a:moveTo>
                    <a:lnTo>
                      <a:pt x="215" y="38"/>
                    </a:lnTo>
                    <a:lnTo>
                      <a:pt x="215" y="41"/>
                    </a:lnTo>
                    <a:lnTo>
                      <a:pt x="216" y="43"/>
                    </a:lnTo>
                    <a:lnTo>
                      <a:pt x="0" y="4"/>
                    </a:lnTo>
                    <a:lnTo>
                      <a:pt x="0" y="2"/>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58" name="Freeform 122">
                <a:extLst>
                  <a:ext uri="{FF2B5EF4-FFF2-40B4-BE49-F238E27FC236}">
                    <a16:creationId xmlns:a16="http://schemas.microsoft.com/office/drawing/2014/main" id="{6969148F-3E08-4B0D-8537-A2F4AD2BBFCA}"/>
                  </a:ext>
                </a:extLst>
              </p:cNvPr>
              <p:cNvSpPr>
                <a:spLocks/>
              </p:cNvSpPr>
              <p:nvPr/>
            </p:nvSpPr>
            <p:spPr bwMode="auto">
              <a:xfrm>
                <a:off x="4613" y="2228"/>
                <a:ext cx="219" cy="42"/>
              </a:xfrm>
              <a:custGeom>
                <a:avLst/>
                <a:gdLst>
                  <a:gd name="T0" fmla="*/ 1 w 219"/>
                  <a:gd name="T1" fmla="*/ 0 h 42"/>
                  <a:gd name="T2" fmla="*/ 216 w 219"/>
                  <a:gd name="T3" fmla="*/ 39 h 42"/>
                  <a:gd name="T4" fmla="*/ 217 w 219"/>
                  <a:gd name="T5" fmla="*/ 41 h 42"/>
                  <a:gd name="T6" fmla="*/ 219 w 219"/>
                  <a:gd name="T7" fmla="*/ 42 h 42"/>
                  <a:gd name="T8" fmla="*/ 0 w 219"/>
                  <a:gd name="T9" fmla="*/ 3 h 42"/>
                  <a:gd name="T10" fmla="*/ 1 w 219"/>
                  <a:gd name="T11" fmla="*/ 2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6" y="39"/>
                    </a:lnTo>
                    <a:lnTo>
                      <a:pt x="217" y="41"/>
                    </a:lnTo>
                    <a:lnTo>
                      <a:pt x="219" y="42"/>
                    </a:lnTo>
                    <a:lnTo>
                      <a:pt x="0" y="3"/>
                    </a:lnTo>
                    <a:lnTo>
                      <a:pt x="1" y="2"/>
                    </a:lnTo>
                    <a:lnTo>
                      <a:pt x="1"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59" name="Freeform 123">
                <a:extLst>
                  <a:ext uri="{FF2B5EF4-FFF2-40B4-BE49-F238E27FC236}">
                    <a16:creationId xmlns:a16="http://schemas.microsoft.com/office/drawing/2014/main" id="{B970193E-F4F0-4A28-81DD-8718DF6A5AC2}"/>
                  </a:ext>
                </a:extLst>
              </p:cNvPr>
              <p:cNvSpPr>
                <a:spLocks/>
              </p:cNvSpPr>
              <p:nvPr/>
            </p:nvSpPr>
            <p:spPr bwMode="auto">
              <a:xfrm>
                <a:off x="4613" y="2230"/>
                <a:ext cx="219" cy="42"/>
              </a:xfrm>
              <a:custGeom>
                <a:avLst/>
                <a:gdLst>
                  <a:gd name="T0" fmla="*/ 1 w 219"/>
                  <a:gd name="T1" fmla="*/ 0 h 42"/>
                  <a:gd name="T2" fmla="*/ 217 w 219"/>
                  <a:gd name="T3" fmla="*/ 39 h 42"/>
                  <a:gd name="T4" fmla="*/ 219 w 219"/>
                  <a:gd name="T5" fmla="*/ 40 h 42"/>
                  <a:gd name="T6" fmla="*/ 219 w 219"/>
                  <a:gd name="T7" fmla="*/ 42 h 42"/>
                  <a:gd name="T8" fmla="*/ 0 w 219"/>
                  <a:gd name="T9" fmla="*/ 3 h 42"/>
                  <a:gd name="T10" fmla="*/ 0 w 219"/>
                  <a:gd name="T11" fmla="*/ 1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7" y="39"/>
                    </a:lnTo>
                    <a:lnTo>
                      <a:pt x="219" y="40"/>
                    </a:lnTo>
                    <a:lnTo>
                      <a:pt x="219" y="42"/>
                    </a:lnTo>
                    <a:lnTo>
                      <a:pt x="0" y="3"/>
                    </a:lnTo>
                    <a:lnTo>
                      <a:pt x="0" y="1"/>
                    </a:lnTo>
                    <a:lnTo>
                      <a:pt x="1"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60" name="Freeform 124">
                <a:extLst>
                  <a:ext uri="{FF2B5EF4-FFF2-40B4-BE49-F238E27FC236}">
                    <a16:creationId xmlns:a16="http://schemas.microsoft.com/office/drawing/2014/main" id="{962A4FA9-883D-4F68-A14A-1C27FA41E76E}"/>
                  </a:ext>
                </a:extLst>
              </p:cNvPr>
              <p:cNvSpPr>
                <a:spLocks/>
              </p:cNvSpPr>
              <p:nvPr/>
            </p:nvSpPr>
            <p:spPr bwMode="auto">
              <a:xfrm>
                <a:off x="4613" y="2231"/>
                <a:ext cx="221" cy="43"/>
              </a:xfrm>
              <a:custGeom>
                <a:avLst/>
                <a:gdLst>
                  <a:gd name="T0" fmla="*/ 0 w 221"/>
                  <a:gd name="T1" fmla="*/ 0 h 43"/>
                  <a:gd name="T2" fmla="*/ 219 w 221"/>
                  <a:gd name="T3" fmla="*/ 39 h 43"/>
                  <a:gd name="T4" fmla="*/ 219 w 221"/>
                  <a:gd name="T5" fmla="*/ 41 h 43"/>
                  <a:gd name="T6" fmla="*/ 221 w 221"/>
                  <a:gd name="T7" fmla="*/ 43 h 43"/>
                  <a:gd name="T8" fmla="*/ 0 w 221"/>
                  <a:gd name="T9" fmla="*/ 4 h 43"/>
                  <a:gd name="T10" fmla="*/ 0 w 221"/>
                  <a:gd name="T11" fmla="*/ 2 h 43"/>
                  <a:gd name="T12" fmla="*/ 0 w 22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3">
                    <a:moveTo>
                      <a:pt x="0" y="0"/>
                    </a:moveTo>
                    <a:lnTo>
                      <a:pt x="219" y="39"/>
                    </a:lnTo>
                    <a:lnTo>
                      <a:pt x="219" y="41"/>
                    </a:lnTo>
                    <a:lnTo>
                      <a:pt x="221" y="43"/>
                    </a:lnTo>
                    <a:lnTo>
                      <a:pt x="0" y="4"/>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61" name="Freeform 125">
                <a:extLst>
                  <a:ext uri="{FF2B5EF4-FFF2-40B4-BE49-F238E27FC236}">
                    <a16:creationId xmlns:a16="http://schemas.microsoft.com/office/drawing/2014/main" id="{BC43D4B6-B54F-4B25-9007-D4BAE55A35EB}"/>
                  </a:ext>
                </a:extLst>
              </p:cNvPr>
              <p:cNvSpPr>
                <a:spLocks/>
              </p:cNvSpPr>
              <p:nvPr/>
            </p:nvSpPr>
            <p:spPr bwMode="auto">
              <a:xfrm>
                <a:off x="4613" y="2233"/>
                <a:ext cx="221" cy="42"/>
              </a:xfrm>
              <a:custGeom>
                <a:avLst/>
                <a:gdLst>
                  <a:gd name="T0" fmla="*/ 0 w 221"/>
                  <a:gd name="T1" fmla="*/ 0 h 42"/>
                  <a:gd name="T2" fmla="*/ 219 w 221"/>
                  <a:gd name="T3" fmla="*/ 39 h 42"/>
                  <a:gd name="T4" fmla="*/ 221 w 221"/>
                  <a:gd name="T5" fmla="*/ 41 h 42"/>
                  <a:gd name="T6" fmla="*/ 221 w 221"/>
                  <a:gd name="T7" fmla="*/ 42 h 42"/>
                  <a:gd name="T8" fmla="*/ 0 w 221"/>
                  <a:gd name="T9" fmla="*/ 4 h 42"/>
                  <a:gd name="T10" fmla="*/ 0 w 221"/>
                  <a:gd name="T11" fmla="*/ 2 h 42"/>
                  <a:gd name="T12" fmla="*/ 0 w 221"/>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2">
                    <a:moveTo>
                      <a:pt x="0" y="0"/>
                    </a:moveTo>
                    <a:lnTo>
                      <a:pt x="219" y="39"/>
                    </a:lnTo>
                    <a:lnTo>
                      <a:pt x="221" y="41"/>
                    </a:lnTo>
                    <a:lnTo>
                      <a:pt x="221" y="42"/>
                    </a:lnTo>
                    <a:lnTo>
                      <a:pt x="0" y="4"/>
                    </a:lnTo>
                    <a:lnTo>
                      <a:pt x="0" y="2"/>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62" name="Freeform 126">
                <a:extLst>
                  <a:ext uri="{FF2B5EF4-FFF2-40B4-BE49-F238E27FC236}">
                    <a16:creationId xmlns:a16="http://schemas.microsoft.com/office/drawing/2014/main" id="{CC68D0CF-FB75-427B-A8AD-85B396045BC2}"/>
                  </a:ext>
                </a:extLst>
              </p:cNvPr>
              <p:cNvSpPr>
                <a:spLocks/>
              </p:cNvSpPr>
              <p:nvPr/>
            </p:nvSpPr>
            <p:spPr bwMode="auto">
              <a:xfrm>
                <a:off x="4611" y="2235"/>
                <a:ext cx="225" cy="42"/>
              </a:xfrm>
              <a:custGeom>
                <a:avLst/>
                <a:gdLst>
                  <a:gd name="T0" fmla="*/ 2 w 225"/>
                  <a:gd name="T1" fmla="*/ 0 h 42"/>
                  <a:gd name="T2" fmla="*/ 223 w 225"/>
                  <a:gd name="T3" fmla="*/ 39 h 42"/>
                  <a:gd name="T4" fmla="*/ 223 w 225"/>
                  <a:gd name="T5" fmla="*/ 40 h 42"/>
                  <a:gd name="T6" fmla="*/ 225 w 225"/>
                  <a:gd name="T7" fmla="*/ 42 h 42"/>
                  <a:gd name="T8" fmla="*/ 0 w 225"/>
                  <a:gd name="T9" fmla="*/ 3 h 42"/>
                  <a:gd name="T10" fmla="*/ 2 w 225"/>
                  <a:gd name="T11" fmla="*/ 2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9"/>
                    </a:lnTo>
                    <a:lnTo>
                      <a:pt x="223" y="40"/>
                    </a:lnTo>
                    <a:lnTo>
                      <a:pt x="225" y="42"/>
                    </a:lnTo>
                    <a:lnTo>
                      <a:pt x="0" y="3"/>
                    </a:lnTo>
                    <a:lnTo>
                      <a:pt x="2" y="2"/>
                    </a:lnTo>
                    <a:lnTo>
                      <a:pt x="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63" name="Freeform 127">
                <a:extLst>
                  <a:ext uri="{FF2B5EF4-FFF2-40B4-BE49-F238E27FC236}">
                    <a16:creationId xmlns:a16="http://schemas.microsoft.com/office/drawing/2014/main" id="{96B083B6-1DE1-4C3B-B83F-5C95183CA39E}"/>
                  </a:ext>
                </a:extLst>
              </p:cNvPr>
              <p:cNvSpPr>
                <a:spLocks/>
              </p:cNvSpPr>
              <p:nvPr/>
            </p:nvSpPr>
            <p:spPr bwMode="auto">
              <a:xfrm>
                <a:off x="4611" y="2237"/>
                <a:ext cx="225" cy="42"/>
              </a:xfrm>
              <a:custGeom>
                <a:avLst/>
                <a:gdLst>
                  <a:gd name="T0" fmla="*/ 2 w 225"/>
                  <a:gd name="T1" fmla="*/ 0 h 42"/>
                  <a:gd name="T2" fmla="*/ 223 w 225"/>
                  <a:gd name="T3" fmla="*/ 38 h 42"/>
                  <a:gd name="T4" fmla="*/ 225 w 225"/>
                  <a:gd name="T5" fmla="*/ 40 h 42"/>
                  <a:gd name="T6" fmla="*/ 225 w 225"/>
                  <a:gd name="T7" fmla="*/ 42 h 42"/>
                  <a:gd name="T8" fmla="*/ 0 w 225"/>
                  <a:gd name="T9" fmla="*/ 3 h 42"/>
                  <a:gd name="T10" fmla="*/ 0 w 225"/>
                  <a:gd name="T11" fmla="*/ 1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8"/>
                    </a:lnTo>
                    <a:lnTo>
                      <a:pt x="225" y="40"/>
                    </a:lnTo>
                    <a:lnTo>
                      <a:pt x="225" y="42"/>
                    </a:lnTo>
                    <a:lnTo>
                      <a:pt x="0" y="3"/>
                    </a:lnTo>
                    <a:lnTo>
                      <a:pt x="0" y="1"/>
                    </a:lnTo>
                    <a:lnTo>
                      <a:pt x="2"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64" name="Freeform 128">
                <a:extLst>
                  <a:ext uri="{FF2B5EF4-FFF2-40B4-BE49-F238E27FC236}">
                    <a16:creationId xmlns:a16="http://schemas.microsoft.com/office/drawing/2014/main" id="{09CBE2A0-42DD-4BC3-93B7-45E452BCB89F}"/>
                  </a:ext>
                </a:extLst>
              </p:cNvPr>
              <p:cNvSpPr>
                <a:spLocks/>
              </p:cNvSpPr>
              <p:nvPr/>
            </p:nvSpPr>
            <p:spPr bwMode="auto">
              <a:xfrm>
                <a:off x="4611" y="2238"/>
                <a:ext cx="225" cy="42"/>
              </a:xfrm>
              <a:custGeom>
                <a:avLst/>
                <a:gdLst>
                  <a:gd name="T0" fmla="*/ 0 w 225"/>
                  <a:gd name="T1" fmla="*/ 0 h 42"/>
                  <a:gd name="T2" fmla="*/ 225 w 225"/>
                  <a:gd name="T3" fmla="*/ 39 h 42"/>
                  <a:gd name="T4" fmla="*/ 225 w 225"/>
                  <a:gd name="T5" fmla="*/ 41 h 42"/>
                  <a:gd name="T6" fmla="*/ 225 w 225"/>
                  <a:gd name="T7" fmla="*/ 42 h 42"/>
                  <a:gd name="T8" fmla="*/ 0 w 225"/>
                  <a:gd name="T9" fmla="*/ 4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1"/>
                    </a:lnTo>
                    <a:lnTo>
                      <a:pt x="225" y="42"/>
                    </a:lnTo>
                    <a:lnTo>
                      <a:pt x="0" y="4"/>
                    </a:lnTo>
                    <a:lnTo>
                      <a:pt x="0" y="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65" name="Freeform 129">
                <a:extLst>
                  <a:ext uri="{FF2B5EF4-FFF2-40B4-BE49-F238E27FC236}">
                    <a16:creationId xmlns:a16="http://schemas.microsoft.com/office/drawing/2014/main" id="{FE65781A-2675-449C-B50F-CE1C57FD27B9}"/>
                  </a:ext>
                </a:extLst>
              </p:cNvPr>
              <p:cNvSpPr>
                <a:spLocks/>
              </p:cNvSpPr>
              <p:nvPr/>
            </p:nvSpPr>
            <p:spPr bwMode="auto">
              <a:xfrm>
                <a:off x="4611" y="2240"/>
                <a:ext cx="225" cy="42"/>
              </a:xfrm>
              <a:custGeom>
                <a:avLst/>
                <a:gdLst>
                  <a:gd name="T0" fmla="*/ 0 w 225"/>
                  <a:gd name="T1" fmla="*/ 0 h 42"/>
                  <a:gd name="T2" fmla="*/ 225 w 225"/>
                  <a:gd name="T3" fmla="*/ 39 h 42"/>
                  <a:gd name="T4" fmla="*/ 225 w 225"/>
                  <a:gd name="T5" fmla="*/ 40 h 42"/>
                  <a:gd name="T6" fmla="*/ 225 w 225"/>
                  <a:gd name="T7" fmla="*/ 42 h 42"/>
                  <a:gd name="T8" fmla="*/ 0 w 225"/>
                  <a:gd name="T9" fmla="*/ 3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0"/>
                    </a:lnTo>
                    <a:lnTo>
                      <a:pt x="225" y="42"/>
                    </a:lnTo>
                    <a:lnTo>
                      <a:pt x="0" y="3"/>
                    </a:lnTo>
                    <a:lnTo>
                      <a:pt x="0" y="2"/>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66" name="Freeform 130">
                <a:extLst>
                  <a:ext uri="{FF2B5EF4-FFF2-40B4-BE49-F238E27FC236}">
                    <a16:creationId xmlns:a16="http://schemas.microsoft.com/office/drawing/2014/main" id="{911F2624-2488-45E6-B68A-C6C7CABA7AB5}"/>
                  </a:ext>
                </a:extLst>
              </p:cNvPr>
              <p:cNvSpPr>
                <a:spLocks/>
              </p:cNvSpPr>
              <p:nvPr/>
            </p:nvSpPr>
            <p:spPr bwMode="auto">
              <a:xfrm>
                <a:off x="4609" y="2242"/>
                <a:ext cx="227" cy="42"/>
              </a:xfrm>
              <a:custGeom>
                <a:avLst/>
                <a:gdLst>
                  <a:gd name="T0" fmla="*/ 2 w 227"/>
                  <a:gd name="T1" fmla="*/ 0 h 42"/>
                  <a:gd name="T2" fmla="*/ 227 w 227"/>
                  <a:gd name="T3" fmla="*/ 38 h 42"/>
                  <a:gd name="T4" fmla="*/ 227 w 227"/>
                  <a:gd name="T5" fmla="*/ 40 h 42"/>
                  <a:gd name="T6" fmla="*/ 227 w 227"/>
                  <a:gd name="T7" fmla="*/ 42 h 42"/>
                  <a:gd name="T8" fmla="*/ 0 w 227"/>
                  <a:gd name="T9" fmla="*/ 3 h 42"/>
                  <a:gd name="T10" fmla="*/ 2 w 227"/>
                  <a:gd name="T11" fmla="*/ 1 h 42"/>
                  <a:gd name="T12" fmla="*/ 2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2" y="0"/>
                    </a:moveTo>
                    <a:lnTo>
                      <a:pt x="227" y="38"/>
                    </a:lnTo>
                    <a:lnTo>
                      <a:pt x="227" y="40"/>
                    </a:lnTo>
                    <a:lnTo>
                      <a:pt x="227" y="42"/>
                    </a:lnTo>
                    <a:lnTo>
                      <a:pt x="0" y="3"/>
                    </a:lnTo>
                    <a:lnTo>
                      <a:pt x="2" y="1"/>
                    </a:lnTo>
                    <a:lnTo>
                      <a:pt x="2"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67" name="Freeform 131">
                <a:extLst>
                  <a:ext uri="{FF2B5EF4-FFF2-40B4-BE49-F238E27FC236}">
                    <a16:creationId xmlns:a16="http://schemas.microsoft.com/office/drawing/2014/main" id="{8EF357CE-73A6-418C-B3EF-D00A822802C7}"/>
                  </a:ext>
                </a:extLst>
              </p:cNvPr>
              <p:cNvSpPr>
                <a:spLocks/>
              </p:cNvSpPr>
              <p:nvPr/>
            </p:nvSpPr>
            <p:spPr bwMode="auto">
              <a:xfrm>
                <a:off x="4609" y="2243"/>
                <a:ext cx="227" cy="43"/>
              </a:xfrm>
              <a:custGeom>
                <a:avLst/>
                <a:gdLst>
                  <a:gd name="T0" fmla="*/ 2 w 227"/>
                  <a:gd name="T1" fmla="*/ 0 h 43"/>
                  <a:gd name="T2" fmla="*/ 227 w 227"/>
                  <a:gd name="T3" fmla="*/ 39 h 43"/>
                  <a:gd name="T4" fmla="*/ 227 w 227"/>
                  <a:gd name="T5" fmla="*/ 41 h 43"/>
                  <a:gd name="T6" fmla="*/ 227 w 227"/>
                  <a:gd name="T7" fmla="*/ 43 h 43"/>
                  <a:gd name="T8" fmla="*/ 0 w 227"/>
                  <a:gd name="T9" fmla="*/ 4 h 43"/>
                  <a:gd name="T10" fmla="*/ 0 w 227"/>
                  <a:gd name="T11" fmla="*/ 2 h 43"/>
                  <a:gd name="T12" fmla="*/ 2 w 22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3">
                    <a:moveTo>
                      <a:pt x="2" y="0"/>
                    </a:moveTo>
                    <a:lnTo>
                      <a:pt x="227" y="39"/>
                    </a:lnTo>
                    <a:lnTo>
                      <a:pt x="227" y="41"/>
                    </a:lnTo>
                    <a:lnTo>
                      <a:pt x="227" y="43"/>
                    </a:lnTo>
                    <a:lnTo>
                      <a:pt x="0" y="4"/>
                    </a:lnTo>
                    <a:lnTo>
                      <a:pt x="0" y="2"/>
                    </a:lnTo>
                    <a:lnTo>
                      <a:pt x="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68" name="Freeform 132">
                <a:extLst>
                  <a:ext uri="{FF2B5EF4-FFF2-40B4-BE49-F238E27FC236}">
                    <a16:creationId xmlns:a16="http://schemas.microsoft.com/office/drawing/2014/main" id="{AE068D51-9AF0-41B6-84F9-584178153E42}"/>
                  </a:ext>
                </a:extLst>
              </p:cNvPr>
              <p:cNvSpPr>
                <a:spLocks/>
              </p:cNvSpPr>
              <p:nvPr/>
            </p:nvSpPr>
            <p:spPr bwMode="auto">
              <a:xfrm>
                <a:off x="4609" y="2245"/>
                <a:ext cx="227" cy="42"/>
              </a:xfrm>
              <a:custGeom>
                <a:avLst/>
                <a:gdLst>
                  <a:gd name="T0" fmla="*/ 0 w 227"/>
                  <a:gd name="T1" fmla="*/ 0 h 42"/>
                  <a:gd name="T2" fmla="*/ 227 w 227"/>
                  <a:gd name="T3" fmla="*/ 39 h 42"/>
                  <a:gd name="T4" fmla="*/ 227 w 227"/>
                  <a:gd name="T5" fmla="*/ 41 h 42"/>
                  <a:gd name="T6" fmla="*/ 227 w 227"/>
                  <a:gd name="T7" fmla="*/ 42 h 42"/>
                  <a:gd name="T8" fmla="*/ 0 w 227"/>
                  <a:gd name="T9" fmla="*/ 3 h 42"/>
                  <a:gd name="T10" fmla="*/ 0 w 227"/>
                  <a:gd name="T11" fmla="*/ 2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1"/>
                    </a:lnTo>
                    <a:lnTo>
                      <a:pt x="227" y="42"/>
                    </a:lnTo>
                    <a:lnTo>
                      <a:pt x="0" y="3"/>
                    </a:lnTo>
                    <a:lnTo>
                      <a:pt x="0" y="2"/>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69" name="Freeform 133">
                <a:extLst>
                  <a:ext uri="{FF2B5EF4-FFF2-40B4-BE49-F238E27FC236}">
                    <a16:creationId xmlns:a16="http://schemas.microsoft.com/office/drawing/2014/main" id="{3262F82A-8374-4DEA-AE17-7162CFB7AE7F}"/>
                  </a:ext>
                </a:extLst>
              </p:cNvPr>
              <p:cNvSpPr>
                <a:spLocks/>
              </p:cNvSpPr>
              <p:nvPr/>
            </p:nvSpPr>
            <p:spPr bwMode="auto">
              <a:xfrm>
                <a:off x="4609" y="2247"/>
                <a:ext cx="227" cy="42"/>
              </a:xfrm>
              <a:custGeom>
                <a:avLst/>
                <a:gdLst>
                  <a:gd name="T0" fmla="*/ 0 w 227"/>
                  <a:gd name="T1" fmla="*/ 0 h 42"/>
                  <a:gd name="T2" fmla="*/ 227 w 227"/>
                  <a:gd name="T3" fmla="*/ 39 h 42"/>
                  <a:gd name="T4" fmla="*/ 227 w 227"/>
                  <a:gd name="T5" fmla="*/ 40 h 42"/>
                  <a:gd name="T6" fmla="*/ 227 w 227"/>
                  <a:gd name="T7" fmla="*/ 42 h 42"/>
                  <a:gd name="T8" fmla="*/ 0 w 227"/>
                  <a:gd name="T9" fmla="*/ 3 h 42"/>
                  <a:gd name="T10" fmla="*/ 0 w 227"/>
                  <a:gd name="T11" fmla="*/ 1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0"/>
                    </a:lnTo>
                    <a:lnTo>
                      <a:pt x="227" y="42"/>
                    </a:lnTo>
                    <a:lnTo>
                      <a:pt x="0" y="3"/>
                    </a:lnTo>
                    <a:lnTo>
                      <a:pt x="0" y="1"/>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70" name="Freeform 134">
                <a:extLst>
                  <a:ext uri="{FF2B5EF4-FFF2-40B4-BE49-F238E27FC236}">
                    <a16:creationId xmlns:a16="http://schemas.microsoft.com/office/drawing/2014/main" id="{90359E50-0024-4DE5-AFD1-7019DB3C5345}"/>
                  </a:ext>
                </a:extLst>
              </p:cNvPr>
              <p:cNvSpPr>
                <a:spLocks/>
              </p:cNvSpPr>
              <p:nvPr/>
            </p:nvSpPr>
            <p:spPr bwMode="auto">
              <a:xfrm>
                <a:off x="4608" y="2248"/>
                <a:ext cx="228" cy="43"/>
              </a:xfrm>
              <a:custGeom>
                <a:avLst/>
                <a:gdLst>
                  <a:gd name="T0" fmla="*/ 1 w 228"/>
                  <a:gd name="T1" fmla="*/ 0 h 43"/>
                  <a:gd name="T2" fmla="*/ 228 w 228"/>
                  <a:gd name="T3" fmla="*/ 39 h 43"/>
                  <a:gd name="T4" fmla="*/ 228 w 228"/>
                  <a:gd name="T5" fmla="*/ 41 h 43"/>
                  <a:gd name="T6" fmla="*/ 226 w 228"/>
                  <a:gd name="T7" fmla="*/ 43 h 43"/>
                  <a:gd name="T8" fmla="*/ 0 w 228"/>
                  <a:gd name="T9" fmla="*/ 4 h 43"/>
                  <a:gd name="T10" fmla="*/ 1 w 228"/>
                  <a:gd name="T11" fmla="*/ 2 h 43"/>
                  <a:gd name="T12" fmla="*/ 1 w 228"/>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3">
                    <a:moveTo>
                      <a:pt x="1" y="0"/>
                    </a:moveTo>
                    <a:lnTo>
                      <a:pt x="228" y="39"/>
                    </a:lnTo>
                    <a:lnTo>
                      <a:pt x="228" y="41"/>
                    </a:lnTo>
                    <a:lnTo>
                      <a:pt x="226" y="43"/>
                    </a:lnTo>
                    <a:lnTo>
                      <a:pt x="0" y="4"/>
                    </a:lnTo>
                    <a:lnTo>
                      <a:pt x="1" y="2"/>
                    </a:lnTo>
                    <a:lnTo>
                      <a:pt x="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71" name="Freeform 135">
                <a:extLst>
                  <a:ext uri="{FF2B5EF4-FFF2-40B4-BE49-F238E27FC236}">
                    <a16:creationId xmlns:a16="http://schemas.microsoft.com/office/drawing/2014/main" id="{E3A061BB-DEB0-41B0-8937-D80D4B3B6F6A}"/>
                  </a:ext>
                </a:extLst>
              </p:cNvPr>
              <p:cNvSpPr>
                <a:spLocks/>
              </p:cNvSpPr>
              <p:nvPr/>
            </p:nvSpPr>
            <p:spPr bwMode="auto">
              <a:xfrm>
                <a:off x="4608" y="2250"/>
                <a:ext cx="228" cy="42"/>
              </a:xfrm>
              <a:custGeom>
                <a:avLst/>
                <a:gdLst>
                  <a:gd name="T0" fmla="*/ 1 w 228"/>
                  <a:gd name="T1" fmla="*/ 0 h 42"/>
                  <a:gd name="T2" fmla="*/ 228 w 228"/>
                  <a:gd name="T3" fmla="*/ 39 h 42"/>
                  <a:gd name="T4" fmla="*/ 226 w 228"/>
                  <a:gd name="T5" fmla="*/ 41 h 42"/>
                  <a:gd name="T6" fmla="*/ 226 w 228"/>
                  <a:gd name="T7" fmla="*/ 42 h 42"/>
                  <a:gd name="T8" fmla="*/ 0 w 228"/>
                  <a:gd name="T9" fmla="*/ 3 h 42"/>
                  <a:gd name="T10" fmla="*/ 0 w 228"/>
                  <a:gd name="T11" fmla="*/ 2 h 42"/>
                  <a:gd name="T12" fmla="*/ 1 w 228"/>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2">
                    <a:moveTo>
                      <a:pt x="1" y="0"/>
                    </a:moveTo>
                    <a:lnTo>
                      <a:pt x="228" y="39"/>
                    </a:lnTo>
                    <a:lnTo>
                      <a:pt x="226" y="41"/>
                    </a:lnTo>
                    <a:lnTo>
                      <a:pt x="226" y="42"/>
                    </a:lnTo>
                    <a:lnTo>
                      <a:pt x="0" y="3"/>
                    </a:lnTo>
                    <a:lnTo>
                      <a:pt x="0" y="2"/>
                    </a:lnTo>
                    <a:lnTo>
                      <a:pt x="1"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72" name="Freeform 136">
                <a:extLst>
                  <a:ext uri="{FF2B5EF4-FFF2-40B4-BE49-F238E27FC236}">
                    <a16:creationId xmlns:a16="http://schemas.microsoft.com/office/drawing/2014/main" id="{0A5A9D3E-73EF-49C5-917A-EDEA46B248F2}"/>
                  </a:ext>
                </a:extLst>
              </p:cNvPr>
              <p:cNvSpPr>
                <a:spLocks/>
              </p:cNvSpPr>
              <p:nvPr/>
            </p:nvSpPr>
            <p:spPr bwMode="auto">
              <a:xfrm>
                <a:off x="4608" y="2252"/>
                <a:ext cx="226" cy="42"/>
              </a:xfrm>
              <a:custGeom>
                <a:avLst/>
                <a:gdLst>
                  <a:gd name="T0" fmla="*/ 0 w 226"/>
                  <a:gd name="T1" fmla="*/ 0 h 42"/>
                  <a:gd name="T2" fmla="*/ 226 w 226"/>
                  <a:gd name="T3" fmla="*/ 39 h 42"/>
                  <a:gd name="T4" fmla="*/ 226 w 226"/>
                  <a:gd name="T5" fmla="*/ 40 h 42"/>
                  <a:gd name="T6" fmla="*/ 226 w 226"/>
                  <a:gd name="T7" fmla="*/ 42 h 42"/>
                  <a:gd name="T8" fmla="*/ 0 w 226"/>
                  <a:gd name="T9" fmla="*/ 3 h 42"/>
                  <a:gd name="T10" fmla="*/ 0 w 226"/>
                  <a:gd name="T11" fmla="*/ 1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6" y="40"/>
                    </a:lnTo>
                    <a:lnTo>
                      <a:pt x="226" y="42"/>
                    </a:lnTo>
                    <a:lnTo>
                      <a:pt x="0" y="3"/>
                    </a:lnTo>
                    <a:lnTo>
                      <a:pt x="0" y="1"/>
                    </a:lnTo>
                    <a:lnTo>
                      <a:pt x="0"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73" name="Freeform 137">
                <a:extLst>
                  <a:ext uri="{FF2B5EF4-FFF2-40B4-BE49-F238E27FC236}">
                    <a16:creationId xmlns:a16="http://schemas.microsoft.com/office/drawing/2014/main" id="{F722F7D2-E36D-4E84-A261-16CF630CBFB8}"/>
                  </a:ext>
                </a:extLst>
              </p:cNvPr>
              <p:cNvSpPr>
                <a:spLocks/>
              </p:cNvSpPr>
              <p:nvPr/>
            </p:nvSpPr>
            <p:spPr bwMode="auto">
              <a:xfrm>
                <a:off x="4608" y="2253"/>
                <a:ext cx="226" cy="43"/>
              </a:xfrm>
              <a:custGeom>
                <a:avLst/>
                <a:gdLst>
                  <a:gd name="T0" fmla="*/ 0 w 226"/>
                  <a:gd name="T1" fmla="*/ 0 h 43"/>
                  <a:gd name="T2" fmla="*/ 226 w 226"/>
                  <a:gd name="T3" fmla="*/ 39 h 43"/>
                  <a:gd name="T4" fmla="*/ 226 w 226"/>
                  <a:gd name="T5" fmla="*/ 41 h 43"/>
                  <a:gd name="T6" fmla="*/ 224 w 226"/>
                  <a:gd name="T7" fmla="*/ 43 h 43"/>
                  <a:gd name="T8" fmla="*/ 0 w 226"/>
                  <a:gd name="T9" fmla="*/ 4 h 43"/>
                  <a:gd name="T10" fmla="*/ 0 w 226"/>
                  <a:gd name="T11" fmla="*/ 2 h 43"/>
                  <a:gd name="T12" fmla="*/ 0 w 22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3">
                    <a:moveTo>
                      <a:pt x="0" y="0"/>
                    </a:moveTo>
                    <a:lnTo>
                      <a:pt x="226" y="39"/>
                    </a:lnTo>
                    <a:lnTo>
                      <a:pt x="226" y="41"/>
                    </a:lnTo>
                    <a:lnTo>
                      <a:pt x="224" y="43"/>
                    </a:lnTo>
                    <a:lnTo>
                      <a:pt x="0" y="4"/>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74" name="Freeform 138">
                <a:extLst>
                  <a:ext uri="{FF2B5EF4-FFF2-40B4-BE49-F238E27FC236}">
                    <a16:creationId xmlns:a16="http://schemas.microsoft.com/office/drawing/2014/main" id="{6437289D-2B1B-4C0C-B35C-77EDCA9643A7}"/>
                  </a:ext>
                </a:extLst>
              </p:cNvPr>
              <p:cNvSpPr>
                <a:spLocks/>
              </p:cNvSpPr>
              <p:nvPr/>
            </p:nvSpPr>
            <p:spPr bwMode="auto">
              <a:xfrm>
                <a:off x="4608" y="2255"/>
                <a:ext cx="226" cy="42"/>
              </a:xfrm>
              <a:custGeom>
                <a:avLst/>
                <a:gdLst>
                  <a:gd name="T0" fmla="*/ 0 w 226"/>
                  <a:gd name="T1" fmla="*/ 0 h 42"/>
                  <a:gd name="T2" fmla="*/ 226 w 226"/>
                  <a:gd name="T3" fmla="*/ 39 h 42"/>
                  <a:gd name="T4" fmla="*/ 224 w 226"/>
                  <a:gd name="T5" fmla="*/ 41 h 42"/>
                  <a:gd name="T6" fmla="*/ 224 w 226"/>
                  <a:gd name="T7" fmla="*/ 42 h 42"/>
                  <a:gd name="T8" fmla="*/ 0 w 226"/>
                  <a:gd name="T9" fmla="*/ 3 h 42"/>
                  <a:gd name="T10" fmla="*/ 0 w 226"/>
                  <a:gd name="T11" fmla="*/ 2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4" y="41"/>
                    </a:lnTo>
                    <a:lnTo>
                      <a:pt x="224" y="42"/>
                    </a:lnTo>
                    <a:lnTo>
                      <a:pt x="0" y="3"/>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75" name="Freeform 139">
                <a:extLst>
                  <a:ext uri="{FF2B5EF4-FFF2-40B4-BE49-F238E27FC236}">
                    <a16:creationId xmlns:a16="http://schemas.microsoft.com/office/drawing/2014/main" id="{2073F646-CFE7-4C09-BFC8-831D7D601BA6}"/>
                  </a:ext>
                </a:extLst>
              </p:cNvPr>
              <p:cNvSpPr>
                <a:spLocks/>
              </p:cNvSpPr>
              <p:nvPr/>
            </p:nvSpPr>
            <p:spPr bwMode="auto">
              <a:xfrm>
                <a:off x="4608" y="2257"/>
                <a:ext cx="224" cy="42"/>
              </a:xfrm>
              <a:custGeom>
                <a:avLst/>
                <a:gdLst>
                  <a:gd name="T0" fmla="*/ 0 w 224"/>
                  <a:gd name="T1" fmla="*/ 0 h 42"/>
                  <a:gd name="T2" fmla="*/ 224 w 224"/>
                  <a:gd name="T3" fmla="*/ 39 h 42"/>
                  <a:gd name="T4" fmla="*/ 224 w 224"/>
                  <a:gd name="T5" fmla="*/ 40 h 42"/>
                  <a:gd name="T6" fmla="*/ 222 w 224"/>
                  <a:gd name="T7" fmla="*/ 42 h 42"/>
                  <a:gd name="T8" fmla="*/ 0 w 224"/>
                  <a:gd name="T9" fmla="*/ 3 h 42"/>
                  <a:gd name="T10" fmla="*/ 0 w 224"/>
                  <a:gd name="T11" fmla="*/ 1 h 42"/>
                  <a:gd name="T12" fmla="*/ 0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0" y="0"/>
                    </a:moveTo>
                    <a:lnTo>
                      <a:pt x="224" y="39"/>
                    </a:lnTo>
                    <a:lnTo>
                      <a:pt x="224" y="40"/>
                    </a:lnTo>
                    <a:lnTo>
                      <a:pt x="222" y="42"/>
                    </a:lnTo>
                    <a:lnTo>
                      <a:pt x="0" y="3"/>
                    </a:lnTo>
                    <a:lnTo>
                      <a:pt x="0" y="1"/>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76" name="Freeform 140">
                <a:extLst>
                  <a:ext uri="{FF2B5EF4-FFF2-40B4-BE49-F238E27FC236}">
                    <a16:creationId xmlns:a16="http://schemas.microsoft.com/office/drawing/2014/main" id="{3682451E-2F31-4DEE-9A33-8A7A864A9A0A}"/>
                  </a:ext>
                </a:extLst>
              </p:cNvPr>
              <p:cNvSpPr>
                <a:spLocks/>
              </p:cNvSpPr>
              <p:nvPr/>
            </p:nvSpPr>
            <p:spPr bwMode="auto">
              <a:xfrm>
                <a:off x="4608" y="2258"/>
                <a:ext cx="224" cy="43"/>
              </a:xfrm>
              <a:custGeom>
                <a:avLst/>
                <a:gdLst>
                  <a:gd name="T0" fmla="*/ 0 w 224"/>
                  <a:gd name="T1" fmla="*/ 0 h 43"/>
                  <a:gd name="T2" fmla="*/ 224 w 224"/>
                  <a:gd name="T3" fmla="*/ 39 h 43"/>
                  <a:gd name="T4" fmla="*/ 222 w 224"/>
                  <a:gd name="T5" fmla="*/ 41 h 43"/>
                  <a:gd name="T6" fmla="*/ 222 w 224"/>
                  <a:gd name="T7" fmla="*/ 43 h 43"/>
                  <a:gd name="T8" fmla="*/ 0 w 224"/>
                  <a:gd name="T9" fmla="*/ 4 h 43"/>
                  <a:gd name="T10" fmla="*/ 0 w 224"/>
                  <a:gd name="T11" fmla="*/ 2 h 43"/>
                  <a:gd name="T12" fmla="*/ 0 w 224"/>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3">
                    <a:moveTo>
                      <a:pt x="0" y="0"/>
                    </a:moveTo>
                    <a:lnTo>
                      <a:pt x="224" y="39"/>
                    </a:lnTo>
                    <a:lnTo>
                      <a:pt x="222" y="41"/>
                    </a:lnTo>
                    <a:lnTo>
                      <a:pt x="222" y="43"/>
                    </a:lnTo>
                    <a:lnTo>
                      <a:pt x="0" y="4"/>
                    </a:lnTo>
                    <a:lnTo>
                      <a:pt x="0" y="2"/>
                    </a:lnTo>
                    <a:lnTo>
                      <a:pt x="0" y="0"/>
                    </a:lnTo>
                    <a:close/>
                  </a:path>
                </a:pathLst>
              </a:custGeom>
              <a:solidFill>
                <a:srgbClr val="F0F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77" name="Freeform 141">
                <a:extLst>
                  <a:ext uri="{FF2B5EF4-FFF2-40B4-BE49-F238E27FC236}">
                    <a16:creationId xmlns:a16="http://schemas.microsoft.com/office/drawing/2014/main" id="{9E03B45A-5FF9-455C-9D5A-168B1BB45FA8}"/>
                  </a:ext>
                </a:extLst>
              </p:cNvPr>
              <p:cNvSpPr>
                <a:spLocks/>
              </p:cNvSpPr>
              <p:nvPr/>
            </p:nvSpPr>
            <p:spPr bwMode="auto">
              <a:xfrm>
                <a:off x="4606" y="2260"/>
                <a:ext cx="224" cy="42"/>
              </a:xfrm>
              <a:custGeom>
                <a:avLst/>
                <a:gdLst>
                  <a:gd name="T0" fmla="*/ 2 w 224"/>
                  <a:gd name="T1" fmla="*/ 0 h 42"/>
                  <a:gd name="T2" fmla="*/ 224 w 224"/>
                  <a:gd name="T3" fmla="*/ 39 h 42"/>
                  <a:gd name="T4" fmla="*/ 224 w 224"/>
                  <a:gd name="T5" fmla="*/ 41 h 42"/>
                  <a:gd name="T6" fmla="*/ 223 w 224"/>
                  <a:gd name="T7" fmla="*/ 42 h 42"/>
                  <a:gd name="T8" fmla="*/ 0 w 224"/>
                  <a:gd name="T9" fmla="*/ 4 h 42"/>
                  <a:gd name="T10" fmla="*/ 2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4" y="41"/>
                    </a:lnTo>
                    <a:lnTo>
                      <a:pt x="223" y="42"/>
                    </a:lnTo>
                    <a:lnTo>
                      <a:pt x="0" y="4"/>
                    </a:lnTo>
                    <a:lnTo>
                      <a:pt x="2"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78" name="Freeform 142">
                <a:extLst>
                  <a:ext uri="{FF2B5EF4-FFF2-40B4-BE49-F238E27FC236}">
                    <a16:creationId xmlns:a16="http://schemas.microsoft.com/office/drawing/2014/main" id="{90FD0EDD-3C74-46DC-B53B-808D1E7F6DE2}"/>
                  </a:ext>
                </a:extLst>
              </p:cNvPr>
              <p:cNvSpPr>
                <a:spLocks/>
              </p:cNvSpPr>
              <p:nvPr/>
            </p:nvSpPr>
            <p:spPr bwMode="auto">
              <a:xfrm>
                <a:off x="4606" y="2262"/>
                <a:ext cx="224" cy="42"/>
              </a:xfrm>
              <a:custGeom>
                <a:avLst/>
                <a:gdLst>
                  <a:gd name="T0" fmla="*/ 2 w 224"/>
                  <a:gd name="T1" fmla="*/ 0 h 42"/>
                  <a:gd name="T2" fmla="*/ 224 w 224"/>
                  <a:gd name="T3" fmla="*/ 39 h 42"/>
                  <a:gd name="T4" fmla="*/ 223 w 224"/>
                  <a:gd name="T5" fmla="*/ 40 h 42"/>
                  <a:gd name="T6" fmla="*/ 223 w 224"/>
                  <a:gd name="T7" fmla="*/ 42 h 42"/>
                  <a:gd name="T8" fmla="*/ 0 w 224"/>
                  <a:gd name="T9" fmla="*/ 3 h 42"/>
                  <a:gd name="T10" fmla="*/ 0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3" y="40"/>
                    </a:lnTo>
                    <a:lnTo>
                      <a:pt x="223" y="42"/>
                    </a:lnTo>
                    <a:lnTo>
                      <a:pt x="0" y="3"/>
                    </a:lnTo>
                    <a:lnTo>
                      <a:pt x="0"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79" name="Freeform 143">
                <a:extLst>
                  <a:ext uri="{FF2B5EF4-FFF2-40B4-BE49-F238E27FC236}">
                    <a16:creationId xmlns:a16="http://schemas.microsoft.com/office/drawing/2014/main" id="{333CE3B4-0B8B-4767-8838-ABEBF11DC63A}"/>
                  </a:ext>
                </a:extLst>
              </p:cNvPr>
              <p:cNvSpPr>
                <a:spLocks/>
              </p:cNvSpPr>
              <p:nvPr/>
            </p:nvSpPr>
            <p:spPr bwMode="auto">
              <a:xfrm>
                <a:off x="4606" y="2264"/>
                <a:ext cx="223" cy="42"/>
              </a:xfrm>
              <a:custGeom>
                <a:avLst/>
                <a:gdLst>
                  <a:gd name="T0" fmla="*/ 0 w 223"/>
                  <a:gd name="T1" fmla="*/ 0 h 42"/>
                  <a:gd name="T2" fmla="*/ 223 w 223"/>
                  <a:gd name="T3" fmla="*/ 38 h 42"/>
                  <a:gd name="T4" fmla="*/ 223 w 223"/>
                  <a:gd name="T5" fmla="*/ 40 h 42"/>
                  <a:gd name="T6" fmla="*/ 221 w 223"/>
                  <a:gd name="T7" fmla="*/ 42 h 42"/>
                  <a:gd name="T8" fmla="*/ 0 w 223"/>
                  <a:gd name="T9" fmla="*/ 3 h 42"/>
                  <a:gd name="T10" fmla="*/ 0 w 223"/>
                  <a:gd name="T11" fmla="*/ 1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8"/>
                    </a:lnTo>
                    <a:lnTo>
                      <a:pt x="223" y="40"/>
                    </a:lnTo>
                    <a:lnTo>
                      <a:pt x="221" y="42"/>
                    </a:lnTo>
                    <a:lnTo>
                      <a:pt x="0" y="3"/>
                    </a:lnTo>
                    <a:lnTo>
                      <a:pt x="0" y="1"/>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80" name="Freeform 144">
                <a:extLst>
                  <a:ext uri="{FF2B5EF4-FFF2-40B4-BE49-F238E27FC236}">
                    <a16:creationId xmlns:a16="http://schemas.microsoft.com/office/drawing/2014/main" id="{7A649514-326C-41F8-93C6-FE33FF9E1DD6}"/>
                  </a:ext>
                </a:extLst>
              </p:cNvPr>
              <p:cNvSpPr>
                <a:spLocks/>
              </p:cNvSpPr>
              <p:nvPr/>
            </p:nvSpPr>
            <p:spPr bwMode="auto">
              <a:xfrm>
                <a:off x="4606" y="2265"/>
                <a:ext cx="223" cy="42"/>
              </a:xfrm>
              <a:custGeom>
                <a:avLst/>
                <a:gdLst>
                  <a:gd name="T0" fmla="*/ 0 w 223"/>
                  <a:gd name="T1" fmla="*/ 0 h 42"/>
                  <a:gd name="T2" fmla="*/ 223 w 223"/>
                  <a:gd name="T3" fmla="*/ 39 h 42"/>
                  <a:gd name="T4" fmla="*/ 221 w 223"/>
                  <a:gd name="T5" fmla="*/ 41 h 42"/>
                  <a:gd name="T6" fmla="*/ 219 w 223"/>
                  <a:gd name="T7" fmla="*/ 42 h 42"/>
                  <a:gd name="T8" fmla="*/ 0 w 223"/>
                  <a:gd name="T9" fmla="*/ 4 h 42"/>
                  <a:gd name="T10" fmla="*/ 0 w 223"/>
                  <a:gd name="T11" fmla="*/ 2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9"/>
                    </a:lnTo>
                    <a:lnTo>
                      <a:pt x="221" y="41"/>
                    </a:lnTo>
                    <a:lnTo>
                      <a:pt x="219" y="42"/>
                    </a:lnTo>
                    <a:lnTo>
                      <a:pt x="0" y="4"/>
                    </a:lnTo>
                    <a:lnTo>
                      <a:pt x="0" y="2"/>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81" name="Freeform 145">
                <a:extLst>
                  <a:ext uri="{FF2B5EF4-FFF2-40B4-BE49-F238E27FC236}">
                    <a16:creationId xmlns:a16="http://schemas.microsoft.com/office/drawing/2014/main" id="{1E4F0EDF-DF44-46FB-B44A-674527A77050}"/>
                  </a:ext>
                </a:extLst>
              </p:cNvPr>
              <p:cNvSpPr>
                <a:spLocks/>
              </p:cNvSpPr>
              <p:nvPr/>
            </p:nvSpPr>
            <p:spPr bwMode="auto">
              <a:xfrm>
                <a:off x="4606" y="2267"/>
                <a:ext cx="221" cy="42"/>
              </a:xfrm>
              <a:custGeom>
                <a:avLst/>
                <a:gdLst>
                  <a:gd name="T0" fmla="*/ 0 w 221"/>
                  <a:gd name="T1" fmla="*/ 0 h 42"/>
                  <a:gd name="T2" fmla="*/ 221 w 221"/>
                  <a:gd name="T3" fmla="*/ 39 h 42"/>
                  <a:gd name="T4" fmla="*/ 221 w 221"/>
                  <a:gd name="T5" fmla="*/ 39 h 42"/>
                  <a:gd name="T6" fmla="*/ 219 w 221"/>
                  <a:gd name="T7" fmla="*/ 40 h 42"/>
                  <a:gd name="T8" fmla="*/ 219 w 221"/>
                  <a:gd name="T9" fmla="*/ 40 h 42"/>
                  <a:gd name="T10" fmla="*/ 218 w 221"/>
                  <a:gd name="T11" fmla="*/ 42 h 42"/>
                  <a:gd name="T12" fmla="*/ 0 w 221"/>
                  <a:gd name="T13" fmla="*/ 3 h 42"/>
                  <a:gd name="T14" fmla="*/ 0 w 221"/>
                  <a:gd name="T15" fmla="*/ 2 h 42"/>
                  <a:gd name="T16" fmla="*/ 0 w 22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42">
                    <a:moveTo>
                      <a:pt x="0" y="0"/>
                    </a:moveTo>
                    <a:lnTo>
                      <a:pt x="221" y="39"/>
                    </a:lnTo>
                    <a:lnTo>
                      <a:pt x="219" y="40"/>
                    </a:lnTo>
                    <a:lnTo>
                      <a:pt x="218" y="42"/>
                    </a:lnTo>
                    <a:lnTo>
                      <a:pt x="0" y="3"/>
                    </a:lnTo>
                    <a:lnTo>
                      <a:pt x="0" y="2"/>
                    </a:lnTo>
                    <a:lnTo>
                      <a:pt x="0"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82" name="Freeform 146">
                <a:extLst>
                  <a:ext uri="{FF2B5EF4-FFF2-40B4-BE49-F238E27FC236}">
                    <a16:creationId xmlns:a16="http://schemas.microsoft.com/office/drawing/2014/main" id="{6EC92CBD-BE63-437A-96B8-846278E3C8C2}"/>
                  </a:ext>
                </a:extLst>
              </p:cNvPr>
              <p:cNvSpPr>
                <a:spLocks/>
              </p:cNvSpPr>
              <p:nvPr/>
            </p:nvSpPr>
            <p:spPr bwMode="auto">
              <a:xfrm>
                <a:off x="4606" y="2269"/>
                <a:ext cx="219" cy="40"/>
              </a:xfrm>
              <a:custGeom>
                <a:avLst/>
                <a:gdLst>
                  <a:gd name="T0" fmla="*/ 0 w 219"/>
                  <a:gd name="T1" fmla="*/ 0 h 40"/>
                  <a:gd name="T2" fmla="*/ 219 w 219"/>
                  <a:gd name="T3" fmla="*/ 38 h 40"/>
                  <a:gd name="T4" fmla="*/ 219 w 219"/>
                  <a:gd name="T5" fmla="*/ 38 h 40"/>
                  <a:gd name="T6" fmla="*/ 219 w 219"/>
                  <a:gd name="T7" fmla="*/ 38 h 40"/>
                  <a:gd name="T8" fmla="*/ 218 w 219"/>
                  <a:gd name="T9" fmla="*/ 40 h 40"/>
                  <a:gd name="T10" fmla="*/ 216 w 219"/>
                  <a:gd name="T11" fmla="*/ 40 h 40"/>
                  <a:gd name="T12" fmla="*/ 0 w 219"/>
                  <a:gd name="T13" fmla="*/ 3 h 40"/>
                  <a:gd name="T14" fmla="*/ 0 w 219"/>
                  <a:gd name="T15" fmla="*/ 1 h 40"/>
                  <a:gd name="T16" fmla="*/ 0 w 21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40">
                    <a:moveTo>
                      <a:pt x="0" y="0"/>
                    </a:moveTo>
                    <a:lnTo>
                      <a:pt x="219" y="38"/>
                    </a:lnTo>
                    <a:lnTo>
                      <a:pt x="218" y="40"/>
                    </a:lnTo>
                    <a:lnTo>
                      <a:pt x="216" y="40"/>
                    </a:lnTo>
                    <a:lnTo>
                      <a:pt x="0" y="3"/>
                    </a:lnTo>
                    <a:lnTo>
                      <a:pt x="0" y="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83" name="Freeform 147">
                <a:extLst>
                  <a:ext uri="{FF2B5EF4-FFF2-40B4-BE49-F238E27FC236}">
                    <a16:creationId xmlns:a16="http://schemas.microsoft.com/office/drawing/2014/main" id="{B8F5EDD5-CE2F-4A1B-8580-70A7408B062B}"/>
                  </a:ext>
                </a:extLst>
              </p:cNvPr>
              <p:cNvSpPr>
                <a:spLocks/>
              </p:cNvSpPr>
              <p:nvPr/>
            </p:nvSpPr>
            <p:spPr bwMode="auto">
              <a:xfrm>
                <a:off x="4606" y="2270"/>
                <a:ext cx="218" cy="41"/>
              </a:xfrm>
              <a:custGeom>
                <a:avLst/>
                <a:gdLst>
                  <a:gd name="T0" fmla="*/ 0 w 218"/>
                  <a:gd name="T1" fmla="*/ 0 h 41"/>
                  <a:gd name="T2" fmla="*/ 218 w 218"/>
                  <a:gd name="T3" fmla="*/ 39 h 41"/>
                  <a:gd name="T4" fmla="*/ 216 w 218"/>
                  <a:gd name="T5" fmla="*/ 39 h 41"/>
                  <a:gd name="T6" fmla="*/ 214 w 218"/>
                  <a:gd name="T7" fmla="*/ 41 h 41"/>
                  <a:gd name="T8" fmla="*/ 0 w 218"/>
                  <a:gd name="T9" fmla="*/ 4 h 41"/>
                  <a:gd name="T10" fmla="*/ 0 w 218"/>
                  <a:gd name="T11" fmla="*/ 2 h 41"/>
                  <a:gd name="T12" fmla="*/ 0 w 21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41">
                    <a:moveTo>
                      <a:pt x="0" y="0"/>
                    </a:moveTo>
                    <a:lnTo>
                      <a:pt x="218" y="39"/>
                    </a:lnTo>
                    <a:lnTo>
                      <a:pt x="216" y="39"/>
                    </a:lnTo>
                    <a:lnTo>
                      <a:pt x="214" y="41"/>
                    </a:lnTo>
                    <a:lnTo>
                      <a:pt x="0" y="4"/>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84" name="Freeform 148">
                <a:extLst>
                  <a:ext uri="{FF2B5EF4-FFF2-40B4-BE49-F238E27FC236}">
                    <a16:creationId xmlns:a16="http://schemas.microsoft.com/office/drawing/2014/main" id="{4762D3B4-D1D0-4AF4-8EBC-712186AB76A3}"/>
                  </a:ext>
                </a:extLst>
              </p:cNvPr>
              <p:cNvSpPr>
                <a:spLocks/>
              </p:cNvSpPr>
              <p:nvPr/>
            </p:nvSpPr>
            <p:spPr bwMode="auto">
              <a:xfrm>
                <a:off x="4606" y="2272"/>
                <a:ext cx="216" cy="41"/>
              </a:xfrm>
              <a:custGeom>
                <a:avLst/>
                <a:gdLst>
                  <a:gd name="T0" fmla="*/ 0 w 216"/>
                  <a:gd name="T1" fmla="*/ 0 h 41"/>
                  <a:gd name="T2" fmla="*/ 216 w 216"/>
                  <a:gd name="T3" fmla="*/ 37 h 41"/>
                  <a:gd name="T4" fmla="*/ 214 w 216"/>
                  <a:gd name="T5" fmla="*/ 39 h 41"/>
                  <a:gd name="T6" fmla="*/ 213 w 216"/>
                  <a:gd name="T7" fmla="*/ 41 h 41"/>
                  <a:gd name="T8" fmla="*/ 0 w 216"/>
                  <a:gd name="T9" fmla="*/ 3 h 41"/>
                  <a:gd name="T10" fmla="*/ 0 w 216"/>
                  <a:gd name="T11" fmla="*/ 2 h 41"/>
                  <a:gd name="T12" fmla="*/ 0 w 216"/>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1">
                    <a:moveTo>
                      <a:pt x="0" y="0"/>
                    </a:moveTo>
                    <a:lnTo>
                      <a:pt x="216" y="37"/>
                    </a:lnTo>
                    <a:lnTo>
                      <a:pt x="214" y="39"/>
                    </a:lnTo>
                    <a:lnTo>
                      <a:pt x="213" y="41"/>
                    </a:lnTo>
                    <a:lnTo>
                      <a:pt x="0" y="3"/>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85" name="Freeform 149">
                <a:extLst>
                  <a:ext uri="{FF2B5EF4-FFF2-40B4-BE49-F238E27FC236}">
                    <a16:creationId xmlns:a16="http://schemas.microsoft.com/office/drawing/2014/main" id="{1382536D-6811-4A51-B655-AD90D01D4941}"/>
                  </a:ext>
                </a:extLst>
              </p:cNvPr>
              <p:cNvSpPr>
                <a:spLocks/>
              </p:cNvSpPr>
              <p:nvPr/>
            </p:nvSpPr>
            <p:spPr bwMode="auto">
              <a:xfrm>
                <a:off x="4606" y="2274"/>
                <a:ext cx="214" cy="40"/>
              </a:xfrm>
              <a:custGeom>
                <a:avLst/>
                <a:gdLst>
                  <a:gd name="T0" fmla="*/ 0 w 214"/>
                  <a:gd name="T1" fmla="*/ 0 h 40"/>
                  <a:gd name="T2" fmla="*/ 214 w 214"/>
                  <a:gd name="T3" fmla="*/ 37 h 40"/>
                  <a:gd name="T4" fmla="*/ 213 w 214"/>
                  <a:gd name="T5" fmla="*/ 39 h 40"/>
                  <a:gd name="T6" fmla="*/ 211 w 214"/>
                  <a:gd name="T7" fmla="*/ 40 h 40"/>
                  <a:gd name="T8" fmla="*/ 0 w 214"/>
                  <a:gd name="T9" fmla="*/ 3 h 40"/>
                  <a:gd name="T10" fmla="*/ 0 w 214"/>
                  <a:gd name="T11" fmla="*/ 1 h 40"/>
                  <a:gd name="T12" fmla="*/ 0 w 214"/>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40">
                    <a:moveTo>
                      <a:pt x="0" y="0"/>
                    </a:moveTo>
                    <a:lnTo>
                      <a:pt x="214" y="37"/>
                    </a:lnTo>
                    <a:lnTo>
                      <a:pt x="213" y="39"/>
                    </a:lnTo>
                    <a:lnTo>
                      <a:pt x="211" y="40"/>
                    </a:lnTo>
                    <a:lnTo>
                      <a:pt x="0" y="3"/>
                    </a:lnTo>
                    <a:lnTo>
                      <a:pt x="0" y="1"/>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86" name="Freeform 150">
                <a:extLst>
                  <a:ext uri="{FF2B5EF4-FFF2-40B4-BE49-F238E27FC236}">
                    <a16:creationId xmlns:a16="http://schemas.microsoft.com/office/drawing/2014/main" id="{07C37752-36E8-40D1-BBB2-5B5AD7E607F7}"/>
                  </a:ext>
                </a:extLst>
              </p:cNvPr>
              <p:cNvSpPr>
                <a:spLocks/>
              </p:cNvSpPr>
              <p:nvPr/>
            </p:nvSpPr>
            <p:spPr bwMode="auto">
              <a:xfrm>
                <a:off x="4606" y="2275"/>
                <a:ext cx="213" cy="41"/>
              </a:xfrm>
              <a:custGeom>
                <a:avLst/>
                <a:gdLst>
                  <a:gd name="T0" fmla="*/ 0 w 213"/>
                  <a:gd name="T1" fmla="*/ 0 h 41"/>
                  <a:gd name="T2" fmla="*/ 213 w 213"/>
                  <a:gd name="T3" fmla="*/ 38 h 41"/>
                  <a:gd name="T4" fmla="*/ 211 w 213"/>
                  <a:gd name="T5" fmla="*/ 39 h 41"/>
                  <a:gd name="T6" fmla="*/ 209 w 213"/>
                  <a:gd name="T7" fmla="*/ 41 h 41"/>
                  <a:gd name="T8" fmla="*/ 0 w 213"/>
                  <a:gd name="T9" fmla="*/ 4 h 41"/>
                  <a:gd name="T10" fmla="*/ 0 w 213"/>
                  <a:gd name="T11" fmla="*/ 2 h 41"/>
                  <a:gd name="T12" fmla="*/ 0 w 21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3" h="41">
                    <a:moveTo>
                      <a:pt x="0" y="0"/>
                    </a:moveTo>
                    <a:lnTo>
                      <a:pt x="213" y="38"/>
                    </a:lnTo>
                    <a:lnTo>
                      <a:pt x="211" y="39"/>
                    </a:lnTo>
                    <a:lnTo>
                      <a:pt x="209" y="41"/>
                    </a:lnTo>
                    <a:lnTo>
                      <a:pt x="0" y="4"/>
                    </a:lnTo>
                    <a:lnTo>
                      <a:pt x="0" y="2"/>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87" name="Freeform 151">
                <a:extLst>
                  <a:ext uri="{FF2B5EF4-FFF2-40B4-BE49-F238E27FC236}">
                    <a16:creationId xmlns:a16="http://schemas.microsoft.com/office/drawing/2014/main" id="{536C766F-C786-4CE3-A871-DCA35F99C5A0}"/>
                  </a:ext>
                </a:extLst>
              </p:cNvPr>
              <p:cNvSpPr>
                <a:spLocks/>
              </p:cNvSpPr>
              <p:nvPr/>
            </p:nvSpPr>
            <p:spPr bwMode="auto">
              <a:xfrm>
                <a:off x="4606" y="2277"/>
                <a:ext cx="211" cy="39"/>
              </a:xfrm>
              <a:custGeom>
                <a:avLst/>
                <a:gdLst>
                  <a:gd name="T0" fmla="*/ 0 w 211"/>
                  <a:gd name="T1" fmla="*/ 0 h 39"/>
                  <a:gd name="T2" fmla="*/ 211 w 211"/>
                  <a:gd name="T3" fmla="*/ 37 h 39"/>
                  <a:gd name="T4" fmla="*/ 209 w 211"/>
                  <a:gd name="T5" fmla="*/ 39 h 39"/>
                  <a:gd name="T6" fmla="*/ 206 w 211"/>
                  <a:gd name="T7" fmla="*/ 39 h 39"/>
                  <a:gd name="T8" fmla="*/ 0 w 211"/>
                  <a:gd name="T9" fmla="*/ 3 h 39"/>
                  <a:gd name="T10" fmla="*/ 0 w 211"/>
                  <a:gd name="T11" fmla="*/ 2 h 39"/>
                  <a:gd name="T12" fmla="*/ 0 w 21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39">
                    <a:moveTo>
                      <a:pt x="0" y="0"/>
                    </a:moveTo>
                    <a:lnTo>
                      <a:pt x="211" y="37"/>
                    </a:lnTo>
                    <a:lnTo>
                      <a:pt x="209" y="39"/>
                    </a:lnTo>
                    <a:lnTo>
                      <a:pt x="206" y="39"/>
                    </a:lnTo>
                    <a:lnTo>
                      <a:pt x="0" y="3"/>
                    </a:lnTo>
                    <a:lnTo>
                      <a:pt x="0" y="2"/>
                    </a:lnTo>
                    <a:lnTo>
                      <a:pt x="0"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88" name="Freeform 152">
                <a:extLst>
                  <a:ext uri="{FF2B5EF4-FFF2-40B4-BE49-F238E27FC236}">
                    <a16:creationId xmlns:a16="http://schemas.microsoft.com/office/drawing/2014/main" id="{3D4BFBBC-9F15-4E78-8F6A-9546186DD596}"/>
                  </a:ext>
                </a:extLst>
              </p:cNvPr>
              <p:cNvSpPr>
                <a:spLocks/>
              </p:cNvSpPr>
              <p:nvPr/>
            </p:nvSpPr>
            <p:spPr bwMode="auto">
              <a:xfrm>
                <a:off x="4606" y="2279"/>
                <a:ext cx="209" cy="39"/>
              </a:xfrm>
              <a:custGeom>
                <a:avLst/>
                <a:gdLst>
                  <a:gd name="T0" fmla="*/ 0 w 209"/>
                  <a:gd name="T1" fmla="*/ 0 h 39"/>
                  <a:gd name="T2" fmla="*/ 209 w 209"/>
                  <a:gd name="T3" fmla="*/ 37 h 39"/>
                  <a:gd name="T4" fmla="*/ 206 w 209"/>
                  <a:gd name="T5" fmla="*/ 37 h 39"/>
                  <a:gd name="T6" fmla="*/ 204 w 209"/>
                  <a:gd name="T7" fmla="*/ 39 h 39"/>
                  <a:gd name="T8" fmla="*/ 0 w 209"/>
                  <a:gd name="T9" fmla="*/ 3 h 39"/>
                  <a:gd name="T10" fmla="*/ 0 w 209"/>
                  <a:gd name="T11" fmla="*/ 1 h 39"/>
                  <a:gd name="T12" fmla="*/ 0 w 209"/>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39">
                    <a:moveTo>
                      <a:pt x="0" y="0"/>
                    </a:moveTo>
                    <a:lnTo>
                      <a:pt x="209" y="37"/>
                    </a:lnTo>
                    <a:lnTo>
                      <a:pt x="206" y="37"/>
                    </a:lnTo>
                    <a:lnTo>
                      <a:pt x="204" y="39"/>
                    </a:lnTo>
                    <a:lnTo>
                      <a:pt x="0" y="3"/>
                    </a:lnTo>
                    <a:lnTo>
                      <a:pt x="0" y="1"/>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89" name="Freeform 153">
                <a:extLst>
                  <a:ext uri="{FF2B5EF4-FFF2-40B4-BE49-F238E27FC236}">
                    <a16:creationId xmlns:a16="http://schemas.microsoft.com/office/drawing/2014/main" id="{A75CB980-3C49-4F5E-8306-5EE184B531F1}"/>
                  </a:ext>
                </a:extLst>
              </p:cNvPr>
              <p:cNvSpPr>
                <a:spLocks/>
              </p:cNvSpPr>
              <p:nvPr/>
            </p:nvSpPr>
            <p:spPr bwMode="auto">
              <a:xfrm>
                <a:off x="4606" y="2280"/>
                <a:ext cx="206" cy="39"/>
              </a:xfrm>
              <a:custGeom>
                <a:avLst/>
                <a:gdLst>
                  <a:gd name="T0" fmla="*/ 0 w 206"/>
                  <a:gd name="T1" fmla="*/ 0 h 39"/>
                  <a:gd name="T2" fmla="*/ 206 w 206"/>
                  <a:gd name="T3" fmla="*/ 36 h 39"/>
                  <a:gd name="T4" fmla="*/ 204 w 206"/>
                  <a:gd name="T5" fmla="*/ 38 h 39"/>
                  <a:gd name="T6" fmla="*/ 203 w 206"/>
                  <a:gd name="T7" fmla="*/ 39 h 39"/>
                  <a:gd name="T8" fmla="*/ 0 w 206"/>
                  <a:gd name="T9" fmla="*/ 4 h 39"/>
                  <a:gd name="T10" fmla="*/ 0 w 206"/>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 h="39">
                    <a:moveTo>
                      <a:pt x="0" y="0"/>
                    </a:moveTo>
                    <a:lnTo>
                      <a:pt x="206" y="36"/>
                    </a:lnTo>
                    <a:lnTo>
                      <a:pt x="204" y="38"/>
                    </a:lnTo>
                    <a:lnTo>
                      <a:pt x="203" y="39"/>
                    </a:lnTo>
                    <a:lnTo>
                      <a:pt x="0" y="4"/>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90" name="Freeform 154">
                <a:extLst>
                  <a:ext uri="{FF2B5EF4-FFF2-40B4-BE49-F238E27FC236}">
                    <a16:creationId xmlns:a16="http://schemas.microsoft.com/office/drawing/2014/main" id="{CF76AD16-0540-4C88-BE79-0101EA5899FA}"/>
                  </a:ext>
                </a:extLst>
              </p:cNvPr>
              <p:cNvSpPr>
                <a:spLocks/>
              </p:cNvSpPr>
              <p:nvPr/>
            </p:nvSpPr>
            <p:spPr bwMode="auto">
              <a:xfrm>
                <a:off x="4606" y="2282"/>
                <a:ext cx="204" cy="39"/>
              </a:xfrm>
              <a:custGeom>
                <a:avLst/>
                <a:gdLst>
                  <a:gd name="T0" fmla="*/ 0 w 204"/>
                  <a:gd name="T1" fmla="*/ 0 h 39"/>
                  <a:gd name="T2" fmla="*/ 204 w 204"/>
                  <a:gd name="T3" fmla="*/ 36 h 39"/>
                  <a:gd name="T4" fmla="*/ 203 w 204"/>
                  <a:gd name="T5" fmla="*/ 37 h 39"/>
                  <a:gd name="T6" fmla="*/ 201 w 204"/>
                  <a:gd name="T7" fmla="*/ 39 h 39"/>
                  <a:gd name="T8" fmla="*/ 0 w 204"/>
                  <a:gd name="T9" fmla="*/ 4 h 39"/>
                  <a:gd name="T10" fmla="*/ 0 w 204"/>
                  <a:gd name="T11" fmla="*/ 2 h 39"/>
                  <a:gd name="T12" fmla="*/ 0 w 204"/>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39">
                    <a:moveTo>
                      <a:pt x="0" y="0"/>
                    </a:moveTo>
                    <a:lnTo>
                      <a:pt x="204" y="36"/>
                    </a:lnTo>
                    <a:lnTo>
                      <a:pt x="203" y="37"/>
                    </a:lnTo>
                    <a:lnTo>
                      <a:pt x="201" y="39"/>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91" name="Freeform 155">
                <a:extLst>
                  <a:ext uri="{FF2B5EF4-FFF2-40B4-BE49-F238E27FC236}">
                    <a16:creationId xmlns:a16="http://schemas.microsoft.com/office/drawing/2014/main" id="{37628961-F226-45F6-A723-F0A1D96D6F2D}"/>
                  </a:ext>
                </a:extLst>
              </p:cNvPr>
              <p:cNvSpPr>
                <a:spLocks/>
              </p:cNvSpPr>
              <p:nvPr/>
            </p:nvSpPr>
            <p:spPr bwMode="auto">
              <a:xfrm>
                <a:off x="4606" y="2284"/>
                <a:ext cx="203" cy="39"/>
              </a:xfrm>
              <a:custGeom>
                <a:avLst/>
                <a:gdLst>
                  <a:gd name="T0" fmla="*/ 0 w 203"/>
                  <a:gd name="T1" fmla="*/ 0 h 39"/>
                  <a:gd name="T2" fmla="*/ 203 w 203"/>
                  <a:gd name="T3" fmla="*/ 35 h 39"/>
                  <a:gd name="T4" fmla="*/ 201 w 203"/>
                  <a:gd name="T5" fmla="*/ 37 h 39"/>
                  <a:gd name="T6" fmla="*/ 197 w 203"/>
                  <a:gd name="T7" fmla="*/ 39 h 39"/>
                  <a:gd name="T8" fmla="*/ 0 w 203"/>
                  <a:gd name="T9" fmla="*/ 3 h 39"/>
                  <a:gd name="T10" fmla="*/ 0 w 203"/>
                  <a:gd name="T11" fmla="*/ 2 h 39"/>
                  <a:gd name="T12" fmla="*/ 0 w 203"/>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39">
                    <a:moveTo>
                      <a:pt x="0" y="0"/>
                    </a:moveTo>
                    <a:lnTo>
                      <a:pt x="203" y="35"/>
                    </a:lnTo>
                    <a:lnTo>
                      <a:pt x="201" y="37"/>
                    </a:lnTo>
                    <a:lnTo>
                      <a:pt x="197" y="39"/>
                    </a:lnTo>
                    <a:lnTo>
                      <a:pt x="0" y="3"/>
                    </a:lnTo>
                    <a:lnTo>
                      <a:pt x="0" y="2"/>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92" name="Freeform 156">
                <a:extLst>
                  <a:ext uri="{FF2B5EF4-FFF2-40B4-BE49-F238E27FC236}">
                    <a16:creationId xmlns:a16="http://schemas.microsoft.com/office/drawing/2014/main" id="{ABE545D4-2C12-4D8C-87C8-1AF155051518}"/>
                  </a:ext>
                </a:extLst>
              </p:cNvPr>
              <p:cNvSpPr>
                <a:spLocks/>
              </p:cNvSpPr>
              <p:nvPr/>
            </p:nvSpPr>
            <p:spPr bwMode="auto">
              <a:xfrm>
                <a:off x="4606" y="2286"/>
                <a:ext cx="201" cy="37"/>
              </a:xfrm>
              <a:custGeom>
                <a:avLst/>
                <a:gdLst>
                  <a:gd name="T0" fmla="*/ 0 w 201"/>
                  <a:gd name="T1" fmla="*/ 0 h 37"/>
                  <a:gd name="T2" fmla="*/ 201 w 201"/>
                  <a:gd name="T3" fmla="*/ 35 h 37"/>
                  <a:gd name="T4" fmla="*/ 197 w 201"/>
                  <a:gd name="T5" fmla="*/ 37 h 37"/>
                  <a:gd name="T6" fmla="*/ 196 w 201"/>
                  <a:gd name="T7" fmla="*/ 37 h 37"/>
                  <a:gd name="T8" fmla="*/ 0 w 201"/>
                  <a:gd name="T9" fmla="*/ 3 h 37"/>
                  <a:gd name="T10" fmla="*/ 0 w 201"/>
                  <a:gd name="T11" fmla="*/ 1 h 37"/>
                  <a:gd name="T12" fmla="*/ 0 w 20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37">
                    <a:moveTo>
                      <a:pt x="0" y="0"/>
                    </a:moveTo>
                    <a:lnTo>
                      <a:pt x="201" y="35"/>
                    </a:lnTo>
                    <a:lnTo>
                      <a:pt x="197" y="37"/>
                    </a:lnTo>
                    <a:lnTo>
                      <a:pt x="196" y="37"/>
                    </a:lnTo>
                    <a:lnTo>
                      <a:pt x="0" y="3"/>
                    </a:lnTo>
                    <a:lnTo>
                      <a:pt x="0" y="1"/>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93" name="Freeform 157">
                <a:extLst>
                  <a:ext uri="{FF2B5EF4-FFF2-40B4-BE49-F238E27FC236}">
                    <a16:creationId xmlns:a16="http://schemas.microsoft.com/office/drawing/2014/main" id="{BED2A4C7-20AD-4F5F-9BE7-4A2974BB9663}"/>
                  </a:ext>
                </a:extLst>
              </p:cNvPr>
              <p:cNvSpPr>
                <a:spLocks/>
              </p:cNvSpPr>
              <p:nvPr/>
            </p:nvSpPr>
            <p:spPr bwMode="auto">
              <a:xfrm>
                <a:off x="4606" y="2287"/>
                <a:ext cx="197" cy="37"/>
              </a:xfrm>
              <a:custGeom>
                <a:avLst/>
                <a:gdLst>
                  <a:gd name="T0" fmla="*/ 0 w 197"/>
                  <a:gd name="T1" fmla="*/ 0 h 37"/>
                  <a:gd name="T2" fmla="*/ 197 w 197"/>
                  <a:gd name="T3" fmla="*/ 36 h 37"/>
                  <a:gd name="T4" fmla="*/ 196 w 197"/>
                  <a:gd name="T5" fmla="*/ 36 h 37"/>
                  <a:gd name="T6" fmla="*/ 194 w 197"/>
                  <a:gd name="T7" fmla="*/ 37 h 37"/>
                  <a:gd name="T8" fmla="*/ 0 w 197"/>
                  <a:gd name="T9" fmla="*/ 4 h 37"/>
                  <a:gd name="T10" fmla="*/ 0 w 197"/>
                  <a:gd name="T11" fmla="*/ 2 h 37"/>
                  <a:gd name="T12" fmla="*/ 0 w 197"/>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37">
                    <a:moveTo>
                      <a:pt x="0" y="0"/>
                    </a:moveTo>
                    <a:lnTo>
                      <a:pt x="197" y="36"/>
                    </a:lnTo>
                    <a:lnTo>
                      <a:pt x="196" y="36"/>
                    </a:lnTo>
                    <a:lnTo>
                      <a:pt x="194" y="37"/>
                    </a:lnTo>
                    <a:lnTo>
                      <a:pt x="0" y="4"/>
                    </a:lnTo>
                    <a:lnTo>
                      <a:pt x="0" y="2"/>
                    </a:lnTo>
                    <a:lnTo>
                      <a:pt x="0"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94" name="Freeform 158">
                <a:extLst>
                  <a:ext uri="{FF2B5EF4-FFF2-40B4-BE49-F238E27FC236}">
                    <a16:creationId xmlns:a16="http://schemas.microsoft.com/office/drawing/2014/main" id="{590C19EC-13C4-4B1F-AD22-A3FE8CFB3D5B}"/>
                  </a:ext>
                </a:extLst>
              </p:cNvPr>
              <p:cNvSpPr>
                <a:spLocks/>
              </p:cNvSpPr>
              <p:nvPr/>
            </p:nvSpPr>
            <p:spPr bwMode="auto">
              <a:xfrm>
                <a:off x="4606" y="2289"/>
                <a:ext cx="196" cy="37"/>
              </a:xfrm>
              <a:custGeom>
                <a:avLst/>
                <a:gdLst>
                  <a:gd name="T0" fmla="*/ 0 w 196"/>
                  <a:gd name="T1" fmla="*/ 0 h 37"/>
                  <a:gd name="T2" fmla="*/ 196 w 196"/>
                  <a:gd name="T3" fmla="*/ 34 h 37"/>
                  <a:gd name="T4" fmla="*/ 194 w 196"/>
                  <a:gd name="T5" fmla="*/ 35 h 37"/>
                  <a:gd name="T6" fmla="*/ 191 w 196"/>
                  <a:gd name="T7" fmla="*/ 37 h 37"/>
                  <a:gd name="T8" fmla="*/ 0 w 196"/>
                  <a:gd name="T9" fmla="*/ 3 h 37"/>
                  <a:gd name="T10" fmla="*/ 0 w 196"/>
                  <a:gd name="T11" fmla="*/ 2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6" y="34"/>
                    </a:lnTo>
                    <a:lnTo>
                      <a:pt x="194" y="35"/>
                    </a:lnTo>
                    <a:lnTo>
                      <a:pt x="191" y="37"/>
                    </a:lnTo>
                    <a:lnTo>
                      <a:pt x="0" y="3"/>
                    </a:lnTo>
                    <a:lnTo>
                      <a:pt x="0" y="2"/>
                    </a:lnTo>
                    <a:lnTo>
                      <a:pt x="0" y="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95" name="Freeform 159">
                <a:extLst>
                  <a:ext uri="{FF2B5EF4-FFF2-40B4-BE49-F238E27FC236}">
                    <a16:creationId xmlns:a16="http://schemas.microsoft.com/office/drawing/2014/main" id="{B422FF57-5BE8-4A71-95D6-15C4C2D101A9}"/>
                  </a:ext>
                </a:extLst>
              </p:cNvPr>
              <p:cNvSpPr>
                <a:spLocks/>
              </p:cNvSpPr>
              <p:nvPr/>
            </p:nvSpPr>
            <p:spPr bwMode="auto">
              <a:xfrm>
                <a:off x="4606" y="2291"/>
                <a:ext cx="194" cy="37"/>
              </a:xfrm>
              <a:custGeom>
                <a:avLst/>
                <a:gdLst>
                  <a:gd name="T0" fmla="*/ 0 w 194"/>
                  <a:gd name="T1" fmla="*/ 0 h 37"/>
                  <a:gd name="T2" fmla="*/ 194 w 194"/>
                  <a:gd name="T3" fmla="*/ 33 h 37"/>
                  <a:gd name="T4" fmla="*/ 191 w 194"/>
                  <a:gd name="T5" fmla="*/ 35 h 37"/>
                  <a:gd name="T6" fmla="*/ 189 w 194"/>
                  <a:gd name="T7" fmla="*/ 37 h 37"/>
                  <a:gd name="T8" fmla="*/ 0 w 194"/>
                  <a:gd name="T9" fmla="*/ 3 h 37"/>
                  <a:gd name="T10" fmla="*/ 0 w 194"/>
                  <a:gd name="T11" fmla="*/ 1 h 37"/>
                  <a:gd name="T12" fmla="*/ 0 w 194"/>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 h="37">
                    <a:moveTo>
                      <a:pt x="0" y="0"/>
                    </a:moveTo>
                    <a:lnTo>
                      <a:pt x="194" y="33"/>
                    </a:lnTo>
                    <a:lnTo>
                      <a:pt x="191" y="35"/>
                    </a:lnTo>
                    <a:lnTo>
                      <a:pt x="189" y="37"/>
                    </a:lnTo>
                    <a:lnTo>
                      <a:pt x="0" y="3"/>
                    </a:lnTo>
                    <a:lnTo>
                      <a:pt x="0" y="1"/>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96" name="Freeform 160">
                <a:extLst>
                  <a:ext uri="{FF2B5EF4-FFF2-40B4-BE49-F238E27FC236}">
                    <a16:creationId xmlns:a16="http://schemas.microsoft.com/office/drawing/2014/main" id="{BB07C6AC-DDA5-46F6-B440-CB048A6D1AA1}"/>
                  </a:ext>
                </a:extLst>
              </p:cNvPr>
              <p:cNvSpPr>
                <a:spLocks/>
              </p:cNvSpPr>
              <p:nvPr/>
            </p:nvSpPr>
            <p:spPr bwMode="auto">
              <a:xfrm>
                <a:off x="4606" y="2292"/>
                <a:ext cx="191" cy="37"/>
              </a:xfrm>
              <a:custGeom>
                <a:avLst/>
                <a:gdLst>
                  <a:gd name="T0" fmla="*/ 0 w 191"/>
                  <a:gd name="T1" fmla="*/ 0 h 37"/>
                  <a:gd name="T2" fmla="*/ 191 w 191"/>
                  <a:gd name="T3" fmla="*/ 34 h 37"/>
                  <a:gd name="T4" fmla="*/ 189 w 191"/>
                  <a:gd name="T5" fmla="*/ 36 h 37"/>
                  <a:gd name="T6" fmla="*/ 187 w 191"/>
                  <a:gd name="T7" fmla="*/ 37 h 37"/>
                  <a:gd name="T8" fmla="*/ 0 w 191"/>
                  <a:gd name="T9" fmla="*/ 4 h 37"/>
                  <a:gd name="T10" fmla="*/ 0 w 191"/>
                  <a:gd name="T11" fmla="*/ 2 h 37"/>
                  <a:gd name="T12" fmla="*/ 0 w 19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7">
                    <a:moveTo>
                      <a:pt x="0" y="0"/>
                    </a:moveTo>
                    <a:lnTo>
                      <a:pt x="191" y="34"/>
                    </a:lnTo>
                    <a:lnTo>
                      <a:pt x="189" y="36"/>
                    </a:lnTo>
                    <a:lnTo>
                      <a:pt x="187" y="37"/>
                    </a:lnTo>
                    <a:lnTo>
                      <a:pt x="0" y="4"/>
                    </a:lnTo>
                    <a:lnTo>
                      <a:pt x="0" y="2"/>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97" name="Freeform 161">
                <a:extLst>
                  <a:ext uri="{FF2B5EF4-FFF2-40B4-BE49-F238E27FC236}">
                    <a16:creationId xmlns:a16="http://schemas.microsoft.com/office/drawing/2014/main" id="{E68B427F-AC49-4384-A699-205455378CB5}"/>
                  </a:ext>
                </a:extLst>
              </p:cNvPr>
              <p:cNvSpPr>
                <a:spLocks/>
              </p:cNvSpPr>
              <p:nvPr/>
            </p:nvSpPr>
            <p:spPr bwMode="auto">
              <a:xfrm>
                <a:off x="4606" y="2294"/>
                <a:ext cx="189" cy="35"/>
              </a:xfrm>
              <a:custGeom>
                <a:avLst/>
                <a:gdLst>
                  <a:gd name="T0" fmla="*/ 0 w 189"/>
                  <a:gd name="T1" fmla="*/ 0 h 35"/>
                  <a:gd name="T2" fmla="*/ 189 w 189"/>
                  <a:gd name="T3" fmla="*/ 34 h 35"/>
                  <a:gd name="T4" fmla="*/ 187 w 189"/>
                  <a:gd name="T5" fmla="*/ 35 h 35"/>
                  <a:gd name="T6" fmla="*/ 184 w 189"/>
                  <a:gd name="T7" fmla="*/ 35 h 35"/>
                  <a:gd name="T8" fmla="*/ 0 w 189"/>
                  <a:gd name="T9" fmla="*/ 3 h 35"/>
                  <a:gd name="T10" fmla="*/ 0 w 189"/>
                  <a:gd name="T11" fmla="*/ 2 h 35"/>
                  <a:gd name="T12" fmla="*/ 0 w 18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 h="35">
                    <a:moveTo>
                      <a:pt x="0" y="0"/>
                    </a:moveTo>
                    <a:lnTo>
                      <a:pt x="189" y="34"/>
                    </a:lnTo>
                    <a:lnTo>
                      <a:pt x="187" y="35"/>
                    </a:lnTo>
                    <a:lnTo>
                      <a:pt x="184" y="35"/>
                    </a:lnTo>
                    <a:lnTo>
                      <a:pt x="0" y="3"/>
                    </a:lnTo>
                    <a:lnTo>
                      <a:pt x="0" y="2"/>
                    </a:lnTo>
                    <a:lnTo>
                      <a:pt x="0" y="0"/>
                    </a:lnTo>
                    <a:close/>
                  </a:path>
                </a:pathLst>
              </a:custGeom>
              <a:solidFill>
                <a:srgbClr val="DA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98" name="Freeform 162">
                <a:extLst>
                  <a:ext uri="{FF2B5EF4-FFF2-40B4-BE49-F238E27FC236}">
                    <a16:creationId xmlns:a16="http://schemas.microsoft.com/office/drawing/2014/main" id="{D2F4D9B6-1F9A-4177-8242-BB0556AEAB46}"/>
                  </a:ext>
                </a:extLst>
              </p:cNvPr>
              <p:cNvSpPr>
                <a:spLocks/>
              </p:cNvSpPr>
              <p:nvPr/>
            </p:nvSpPr>
            <p:spPr bwMode="auto">
              <a:xfrm>
                <a:off x="4606" y="2296"/>
                <a:ext cx="187" cy="35"/>
              </a:xfrm>
              <a:custGeom>
                <a:avLst/>
                <a:gdLst>
                  <a:gd name="T0" fmla="*/ 0 w 187"/>
                  <a:gd name="T1" fmla="*/ 0 h 35"/>
                  <a:gd name="T2" fmla="*/ 187 w 187"/>
                  <a:gd name="T3" fmla="*/ 33 h 35"/>
                  <a:gd name="T4" fmla="*/ 184 w 187"/>
                  <a:gd name="T5" fmla="*/ 33 h 35"/>
                  <a:gd name="T6" fmla="*/ 182 w 187"/>
                  <a:gd name="T7" fmla="*/ 35 h 35"/>
                  <a:gd name="T8" fmla="*/ 0 w 187"/>
                  <a:gd name="T9" fmla="*/ 3 h 35"/>
                  <a:gd name="T10" fmla="*/ 0 w 187"/>
                  <a:gd name="T11" fmla="*/ 1 h 35"/>
                  <a:gd name="T12" fmla="*/ 0 w 18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 h="35">
                    <a:moveTo>
                      <a:pt x="0" y="0"/>
                    </a:moveTo>
                    <a:lnTo>
                      <a:pt x="187" y="33"/>
                    </a:lnTo>
                    <a:lnTo>
                      <a:pt x="184" y="33"/>
                    </a:lnTo>
                    <a:lnTo>
                      <a:pt x="182" y="35"/>
                    </a:lnTo>
                    <a:lnTo>
                      <a:pt x="0" y="3"/>
                    </a:lnTo>
                    <a:lnTo>
                      <a:pt x="0" y="1"/>
                    </a:lnTo>
                    <a:lnTo>
                      <a:pt x="0" y="0"/>
                    </a:lnTo>
                    <a:close/>
                  </a:path>
                </a:pathLst>
              </a:custGeom>
              <a:solidFill>
                <a:srgbClr val="D8D8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399" name="Freeform 163">
                <a:extLst>
                  <a:ext uri="{FF2B5EF4-FFF2-40B4-BE49-F238E27FC236}">
                    <a16:creationId xmlns:a16="http://schemas.microsoft.com/office/drawing/2014/main" id="{A740C96D-3235-4A70-BF29-CD659C0C11BA}"/>
                  </a:ext>
                </a:extLst>
              </p:cNvPr>
              <p:cNvSpPr>
                <a:spLocks/>
              </p:cNvSpPr>
              <p:nvPr/>
            </p:nvSpPr>
            <p:spPr bwMode="auto">
              <a:xfrm>
                <a:off x="4606" y="2297"/>
                <a:ext cx="184" cy="36"/>
              </a:xfrm>
              <a:custGeom>
                <a:avLst/>
                <a:gdLst>
                  <a:gd name="T0" fmla="*/ 0 w 184"/>
                  <a:gd name="T1" fmla="*/ 0 h 36"/>
                  <a:gd name="T2" fmla="*/ 184 w 184"/>
                  <a:gd name="T3" fmla="*/ 32 h 36"/>
                  <a:gd name="T4" fmla="*/ 182 w 184"/>
                  <a:gd name="T5" fmla="*/ 34 h 36"/>
                  <a:gd name="T6" fmla="*/ 179 w 184"/>
                  <a:gd name="T7" fmla="*/ 36 h 36"/>
                  <a:gd name="T8" fmla="*/ 0 w 184"/>
                  <a:gd name="T9" fmla="*/ 4 h 36"/>
                  <a:gd name="T10" fmla="*/ 0 w 184"/>
                  <a:gd name="T11" fmla="*/ 2 h 36"/>
                  <a:gd name="T12" fmla="*/ 0 w 184"/>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6">
                    <a:moveTo>
                      <a:pt x="0" y="0"/>
                    </a:moveTo>
                    <a:lnTo>
                      <a:pt x="184" y="32"/>
                    </a:lnTo>
                    <a:lnTo>
                      <a:pt x="182" y="34"/>
                    </a:lnTo>
                    <a:lnTo>
                      <a:pt x="179" y="36"/>
                    </a:lnTo>
                    <a:lnTo>
                      <a:pt x="0" y="4"/>
                    </a:lnTo>
                    <a:lnTo>
                      <a:pt x="0" y="2"/>
                    </a:lnTo>
                    <a:lnTo>
                      <a:pt x="0" y="0"/>
                    </a:lnTo>
                    <a:close/>
                  </a:path>
                </a:pathLst>
              </a:custGeom>
              <a:solidFill>
                <a:srgbClr val="D7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00" name="Freeform 164">
                <a:extLst>
                  <a:ext uri="{FF2B5EF4-FFF2-40B4-BE49-F238E27FC236}">
                    <a16:creationId xmlns:a16="http://schemas.microsoft.com/office/drawing/2014/main" id="{A0EF87AF-1003-4F72-B145-A9BEBB6009BB}"/>
                  </a:ext>
                </a:extLst>
              </p:cNvPr>
              <p:cNvSpPr>
                <a:spLocks/>
              </p:cNvSpPr>
              <p:nvPr/>
            </p:nvSpPr>
            <p:spPr bwMode="auto">
              <a:xfrm>
                <a:off x="4606" y="2299"/>
                <a:ext cx="182" cy="36"/>
              </a:xfrm>
              <a:custGeom>
                <a:avLst/>
                <a:gdLst>
                  <a:gd name="T0" fmla="*/ 0 w 182"/>
                  <a:gd name="T1" fmla="*/ 0 h 36"/>
                  <a:gd name="T2" fmla="*/ 182 w 182"/>
                  <a:gd name="T3" fmla="*/ 32 h 36"/>
                  <a:gd name="T4" fmla="*/ 179 w 182"/>
                  <a:gd name="T5" fmla="*/ 34 h 36"/>
                  <a:gd name="T6" fmla="*/ 177 w 182"/>
                  <a:gd name="T7" fmla="*/ 36 h 36"/>
                  <a:gd name="T8" fmla="*/ 2 w 182"/>
                  <a:gd name="T9" fmla="*/ 3 h 36"/>
                  <a:gd name="T10" fmla="*/ 0 w 182"/>
                  <a:gd name="T11" fmla="*/ 2 h 36"/>
                  <a:gd name="T12" fmla="*/ 0 w 1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36">
                    <a:moveTo>
                      <a:pt x="0" y="0"/>
                    </a:moveTo>
                    <a:lnTo>
                      <a:pt x="182" y="32"/>
                    </a:lnTo>
                    <a:lnTo>
                      <a:pt x="179" y="34"/>
                    </a:lnTo>
                    <a:lnTo>
                      <a:pt x="177" y="36"/>
                    </a:lnTo>
                    <a:lnTo>
                      <a:pt x="2" y="3"/>
                    </a:lnTo>
                    <a:lnTo>
                      <a:pt x="0" y="2"/>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01" name="Freeform 165">
                <a:extLst>
                  <a:ext uri="{FF2B5EF4-FFF2-40B4-BE49-F238E27FC236}">
                    <a16:creationId xmlns:a16="http://schemas.microsoft.com/office/drawing/2014/main" id="{BA10DFEB-3A80-403A-9713-F0EE5A245474}"/>
                  </a:ext>
                </a:extLst>
              </p:cNvPr>
              <p:cNvSpPr>
                <a:spLocks/>
              </p:cNvSpPr>
              <p:nvPr/>
            </p:nvSpPr>
            <p:spPr bwMode="auto">
              <a:xfrm>
                <a:off x="4606" y="2301"/>
                <a:ext cx="179" cy="34"/>
              </a:xfrm>
              <a:custGeom>
                <a:avLst/>
                <a:gdLst>
                  <a:gd name="T0" fmla="*/ 0 w 179"/>
                  <a:gd name="T1" fmla="*/ 0 h 34"/>
                  <a:gd name="T2" fmla="*/ 179 w 179"/>
                  <a:gd name="T3" fmla="*/ 32 h 34"/>
                  <a:gd name="T4" fmla="*/ 177 w 179"/>
                  <a:gd name="T5" fmla="*/ 34 h 34"/>
                  <a:gd name="T6" fmla="*/ 174 w 179"/>
                  <a:gd name="T7" fmla="*/ 34 h 34"/>
                  <a:gd name="T8" fmla="*/ 2 w 179"/>
                  <a:gd name="T9" fmla="*/ 3 h 34"/>
                  <a:gd name="T10" fmla="*/ 2 w 179"/>
                  <a:gd name="T11" fmla="*/ 1 h 34"/>
                  <a:gd name="T12" fmla="*/ 0 w 17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4">
                    <a:moveTo>
                      <a:pt x="0" y="0"/>
                    </a:moveTo>
                    <a:lnTo>
                      <a:pt x="179" y="32"/>
                    </a:lnTo>
                    <a:lnTo>
                      <a:pt x="177" y="34"/>
                    </a:lnTo>
                    <a:lnTo>
                      <a:pt x="174" y="34"/>
                    </a:lnTo>
                    <a:lnTo>
                      <a:pt x="2" y="3"/>
                    </a:lnTo>
                    <a:lnTo>
                      <a:pt x="2" y="1"/>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02" name="Freeform 166">
                <a:extLst>
                  <a:ext uri="{FF2B5EF4-FFF2-40B4-BE49-F238E27FC236}">
                    <a16:creationId xmlns:a16="http://schemas.microsoft.com/office/drawing/2014/main" id="{FB798CC5-F719-46E4-A56D-C7B19CE6E8A9}"/>
                  </a:ext>
                </a:extLst>
              </p:cNvPr>
              <p:cNvSpPr>
                <a:spLocks/>
              </p:cNvSpPr>
              <p:nvPr/>
            </p:nvSpPr>
            <p:spPr bwMode="auto">
              <a:xfrm>
                <a:off x="4608" y="2302"/>
                <a:ext cx="175" cy="34"/>
              </a:xfrm>
              <a:custGeom>
                <a:avLst/>
                <a:gdLst>
                  <a:gd name="T0" fmla="*/ 0 w 175"/>
                  <a:gd name="T1" fmla="*/ 0 h 34"/>
                  <a:gd name="T2" fmla="*/ 175 w 175"/>
                  <a:gd name="T3" fmla="*/ 33 h 34"/>
                  <a:gd name="T4" fmla="*/ 172 w 175"/>
                  <a:gd name="T5" fmla="*/ 33 h 34"/>
                  <a:gd name="T6" fmla="*/ 170 w 175"/>
                  <a:gd name="T7" fmla="*/ 34 h 34"/>
                  <a:gd name="T8" fmla="*/ 0 w 175"/>
                  <a:gd name="T9" fmla="*/ 4 h 34"/>
                  <a:gd name="T10" fmla="*/ 0 w 175"/>
                  <a:gd name="T11" fmla="*/ 2 h 34"/>
                  <a:gd name="T12" fmla="*/ 0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0" y="0"/>
                    </a:moveTo>
                    <a:lnTo>
                      <a:pt x="175" y="33"/>
                    </a:lnTo>
                    <a:lnTo>
                      <a:pt x="172" y="33"/>
                    </a:lnTo>
                    <a:lnTo>
                      <a:pt x="170" y="34"/>
                    </a:lnTo>
                    <a:lnTo>
                      <a:pt x="0" y="4"/>
                    </a:lnTo>
                    <a:lnTo>
                      <a:pt x="0" y="2"/>
                    </a:lnTo>
                    <a:lnTo>
                      <a:pt x="0" y="0"/>
                    </a:lnTo>
                    <a:close/>
                  </a:path>
                </a:pathLst>
              </a:custGeom>
              <a:solidFill>
                <a:srgbClr val="D4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03" name="Freeform 167">
                <a:extLst>
                  <a:ext uri="{FF2B5EF4-FFF2-40B4-BE49-F238E27FC236}">
                    <a16:creationId xmlns:a16="http://schemas.microsoft.com/office/drawing/2014/main" id="{F5C0019A-ED97-44A9-B6F5-3291C7926DCE}"/>
                  </a:ext>
                </a:extLst>
              </p:cNvPr>
              <p:cNvSpPr>
                <a:spLocks/>
              </p:cNvSpPr>
              <p:nvPr/>
            </p:nvSpPr>
            <p:spPr bwMode="auto">
              <a:xfrm>
                <a:off x="4608" y="2304"/>
                <a:ext cx="172" cy="34"/>
              </a:xfrm>
              <a:custGeom>
                <a:avLst/>
                <a:gdLst>
                  <a:gd name="T0" fmla="*/ 0 w 172"/>
                  <a:gd name="T1" fmla="*/ 0 h 34"/>
                  <a:gd name="T2" fmla="*/ 172 w 172"/>
                  <a:gd name="T3" fmla="*/ 31 h 34"/>
                  <a:gd name="T4" fmla="*/ 170 w 172"/>
                  <a:gd name="T5" fmla="*/ 32 h 34"/>
                  <a:gd name="T6" fmla="*/ 167 w 172"/>
                  <a:gd name="T7" fmla="*/ 34 h 34"/>
                  <a:gd name="T8" fmla="*/ 0 w 172"/>
                  <a:gd name="T9" fmla="*/ 3 h 34"/>
                  <a:gd name="T10" fmla="*/ 0 w 172"/>
                  <a:gd name="T11" fmla="*/ 2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72" y="31"/>
                    </a:lnTo>
                    <a:lnTo>
                      <a:pt x="170" y="32"/>
                    </a:lnTo>
                    <a:lnTo>
                      <a:pt x="167" y="34"/>
                    </a:lnTo>
                    <a:lnTo>
                      <a:pt x="0" y="3"/>
                    </a:lnTo>
                    <a:lnTo>
                      <a:pt x="0" y="2"/>
                    </a:lnTo>
                    <a:lnTo>
                      <a:pt x="0"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04" name="Freeform 168">
                <a:extLst>
                  <a:ext uri="{FF2B5EF4-FFF2-40B4-BE49-F238E27FC236}">
                    <a16:creationId xmlns:a16="http://schemas.microsoft.com/office/drawing/2014/main" id="{FAE022B7-003C-4B3D-BD92-115F73B25181}"/>
                  </a:ext>
                </a:extLst>
              </p:cNvPr>
              <p:cNvSpPr>
                <a:spLocks/>
              </p:cNvSpPr>
              <p:nvPr/>
            </p:nvSpPr>
            <p:spPr bwMode="auto">
              <a:xfrm>
                <a:off x="4608" y="2306"/>
                <a:ext cx="170" cy="34"/>
              </a:xfrm>
              <a:custGeom>
                <a:avLst/>
                <a:gdLst>
                  <a:gd name="T0" fmla="*/ 0 w 170"/>
                  <a:gd name="T1" fmla="*/ 0 h 34"/>
                  <a:gd name="T2" fmla="*/ 170 w 170"/>
                  <a:gd name="T3" fmla="*/ 30 h 34"/>
                  <a:gd name="T4" fmla="*/ 167 w 170"/>
                  <a:gd name="T5" fmla="*/ 32 h 34"/>
                  <a:gd name="T6" fmla="*/ 165 w 170"/>
                  <a:gd name="T7" fmla="*/ 34 h 34"/>
                  <a:gd name="T8" fmla="*/ 0 w 170"/>
                  <a:gd name="T9" fmla="*/ 3 h 34"/>
                  <a:gd name="T10" fmla="*/ 0 w 170"/>
                  <a:gd name="T11" fmla="*/ 1 h 34"/>
                  <a:gd name="T12" fmla="*/ 0 w 170"/>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34">
                    <a:moveTo>
                      <a:pt x="0" y="0"/>
                    </a:moveTo>
                    <a:lnTo>
                      <a:pt x="170" y="30"/>
                    </a:lnTo>
                    <a:lnTo>
                      <a:pt x="167" y="32"/>
                    </a:lnTo>
                    <a:lnTo>
                      <a:pt x="165" y="34"/>
                    </a:lnTo>
                    <a:lnTo>
                      <a:pt x="0" y="3"/>
                    </a:lnTo>
                    <a:lnTo>
                      <a:pt x="0" y="1"/>
                    </a:lnTo>
                    <a:lnTo>
                      <a:pt x="0" y="0"/>
                    </a:lnTo>
                    <a:close/>
                  </a:path>
                </a:pathLst>
              </a:custGeom>
              <a:solidFill>
                <a:srgbClr val="D1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05" name="Freeform 169">
                <a:extLst>
                  <a:ext uri="{FF2B5EF4-FFF2-40B4-BE49-F238E27FC236}">
                    <a16:creationId xmlns:a16="http://schemas.microsoft.com/office/drawing/2014/main" id="{B0659E4C-D65D-4908-A6A6-6BF9F6BE47F3}"/>
                  </a:ext>
                </a:extLst>
              </p:cNvPr>
              <p:cNvSpPr>
                <a:spLocks/>
              </p:cNvSpPr>
              <p:nvPr/>
            </p:nvSpPr>
            <p:spPr bwMode="auto">
              <a:xfrm>
                <a:off x="4608" y="2307"/>
                <a:ext cx="167" cy="33"/>
              </a:xfrm>
              <a:custGeom>
                <a:avLst/>
                <a:gdLst>
                  <a:gd name="T0" fmla="*/ 0 w 167"/>
                  <a:gd name="T1" fmla="*/ 0 h 33"/>
                  <a:gd name="T2" fmla="*/ 167 w 167"/>
                  <a:gd name="T3" fmla="*/ 31 h 33"/>
                  <a:gd name="T4" fmla="*/ 165 w 167"/>
                  <a:gd name="T5" fmla="*/ 33 h 33"/>
                  <a:gd name="T6" fmla="*/ 162 w 167"/>
                  <a:gd name="T7" fmla="*/ 33 h 33"/>
                  <a:gd name="T8" fmla="*/ 1 w 167"/>
                  <a:gd name="T9" fmla="*/ 6 h 33"/>
                  <a:gd name="T10" fmla="*/ 0 w 167"/>
                  <a:gd name="T11" fmla="*/ 2 h 33"/>
                  <a:gd name="T12" fmla="*/ 0 w 16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33">
                    <a:moveTo>
                      <a:pt x="0" y="0"/>
                    </a:moveTo>
                    <a:lnTo>
                      <a:pt x="167" y="31"/>
                    </a:lnTo>
                    <a:lnTo>
                      <a:pt x="165" y="33"/>
                    </a:lnTo>
                    <a:lnTo>
                      <a:pt x="162" y="33"/>
                    </a:lnTo>
                    <a:lnTo>
                      <a:pt x="1" y="6"/>
                    </a:lnTo>
                    <a:lnTo>
                      <a:pt x="0" y="2"/>
                    </a:lnTo>
                    <a:lnTo>
                      <a:pt x="0" y="0"/>
                    </a:lnTo>
                    <a:close/>
                  </a:path>
                </a:pathLst>
              </a:custGeom>
              <a:solidFill>
                <a:srgbClr val="D0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06" name="Freeform 170">
                <a:extLst>
                  <a:ext uri="{FF2B5EF4-FFF2-40B4-BE49-F238E27FC236}">
                    <a16:creationId xmlns:a16="http://schemas.microsoft.com/office/drawing/2014/main" id="{A9BDE031-0629-49DB-B0F1-852602CE83A0}"/>
                  </a:ext>
                </a:extLst>
              </p:cNvPr>
              <p:cNvSpPr>
                <a:spLocks/>
              </p:cNvSpPr>
              <p:nvPr/>
            </p:nvSpPr>
            <p:spPr bwMode="auto">
              <a:xfrm>
                <a:off x="4608" y="2309"/>
                <a:ext cx="165" cy="32"/>
              </a:xfrm>
              <a:custGeom>
                <a:avLst/>
                <a:gdLst>
                  <a:gd name="T0" fmla="*/ 0 w 165"/>
                  <a:gd name="T1" fmla="*/ 0 h 32"/>
                  <a:gd name="T2" fmla="*/ 165 w 165"/>
                  <a:gd name="T3" fmla="*/ 31 h 32"/>
                  <a:gd name="T4" fmla="*/ 162 w 165"/>
                  <a:gd name="T5" fmla="*/ 31 h 32"/>
                  <a:gd name="T6" fmla="*/ 160 w 165"/>
                  <a:gd name="T7" fmla="*/ 32 h 32"/>
                  <a:gd name="T8" fmla="*/ 1 w 165"/>
                  <a:gd name="T9" fmla="*/ 5 h 32"/>
                  <a:gd name="T10" fmla="*/ 1 w 165"/>
                  <a:gd name="T11" fmla="*/ 4 h 32"/>
                  <a:gd name="T12" fmla="*/ 0 w 165"/>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32">
                    <a:moveTo>
                      <a:pt x="0" y="0"/>
                    </a:moveTo>
                    <a:lnTo>
                      <a:pt x="165" y="31"/>
                    </a:lnTo>
                    <a:lnTo>
                      <a:pt x="162" y="31"/>
                    </a:lnTo>
                    <a:lnTo>
                      <a:pt x="160" y="32"/>
                    </a:lnTo>
                    <a:lnTo>
                      <a:pt x="1" y="5"/>
                    </a:lnTo>
                    <a:lnTo>
                      <a:pt x="1" y="4"/>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07" name="Freeform 171">
                <a:extLst>
                  <a:ext uri="{FF2B5EF4-FFF2-40B4-BE49-F238E27FC236}">
                    <a16:creationId xmlns:a16="http://schemas.microsoft.com/office/drawing/2014/main" id="{318A53DA-C30E-48DB-9E05-47BA1913313E}"/>
                  </a:ext>
                </a:extLst>
              </p:cNvPr>
              <p:cNvSpPr>
                <a:spLocks/>
              </p:cNvSpPr>
              <p:nvPr/>
            </p:nvSpPr>
            <p:spPr bwMode="auto">
              <a:xfrm>
                <a:off x="4609" y="2313"/>
                <a:ext cx="161" cy="30"/>
              </a:xfrm>
              <a:custGeom>
                <a:avLst/>
                <a:gdLst>
                  <a:gd name="T0" fmla="*/ 0 w 161"/>
                  <a:gd name="T1" fmla="*/ 0 h 30"/>
                  <a:gd name="T2" fmla="*/ 161 w 161"/>
                  <a:gd name="T3" fmla="*/ 27 h 30"/>
                  <a:gd name="T4" fmla="*/ 159 w 161"/>
                  <a:gd name="T5" fmla="*/ 28 h 30"/>
                  <a:gd name="T6" fmla="*/ 156 w 161"/>
                  <a:gd name="T7" fmla="*/ 30 h 30"/>
                  <a:gd name="T8" fmla="*/ 0 w 161"/>
                  <a:gd name="T9" fmla="*/ 3 h 30"/>
                  <a:gd name="T10" fmla="*/ 0 w 161"/>
                  <a:gd name="T11" fmla="*/ 1 h 30"/>
                  <a:gd name="T12" fmla="*/ 0 w 16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30">
                    <a:moveTo>
                      <a:pt x="0" y="0"/>
                    </a:moveTo>
                    <a:lnTo>
                      <a:pt x="161" y="27"/>
                    </a:lnTo>
                    <a:lnTo>
                      <a:pt x="159" y="28"/>
                    </a:lnTo>
                    <a:lnTo>
                      <a:pt x="156" y="30"/>
                    </a:lnTo>
                    <a:lnTo>
                      <a:pt x="0" y="3"/>
                    </a:lnTo>
                    <a:lnTo>
                      <a:pt x="0" y="1"/>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08" name="Freeform 172">
                <a:extLst>
                  <a:ext uri="{FF2B5EF4-FFF2-40B4-BE49-F238E27FC236}">
                    <a16:creationId xmlns:a16="http://schemas.microsoft.com/office/drawing/2014/main" id="{810DC144-4DD4-4C3F-B4CC-39FF28760519}"/>
                  </a:ext>
                </a:extLst>
              </p:cNvPr>
              <p:cNvSpPr>
                <a:spLocks/>
              </p:cNvSpPr>
              <p:nvPr/>
            </p:nvSpPr>
            <p:spPr bwMode="auto">
              <a:xfrm>
                <a:off x="4609" y="2314"/>
                <a:ext cx="159" cy="31"/>
              </a:xfrm>
              <a:custGeom>
                <a:avLst/>
                <a:gdLst>
                  <a:gd name="T0" fmla="*/ 0 w 159"/>
                  <a:gd name="T1" fmla="*/ 0 h 31"/>
                  <a:gd name="T2" fmla="*/ 159 w 159"/>
                  <a:gd name="T3" fmla="*/ 27 h 31"/>
                  <a:gd name="T4" fmla="*/ 156 w 159"/>
                  <a:gd name="T5" fmla="*/ 29 h 31"/>
                  <a:gd name="T6" fmla="*/ 152 w 159"/>
                  <a:gd name="T7" fmla="*/ 31 h 31"/>
                  <a:gd name="T8" fmla="*/ 0 w 159"/>
                  <a:gd name="T9" fmla="*/ 4 h 31"/>
                  <a:gd name="T10" fmla="*/ 0 w 159"/>
                  <a:gd name="T11" fmla="*/ 2 h 31"/>
                  <a:gd name="T12" fmla="*/ 0 w 159"/>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1">
                    <a:moveTo>
                      <a:pt x="0" y="0"/>
                    </a:moveTo>
                    <a:lnTo>
                      <a:pt x="159" y="27"/>
                    </a:lnTo>
                    <a:lnTo>
                      <a:pt x="156" y="29"/>
                    </a:lnTo>
                    <a:lnTo>
                      <a:pt x="152" y="31"/>
                    </a:lnTo>
                    <a:lnTo>
                      <a:pt x="0" y="4"/>
                    </a:lnTo>
                    <a:lnTo>
                      <a:pt x="0" y="2"/>
                    </a:lnTo>
                    <a:lnTo>
                      <a:pt x="0" y="0"/>
                    </a:lnTo>
                    <a:close/>
                  </a:path>
                </a:pathLst>
              </a:custGeom>
              <a:solidFill>
                <a:srgbClr val="CEC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09" name="Freeform 173">
                <a:extLst>
                  <a:ext uri="{FF2B5EF4-FFF2-40B4-BE49-F238E27FC236}">
                    <a16:creationId xmlns:a16="http://schemas.microsoft.com/office/drawing/2014/main" id="{A35BDB24-D0CD-4847-BB00-10E49671B0D5}"/>
                  </a:ext>
                </a:extLst>
              </p:cNvPr>
              <p:cNvSpPr>
                <a:spLocks/>
              </p:cNvSpPr>
              <p:nvPr/>
            </p:nvSpPr>
            <p:spPr bwMode="auto">
              <a:xfrm>
                <a:off x="4609" y="2316"/>
                <a:ext cx="156" cy="29"/>
              </a:xfrm>
              <a:custGeom>
                <a:avLst/>
                <a:gdLst>
                  <a:gd name="T0" fmla="*/ 0 w 156"/>
                  <a:gd name="T1" fmla="*/ 0 h 29"/>
                  <a:gd name="T2" fmla="*/ 156 w 156"/>
                  <a:gd name="T3" fmla="*/ 27 h 29"/>
                  <a:gd name="T4" fmla="*/ 152 w 156"/>
                  <a:gd name="T5" fmla="*/ 29 h 29"/>
                  <a:gd name="T6" fmla="*/ 151 w 156"/>
                  <a:gd name="T7" fmla="*/ 29 h 29"/>
                  <a:gd name="T8" fmla="*/ 2 w 156"/>
                  <a:gd name="T9" fmla="*/ 3 h 29"/>
                  <a:gd name="T10" fmla="*/ 0 w 156"/>
                  <a:gd name="T11" fmla="*/ 2 h 29"/>
                  <a:gd name="T12" fmla="*/ 0 w 156"/>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29">
                    <a:moveTo>
                      <a:pt x="0" y="0"/>
                    </a:moveTo>
                    <a:lnTo>
                      <a:pt x="156" y="27"/>
                    </a:lnTo>
                    <a:lnTo>
                      <a:pt x="152" y="29"/>
                    </a:lnTo>
                    <a:lnTo>
                      <a:pt x="151" y="29"/>
                    </a:lnTo>
                    <a:lnTo>
                      <a:pt x="2" y="3"/>
                    </a:lnTo>
                    <a:lnTo>
                      <a:pt x="0" y="2"/>
                    </a:lnTo>
                    <a:lnTo>
                      <a:pt x="0" y="0"/>
                    </a:lnTo>
                    <a:close/>
                  </a:path>
                </a:pathLst>
              </a:custGeom>
              <a:solidFill>
                <a:srgbClr val="CDC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10" name="Freeform 174">
                <a:extLst>
                  <a:ext uri="{FF2B5EF4-FFF2-40B4-BE49-F238E27FC236}">
                    <a16:creationId xmlns:a16="http://schemas.microsoft.com/office/drawing/2014/main" id="{B5BEEAAA-944E-4658-9340-336CDEA5C04C}"/>
                  </a:ext>
                </a:extLst>
              </p:cNvPr>
              <p:cNvSpPr>
                <a:spLocks/>
              </p:cNvSpPr>
              <p:nvPr/>
            </p:nvSpPr>
            <p:spPr bwMode="auto">
              <a:xfrm>
                <a:off x="4609" y="2318"/>
                <a:ext cx="152" cy="28"/>
              </a:xfrm>
              <a:custGeom>
                <a:avLst/>
                <a:gdLst>
                  <a:gd name="T0" fmla="*/ 0 w 152"/>
                  <a:gd name="T1" fmla="*/ 0 h 28"/>
                  <a:gd name="T2" fmla="*/ 152 w 152"/>
                  <a:gd name="T3" fmla="*/ 27 h 28"/>
                  <a:gd name="T4" fmla="*/ 151 w 152"/>
                  <a:gd name="T5" fmla="*/ 27 h 28"/>
                  <a:gd name="T6" fmla="*/ 147 w 152"/>
                  <a:gd name="T7" fmla="*/ 28 h 28"/>
                  <a:gd name="T8" fmla="*/ 2 w 152"/>
                  <a:gd name="T9" fmla="*/ 3 h 28"/>
                  <a:gd name="T10" fmla="*/ 2 w 152"/>
                  <a:gd name="T11" fmla="*/ 1 h 28"/>
                  <a:gd name="T12" fmla="*/ 0 w 15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28">
                    <a:moveTo>
                      <a:pt x="0" y="0"/>
                    </a:moveTo>
                    <a:lnTo>
                      <a:pt x="152" y="27"/>
                    </a:lnTo>
                    <a:lnTo>
                      <a:pt x="151" y="27"/>
                    </a:lnTo>
                    <a:lnTo>
                      <a:pt x="147" y="28"/>
                    </a:lnTo>
                    <a:lnTo>
                      <a:pt x="2" y="3"/>
                    </a:lnTo>
                    <a:lnTo>
                      <a:pt x="2"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11" name="Freeform 175">
                <a:extLst>
                  <a:ext uri="{FF2B5EF4-FFF2-40B4-BE49-F238E27FC236}">
                    <a16:creationId xmlns:a16="http://schemas.microsoft.com/office/drawing/2014/main" id="{BFFBB2C1-E475-456A-B768-4E0A98E0C79D}"/>
                  </a:ext>
                </a:extLst>
              </p:cNvPr>
              <p:cNvSpPr>
                <a:spLocks/>
              </p:cNvSpPr>
              <p:nvPr/>
            </p:nvSpPr>
            <p:spPr bwMode="auto">
              <a:xfrm>
                <a:off x="4611" y="2319"/>
                <a:ext cx="149" cy="29"/>
              </a:xfrm>
              <a:custGeom>
                <a:avLst/>
                <a:gdLst>
                  <a:gd name="T0" fmla="*/ 0 w 149"/>
                  <a:gd name="T1" fmla="*/ 0 h 29"/>
                  <a:gd name="T2" fmla="*/ 149 w 149"/>
                  <a:gd name="T3" fmla="*/ 26 h 29"/>
                  <a:gd name="T4" fmla="*/ 145 w 149"/>
                  <a:gd name="T5" fmla="*/ 27 h 29"/>
                  <a:gd name="T6" fmla="*/ 142 w 149"/>
                  <a:gd name="T7" fmla="*/ 29 h 29"/>
                  <a:gd name="T8" fmla="*/ 0 w 149"/>
                  <a:gd name="T9" fmla="*/ 4 h 29"/>
                  <a:gd name="T10" fmla="*/ 0 w 149"/>
                  <a:gd name="T11" fmla="*/ 2 h 29"/>
                  <a:gd name="T12" fmla="*/ 0 w 149"/>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29">
                    <a:moveTo>
                      <a:pt x="0" y="0"/>
                    </a:moveTo>
                    <a:lnTo>
                      <a:pt x="149" y="26"/>
                    </a:lnTo>
                    <a:lnTo>
                      <a:pt x="145" y="27"/>
                    </a:lnTo>
                    <a:lnTo>
                      <a:pt x="142" y="29"/>
                    </a:lnTo>
                    <a:lnTo>
                      <a:pt x="0" y="4"/>
                    </a:lnTo>
                    <a:lnTo>
                      <a:pt x="0" y="2"/>
                    </a:lnTo>
                    <a:lnTo>
                      <a:pt x="0" y="0"/>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12" name="Freeform 176">
                <a:extLst>
                  <a:ext uri="{FF2B5EF4-FFF2-40B4-BE49-F238E27FC236}">
                    <a16:creationId xmlns:a16="http://schemas.microsoft.com/office/drawing/2014/main" id="{59A34FCE-2AFA-4BDC-89A9-C953730457A4}"/>
                  </a:ext>
                </a:extLst>
              </p:cNvPr>
              <p:cNvSpPr>
                <a:spLocks/>
              </p:cNvSpPr>
              <p:nvPr/>
            </p:nvSpPr>
            <p:spPr bwMode="auto">
              <a:xfrm>
                <a:off x="4611" y="2321"/>
                <a:ext cx="145" cy="27"/>
              </a:xfrm>
              <a:custGeom>
                <a:avLst/>
                <a:gdLst>
                  <a:gd name="T0" fmla="*/ 0 w 145"/>
                  <a:gd name="T1" fmla="*/ 0 h 27"/>
                  <a:gd name="T2" fmla="*/ 145 w 145"/>
                  <a:gd name="T3" fmla="*/ 25 h 27"/>
                  <a:gd name="T4" fmla="*/ 142 w 145"/>
                  <a:gd name="T5" fmla="*/ 27 h 27"/>
                  <a:gd name="T6" fmla="*/ 140 w 145"/>
                  <a:gd name="T7" fmla="*/ 27 h 27"/>
                  <a:gd name="T8" fmla="*/ 2 w 145"/>
                  <a:gd name="T9" fmla="*/ 3 h 27"/>
                  <a:gd name="T10" fmla="*/ 0 w 145"/>
                  <a:gd name="T11" fmla="*/ 2 h 27"/>
                  <a:gd name="T12" fmla="*/ 0 w 14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7">
                    <a:moveTo>
                      <a:pt x="0" y="0"/>
                    </a:moveTo>
                    <a:lnTo>
                      <a:pt x="145" y="25"/>
                    </a:lnTo>
                    <a:lnTo>
                      <a:pt x="142" y="27"/>
                    </a:lnTo>
                    <a:lnTo>
                      <a:pt x="140" y="27"/>
                    </a:lnTo>
                    <a:lnTo>
                      <a:pt x="2" y="3"/>
                    </a:lnTo>
                    <a:lnTo>
                      <a:pt x="0" y="2"/>
                    </a:lnTo>
                    <a:lnTo>
                      <a:pt x="0"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13" name="Freeform 177">
                <a:extLst>
                  <a:ext uri="{FF2B5EF4-FFF2-40B4-BE49-F238E27FC236}">
                    <a16:creationId xmlns:a16="http://schemas.microsoft.com/office/drawing/2014/main" id="{EE393889-DEC3-4317-A73A-C6D4BEDADF31}"/>
                  </a:ext>
                </a:extLst>
              </p:cNvPr>
              <p:cNvSpPr>
                <a:spLocks/>
              </p:cNvSpPr>
              <p:nvPr/>
            </p:nvSpPr>
            <p:spPr bwMode="auto">
              <a:xfrm>
                <a:off x="4611" y="2323"/>
                <a:ext cx="142" cy="27"/>
              </a:xfrm>
              <a:custGeom>
                <a:avLst/>
                <a:gdLst>
                  <a:gd name="T0" fmla="*/ 0 w 142"/>
                  <a:gd name="T1" fmla="*/ 0 h 27"/>
                  <a:gd name="T2" fmla="*/ 142 w 142"/>
                  <a:gd name="T3" fmla="*/ 25 h 27"/>
                  <a:gd name="T4" fmla="*/ 140 w 142"/>
                  <a:gd name="T5" fmla="*/ 25 h 27"/>
                  <a:gd name="T6" fmla="*/ 137 w 142"/>
                  <a:gd name="T7" fmla="*/ 27 h 27"/>
                  <a:gd name="T8" fmla="*/ 2 w 142"/>
                  <a:gd name="T9" fmla="*/ 3 h 27"/>
                  <a:gd name="T10" fmla="*/ 2 w 142"/>
                  <a:gd name="T11" fmla="*/ 1 h 27"/>
                  <a:gd name="T12" fmla="*/ 0 w 14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27">
                    <a:moveTo>
                      <a:pt x="0" y="0"/>
                    </a:moveTo>
                    <a:lnTo>
                      <a:pt x="142" y="25"/>
                    </a:lnTo>
                    <a:lnTo>
                      <a:pt x="140" y="25"/>
                    </a:lnTo>
                    <a:lnTo>
                      <a:pt x="137" y="27"/>
                    </a:lnTo>
                    <a:lnTo>
                      <a:pt x="2" y="3"/>
                    </a:lnTo>
                    <a:lnTo>
                      <a:pt x="2" y="1"/>
                    </a:lnTo>
                    <a:lnTo>
                      <a:pt x="0" y="0"/>
                    </a:lnTo>
                    <a:close/>
                  </a:path>
                </a:pathLst>
              </a:custGeom>
              <a:solidFill>
                <a:srgbClr val="BDB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14" name="Freeform 178">
                <a:extLst>
                  <a:ext uri="{FF2B5EF4-FFF2-40B4-BE49-F238E27FC236}">
                    <a16:creationId xmlns:a16="http://schemas.microsoft.com/office/drawing/2014/main" id="{7BC97F68-2BA6-442D-9EC3-BEBCF499D896}"/>
                  </a:ext>
                </a:extLst>
              </p:cNvPr>
              <p:cNvSpPr>
                <a:spLocks/>
              </p:cNvSpPr>
              <p:nvPr/>
            </p:nvSpPr>
            <p:spPr bwMode="auto">
              <a:xfrm>
                <a:off x="4613" y="2324"/>
                <a:ext cx="138" cy="27"/>
              </a:xfrm>
              <a:custGeom>
                <a:avLst/>
                <a:gdLst>
                  <a:gd name="T0" fmla="*/ 0 w 138"/>
                  <a:gd name="T1" fmla="*/ 0 h 27"/>
                  <a:gd name="T2" fmla="*/ 138 w 138"/>
                  <a:gd name="T3" fmla="*/ 24 h 27"/>
                  <a:gd name="T4" fmla="*/ 135 w 138"/>
                  <a:gd name="T5" fmla="*/ 26 h 27"/>
                  <a:gd name="T6" fmla="*/ 131 w 138"/>
                  <a:gd name="T7" fmla="*/ 27 h 27"/>
                  <a:gd name="T8" fmla="*/ 1 w 138"/>
                  <a:gd name="T9" fmla="*/ 4 h 27"/>
                  <a:gd name="T10" fmla="*/ 0 w 138"/>
                  <a:gd name="T11" fmla="*/ 2 h 27"/>
                  <a:gd name="T12" fmla="*/ 0 w 138"/>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27">
                    <a:moveTo>
                      <a:pt x="0" y="0"/>
                    </a:moveTo>
                    <a:lnTo>
                      <a:pt x="138" y="24"/>
                    </a:lnTo>
                    <a:lnTo>
                      <a:pt x="135" y="26"/>
                    </a:lnTo>
                    <a:lnTo>
                      <a:pt x="131" y="27"/>
                    </a:lnTo>
                    <a:lnTo>
                      <a:pt x="1" y="4"/>
                    </a:lnTo>
                    <a:lnTo>
                      <a:pt x="0" y="2"/>
                    </a:lnTo>
                    <a:lnTo>
                      <a:pt x="0" y="0"/>
                    </a:lnTo>
                    <a:close/>
                  </a:path>
                </a:pathLst>
              </a:custGeom>
              <a:solidFill>
                <a:srgbClr val="B8B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15" name="Freeform 179">
                <a:extLst>
                  <a:ext uri="{FF2B5EF4-FFF2-40B4-BE49-F238E27FC236}">
                    <a16:creationId xmlns:a16="http://schemas.microsoft.com/office/drawing/2014/main" id="{F87EC9AD-87DB-45B6-B63F-F3E424695D23}"/>
                  </a:ext>
                </a:extLst>
              </p:cNvPr>
              <p:cNvSpPr>
                <a:spLocks/>
              </p:cNvSpPr>
              <p:nvPr/>
            </p:nvSpPr>
            <p:spPr bwMode="auto">
              <a:xfrm>
                <a:off x="4613" y="2326"/>
                <a:ext cx="135" cy="27"/>
              </a:xfrm>
              <a:custGeom>
                <a:avLst/>
                <a:gdLst>
                  <a:gd name="T0" fmla="*/ 0 w 135"/>
                  <a:gd name="T1" fmla="*/ 0 h 27"/>
                  <a:gd name="T2" fmla="*/ 135 w 135"/>
                  <a:gd name="T3" fmla="*/ 24 h 27"/>
                  <a:gd name="T4" fmla="*/ 131 w 135"/>
                  <a:gd name="T5" fmla="*/ 25 h 27"/>
                  <a:gd name="T6" fmla="*/ 130 w 135"/>
                  <a:gd name="T7" fmla="*/ 27 h 27"/>
                  <a:gd name="T8" fmla="*/ 1 w 135"/>
                  <a:gd name="T9" fmla="*/ 3 h 27"/>
                  <a:gd name="T10" fmla="*/ 1 w 135"/>
                  <a:gd name="T11" fmla="*/ 2 h 27"/>
                  <a:gd name="T12" fmla="*/ 0 w 13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27">
                    <a:moveTo>
                      <a:pt x="0" y="0"/>
                    </a:moveTo>
                    <a:lnTo>
                      <a:pt x="135" y="24"/>
                    </a:lnTo>
                    <a:lnTo>
                      <a:pt x="131" y="25"/>
                    </a:lnTo>
                    <a:lnTo>
                      <a:pt x="130" y="27"/>
                    </a:lnTo>
                    <a:lnTo>
                      <a:pt x="1" y="3"/>
                    </a:lnTo>
                    <a:lnTo>
                      <a:pt x="1" y="2"/>
                    </a:lnTo>
                    <a:lnTo>
                      <a:pt x="0" y="0"/>
                    </a:lnTo>
                    <a:close/>
                  </a:path>
                </a:pathLst>
              </a:custGeom>
              <a:solidFill>
                <a:srgbClr val="AE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16" name="Freeform 180">
                <a:extLst>
                  <a:ext uri="{FF2B5EF4-FFF2-40B4-BE49-F238E27FC236}">
                    <a16:creationId xmlns:a16="http://schemas.microsoft.com/office/drawing/2014/main" id="{7072191E-E108-47E5-A367-AFEB6D6CE738}"/>
                  </a:ext>
                </a:extLst>
              </p:cNvPr>
              <p:cNvSpPr>
                <a:spLocks/>
              </p:cNvSpPr>
              <p:nvPr/>
            </p:nvSpPr>
            <p:spPr bwMode="auto">
              <a:xfrm>
                <a:off x="4614" y="2328"/>
                <a:ext cx="130" cy="25"/>
              </a:xfrm>
              <a:custGeom>
                <a:avLst/>
                <a:gdLst>
                  <a:gd name="T0" fmla="*/ 0 w 130"/>
                  <a:gd name="T1" fmla="*/ 0 h 25"/>
                  <a:gd name="T2" fmla="*/ 130 w 130"/>
                  <a:gd name="T3" fmla="*/ 23 h 25"/>
                  <a:gd name="T4" fmla="*/ 129 w 130"/>
                  <a:gd name="T5" fmla="*/ 25 h 25"/>
                  <a:gd name="T6" fmla="*/ 125 w 130"/>
                  <a:gd name="T7" fmla="*/ 25 h 25"/>
                  <a:gd name="T8" fmla="*/ 2 w 130"/>
                  <a:gd name="T9" fmla="*/ 3 h 25"/>
                  <a:gd name="T10" fmla="*/ 0 w 130"/>
                  <a:gd name="T11" fmla="*/ 1 h 25"/>
                  <a:gd name="T12" fmla="*/ 0 w 13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5">
                    <a:moveTo>
                      <a:pt x="0" y="0"/>
                    </a:moveTo>
                    <a:lnTo>
                      <a:pt x="130" y="23"/>
                    </a:lnTo>
                    <a:lnTo>
                      <a:pt x="129" y="25"/>
                    </a:lnTo>
                    <a:lnTo>
                      <a:pt x="125" y="25"/>
                    </a:lnTo>
                    <a:lnTo>
                      <a:pt x="2" y="3"/>
                    </a:lnTo>
                    <a:lnTo>
                      <a:pt x="0" y="1"/>
                    </a:lnTo>
                    <a:lnTo>
                      <a:pt x="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17" name="Freeform 181">
                <a:extLst>
                  <a:ext uri="{FF2B5EF4-FFF2-40B4-BE49-F238E27FC236}">
                    <a16:creationId xmlns:a16="http://schemas.microsoft.com/office/drawing/2014/main" id="{648978B4-998D-4994-AE63-0DC44B64CE15}"/>
                  </a:ext>
                </a:extLst>
              </p:cNvPr>
              <p:cNvSpPr>
                <a:spLocks/>
              </p:cNvSpPr>
              <p:nvPr/>
            </p:nvSpPr>
            <p:spPr bwMode="auto">
              <a:xfrm>
                <a:off x="4614" y="2329"/>
                <a:ext cx="129" cy="26"/>
              </a:xfrm>
              <a:custGeom>
                <a:avLst/>
                <a:gdLst>
                  <a:gd name="T0" fmla="*/ 0 w 129"/>
                  <a:gd name="T1" fmla="*/ 0 h 26"/>
                  <a:gd name="T2" fmla="*/ 129 w 129"/>
                  <a:gd name="T3" fmla="*/ 24 h 26"/>
                  <a:gd name="T4" fmla="*/ 125 w 129"/>
                  <a:gd name="T5" fmla="*/ 24 h 26"/>
                  <a:gd name="T6" fmla="*/ 122 w 129"/>
                  <a:gd name="T7" fmla="*/ 26 h 26"/>
                  <a:gd name="T8" fmla="*/ 2 w 129"/>
                  <a:gd name="T9" fmla="*/ 6 h 26"/>
                  <a:gd name="T10" fmla="*/ 2 w 129"/>
                  <a:gd name="T11" fmla="*/ 2 h 26"/>
                  <a:gd name="T12" fmla="*/ 0 w 12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26">
                    <a:moveTo>
                      <a:pt x="0" y="0"/>
                    </a:moveTo>
                    <a:lnTo>
                      <a:pt x="129" y="24"/>
                    </a:lnTo>
                    <a:lnTo>
                      <a:pt x="125" y="24"/>
                    </a:lnTo>
                    <a:lnTo>
                      <a:pt x="122" y="26"/>
                    </a:lnTo>
                    <a:lnTo>
                      <a:pt x="2" y="6"/>
                    </a:lnTo>
                    <a:lnTo>
                      <a:pt x="2" y="2"/>
                    </a:lnTo>
                    <a:lnTo>
                      <a:pt x="0" y="0"/>
                    </a:lnTo>
                    <a:close/>
                  </a:path>
                </a:pathLst>
              </a:custGeom>
              <a:solidFill>
                <a:srgbClr val="A6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18" name="Freeform 182">
                <a:extLst>
                  <a:ext uri="{FF2B5EF4-FFF2-40B4-BE49-F238E27FC236}">
                    <a16:creationId xmlns:a16="http://schemas.microsoft.com/office/drawing/2014/main" id="{AEF2D58D-8380-4D1B-AAB4-8A8A5B11D642}"/>
                  </a:ext>
                </a:extLst>
              </p:cNvPr>
              <p:cNvSpPr>
                <a:spLocks/>
              </p:cNvSpPr>
              <p:nvPr/>
            </p:nvSpPr>
            <p:spPr bwMode="auto">
              <a:xfrm>
                <a:off x="4616" y="2331"/>
                <a:ext cx="123" cy="25"/>
              </a:xfrm>
              <a:custGeom>
                <a:avLst/>
                <a:gdLst>
                  <a:gd name="T0" fmla="*/ 0 w 123"/>
                  <a:gd name="T1" fmla="*/ 0 h 25"/>
                  <a:gd name="T2" fmla="*/ 123 w 123"/>
                  <a:gd name="T3" fmla="*/ 22 h 25"/>
                  <a:gd name="T4" fmla="*/ 120 w 123"/>
                  <a:gd name="T5" fmla="*/ 24 h 25"/>
                  <a:gd name="T6" fmla="*/ 117 w 123"/>
                  <a:gd name="T7" fmla="*/ 25 h 25"/>
                  <a:gd name="T8" fmla="*/ 2 w 123"/>
                  <a:gd name="T9" fmla="*/ 5 h 25"/>
                  <a:gd name="T10" fmla="*/ 0 w 123"/>
                  <a:gd name="T11" fmla="*/ 4 h 25"/>
                  <a:gd name="T12" fmla="*/ 0 w 12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25">
                    <a:moveTo>
                      <a:pt x="0" y="0"/>
                    </a:moveTo>
                    <a:lnTo>
                      <a:pt x="123" y="22"/>
                    </a:lnTo>
                    <a:lnTo>
                      <a:pt x="120" y="24"/>
                    </a:lnTo>
                    <a:lnTo>
                      <a:pt x="117" y="25"/>
                    </a:lnTo>
                    <a:lnTo>
                      <a:pt x="2" y="5"/>
                    </a:lnTo>
                    <a:lnTo>
                      <a:pt x="0" y="4"/>
                    </a:lnTo>
                    <a:lnTo>
                      <a:pt x="0" y="0"/>
                    </a:lnTo>
                    <a:close/>
                  </a:path>
                </a:pathLst>
              </a:custGeom>
              <a:solidFill>
                <a:srgbClr val="9F9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19" name="Freeform 183">
                <a:extLst>
                  <a:ext uri="{FF2B5EF4-FFF2-40B4-BE49-F238E27FC236}">
                    <a16:creationId xmlns:a16="http://schemas.microsoft.com/office/drawing/2014/main" id="{CF4E2ED1-785F-469A-94D8-6AEE69357ED2}"/>
                  </a:ext>
                </a:extLst>
              </p:cNvPr>
              <p:cNvSpPr>
                <a:spLocks/>
              </p:cNvSpPr>
              <p:nvPr/>
            </p:nvSpPr>
            <p:spPr bwMode="auto">
              <a:xfrm>
                <a:off x="4616" y="2335"/>
                <a:ext cx="120" cy="21"/>
              </a:xfrm>
              <a:custGeom>
                <a:avLst/>
                <a:gdLst>
                  <a:gd name="T0" fmla="*/ 0 w 120"/>
                  <a:gd name="T1" fmla="*/ 0 h 21"/>
                  <a:gd name="T2" fmla="*/ 120 w 120"/>
                  <a:gd name="T3" fmla="*/ 20 h 21"/>
                  <a:gd name="T4" fmla="*/ 117 w 120"/>
                  <a:gd name="T5" fmla="*/ 21 h 21"/>
                  <a:gd name="T6" fmla="*/ 113 w 120"/>
                  <a:gd name="T7" fmla="*/ 21 h 21"/>
                  <a:gd name="T8" fmla="*/ 2 w 120"/>
                  <a:gd name="T9" fmla="*/ 3 h 21"/>
                  <a:gd name="T10" fmla="*/ 2 w 120"/>
                  <a:gd name="T11" fmla="*/ 1 h 21"/>
                  <a:gd name="T12" fmla="*/ 0 w 120"/>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1">
                    <a:moveTo>
                      <a:pt x="0" y="0"/>
                    </a:moveTo>
                    <a:lnTo>
                      <a:pt x="120" y="20"/>
                    </a:lnTo>
                    <a:lnTo>
                      <a:pt x="117" y="21"/>
                    </a:lnTo>
                    <a:lnTo>
                      <a:pt x="113" y="21"/>
                    </a:lnTo>
                    <a:lnTo>
                      <a:pt x="2" y="3"/>
                    </a:lnTo>
                    <a:lnTo>
                      <a:pt x="2" y="1"/>
                    </a:lnTo>
                    <a:lnTo>
                      <a:pt x="0" y="0"/>
                    </a:lnTo>
                    <a:close/>
                  </a:path>
                </a:pathLst>
              </a:custGeom>
              <a:solidFill>
                <a:srgbClr val="9A9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20" name="Freeform 184">
                <a:extLst>
                  <a:ext uri="{FF2B5EF4-FFF2-40B4-BE49-F238E27FC236}">
                    <a16:creationId xmlns:a16="http://schemas.microsoft.com/office/drawing/2014/main" id="{C9E8BF82-B349-4550-96BE-053E7A5422D6}"/>
                  </a:ext>
                </a:extLst>
              </p:cNvPr>
              <p:cNvSpPr>
                <a:spLocks/>
              </p:cNvSpPr>
              <p:nvPr/>
            </p:nvSpPr>
            <p:spPr bwMode="auto">
              <a:xfrm>
                <a:off x="4618" y="2336"/>
                <a:ext cx="115" cy="22"/>
              </a:xfrm>
              <a:custGeom>
                <a:avLst/>
                <a:gdLst>
                  <a:gd name="T0" fmla="*/ 0 w 115"/>
                  <a:gd name="T1" fmla="*/ 0 h 22"/>
                  <a:gd name="T2" fmla="*/ 115 w 115"/>
                  <a:gd name="T3" fmla="*/ 20 h 22"/>
                  <a:gd name="T4" fmla="*/ 111 w 115"/>
                  <a:gd name="T5" fmla="*/ 20 h 22"/>
                  <a:gd name="T6" fmla="*/ 108 w 115"/>
                  <a:gd name="T7" fmla="*/ 22 h 22"/>
                  <a:gd name="T8" fmla="*/ 66 w 115"/>
                  <a:gd name="T9" fmla="*/ 15 h 22"/>
                  <a:gd name="T10" fmla="*/ 61 w 115"/>
                  <a:gd name="T11" fmla="*/ 14 h 22"/>
                  <a:gd name="T12" fmla="*/ 55 w 115"/>
                  <a:gd name="T13" fmla="*/ 14 h 22"/>
                  <a:gd name="T14" fmla="*/ 1 w 115"/>
                  <a:gd name="T15" fmla="*/ 4 h 22"/>
                  <a:gd name="T16" fmla="*/ 0 w 115"/>
                  <a:gd name="T17" fmla="*/ 2 h 22"/>
                  <a:gd name="T18" fmla="*/ 0 w 115"/>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22">
                    <a:moveTo>
                      <a:pt x="0" y="0"/>
                    </a:moveTo>
                    <a:lnTo>
                      <a:pt x="115" y="20"/>
                    </a:lnTo>
                    <a:lnTo>
                      <a:pt x="111" y="20"/>
                    </a:lnTo>
                    <a:lnTo>
                      <a:pt x="108" y="22"/>
                    </a:lnTo>
                    <a:lnTo>
                      <a:pt x="66" y="15"/>
                    </a:lnTo>
                    <a:lnTo>
                      <a:pt x="61" y="14"/>
                    </a:lnTo>
                    <a:lnTo>
                      <a:pt x="55" y="14"/>
                    </a:lnTo>
                    <a:lnTo>
                      <a:pt x="1" y="4"/>
                    </a:lnTo>
                    <a:lnTo>
                      <a:pt x="0" y="2"/>
                    </a:lnTo>
                    <a:lnTo>
                      <a:pt x="0" y="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21" name="Freeform 185">
                <a:extLst>
                  <a:ext uri="{FF2B5EF4-FFF2-40B4-BE49-F238E27FC236}">
                    <a16:creationId xmlns:a16="http://schemas.microsoft.com/office/drawing/2014/main" id="{E57D9CCE-684F-4AB7-9C63-5EDFB95CFB4D}"/>
                  </a:ext>
                </a:extLst>
              </p:cNvPr>
              <p:cNvSpPr>
                <a:spLocks/>
              </p:cNvSpPr>
              <p:nvPr/>
            </p:nvSpPr>
            <p:spPr bwMode="auto">
              <a:xfrm>
                <a:off x="4618" y="2338"/>
                <a:ext cx="111" cy="22"/>
              </a:xfrm>
              <a:custGeom>
                <a:avLst/>
                <a:gdLst>
                  <a:gd name="T0" fmla="*/ 0 w 111"/>
                  <a:gd name="T1" fmla="*/ 0 h 22"/>
                  <a:gd name="T2" fmla="*/ 111 w 111"/>
                  <a:gd name="T3" fmla="*/ 18 h 22"/>
                  <a:gd name="T4" fmla="*/ 108 w 111"/>
                  <a:gd name="T5" fmla="*/ 20 h 22"/>
                  <a:gd name="T6" fmla="*/ 106 w 111"/>
                  <a:gd name="T7" fmla="*/ 22 h 22"/>
                  <a:gd name="T8" fmla="*/ 67 w 111"/>
                  <a:gd name="T9" fmla="*/ 15 h 22"/>
                  <a:gd name="T10" fmla="*/ 64 w 111"/>
                  <a:gd name="T11" fmla="*/ 12 h 22"/>
                  <a:gd name="T12" fmla="*/ 61 w 111"/>
                  <a:gd name="T13" fmla="*/ 12 h 22"/>
                  <a:gd name="T14" fmla="*/ 55 w 111"/>
                  <a:gd name="T15" fmla="*/ 12 h 22"/>
                  <a:gd name="T16" fmla="*/ 50 w 111"/>
                  <a:gd name="T17" fmla="*/ 12 h 22"/>
                  <a:gd name="T18" fmla="*/ 1 w 111"/>
                  <a:gd name="T19" fmla="*/ 3 h 22"/>
                  <a:gd name="T20" fmla="*/ 1 w 111"/>
                  <a:gd name="T21" fmla="*/ 2 h 22"/>
                  <a:gd name="T22" fmla="*/ 0 w 111"/>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22">
                    <a:moveTo>
                      <a:pt x="0" y="0"/>
                    </a:moveTo>
                    <a:lnTo>
                      <a:pt x="111" y="18"/>
                    </a:lnTo>
                    <a:lnTo>
                      <a:pt x="108" y="20"/>
                    </a:lnTo>
                    <a:lnTo>
                      <a:pt x="106" y="22"/>
                    </a:lnTo>
                    <a:lnTo>
                      <a:pt x="67" y="15"/>
                    </a:lnTo>
                    <a:lnTo>
                      <a:pt x="64" y="12"/>
                    </a:lnTo>
                    <a:lnTo>
                      <a:pt x="61" y="12"/>
                    </a:lnTo>
                    <a:lnTo>
                      <a:pt x="55" y="12"/>
                    </a:lnTo>
                    <a:lnTo>
                      <a:pt x="50" y="12"/>
                    </a:lnTo>
                    <a:lnTo>
                      <a:pt x="1" y="3"/>
                    </a:lnTo>
                    <a:lnTo>
                      <a:pt x="1" y="2"/>
                    </a:lnTo>
                    <a:lnTo>
                      <a:pt x="0" y="0"/>
                    </a:lnTo>
                    <a:close/>
                  </a:path>
                </a:pathLst>
              </a:custGeom>
              <a:solidFill>
                <a:srgbClr val="8E8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22" name="Freeform 186">
                <a:extLst>
                  <a:ext uri="{FF2B5EF4-FFF2-40B4-BE49-F238E27FC236}">
                    <a16:creationId xmlns:a16="http://schemas.microsoft.com/office/drawing/2014/main" id="{871B9E58-13EB-4750-9BB4-2C5F221D9591}"/>
                  </a:ext>
                </a:extLst>
              </p:cNvPr>
              <p:cNvSpPr>
                <a:spLocks noEditPoints="1"/>
              </p:cNvSpPr>
              <p:nvPr/>
            </p:nvSpPr>
            <p:spPr bwMode="auto">
              <a:xfrm>
                <a:off x="4619" y="2340"/>
                <a:ext cx="107" cy="20"/>
              </a:xfrm>
              <a:custGeom>
                <a:avLst/>
                <a:gdLst>
                  <a:gd name="T0" fmla="*/ 0 w 107"/>
                  <a:gd name="T1" fmla="*/ 0 h 20"/>
                  <a:gd name="T2" fmla="*/ 54 w 107"/>
                  <a:gd name="T3" fmla="*/ 10 h 20"/>
                  <a:gd name="T4" fmla="*/ 49 w 107"/>
                  <a:gd name="T5" fmla="*/ 10 h 20"/>
                  <a:gd name="T6" fmla="*/ 46 w 107"/>
                  <a:gd name="T7" fmla="*/ 11 h 20"/>
                  <a:gd name="T8" fmla="*/ 2 w 107"/>
                  <a:gd name="T9" fmla="*/ 3 h 20"/>
                  <a:gd name="T10" fmla="*/ 0 w 107"/>
                  <a:gd name="T11" fmla="*/ 1 h 20"/>
                  <a:gd name="T12" fmla="*/ 0 w 107"/>
                  <a:gd name="T13" fmla="*/ 0 h 20"/>
                  <a:gd name="T14" fmla="*/ 65 w 107"/>
                  <a:gd name="T15" fmla="*/ 11 h 20"/>
                  <a:gd name="T16" fmla="*/ 107 w 107"/>
                  <a:gd name="T17" fmla="*/ 18 h 20"/>
                  <a:gd name="T18" fmla="*/ 103 w 107"/>
                  <a:gd name="T19" fmla="*/ 20 h 20"/>
                  <a:gd name="T20" fmla="*/ 102 w 107"/>
                  <a:gd name="T21" fmla="*/ 20 h 20"/>
                  <a:gd name="T22" fmla="*/ 68 w 107"/>
                  <a:gd name="T23" fmla="*/ 15 h 20"/>
                  <a:gd name="T24" fmla="*/ 66 w 107"/>
                  <a:gd name="T25" fmla="*/ 13 h 20"/>
                  <a:gd name="T26" fmla="*/ 65 w 107"/>
                  <a:gd name="T27" fmla="*/ 11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0">
                    <a:moveTo>
                      <a:pt x="0" y="0"/>
                    </a:moveTo>
                    <a:lnTo>
                      <a:pt x="54" y="10"/>
                    </a:lnTo>
                    <a:lnTo>
                      <a:pt x="49" y="10"/>
                    </a:lnTo>
                    <a:lnTo>
                      <a:pt x="46" y="11"/>
                    </a:lnTo>
                    <a:lnTo>
                      <a:pt x="2" y="3"/>
                    </a:lnTo>
                    <a:lnTo>
                      <a:pt x="0" y="1"/>
                    </a:lnTo>
                    <a:lnTo>
                      <a:pt x="0" y="0"/>
                    </a:lnTo>
                    <a:close/>
                    <a:moveTo>
                      <a:pt x="65" y="11"/>
                    </a:moveTo>
                    <a:lnTo>
                      <a:pt x="107" y="18"/>
                    </a:lnTo>
                    <a:lnTo>
                      <a:pt x="103" y="20"/>
                    </a:lnTo>
                    <a:lnTo>
                      <a:pt x="102" y="20"/>
                    </a:lnTo>
                    <a:lnTo>
                      <a:pt x="68" y="15"/>
                    </a:lnTo>
                    <a:lnTo>
                      <a:pt x="66" y="13"/>
                    </a:lnTo>
                    <a:lnTo>
                      <a:pt x="65" y="11"/>
                    </a:lnTo>
                    <a:close/>
                  </a:path>
                </a:pathLst>
              </a:custGeom>
              <a:solidFill>
                <a:srgbClr val="8B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23" name="Freeform 187">
                <a:extLst>
                  <a:ext uri="{FF2B5EF4-FFF2-40B4-BE49-F238E27FC236}">
                    <a16:creationId xmlns:a16="http://schemas.microsoft.com/office/drawing/2014/main" id="{8FCC72DD-8050-4C26-9CB1-E235C0C62ACA}"/>
                  </a:ext>
                </a:extLst>
              </p:cNvPr>
              <p:cNvSpPr>
                <a:spLocks noEditPoints="1"/>
              </p:cNvSpPr>
              <p:nvPr/>
            </p:nvSpPr>
            <p:spPr bwMode="auto">
              <a:xfrm>
                <a:off x="4619" y="2341"/>
                <a:ext cx="105" cy="21"/>
              </a:xfrm>
              <a:custGeom>
                <a:avLst/>
                <a:gdLst>
                  <a:gd name="T0" fmla="*/ 0 w 105"/>
                  <a:gd name="T1" fmla="*/ 0 h 21"/>
                  <a:gd name="T2" fmla="*/ 49 w 105"/>
                  <a:gd name="T3" fmla="*/ 9 h 21"/>
                  <a:gd name="T4" fmla="*/ 46 w 105"/>
                  <a:gd name="T5" fmla="*/ 10 h 21"/>
                  <a:gd name="T6" fmla="*/ 43 w 105"/>
                  <a:gd name="T7" fmla="*/ 10 h 21"/>
                  <a:gd name="T8" fmla="*/ 4 w 105"/>
                  <a:gd name="T9" fmla="*/ 4 h 21"/>
                  <a:gd name="T10" fmla="*/ 2 w 105"/>
                  <a:gd name="T11" fmla="*/ 2 h 21"/>
                  <a:gd name="T12" fmla="*/ 0 w 105"/>
                  <a:gd name="T13" fmla="*/ 0 h 21"/>
                  <a:gd name="T14" fmla="*/ 66 w 105"/>
                  <a:gd name="T15" fmla="*/ 12 h 21"/>
                  <a:gd name="T16" fmla="*/ 105 w 105"/>
                  <a:gd name="T17" fmla="*/ 19 h 21"/>
                  <a:gd name="T18" fmla="*/ 102 w 105"/>
                  <a:gd name="T19" fmla="*/ 19 h 21"/>
                  <a:gd name="T20" fmla="*/ 98 w 105"/>
                  <a:gd name="T21" fmla="*/ 21 h 21"/>
                  <a:gd name="T22" fmla="*/ 70 w 105"/>
                  <a:gd name="T23" fmla="*/ 15 h 21"/>
                  <a:gd name="T24" fmla="*/ 68 w 105"/>
                  <a:gd name="T25" fmla="*/ 14 h 21"/>
                  <a:gd name="T26" fmla="*/ 66 w 105"/>
                  <a:gd name="T27" fmla="*/ 12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21">
                    <a:moveTo>
                      <a:pt x="0" y="0"/>
                    </a:moveTo>
                    <a:lnTo>
                      <a:pt x="49" y="9"/>
                    </a:lnTo>
                    <a:lnTo>
                      <a:pt x="46" y="10"/>
                    </a:lnTo>
                    <a:lnTo>
                      <a:pt x="43" y="10"/>
                    </a:lnTo>
                    <a:lnTo>
                      <a:pt x="4" y="4"/>
                    </a:lnTo>
                    <a:lnTo>
                      <a:pt x="2" y="2"/>
                    </a:lnTo>
                    <a:lnTo>
                      <a:pt x="0" y="0"/>
                    </a:lnTo>
                    <a:close/>
                    <a:moveTo>
                      <a:pt x="66" y="12"/>
                    </a:moveTo>
                    <a:lnTo>
                      <a:pt x="105" y="19"/>
                    </a:lnTo>
                    <a:lnTo>
                      <a:pt x="102" y="19"/>
                    </a:lnTo>
                    <a:lnTo>
                      <a:pt x="98" y="21"/>
                    </a:lnTo>
                    <a:lnTo>
                      <a:pt x="70" y="15"/>
                    </a:lnTo>
                    <a:lnTo>
                      <a:pt x="68" y="14"/>
                    </a:lnTo>
                    <a:lnTo>
                      <a:pt x="66" y="12"/>
                    </a:lnTo>
                    <a:close/>
                  </a:path>
                </a:pathLst>
              </a:custGeom>
              <a:solidFill>
                <a:srgbClr val="878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24" name="Freeform 188">
                <a:extLst>
                  <a:ext uri="{FF2B5EF4-FFF2-40B4-BE49-F238E27FC236}">
                    <a16:creationId xmlns:a16="http://schemas.microsoft.com/office/drawing/2014/main" id="{84C1BC76-0982-4B96-8FE9-951F52584EE6}"/>
                  </a:ext>
                </a:extLst>
              </p:cNvPr>
              <p:cNvSpPr>
                <a:spLocks noEditPoints="1"/>
              </p:cNvSpPr>
              <p:nvPr/>
            </p:nvSpPr>
            <p:spPr bwMode="auto">
              <a:xfrm>
                <a:off x="4621" y="2343"/>
                <a:ext cx="100" cy="20"/>
              </a:xfrm>
              <a:custGeom>
                <a:avLst/>
                <a:gdLst>
                  <a:gd name="T0" fmla="*/ 0 w 100"/>
                  <a:gd name="T1" fmla="*/ 0 h 20"/>
                  <a:gd name="T2" fmla="*/ 44 w 100"/>
                  <a:gd name="T3" fmla="*/ 8 h 20"/>
                  <a:gd name="T4" fmla="*/ 41 w 100"/>
                  <a:gd name="T5" fmla="*/ 8 h 20"/>
                  <a:gd name="T6" fmla="*/ 37 w 100"/>
                  <a:gd name="T7" fmla="*/ 10 h 20"/>
                  <a:gd name="T8" fmla="*/ 4 w 100"/>
                  <a:gd name="T9" fmla="*/ 3 h 20"/>
                  <a:gd name="T10" fmla="*/ 2 w 100"/>
                  <a:gd name="T11" fmla="*/ 2 h 20"/>
                  <a:gd name="T12" fmla="*/ 0 w 100"/>
                  <a:gd name="T13" fmla="*/ 0 h 20"/>
                  <a:gd name="T14" fmla="*/ 66 w 100"/>
                  <a:gd name="T15" fmla="*/ 12 h 20"/>
                  <a:gd name="T16" fmla="*/ 100 w 100"/>
                  <a:gd name="T17" fmla="*/ 17 h 20"/>
                  <a:gd name="T18" fmla="*/ 96 w 100"/>
                  <a:gd name="T19" fmla="*/ 19 h 20"/>
                  <a:gd name="T20" fmla="*/ 93 w 100"/>
                  <a:gd name="T21" fmla="*/ 20 h 20"/>
                  <a:gd name="T22" fmla="*/ 69 w 100"/>
                  <a:gd name="T23" fmla="*/ 15 h 20"/>
                  <a:gd name="T24" fmla="*/ 68 w 100"/>
                  <a:gd name="T25" fmla="*/ 13 h 20"/>
                  <a:gd name="T26" fmla="*/ 66 w 100"/>
                  <a:gd name="T27" fmla="*/ 1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20">
                    <a:moveTo>
                      <a:pt x="0" y="0"/>
                    </a:moveTo>
                    <a:lnTo>
                      <a:pt x="44" y="8"/>
                    </a:lnTo>
                    <a:lnTo>
                      <a:pt x="41" y="8"/>
                    </a:lnTo>
                    <a:lnTo>
                      <a:pt x="37" y="10"/>
                    </a:lnTo>
                    <a:lnTo>
                      <a:pt x="4" y="3"/>
                    </a:lnTo>
                    <a:lnTo>
                      <a:pt x="2" y="2"/>
                    </a:lnTo>
                    <a:lnTo>
                      <a:pt x="0" y="0"/>
                    </a:lnTo>
                    <a:close/>
                    <a:moveTo>
                      <a:pt x="66" y="12"/>
                    </a:moveTo>
                    <a:lnTo>
                      <a:pt x="100" y="17"/>
                    </a:lnTo>
                    <a:lnTo>
                      <a:pt x="96" y="19"/>
                    </a:lnTo>
                    <a:lnTo>
                      <a:pt x="93" y="20"/>
                    </a:lnTo>
                    <a:lnTo>
                      <a:pt x="69" y="15"/>
                    </a:lnTo>
                    <a:lnTo>
                      <a:pt x="68" y="13"/>
                    </a:lnTo>
                    <a:lnTo>
                      <a:pt x="66" y="12"/>
                    </a:lnTo>
                    <a:close/>
                  </a:path>
                </a:pathLst>
              </a:custGeom>
              <a:solidFill>
                <a:srgbClr val="807F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25" name="Freeform 189">
                <a:extLst>
                  <a:ext uri="{FF2B5EF4-FFF2-40B4-BE49-F238E27FC236}">
                    <a16:creationId xmlns:a16="http://schemas.microsoft.com/office/drawing/2014/main" id="{7D8C85C7-1A10-461A-8068-A965F26C71FF}"/>
                  </a:ext>
                </a:extLst>
              </p:cNvPr>
              <p:cNvSpPr>
                <a:spLocks noEditPoints="1"/>
              </p:cNvSpPr>
              <p:nvPr/>
            </p:nvSpPr>
            <p:spPr bwMode="auto">
              <a:xfrm>
                <a:off x="4623" y="2345"/>
                <a:ext cx="94" cy="18"/>
              </a:xfrm>
              <a:custGeom>
                <a:avLst/>
                <a:gdLst>
                  <a:gd name="T0" fmla="*/ 0 w 94"/>
                  <a:gd name="T1" fmla="*/ 0 h 18"/>
                  <a:gd name="T2" fmla="*/ 39 w 94"/>
                  <a:gd name="T3" fmla="*/ 6 h 18"/>
                  <a:gd name="T4" fmla="*/ 35 w 94"/>
                  <a:gd name="T5" fmla="*/ 8 h 18"/>
                  <a:gd name="T6" fmla="*/ 34 w 94"/>
                  <a:gd name="T7" fmla="*/ 10 h 18"/>
                  <a:gd name="T8" fmla="*/ 2 w 94"/>
                  <a:gd name="T9" fmla="*/ 5 h 18"/>
                  <a:gd name="T10" fmla="*/ 2 w 94"/>
                  <a:gd name="T11" fmla="*/ 1 h 18"/>
                  <a:gd name="T12" fmla="*/ 0 w 94"/>
                  <a:gd name="T13" fmla="*/ 0 h 18"/>
                  <a:gd name="T14" fmla="*/ 66 w 94"/>
                  <a:gd name="T15" fmla="*/ 11 h 18"/>
                  <a:gd name="T16" fmla="*/ 94 w 94"/>
                  <a:gd name="T17" fmla="*/ 17 h 18"/>
                  <a:gd name="T18" fmla="*/ 91 w 94"/>
                  <a:gd name="T19" fmla="*/ 18 h 18"/>
                  <a:gd name="T20" fmla="*/ 88 w 94"/>
                  <a:gd name="T21" fmla="*/ 18 h 18"/>
                  <a:gd name="T22" fmla="*/ 67 w 94"/>
                  <a:gd name="T23" fmla="*/ 15 h 18"/>
                  <a:gd name="T24" fmla="*/ 67 w 94"/>
                  <a:gd name="T25" fmla="*/ 13 h 18"/>
                  <a:gd name="T26" fmla="*/ 66 w 94"/>
                  <a:gd name="T27" fmla="*/ 11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18">
                    <a:moveTo>
                      <a:pt x="0" y="0"/>
                    </a:moveTo>
                    <a:lnTo>
                      <a:pt x="39" y="6"/>
                    </a:lnTo>
                    <a:lnTo>
                      <a:pt x="35" y="8"/>
                    </a:lnTo>
                    <a:lnTo>
                      <a:pt x="34" y="10"/>
                    </a:lnTo>
                    <a:lnTo>
                      <a:pt x="2" y="5"/>
                    </a:lnTo>
                    <a:lnTo>
                      <a:pt x="2" y="1"/>
                    </a:lnTo>
                    <a:lnTo>
                      <a:pt x="0" y="0"/>
                    </a:lnTo>
                    <a:close/>
                    <a:moveTo>
                      <a:pt x="66" y="11"/>
                    </a:moveTo>
                    <a:lnTo>
                      <a:pt x="94" y="17"/>
                    </a:lnTo>
                    <a:lnTo>
                      <a:pt x="91" y="18"/>
                    </a:lnTo>
                    <a:lnTo>
                      <a:pt x="88" y="18"/>
                    </a:lnTo>
                    <a:lnTo>
                      <a:pt x="67" y="15"/>
                    </a:lnTo>
                    <a:lnTo>
                      <a:pt x="67" y="13"/>
                    </a:lnTo>
                    <a:lnTo>
                      <a:pt x="66" y="11"/>
                    </a:lnTo>
                    <a:close/>
                  </a:path>
                </a:pathLst>
              </a:custGeom>
              <a:solidFill>
                <a:srgbClr val="7D7B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26" name="Freeform 190">
                <a:extLst>
                  <a:ext uri="{FF2B5EF4-FFF2-40B4-BE49-F238E27FC236}">
                    <a16:creationId xmlns:a16="http://schemas.microsoft.com/office/drawing/2014/main" id="{08BD378F-73C7-4E06-BFD9-E8AC12BF258B}"/>
                  </a:ext>
                </a:extLst>
              </p:cNvPr>
              <p:cNvSpPr>
                <a:spLocks noEditPoints="1"/>
              </p:cNvSpPr>
              <p:nvPr/>
            </p:nvSpPr>
            <p:spPr bwMode="auto">
              <a:xfrm>
                <a:off x="4625" y="2346"/>
                <a:ext cx="89" cy="19"/>
              </a:xfrm>
              <a:custGeom>
                <a:avLst/>
                <a:gdLst>
                  <a:gd name="T0" fmla="*/ 0 w 89"/>
                  <a:gd name="T1" fmla="*/ 0 h 19"/>
                  <a:gd name="T2" fmla="*/ 33 w 89"/>
                  <a:gd name="T3" fmla="*/ 7 h 19"/>
                  <a:gd name="T4" fmla="*/ 32 w 89"/>
                  <a:gd name="T5" fmla="*/ 9 h 19"/>
                  <a:gd name="T6" fmla="*/ 28 w 89"/>
                  <a:gd name="T7" fmla="*/ 10 h 19"/>
                  <a:gd name="T8" fmla="*/ 1 w 89"/>
                  <a:gd name="T9" fmla="*/ 5 h 19"/>
                  <a:gd name="T10" fmla="*/ 0 w 89"/>
                  <a:gd name="T11" fmla="*/ 4 h 19"/>
                  <a:gd name="T12" fmla="*/ 0 w 89"/>
                  <a:gd name="T13" fmla="*/ 0 h 19"/>
                  <a:gd name="T14" fmla="*/ 65 w 89"/>
                  <a:gd name="T15" fmla="*/ 12 h 19"/>
                  <a:gd name="T16" fmla="*/ 89 w 89"/>
                  <a:gd name="T17" fmla="*/ 17 h 19"/>
                  <a:gd name="T18" fmla="*/ 86 w 89"/>
                  <a:gd name="T19" fmla="*/ 17 h 19"/>
                  <a:gd name="T20" fmla="*/ 82 w 89"/>
                  <a:gd name="T21" fmla="*/ 19 h 19"/>
                  <a:gd name="T22" fmla="*/ 67 w 89"/>
                  <a:gd name="T23" fmla="*/ 17 h 19"/>
                  <a:gd name="T24" fmla="*/ 65 w 89"/>
                  <a:gd name="T25" fmla="*/ 14 h 19"/>
                  <a:gd name="T26" fmla="*/ 65 w 89"/>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19">
                    <a:moveTo>
                      <a:pt x="0" y="0"/>
                    </a:moveTo>
                    <a:lnTo>
                      <a:pt x="33" y="7"/>
                    </a:lnTo>
                    <a:lnTo>
                      <a:pt x="32" y="9"/>
                    </a:lnTo>
                    <a:lnTo>
                      <a:pt x="28" y="10"/>
                    </a:lnTo>
                    <a:lnTo>
                      <a:pt x="1" y="5"/>
                    </a:lnTo>
                    <a:lnTo>
                      <a:pt x="0" y="4"/>
                    </a:lnTo>
                    <a:lnTo>
                      <a:pt x="0" y="0"/>
                    </a:lnTo>
                    <a:close/>
                    <a:moveTo>
                      <a:pt x="65" y="12"/>
                    </a:moveTo>
                    <a:lnTo>
                      <a:pt x="89" y="17"/>
                    </a:lnTo>
                    <a:lnTo>
                      <a:pt x="86" y="17"/>
                    </a:lnTo>
                    <a:lnTo>
                      <a:pt x="82" y="19"/>
                    </a:lnTo>
                    <a:lnTo>
                      <a:pt x="67" y="17"/>
                    </a:lnTo>
                    <a:lnTo>
                      <a:pt x="65" y="14"/>
                    </a:lnTo>
                    <a:lnTo>
                      <a:pt x="65" y="12"/>
                    </a:lnTo>
                    <a:close/>
                  </a:path>
                </a:pathLst>
              </a:custGeom>
              <a:solidFill>
                <a:srgbClr val="7977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27" name="Freeform 191">
                <a:extLst>
                  <a:ext uri="{FF2B5EF4-FFF2-40B4-BE49-F238E27FC236}">
                    <a16:creationId xmlns:a16="http://schemas.microsoft.com/office/drawing/2014/main" id="{92DE4455-7365-4B95-AB59-1F51D5F77567}"/>
                  </a:ext>
                </a:extLst>
              </p:cNvPr>
              <p:cNvSpPr>
                <a:spLocks noEditPoints="1"/>
              </p:cNvSpPr>
              <p:nvPr/>
            </p:nvSpPr>
            <p:spPr bwMode="auto">
              <a:xfrm>
                <a:off x="4625" y="2350"/>
                <a:ext cx="86" cy="17"/>
              </a:xfrm>
              <a:custGeom>
                <a:avLst/>
                <a:gdLst>
                  <a:gd name="T0" fmla="*/ 0 w 86"/>
                  <a:gd name="T1" fmla="*/ 0 h 17"/>
                  <a:gd name="T2" fmla="*/ 32 w 86"/>
                  <a:gd name="T3" fmla="*/ 5 h 17"/>
                  <a:gd name="T4" fmla="*/ 28 w 86"/>
                  <a:gd name="T5" fmla="*/ 6 h 17"/>
                  <a:gd name="T6" fmla="*/ 27 w 86"/>
                  <a:gd name="T7" fmla="*/ 6 h 17"/>
                  <a:gd name="T8" fmla="*/ 3 w 86"/>
                  <a:gd name="T9" fmla="*/ 3 h 17"/>
                  <a:gd name="T10" fmla="*/ 1 w 86"/>
                  <a:gd name="T11" fmla="*/ 1 h 17"/>
                  <a:gd name="T12" fmla="*/ 0 w 86"/>
                  <a:gd name="T13" fmla="*/ 0 h 17"/>
                  <a:gd name="T14" fmla="*/ 65 w 86"/>
                  <a:gd name="T15" fmla="*/ 10 h 17"/>
                  <a:gd name="T16" fmla="*/ 86 w 86"/>
                  <a:gd name="T17" fmla="*/ 13 h 17"/>
                  <a:gd name="T18" fmla="*/ 82 w 86"/>
                  <a:gd name="T19" fmla="*/ 15 h 17"/>
                  <a:gd name="T20" fmla="*/ 79 w 86"/>
                  <a:gd name="T21" fmla="*/ 17 h 17"/>
                  <a:gd name="T22" fmla="*/ 67 w 86"/>
                  <a:gd name="T23" fmla="*/ 15 h 17"/>
                  <a:gd name="T24" fmla="*/ 67 w 86"/>
                  <a:gd name="T25" fmla="*/ 13 h 17"/>
                  <a:gd name="T26" fmla="*/ 65 w 86"/>
                  <a:gd name="T27" fmla="*/ 1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17">
                    <a:moveTo>
                      <a:pt x="0" y="0"/>
                    </a:moveTo>
                    <a:lnTo>
                      <a:pt x="32" y="5"/>
                    </a:lnTo>
                    <a:lnTo>
                      <a:pt x="28" y="6"/>
                    </a:lnTo>
                    <a:lnTo>
                      <a:pt x="27" y="6"/>
                    </a:lnTo>
                    <a:lnTo>
                      <a:pt x="3" y="3"/>
                    </a:lnTo>
                    <a:lnTo>
                      <a:pt x="1" y="1"/>
                    </a:lnTo>
                    <a:lnTo>
                      <a:pt x="0" y="0"/>
                    </a:lnTo>
                    <a:close/>
                    <a:moveTo>
                      <a:pt x="65" y="10"/>
                    </a:moveTo>
                    <a:lnTo>
                      <a:pt x="86" y="13"/>
                    </a:lnTo>
                    <a:lnTo>
                      <a:pt x="82" y="15"/>
                    </a:lnTo>
                    <a:lnTo>
                      <a:pt x="79" y="17"/>
                    </a:lnTo>
                    <a:lnTo>
                      <a:pt x="67" y="15"/>
                    </a:lnTo>
                    <a:lnTo>
                      <a:pt x="67" y="13"/>
                    </a:lnTo>
                    <a:lnTo>
                      <a:pt x="65" y="10"/>
                    </a:lnTo>
                    <a:close/>
                  </a:path>
                </a:pathLst>
              </a:custGeom>
              <a:solidFill>
                <a:srgbClr val="72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28" name="Freeform 192">
                <a:extLst>
                  <a:ext uri="{FF2B5EF4-FFF2-40B4-BE49-F238E27FC236}">
                    <a16:creationId xmlns:a16="http://schemas.microsoft.com/office/drawing/2014/main" id="{0A78C925-EFC6-475B-ABA5-FB7A4765C323}"/>
                  </a:ext>
                </a:extLst>
              </p:cNvPr>
              <p:cNvSpPr>
                <a:spLocks noEditPoints="1"/>
              </p:cNvSpPr>
              <p:nvPr/>
            </p:nvSpPr>
            <p:spPr bwMode="auto">
              <a:xfrm>
                <a:off x="4626" y="2351"/>
                <a:ext cx="81" cy="16"/>
              </a:xfrm>
              <a:custGeom>
                <a:avLst/>
                <a:gdLst>
                  <a:gd name="T0" fmla="*/ 0 w 81"/>
                  <a:gd name="T1" fmla="*/ 0 h 16"/>
                  <a:gd name="T2" fmla="*/ 27 w 81"/>
                  <a:gd name="T3" fmla="*/ 5 h 16"/>
                  <a:gd name="T4" fmla="*/ 26 w 81"/>
                  <a:gd name="T5" fmla="*/ 5 h 16"/>
                  <a:gd name="T6" fmla="*/ 24 w 81"/>
                  <a:gd name="T7" fmla="*/ 7 h 16"/>
                  <a:gd name="T8" fmla="*/ 4 w 81"/>
                  <a:gd name="T9" fmla="*/ 4 h 16"/>
                  <a:gd name="T10" fmla="*/ 2 w 81"/>
                  <a:gd name="T11" fmla="*/ 2 h 16"/>
                  <a:gd name="T12" fmla="*/ 0 w 81"/>
                  <a:gd name="T13" fmla="*/ 0 h 16"/>
                  <a:gd name="T14" fmla="*/ 66 w 81"/>
                  <a:gd name="T15" fmla="*/ 12 h 16"/>
                  <a:gd name="T16" fmla="*/ 81 w 81"/>
                  <a:gd name="T17" fmla="*/ 14 h 16"/>
                  <a:gd name="T18" fmla="*/ 78 w 81"/>
                  <a:gd name="T19" fmla="*/ 16 h 16"/>
                  <a:gd name="T20" fmla="*/ 73 w 81"/>
                  <a:gd name="T21" fmla="*/ 16 h 16"/>
                  <a:gd name="T22" fmla="*/ 66 w 81"/>
                  <a:gd name="T23" fmla="*/ 16 h 16"/>
                  <a:gd name="T24" fmla="*/ 66 w 81"/>
                  <a:gd name="T25" fmla="*/ 14 h 16"/>
                  <a:gd name="T26" fmla="*/ 66 w 81"/>
                  <a:gd name="T27" fmla="*/ 1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16">
                    <a:moveTo>
                      <a:pt x="0" y="0"/>
                    </a:moveTo>
                    <a:lnTo>
                      <a:pt x="27" y="5"/>
                    </a:lnTo>
                    <a:lnTo>
                      <a:pt x="26" y="5"/>
                    </a:lnTo>
                    <a:lnTo>
                      <a:pt x="24" y="7"/>
                    </a:lnTo>
                    <a:lnTo>
                      <a:pt x="4" y="4"/>
                    </a:lnTo>
                    <a:lnTo>
                      <a:pt x="2" y="2"/>
                    </a:lnTo>
                    <a:lnTo>
                      <a:pt x="0" y="0"/>
                    </a:lnTo>
                    <a:close/>
                    <a:moveTo>
                      <a:pt x="66" y="12"/>
                    </a:moveTo>
                    <a:lnTo>
                      <a:pt x="81" y="14"/>
                    </a:lnTo>
                    <a:lnTo>
                      <a:pt x="78" y="16"/>
                    </a:lnTo>
                    <a:lnTo>
                      <a:pt x="73" y="16"/>
                    </a:lnTo>
                    <a:lnTo>
                      <a:pt x="66" y="16"/>
                    </a:lnTo>
                    <a:lnTo>
                      <a:pt x="66" y="14"/>
                    </a:lnTo>
                    <a:lnTo>
                      <a:pt x="66" y="12"/>
                    </a:lnTo>
                    <a:close/>
                  </a:path>
                </a:pathLst>
              </a:custGeom>
              <a:solidFill>
                <a:srgbClr val="6F6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29" name="Freeform 193">
                <a:extLst>
                  <a:ext uri="{FF2B5EF4-FFF2-40B4-BE49-F238E27FC236}">
                    <a16:creationId xmlns:a16="http://schemas.microsoft.com/office/drawing/2014/main" id="{88E4CB99-6659-4A2C-94DA-9923DE42AC7F}"/>
                  </a:ext>
                </a:extLst>
              </p:cNvPr>
              <p:cNvSpPr>
                <a:spLocks noEditPoints="1"/>
              </p:cNvSpPr>
              <p:nvPr/>
            </p:nvSpPr>
            <p:spPr bwMode="auto">
              <a:xfrm>
                <a:off x="4628" y="2353"/>
                <a:ext cx="76" cy="15"/>
              </a:xfrm>
              <a:custGeom>
                <a:avLst/>
                <a:gdLst>
                  <a:gd name="T0" fmla="*/ 0 w 76"/>
                  <a:gd name="T1" fmla="*/ 0 h 15"/>
                  <a:gd name="T2" fmla="*/ 24 w 76"/>
                  <a:gd name="T3" fmla="*/ 3 h 15"/>
                  <a:gd name="T4" fmla="*/ 22 w 76"/>
                  <a:gd name="T5" fmla="*/ 5 h 15"/>
                  <a:gd name="T6" fmla="*/ 18 w 76"/>
                  <a:gd name="T7" fmla="*/ 7 h 15"/>
                  <a:gd name="T8" fmla="*/ 3 w 76"/>
                  <a:gd name="T9" fmla="*/ 3 h 15"/>
                  <a:gd name="T10" fmla="*/ 2 w 76"/>
                  <a:gd name="T11" fmla="*/ 2 h 15"/>
                  <a:gd name="T12" fmla="*/ 0 w 76"/>
                  <a:gd name="T13" fmla="*/ 0 h 15"/>
                  <a:gd name="T14" fmla="*/ 64 w 76"/>
                  <a:gd name="T15" fmla="*/ 12 h 15"/>
                  <a:gd name="T16" fmla="*/ 76 w 76"/>
                  <a:gd name="T17" fmla="*/ 14 h 15"/>
                  <a:gd name="T18" fmla="*/ 71 w 76"/>
                  <a:gd name="T19" fmla="*/ 14 h 15"/>
                  <a:gd name="T20" fmla="*/ 67 w 76"/>
                  <a:gd name="T21" fmla="*/ 15 h 15"/>
                  <a:gd name="T22" fmla="*/ 64 w 76"/>
                  <a:gd name="T23" fmla="*/ 15 h 15"/>
                  <a:gd name="T24" fmla="*/ 64 w 76"/>
                  <a:gd name="T25" fmla="*/ 14 h 15"/>
                  <a:gd name="T26" fmla="*/ 64 w 76"/>
                  <a:gd name="T27" fmla="*/ 1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5">
                    <a:moveTo>
                      <a:pt x="0" y="0"/>
                    </a:moveTo>
                    <a:lnTo>
                      <a:pt x="24" y="3"/>
                    </a:lnTo>
                    <a:lnTo>
                      <a:pt x="22" y="5"/>
                    </a:lnTo>
                    <a:lnTo>
                      <a:pt x="18" y="7"/>
                    </a:lnTo>
                    <a:lnTo>
                      <a:pt x="3" y="3"/>
                    </a:lnTo>
                    <a:lnTo>
                      <a:pt x="2" y="2"/>
                    </a:lnTo>
                    <a:lnTo>
                      <a:pt x="0" y="0"/>
                    </a:lnTo>
                    <a:close/>
                    <a:moveTo>
                      <a:pt x="64" y="12"/>
                    </a:moveTo>
                    <a:lnTo>
                      <a:pt x="76" y="14"/>
                    </a:lnTo>
                    <a:lnTo>
                      <a:pt x="71" y="14"/>
                    </a:lnTo>
                    <a:lnTo>
                      <a:pt x="67" y="15"/>
                    </a:lnTo>
                    <a:lnTo>
                      <a:pt x="64" y="15"/>
                    </a:lnTo>
                    <a:lnTo>
                      <a:pt x="64" y="14"/>
                    </a:lnTo>
                    <a:lnTo>
                      <a:pt x="64" y="12"/>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30" name="Freeform 194">
                <a:extLst>
                  <a:ext uri="{FF2B5EF4-FFF2-40B4-BE49-F238E27FC236}">
                    <a16:creationId xmlns:a16="http://schemas.microsoft.com/office/drawing/2014/main" id="{585CBC8D-5B56-4F44-916E-D0B77E421C54}"/>
                  </a:ext>
                </a:extLst>
              </p:cNvPr>
              <p:cNvSpPr>
                <a:spLocks noEditPoints="1"/>
              </p:cNvSpPr>
              <p:nvPr/>
            </p:nvSpPr>
            <p:spPr bwMode="auto">
              <a:xfrm>
                <a:off x="4630" y="2355"/>
                <a:ext cx="69" cy="15"/>
              </a:xfrm>
              <a:custGeom>
                <a:avLst/>
                <a:gdLst>
                  <a:gd name="T0" fmla="*/ 0 w 69"/>
                  <a:gd name="T1" fmla="*/ 0 h 15"/>
                  <a:gd name="T2" fmla="*/ 20 w 69"/>
                  <a:gd name="T3" fmla="*/ 3 h 15"/>
                  <a:gd name="T4" fmla="*/ 16 w 69"/>
                  <a:gd name="T5" fmla="*/ 5 h 15"/>
                  <a:gd name="T6" fmla="*/ 15 w 69"/>
                  <a:gd name="T7" fmla="*/ 7 h 15"/>
                  <a:gd name="T8" fmla="*/ 3 w 69"/>
                  <a:gd name="T9" fmla="*/ 5 h 15"/>
                  <a:gd name="T10" fmla="*/ 1 w 69"/>
                  <a:gd name="T11" fmla="*/ 1 h 15"/>
                  <a:gd name="T12" fmla="*/ 0 w 69"/>
                  <a:gd name="T13" fmla="*/ 0 h 15"/>
                  <a:gd name="T14" fmla="*/ 62 w 69"/>
                  <a:gd name="T15" fmla="*/ 12 h 15"/>
                  <a:gd name="T16" fmla="*/ 69 w 69"/>
                  <a:gd name="T17" fmla="*/ 12 h 15"/>
                  <a:gd name="T18" fmla="*/ 65 w 69"/>
                  <a:gd name="T19" fmla="*/ 13 h 15"/>
                  <a:gd name="T20" fmla="*/ 64 w 69"/>
                  <a:gd name="T21" fmla="*/ 15 h 15"/>
                  <a:gd name="T22" fmla="*/ 62 w 69"/>
                  <a:gd name="T23" fmla="*/ 13 h 15"/>
                  <a:gd name="T24" fmla="*/ 62 w 69"/>
                  <a:gd name="T25" fmla="*/ 1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5">
                    <a:moveTo>
                      <a:pt x="0" y="0"/>
                    </a:moveTo>
                    <a:lnTo>
                      <a:pt x="20" y="3"/>
                    </a:lnTo>
                    <a:lnTo>
                      <a:pt x="16" y="5"/>
                    </a:lnTo>
                    <a:lnTo>
                      <a:pt x="15" y="7"/>
                    </a:lnTo>
                    <a:lnTo>
                      <a:pt x="3" y="5"/>
                    </a:lnTo>
                    <a:lnTo>
                      <a:pt x="1" y="1"/>
                    </a:lnTo>
                    <a:lnTo>
                      <a:pt x="0" y="0"/>
                    </a:lnTo>
                    <a:close/>
                    <a:moveTo>
                      <a:pt x="62" y="12"/>
                    </a:moveTo>
                    <a:lnTo>
                      <a:pt x="69" y="12"/>
                    </a:lnTo>
                    <a:lnTo>
                      <a:pt x="65" y="13"/>
                    </a:lnTo>
                    <a:lnTo>
                      <a:pt x="64" y="15"/>
                    </a:lnTo>
                    <a:lnTo>
                      <a:pt x="62" y="13"/>
                    </a:lnTo>
                    <a:lnTo>
                      <a:pt x="62" y="12"/>
                    </a:lnTo>
                    <a:close/>
                  </a:path>
                </a:pathLst>
              </a:custGeom>
              <a:solidFill>
                <a:srgbClr val="6562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31" name="Freeform 195">
                <a:extLst>
                  <a:ext uri="{FF2B5EF4-FFF2-40B4-BE49-F238E27FC236}">
                    <a16:creationId xmlns:a16="http://schemas.microsoft.com/office/drawing/2014/main" id="{53B5CD73-3899-4541-9705-8D48A5BEDDD6}"/>
                  </a:ext>
                </a:extLst>
              </p:cNvPr>
              <p:cNvSpPr>
                <a:spLocks noEditPoints="1"/>
              </p:cNvSpPr>
              <p:nvPr/>
            </p:nvSpPr>
            <p:spPr bwMode="auto">
              <a:xfrm>
                <a:off x="4631" y="2356"/>
                <a:ext cx="64" cy="14"/>
              </a:xfrm>
              <a:custGeom>
                <a:avLst/>
                <a:gdLst>
                  <a:gd name="T0" fmla="*/ 0 w 64"/>
                  <a:gd name="T1" fmla="*/ 0 h 14"/>
                  <a:gd name="T2" fmla="*/ 15 w 64"/>
                  <a:gd name="T3" fmla="*/ 4 h 14"/>
                  <a:gd name="T4" fmla="*/ 14 w 64"/>
                  <a:gd name="T5" fmla="*/ 6 h 14"/>
                  <a:gd name="T6" fmla="*/ 12 w 64"/>
                  <a:gd name="T7" fmla="*/ 7 h 14"/>
                  <a:gd name="T8" fmla="*/ 4 w 64"/>
                  <a:gd name="T9" fmla="*/ 6 h 14"/>
                  <a:gd name="T10" fmla="*/ 2 w 64"/>
                  <a:gd name="T11" fmla="*/ 4 h 14"/>
                  <a:gd name="T12" fmla="*/ 0 w 64"/>
                  <a:gd name="T13" fmla="*/ 0 h 14"/>
                  <a:gd name="T14" fmla="*/ 61 w 64"/>
                  <a:gd name="T15" fmla="*/ 12 h 14"/>
                  <a:gd name="T16" fmla="*/ 64 w 64"/>
                  <a:gd name="T17" fmla="*/ 12 h 14"/>
                  <a:gd name="T18" fmla="*/ 63 w 64"/>
                  <a:gd name="T19" fmla="*/ 12 h 14"/>
                  <a:gd name="T20" fmla="*/ 63 w 64"/>
                  <a:gd name="T21" fmla="*/ 14 h 14"/>
                  <a:gd name="T22" fmla="*/ 61 w 64"/>
                  <a:gd name="T23" fmla="*/ 12 h 14"/>
                  <a:gd name="T24" fmla="*/ 61 w 6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4">
                    <a:moveTo>
                      <a:pt x="0" y="0"/>
                    </a:moveTo>
                    <a:lnTo>
                      <a:pt x="15" y="4"/>
                    </a:lnTo>
                    <a:lnTo>
                      <a:pt x="14" y="6"/>
                    </a:lnTo>
                    <a:lnTo>
                      <a:pt x="12" y="7"/>
                    </a:lnTo>
                    <a:lnTo>
                      <a:pt x="4" y="6"/>
                    </a:lnTo>
                    <a:lnTo>
                      <a:pt x="2" y="4"/>
                    </a:lnTo>
                    <a:lnTo>
                      <a:pt x="0" y="0"/>
                    </a:lnTo>
                    <a:close/>
                    <a:moveTo>
                      <a:pt x="61" y="12"/>
                    </a:moveTo>
                    <a:lnTo>
                      <a:pt x="64" y="12"/>
                    </a:lnTo>
                    <a:lnTo>
                      <a:pt x="63" y="12"/>
                    </a:lnTo>
                    <a:lnTo>
                      <a:pt x="63" y="14"/>
                    </a:lnTo>
                    <a:lnTo>
                      <a:pt x="61" y="12"/>
                    </a:lnTo>
                    <a:close/>
                  </a:path>
                </a:pathLst>
              </a:custGeom>
              <a:solidFill>
                <a:srgbClr val="615E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32" name="Freeform 196">
                <a:extLst>
                  <a:ext uri="{FF2B5EF4-FFF2-40B4-BE49-F238E27FC236}">
                    <a16:creationId xmlns:a16="http://schemas.microsoft.com/office/drawing/2014/main" id="{7732619C-4751-41B0-9929-C851D76491FA}"/>
                  </a:ext>
                </a:extLst>
              </p:cNvPr>
              <p:cNvSpPr>
                <a:spLocks/>
              </p:cNvSpPr>
              <p:nvPr/>
            </p:nvSpPr>
            <p:spPr bwMode="auto">
              <a:xfrm>
                <a:off x="4633" y="2360"/>
                <a:ext cx="12" cy="3"/>
              </a:xfrm>
              <a:custGeom>
                <a:avLst/>
                <a:gdLst>
                  <a:gd name="T0" fmla="*/ 0 w 12"/>
                  <a:gd name="T1" fmla="*/ 0 h 3"/>
                  <a:gd name="T2" fmla="*/ 12 w 12"/>
                  <a:gd name="T3" fmla="*/ 2 h 3"/>
                  <a:gd name="T4" fmla="*/ 10 w 12"/>
                  <a:gd name="T5" fmla="*/ 3 h 3"/>
                  <a:gd name="T6" fmla="*/ 8 w 12"/>
                  <a:gd name="T7" fmla="*/ 3 h 3"/>
                  <a:gd name="T8" fmla="*/ 5 w 12"/>
                  <a:gd name="T9" fmla="*/ 3 h 3"/>
                  <a:gd name="T10" fmla="*/ 3 w 12"/>
                  <a:gd name="T11" fmla="*/ 2 h 3"/>
                  <a:gd name="T12" fmla="*/ 0 w 1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
                    <a:moveTo>
                      <a:pt x="0" y="0"/>
                    </a:moveTo>
                    <a:lnTo>
                      <a:pt x="12" y="2"/>
                    </a:lnTo>
                    <a:lnTo>
                      <a:pt x="10" y="3"/>
                    </a:lnTo>
                    <a:lnTo>
                      <a:pt x="8" y="3"/>
                    </a:lnTo>
                    <a:lnTo>
                      <a:pt x="5" y="3"/>
                    </a:lnTo>
                    <a:lnTo>
                      <a:pt x="3" y="2"/>
                    </a:lnTo>
                    <a:lnTo>
                      <a:pt x="0" y="0"/>
                    </a:lnTo>
                    <a:close/>
                  </a:path>
                </a:pathLst>
              </a:custGeom>
              <a:solidFill>
                <a:srgbClr val="5C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33" name="Freeform 197">
                <a:extLst>
                  <a:ext uri="{FF2B5EF4-FFF2-40B4-BE49-F238E27FC236}">
                    <a16:creationId xmlns:a16="http://schemas.microsoft.com/office/drawing/2014/main" id="{4B7E002A-309C-445A-830B-4C2B89DB50E8}"/>
                  </a:ext>
                </a:extLst>
              </p:cNvPr>
              <p:cNvSpPr>
                <a:spLocks/>
              </p:cNvSpPr>
              <p:nvPr/>
            </p:nvSpPr>
            <p:spPr bwMode="auto">
              <a:xfrm>
                <a:off x="4635" y="2362"/>
                <a:ext cx="8" cy="3"/>
              </a:xfrm>
              <a:custGeom>
                <a:avLst/>
                <a:gdLst>
                  <a:gd name="T0" fmla="*/ 0 w 8"/>
                  <a:gd name="T1" fmla="*/ 0 h 3"/>
                  <a:gd name="T2" fmla="*/ 8 w 8"/>
                  <a:gd name="T3" fmla="*/ 1 h 3"/>
                  <a:gd name="T4" fmla="*/ 6 w 8"/>
                  <a:gd name="T5" fmla="*/ 1 h 3"/>
                  <a:gd name="T6" fmla="*/ 5 w 8"/>
                  <a:gd name="T7" fmla="*/ 3 h 3"/>
                  <a:gd name="T8" fmla="*/ 3 w 8"/>
                  <a:gd name="T9" fmla="*/ 1 h 3"/>
                  <a:gd name="T10" fmla="*/ 0 w 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0" y="0"/>
                    </a:moveTo>
                    <a:lnTo>
                      <a:pt x="8" y="1"/>
                    </a:lnTo>
                    <a:lnTo>
                      <a:pt x="6" y="1"/>
                    </a:lnTo>
                    <a:lnTo>
                      <a:pt x="5" y="3"/>
                    </a:lnTo>
                    <a:lnTo>
                      <a:pt x="3" y="1"/>
                    </a:lnTo>
                    <a:lnTo>
                      <a:pt x="0" y="0"/>
                    </a:lnTo>
                    <a:close/>
                  </a:path>
                </a:pathLst>
              </a:custGeom>
              <a:solidFill>
                <a:srgbClr val="5653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34" name="Freeform 198">
                <a:extLst>
                  <a:ext uri="{FF2B5EF4-FFF2-40B4-BE49-F238E27FC236}">
                    <a16:creationId xmlns:a16="http://schemas.microsoft.com/office/drawing/2014/main" id="{D24241D1-FF0B-4A01-8325-D9504E26B137}"/>
                  </a:ext>
                </a:extLst>
              </p:cNvPr>
              <p:cNvSpPr>
                <a:spLocks/>
              </p:cNvSpPr>
              <p:nvPr/>
            </p:nvSpPr>
            <p:spPr bwMode="auto">
              <a:xfrm>
                <a:off x="4638" y="2363"/>
                <a:ext cx="3" cy="2"/>
              </a:xfrm>
              <a:custGeom>
                <a:avLst/>
                <a:gdLst>
                  <a:gd name="T0" fmla="*/ 0 w 3"/>
                  <a:gd name="T1" fmla="*/ 0 h 2"/>
                  <a:gd name="T2" fmla="*/ 3 w 3"/>
                  <a:gd name="T3" fmla="*/ 0 h 2"/>
                  <a:gd name="T4" fmla="*/ 2 w 3"/>
                  <a:gd name="T5" fmla="*/ 2 h 2"/>
                  <a:gd name="T6" fmla="*/ 2 w 3"/>
                  <a:gd name="T7" fmla="*/ 2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0"/>
                    </a:lnTo>
                    <a:lnTo>
                      <a:pt x="2" y="2"/>
                    </a:lnTo>
                    <a:lnTo>
                      <a:pt x="0" y="0"/>
                    </a:lnTo>
                    <a:close/>
                  </a:path>
                </a:pathLst>
              </a:custGeom>
              <a:solidFill>
                <a:srgbClr val="524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35" name="Freeform 199">
                <a:extLst>
                  <a:ext uri="{FF2B5EF4-FFF2-40B4-BE49-F238E27FC236}">
                    <a16:creationId xmlns:a16="http://schemas.microsoft.com/office/drawing/2014/main" id="{ED70DC5E-7204-43CB-A319-33572D4A3E00}"/>
                  </a:ext>
                </a:extLst>
              </p:cNvPr>
              <p:cNvSpPr>
                <a:spLocks/>
              </p:cNvSpPr>
              <p:nvPr/>
            </p:nvSpPr>
            <p:spPr bwMode="auto">
              <a:xfrm>
                <a:off x="4606" y="2155"/>
                <a:ext cx="230" cy="215"/>
              </a:xfrm>
              <a:custGeom>
                <a:avLst/>
                <a:gdLst>
                  <a:gd name="T0" fmla="*/ 221 w 230"/>
                  <a:gd name="T1" fmla="*/ 109 h 215"/>
                  <a:gd name="T2" fmla="*/ 224 w 230"/>
                  <a:gd name="T3" fmla="*/ 114 h 215"/>
                  <a:gd name="T4" fmla="*/ 228 w 230"/>
                  <a:gd name="T5" fmla="*/ 119 h 215"/>
                  <a:gd name="T6" fmla="*/ 230 w 230"/>
                  <a:gd name="T7" fmla="*/ 125 h 215"/>
                  <a:gd name="T8" fmla="*/ 230 w 230"/>
                  <a:gd name="T9" fmla="*/ 131 h 215"/>
                  <a:gd name="T10" fmla="*/ 228 w 230"/>
                  <a:gd name="T11" fmla="*/ 136 h 215"/>
                  <a:gd name="T12" fmla="*/ 226 w 230"/>
                  <a:gd name="T13" fmla="*/ 141 h 215"/>
                  <a:gd name="T14" fmla="*/ 224 w 230"/>
                  <a:gd name="T15" fmla="*/ 147 h 215"/>
                  <a:gd name="T16" fmla="*/ 219 w 230"/>
                  <a:gd name="T17" fmla="*/ 152 h 215"/>
                  <a:gd name="T18" fmla="*/ 208 w 230"/>
                  <a:gd name="T19" fmla="*/ 161 h 215"/>
                  <a:gd name="T20" fmla="*/ 192 w 230"/>
                  <a:gd name="T21" fmla="*/ 171 h 215"/>
                  <a:gd name="T22" fmla="*/ 176 w 230"/>
                  <a:gd name="T23" fmla="*/ 180 h 215"/>
                  <a:gd name="T24" fmla="*/ 159 w 230"/>
                  <a:gd name="T25" fmla="*/ 188 h 215"/>
                  <a:gd name="T26" fmla="*/ 122 w 230"/>
                  <a:gd name="T27" fmla="*/ 203 h 215"/>
                  <a:gd name="T28" fmla="*/ 88 w 230"/>
                  <a:gd name="T29" fmla="*/ 215 h 215"/>
                  <a:gd name="T30" fmla="*/ 84 w 230"/>
                  <a:gd name="T31" fmla="*/ 205 h 215"/>
                  <a:gd name="T32" fmla="*/ 81 w 230"/>
                  <a:gd name="T33" fmla="*/ 198 h 215"/>
                  <a:gd name="T34" fmla="*/ 76 w 230"/>
                  <a:gd name="T35" fmla="*/ 195 h 215"/>
                  <a:gd name="T36" fmla="*/ 69 w 230"/>
                  <a:gd name="T37" fmla="*/ 193 h 215"/>
                  <a:gd name="T38" fmla="*/ 62 w 230"/>
                  <a:gd name="T39" fmla="*/ 195 h 215"/>
                  <a:gd name="T40" fmla="*/ 52 w 230"/>
                  <a:gd name="T41" fmla="*/ 198 h 215"/>
                  <a:gd name="T42" fmla="*/ 44 w 230"/>
                  <a:gd name="T43" fmla="*/ 203 h 215"/>
                  <a:gd name="T44" fmla="*/ 34 w 230"/>
                  <a:gd name="T45" fmla="*/ 210 h 215"/>
                  <a:gd name="T46" fmla="*/ 25 w 230"/>
                  <a:gd name="T47" fmla="*/ 201 h 215"/>
                  <a:gd name="T48" fmla="*/ 17 w 230"/>
                  <a:gd name="T49" fmla="*/ 191 h 215"/>
                  <a:gd name="T50" fmla="*/ 12 w 230"/>
                  <a:gd name="T51" fmla="*/ 181 h 215"/>
                  <a:gd name="T52" fmla="*/ 7 w 230"/>
                  <a:gd name="T53" fmla="*/ 171 h 215"/>
                  <a:gd name="T54" fmla="*/ 3 w 230"/>
                  <a:gd name="T55" fmla="*/ 158 h 215"/>
                  <a:gd name="T56" fmla="*/ 0 w 230"/>
                  <a:gd name="T57" fmla="*/ 146 h 215"/>
                  <a:gd name="T58" fmla="*/ 0 w 230"/>
                  <a:gd name="T59" fmla="*/ 132 h 215"/>
                  <a:gd name="T60" fmla="*/ 0 w 230"/>
                  <a:gd name="T61" fmla="*/ 119 h 215"/>
                  <a:gd name="T62" fmla="*/ 2 w 230"/>
                  <a:gd name="T63" fmla="*/ 103 h 215"/>
                  <a:gd name="T64" fmla="*/ 3 w 230"/>
                  <a:gd name="T65" fmla="*/ 90 h 215"/>
                  <a:gd name="T66" fmla="*/ 8 w 230"/>
                  <a:gd name="T67" fmla="*/ 75 h 215"/>
                  <a:gd name="T68" fmla="*/ 13 w 230"/>
                  <a:gd name="T69" fmla="*/ 60 h 215"/>
                  <a:gd name="T70" fmla="*/ 20 w 230"/>
                  <a:gd name="T71" fmla="*/ 44 h 215"/>
                  <a:gd name="T72" fmla="*/ 29 w 230"/>
                  <a:gd name="T73" fmla="*/ 29 h 215"/>
                  <a:gd name="T74" fmla="*/ 39 w 230"/>
                  <a:gd name="T75" fmla="*/ 16 h 215"/>
                  <a:gd name="T76" fmla="*/ 51 w 230"/>
                  <a:gd name="T77" fmla="*/ 0 h 215"/>
                  <a:gd name="T78" fmla="*/ 61 w 230"/>
                  <a:gd name="T79" fmla="*/ 7 h 215"/>
                  <a:gd name="T80" fmla="*/ 71 w 230"/>
                  <a:gd name="T81" fmla="*/ 12 h 215"/>
                  <a:gd name="T82" fmla="*/ 73 w 230"/>
                  <a:gd name="T83" fmla="*/ 27 h 215"/>
                  <a:gd name="T84" fmla="*/ 78 w 230"/>
                  <a:gd name="T85" fmla="*/ 41 h 215"/>
                  <a:gd name="T86" fmla="*/ 84 w 230"/>
                  <a:gd name="T87" fmla="*/ 51 h 215"/>
                  <a:gd name="T88" fmla="*/ 91 w 230"/>
                  <a:gd name="T89" fmla="*/ 56 h 215"/>
                  <a:gd name="T90" fmla="*/ 94 w 230"/>
                  <a:gd name="T91" fmla="*/ 58 h 215"/>
                  <a:gd name="T92" fmla="*/ 98 w 230"/>
                  <a:gd name="T93" fmla="*/ 58 h 215"/>
                  <a:gd name="T94" fmla="*/ 101 w 230"/>
                  <a:gd name="T95" fmla="*/ 58 h 215"/>
                  <a:gd name="T96" fmla="*/ 103 w 230"/>
                  <a:gd name="T97" fmla="*/ 56 h 215"/>
                  <a:gd name="T98" fmla="*/ 106 w 230"/>
                  <a:gd name="T99" fmla="*/ 53 h 215"/>
                  <a:gd name="T100" fmla="*/ 108 w 230"/>
                  <a:gd name="T101" fmla="*/ 48 h 215"/>
                  <a:gd name="T102" fmla="*/ 108 w 230"/>
                  <a:gd name="T103" fmla="*/ 41 h 215"/>
                  <a:gd name="T104" fmla="*/ 108 w 230"/>
                  <a:gd name="T105" fmla="*/ 33 h 215"/>
                  <a:gd name="T106" fmla="*/ 137 w 230"/>
                  <a:gd name="T107" fmla="*/ 48 h 215"/>
                  <a:gd name="T108" fmla="*/ 169 w 230"/>
                  <a:gd name="T109" fmla="*/ 66 h 215"/>
                  <a:gd name="T110" fmla="*/ 184 w 230"/>
                  <a:gd name="T111" fmla="*/ 76 h 215"/>
                  <a:gd name="T112" fmla="*/ 199 w 230"/>
                  <a:gd name="T113" fmla="*/ 88 h 215"/>
                  <a:gd name="T114" fmla="*/ 211 w 230"/>
                  <a:gd name="T115" fmla="*/ 98 h 215"/>
                  <a:gd name="T116" fmla="*/ 221 w 230"/>
                  <a:gd name="T117" fmla="*/ 109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 h="215">
                    <a:moveTo>
                      <a:pt x="221" y="109"/>
                    </a:moveTo>
                    <a:lnTo>
                      <a:pt x="224" y="114"/>
                    </a:lnTo>
                    <a:lnTo>
                      <a:pt x="228" y="119"/>
                    </a:lnTo>
                    <a:lnTo>
                      <a:pt x="230" y="125"/>
                    </a:lnTo>
                    <a:lnTo>
                      <a:pt x="230" y="131"/>
                    </a:lnTo>
                    <a:lnTo>
                      <a:pt x="228" y="136"/>
                    </a:lnTo>
                    <a:lnTo>
                      <a:pt x="226" y="141"/>
                    </a:lnTo>
                    <a:lnTo>
                      <a:pt x="224" y="147"/>
                    </a:lnTo>
                    <a:lnTo>
                      <a:pt x="219" y="152"/>
                    </a:lnTo>
                    <a:lnTo>
                      <a:pt x="208" y="161"/>
                    </a:lnTo>
                    <a:lnTo>
                      <a:pt x="192" y="171"/>
                    </a:lnTo>
                    <a:lnTo>
                      <a:pt x="176" y="180"/>
                    </a:lnTo>
                    <a:lnTo>
                      <a:pt x="159" y="188"/>
                    </a:lnTo>
                    <a:lnTo>
                      <a:pt x="122" y="203"/>
                    </a:lnTo>
                    <a:lnTo>
                      <a:pt x="88" y="215"/>
                    </a:lnTo>
                    <a:lnTo>
                      <a:pt x="84" y="205"/>
                    </a:lnTo>
                    <a:lnTo>
                      <a:pt x="81" y="198"/>
                    </a:lnTo>
                    <a:lnTo>
                      <a:pt x="76" y="195"/>
                    </a:lnTo>
                    <a:lnTo>
                      <a:pt x="69" y="193"/>
                    </a:lnTo>
                    <a:lnTo>
                      <a:pt x="62" y="195"/>
                    </a:lnTo>
                    <a:lnTo>
                      <a:pt x="52" y="198"/>
                    </a:lnTo>
                    <a:lnTo>
                      <a:pt x="44" y="203"/>
                    </a:lnTo>
                    <a:lnTo>
                      <a:pt x="34" y="210"/>
                    </a:lnTo>
                    <a:lnTo>
                      <a:pt x="25" y="201"/>
                    </a:lnTo>
                    <a:lnTo>
                      <a:pt x="17" y="191"/>
                    </a:lnTo>
                    <a:lnTo>
                      <a:pt x="12" y="181"/>
                    </a:lnTo>
                    <a:lnTo>
                      <a:pt x="7" y="171"/>
                    </a:lnTo>
                    <a:lnTo>
                      <a:pt x="3" y="158"/>
                    </a:lnTo>
                    <a:lnTo>
                      <a:pt x="0" y="146"/>
                    </a:lnTo>
                    <a:lnTo>
                      <a:pt x="0" y="132"/>
                    </a:lnTo>
                    <a:lnTo>
                      <a:pt x="0" y="119"/>
                    </a:lnTo>
                    <a:lnTo>
                      <a:pt x="2" y="103"/>
                    </a:lnTo>
                    <a:lnTo>
                      <a:pt x="3" y="90"/>
                    </a:lnTo>
                    <a:lnTo>
                      <a:pt x="8" y="75"/>
                    </a:lnTo>
                    <a:lnTo>
                      <a:pt x="13" y="60"/>
                    </a:lnTo>
                    <a:lnTo>
                      <a:pt x="20" y="44"/>
                    </a:lnTo>
                    <a:lnTo>
                      <a:pt x="29" y="29"/>
                    </a:lnTo>
                    <a:lnTo>
                      <a:pt x="39" y="16"/>
                    </a:lnTo>
                    <a:lnTo>
                      <a:pt x="51" y="0"/>
                    </a:lnTo>
                    <a:lnTo>
                      <a:pt x="61" y="7"/>
                    </a:lnTo>
                    <a:lnTo>
                      <a:pt x="71" y="12"/>
                    </a:lnTo>
                    <a:lnTo>
                      <a:pt x="73" y="27"/>
                    </a:lnTo>
                    <a:lnTo>
                      <a:pt x="78" y="41"/>
                    </a:lnTo>
                    <a:lnTo>
                      <a:pt x="84" y="51"/>
                    </a:lnTo>
                    <a:lnTo>
                      <a:pt x="91" y="56"/>
                    </a:lnTo>
                    <a:lnTo>
                      <a:pt x="94" y="58"/>
                    </a:lnTo>
                    <a:lnTo>
                      <a:pt x="98" y="58"/>
                    </a:lnTo>
                    <a:lnTo>
                      <a:pt x="101" y="58"/>
                    </a:lnTo>
                    <a:lnTo>
                      <a:pt x="103" y="56"/>
                    </a:lnTo>
                    <a:lnTo>
                      <a:pt x="106" y="53"/>
                    </a:lnTo>
                    <a:lnTo>
                      <a:pt x="108" y="48"/>
                    </a:lnTo>
                    <a:lnTo>
                      <a:pt x="108" y="41"/>
                    </a:lnTo>
                    <a:lnTo>
                      <a:pt x="108" y="33"/>
                    </a:lnTo>
                    <a:lnTo>
                      <a:pt x="137" y="48"/>
                    </a:lnTo>
                    <a:lnTo>
                      <a:pt x="169" y="66"/>
                    </a:lnTo>
                    <a:lnTo>
                      <a:pt x="184" y="76"/>
                    </a:lnTo>
                    <a:lnTo>
                      <a:pt x="199" y="88"/>
                    </a:lnTo>
                    <a:lnTo>
                      <a:pt x="211" y="98"/>
                    </a:lnTo>
                    <a:lnTo>
                      <a:pt x="221" y="10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36" name="Freeform 200">
                <a:extLst>
                  <a:ext uri="{FF2B5EF4-FFF2-40B4-BE49-F238E27FC236}">
                    <a16:creationId xmlns:a16="http://schemas.microsoft.com/office/drawing/2014/main" id="{B58748E8-CBF3-4A77-A9C9-493589B0EC4A}"/>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37" name="Freeform 201">
                <a:extLst>
                  <a:ext uri="{FF2B5EF4-FFF2-40B4-BE49-F238E27FC236}">
                    <a16:creationId xmlns:a16="http://schemas.microsoft.com/office/drawing/2014/main" id="{0C6CBD4D-567D-4BF6-B4FE-FB487BEA9958}"/>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38" name="Freeform 202">
                <a:extLst>
                  <a:ext uri="{FF2B5EF4-FFF2-40B4-BE49-F238E27FC236}">
                    <a16:creationId xmlns:a16="http://schemas.microsoft.com/office/drawing/2014/main" id="{6897EF2B-345C-49EC-88D0-FAB593EF4F61}"/>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39" name="Freeform 203">
                <a:extLst>
                  <a:ext uri="{FF2B5EF4-FFF2-40B4-BE49-F238E27FC236}">
                    <a16:creationId xmlns:a16="http://schemas.microsoft.com/office/drawing/2014/main" id="{17C0641B-D8CA-4D9D-9359-733C4A9DF905}"/>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40" name="Freeform 204">
                <a:extLst>
                  <a:ext uri="{FF2B5EF4-FFF2-40B4-BE49-F238E27FC236}">
                    <a16:creationId xmlns:a16="http://schemas.microsoft.com/office/drawing/2014/main" id="{2FFB3F03-60AC-426B-9F86-B0D9B508E795}"/>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41" name="Freeform 205">
                <a:extLst>
                  <a:ext uri="{FF2B5EF4-FFF2-40B4-BE49-F238E27FC236}">
                    <a16:creationId xmlns:a16="http://schemas.microsoft.com/office/drawing/2014/main" id="{2A531D96-B450-4CCF-BF4E-6D3DD536471A}"/>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42" name="Freeform 206">
                <a:extLst>
                  <a:ext uri="{FF2B5EF4-FFF2-40B4-BE49-F238E27FC236}">
                    <a16:creationId xmlns:a16="http://schemas.microsoft.com/office/drawing/2014/main" id="{DC462D3A-3EEA-401A-9204-53C3F43EAC73}"/>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43" name="Freeform 207">
                <a:extLst>
                  <a:ext uri="{FF2B5EF4-FFF2-40B4-BE49-F238E27FC236}">
                    <a16:creationId xmlns:a16="http://schemas.microsoft.com/office/drawing/2014/main" id="{369AA064-6D1D-4211-A00D-500119C751BD}"/>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44" name="Line 208">
                <a:extLst>
                  <a:ext uri="{FF2B5EF4-FFF2-40B4-BE49-F238E27FC236}">
                    <a16:creationId xmlns:a16="http://schemas.microsoft.com/office/drawing/2014/main" id="{FC8965FB-7F37-448E-9F17-93A81A5586C4}"/>
                  </a:ext>
                </a:extLst>
              </p:cNvPr>
              <p:cNvSpPr>
                <a:spLocks noChangeShapeType="1"/>
              </p:cNvSpPr>
              <p:nvPr/>
            </p:nvSpPr>
            <p:spPr bwMode="auto">
              <a:xfrm flipV="1">
                <a:off x="3635" y="1517"/>
                <a:ext cx="385" cy="229"/>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45" name="Freeform 209">
                <a:extLst>
                  <a:ext uri="{FF2B5EF4-FFF2-40B4-BE49-F238E27FC236}">
                    <a16:creationId xmlns:a16="http://schemas.microsoft.com/office/drawing/2014/main" id="{A52EF0D5-573D-4C81-AD31-D6C494F83E6B}"/>
                  </a:ext>
                </a:extLst>
              </p:cNvPr>
              <p:cNvSpPr>
                <a:spLocks/>
              </p:cNvSpPr>
              <p:nvPr/>
            </p:nvSpPr>
            <p:spPr bwMode="auto">
              <a:xfrm>
                <a:off x="3584" y="2326"/>
                <a:ext cx="1049" cy="58"/>
              </a:xfrm>
              <a:custGeom>
                <a:avLst/>
                <a:gdLst>
                  <a:gd name="T0" fmla="*/ 1049 w 1049"/>
                  <a:gd name="T1" fmla="*/ 34 h 58"/>
                  <a:gd name="T2" fmla="*/ 1039 w 1049"/>
                  <a:gd name="T3" fmla="*/ 36 h 58"/>
                  <a:gd name="T4" fmla="*/ 1030 w 1049"/>
                  <a:gd name="T5" fmla="*/ 36 h 58"/>
                  <a:gd name="T6" fmla="*/ 1022 w 1049"/>
                  <a:gd name="T7" fmla="*/ 34 h 58"/>
                  <a:gd name="T8" fmla="*/ 1010 w 1049"/>
                  <a:gd name="T9" fmla="*/ 30 h 58"/>
                  <a:gd name="T10" fmla="*/ 970 w 1049"/>
                  <a:gd name="T11" fmla="*/ 37 h 58"/>
                  <a:gd name="T12" fmla="*/ 926 w 1049"/>
                  <a:gd name="T13" fmla="*/ 44 h 58"/>
                  <a:gd name="T14" fmla="*/ 882 w 1049"/>
                  <a:gd name="T15" fmla="*/ 49 h 58"/>
                  <a:gd name="T16" fmla="*/ 835 w 1049"/>
                  <a:gd name="T17" fmla="*/ 52 h 58"/>
                  <a:gd name="T18" fmla="*/ 787 w 1049"/>
                  <a:gd name="T19" fmla="*/ 56 h 58"/>
                  <a:gd name="T20" fmla="*/ 740 w 1049"/>
                  <a:gd name="T21" fmla="*/ 58 h 58"/>
                  <a:gd name="T22" fmla="*/ 691 w 1049"/>
                  <a:gd name="T23" fmla="*/ 58 h 58"/>
                  <a:gd name="T24" fmla="*/ 640 w 1049"/>
                  <a:gd name="T25" fmla="*/ 58 h 58"/>
                  <a:gd name="T26" fmla="*/ 537 w 1049"/>
                  <a:gd name="T27" fmla="*/ 54 h 58"/>
                  <a:gd name="T28" fmla="*/ 431 w 1049"/>
                  <a:gd name="T29" fmla="*/ 49 h 58"/>
                  <a:gd name="T30" fmla="*/ 325 w 1049"/>
                  <a:gd name="T31" fmla="*/ 39 h 58"/>
                  <a:gd name="T32" fmla="*/ 215 w 1049"/>
                  <a:gd name="T33" fmla="*/ 29 h 58"/>
                  <a:gd name="T34" fmla="*/ 213 w 1049"/>
                  <a:gd name="T35" fmla="*/ 22 h 58"/>
                  <a:gd name="T36" fmla="*/ 210 w 1049"/>
                  <a:gd name="T37" fmla="*/ 19 h 58"/>
                  <a:gd name="T38" fmla="*/ 144 w 1049"/>
                  <a:gd name="T39" fmla="*/ 12 h 58"/>
                  <a:gd name="T40" fmla="*/ 139 w 1049"/>
                  <a:gd name="T41" fmla="*/ 12 h 58"/>
                  <a:gd name="T42" fmla="*/ 134 w 1049"/>
                  <a:gd name="T43" fmla="*/ 14 h 58"/>
                  <a:gd name="T44" fmla="*/ 130 w 1049"/>
                  <a:gd name="T45" fmla="*/ 15 h 58"/>
                  <a:gd name="T46" fmla="*/ 129 w 1049"/>
                  <a:gd name="T47" fmla="*/ 17 h 58"/>
                  <a:gd name="T48" fmla="*/ 97 w 1049"/>
                  <a:gd name="T49" fmla="*/ 14 h 58"/>
                  <a:gd name="T50" fmla="*/ 65 w 1049"/>
                  <a:gd name="T51" fmla="*/ 9 h 58"/>
                  <a:gd name="T52" fmla="*/ 33 w 1049"/>
                  <a:gd name="T53" fmla="*/ 5 h 58"/>
                  <a:gd name="T54" fmla="*/ 0 w 1049"/>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49" h="58">
                    <a:moveTo>
                      <a:pt x="1049" y="34"/>
                    </a:moveTo>
                    <a:lnTo>
                      <a:pt x="1039" y="36"/>
                    </a:lnTo>
                    <a:lnTo>
                      <a:pt x="1030" y="36"/>
                    </a:lnTo>
                    <a:lnTo>
                      <a:pt x="1022" y="34"/>
                    </a:lnTo>
                    <a:lnTo>
                      <a:pt x="1010" y="30"/>
                    </a:lnTo>
                    <a:lnTo>
                      <a:pt x="970" y="37"/>
                    </a:lnTo>
                    <a:lnTo>
                      <a:pt x="926" y="44"/>
                    </a:lnTo>
                    <a:lnTo>
                      <a:pt x="882" y="49"/>
                    </a:lnTo>
                    <a:lnTo>
                      <a:pt x="835" y="52"/>
                    </a:lnTo>
                    <a:lnTo>
                      <a:pt x="787" y="56"/>
                    </a:lnTo>
                    <a:lnTo>
                      <a:pt x="740" y="58"/>
                    </a:lnTo>
                    <a:lnTo>
                      <a:pt x="691" y="58"/>
                    </a:lnTo>
                    <a:lnTo>
                      <a:pt x="640" y="58"/>
                    </a:lnTo>
                    <a:lnTo>
                      <a:pt x="537" y="54"/>
                    </a:lnTo>
                    <a:lnTo>
                      <a:pt x="431" y="49"/>
                    </a:lnTo>
                    <a:lnTo>
                      <a:pt x="325" y="39"/>
                    </a:lnTo>
                    <a:lnTo>
                      <a:pt x="215" y="29"/>
                    </a:lnTo>
                    <a:lnTo>
                      <a:pt x="213" y="22"/>
                    </a:lnTo>
                    <a:lnTo>
                      <a:pt x="210" y="19"/>
                    </a:lnTo>
                    <a:lnTo>
                      <a:pt x="144" y="12"/>
                    </a:lnTo>
                    <a:lnTo>
                      <a:pt x="139" y="12"/>
                    </a:lnTo>
                    <a:lnTo>
                      <a:pt x="134" y="14"/>
                    </a:lnTo>
                    <a:lnTo>
                      <a:pt x="130" y="15"/>
                    </a:lnTo>
                    <a:lnTo>
                      <a:pt x="129" y="17"/>
                    </a:lnTo>
                    <a:lnTo>
                      <a:pt x="97" y="14"/>
                    </a:lnTo>
                    <a:lnTo>
                      <a:pt x="65" y="9"/>
                    </a:lnTo>
                    <a:lnTo>
                      <a:pt x="33" y="5"/>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46" name="Freeform 210">
                <a:extLst>
                  <a:ext uri="{FF2B5EF4-FFF2-40B4-BE49-F238E27FC236}">
                    <a16:creationId xmlns:a16="http://schemas.microsoft.com/office/drawing/2014/main" id="{3CD19049-74DA-42D9-A18D-0480472C3A04}"/>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47" name="Freeform 211">
                <a:extLst>
                  <a:ext uri="{FF2B5EF4-FFF2-40B4-BE49-F238E27FC236}">
                    <a16:creationId xmlns:a16="http://schemas.microsoft.com/office/drawing/2014/main" id="{4335DB30-D25C-4DC3-8103-AD55E254CE3B}"/>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48" name="Freeform 212">
                <a:extLst>
                  <a:ext uri="{FF2B5EF4-FFF2-40B4-BE49-F238E27FC236}">
                    <a16:creationId xmlns:a16="http://schemas.microsoft.com/office/drawing/2014/main" id="{53AD6FF6-8B97-4CD7-A8CF-E9359D84B51C}"/>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49" name="Freeform 213">
                <a:extLst>
                  <a:ext uri="{FF2B5EF4-FFF2-40B4-BE49-F238E27FC236}">
                    <a16:creationId xmlns:a16="http://schemas.microsoft.com/office/drawing/2014/main" id="{183A3E5A-210C-4879-B645-DF71B2E9377E}"/>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50" name="Freeform 214">
                <a:extLst>
                  <a:ext uri="{FF2B5EF4-FFF2-40B4-BE49-F238E27FC236}">
                    <a16:creationId xmlns:a16="http://schemas.microsoft.com/office/drawing/2014/main" id="{09713734-BD5E-4CA7-9911-B54723970829}"/>
                  </a:ext>
                </a:extLst>
              </p:cNvPr>
              <p:cNvSpPr>
                <a:spLocks/>
              </p:cNvSpPr>
              <p:nvPr/>
            </p:nvSpPr>
            <p:spPr bwMode="auto">
              <a:xfrm>
                <a:off x="3205" y="2767"/>
                <a:ext cx="319" cy="117"/>
              </a:xfrm>
              <a:custGeom>
                <a:avLst/>
                <a:gdLst>
                  <a:gd name="T0" fmla="*/ 0 w 319"/>
                  <a:gd name="T1" fmla="*/ 0 h 117"/>
                  <a:gd name="T2" fmla="*/ 1 w 319"/>
                  <a:gd name="T3" fmla="*/ 4 h 117"/>
                  <a:gd name="T4" fmla="*/ 3 w 319"/>
                  <a:gd name="T5" fmla="*/ 7 h 117"/>
                  <a:gd name="T6" fmla="*/ 43 w 319"/>
                  <a:gd name="T7" fmla="*/ 25 h 117"/>
                  <a:gd name="T8" fmla="*/ 84 w 319"/>
                  <a:gd name="T9" fmla="*/ 46 h 117"/>
                  <a:gd name="T10" fmla="*/ 126 w 319"/>
                  <a:gd name="T11" fmla="*/ 64 h 117"/>
                  <a:gd name="T12" fmla="*/ 167 w 319"/>
                  <a:gd name="T13" fmla="*/ 81 h 117"/>
                  <a:gd name="T14" fmla="*/ 207 w 319"/>
                  <a:gd name="T15" fmla="*/ 96 h 117"/>
                  <a:gd name="T16" fmla="*/ 248 w 319"/>
                  <a:gd name="T17" fmla="*/ 108 h 117"/>
                  <a:gd name="T18" fmla="*/ 266 w 319"/>
                  <a:gd name="T19" fmla="*/ 113 h 117"/>
                  <a:gd name="T20" fmla="*/ 285 w 319"/>
                  <a:gd name="T21" fmla="*/ 115 h 117"/>
                  <a:gd name="T22" fmla="*/ 302 w 319"/>
                  <a:gd name="T23" fmla="*/ 117 h 117"/>
                  <a:gd name="T24" fmla="*/ 319 w 319"/>
                  <a:gd name="T25" fmla="*/ 117 h 117"/>
                  <a:gd name="T26" fmla="*/ 315 w 319"/>
                  <a:gd name="T27" fmla="*/ 113 h 117"/>
                  <a:gd name="T28" fmla="*/ 309 w 319"/>
                  <a:gd name="T29" fmla="*/ 108 h 117"/>
                  <a:gd name="T30" fmla="*/ 298 w 319"/>
                  <a:gd name="T31" fmla="*/ 102 h 117"/>
                  <a:gd name="T32" fmla="*/ 285 w 319"/>
                  <a:gd name="T33" fmla="*/ 95 h 117"/>
                  <a:gd name="T34" fmla="*/ 253 w 319"/>
                  <a:gd name="T35" fmla="*/ 83 h 117"/>
                  <a:gd name="T36" fmla="*/ 219 w 319"/>
                  <a:gd name="T37" fmla="*/ 74 h 117"/>
                  <a:gd name="T38" fmla="*/ 177 w 319"/>
                  <a:gd name="T39" fmla="*/ 64 h 117"/>
                  <a:gd name="T40" fmla="*/ 136 w 319"/>
                  <a:gd name="T41" fmla="*/ 53 h 117"/>
                  <a:gd name="T42" fmla="*/ 99 w 319"/>
                  <a:gd name="T43" fmla="*/ 39 h 117"/>
                  <a:gd name="T44" fmla="*/ 65 w 319"/>
                  <a:gd name="T45" fmla="*/ 27 h 117"/>
                  <a:gd name="T46" fmla="*/ 16 w 319"/>
                  <a:gd name="T47" fmla="*/ 9 h 117"/>
                  <a:gd name="T48" fmla="*/ 0 w 319"/>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9" h="117">
                    <a:moveTo>
                      <a:pt x="0" y="0"/>
                    </a:moveTo>
                    <a:lnTo>
                      <a:pt x="1" y="4"/>
                    </a:lnTo>
                    <a:lnTo>
                      <a:pt x="3" y="7"/>
                    </a:lnTo>
                    <a:lnTo>
                      <a:pt x="43" y="25"/>
                    </a:lnTo>
                    <a:lnTo>
                      <a:pt x="84" y="46"/>
                    </a:lnTo>
                    <a:lnTo>
                      <a:pt x="126" y="64"/>
                    </a:lnTo>
                    <a:lnTo>
                      <a:pt x="167" y="81"/>
                    </a:lnTo>
                    <a:lnTo>
                      <a:pt x="207" y="96"/>
                    </a:lnTo>
                    <a:lnTo>
                      <a:pt x="248" y="108"/>
                    </a:lnTo>
                    <a:lnTo>
                      <a:pt x="266" y="113"/>
                    </a:lnTo>
                    <a:lnTo>
                      <a:pt x="285" y="115"/>
                    </a:lnTo>
                    <a:lnTo>
                      <a:pt x="302" y="117"/>
                    </a:lnTo>
                    <a:lnTo>
                      <a:pt x="319" y="117"/>
                    </a:lnTo>
                    <a:lnTo>
                      <a:pt x="315" y="113"/>
                    </a:lnTo>
                    <a:lnTo>
                      <a:pt x="309" y="108"/>
                    </a:lnTo>
                    <a:lnTo>
                      <a:pt x="298" y="102"/>
                    </a:lnTo>
                    <a:lnTo>
                      <a:pt x="285" y="95"/>
                    </a:lnTo>
                    <a:lnTo>
                      <a:pt x="253" y="83"/>
                    </a:lnTo>
                    <a:lnTo>
                      <a:pt x="219" y="74"/>
                    </a:lnTo>
                    <a:lnTo>
                      <a:pt x="177" y="64"/>
                    </a:lnTo>
                    <a:lnTo>
                      <a:pt x="136" y="53"/>
                    </a:lnTo>
                    <a:lnTo>
                      <a:pt x="99" y="39"/>
                    </a:lnTo>
                    <a:lnTo>
                      <a:pt x="65" y="27"/>
                    </a:lnTo>
                    <a:lnTo>
                      <a:pt x="16" y="9"/>
                    </a:lnTo>
                    <a:lnTo>
                      <a:pt x="0"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51" name="Freeform 215">
                <a:extLst>
                  <a:ext uri="{FF2B5EF4-FFF2-40B4-BE49-F238E27FC236}">
                    <a16:creationId xmlns:a16="http://schemas.microsoft.com/office/drawing/2014/main" id="{0002C0F3-FF6B-4963-B3A5-7CED8106E4E4}"/>
                  </a:ext>
                </a:extLst>
              </p:cNvPr>
              <p:cNvSpPr>
                <a:spLocks/>
              </p:cNvSpPr>
              <p:nvPr/>
            </p:nvSpPr>
            <p:spPr bwMode="auto">
              <a:xfrm>
                <a:off x="3205" y="2771"/>
                <a:ext cx="288" cy="113"/>
              </a:xfrm>
              <a:custGeom>
                <a:avLst/>
                <a:gdLst>
                  <a:gd name="T0" fmla="*/ 0 w 288"/>
                  <a:gd name="T1" fmla="*/ 0 h 113"/>
                  <a:gd name="T2" fmla="*/ 38 w 288"/>
                  <a:gd name="T3" fmla="*/ 23 h 113"/>
                  <a:gd name="T4" fmla="*/ 76 w 288"/>
                  <a:gd name="T5" fmla="*/ 43 h 113"/>
                  <a:gd name="T6" fmla="*/ 113 w 288"/>
                  <a:gd name="T7" fmla="*/ 62 h 113"/>
                  <a:gd name="T8" fmla="*/ 150 w 288"/>
                  <a:gd name="T9" fmla="*/ 77 h 113"/>
                  <a:gd name="T10" fmla="*/ 185 w 288"/>
                  <a:gd name="T11" fmla="*/ 91 h 113"/>
                  <a:gd name="T12" fmla="*/ 221 w 288"/>
                  <a:gd name="T13" fmla="*/ 101 h 113"/>
                  <a:gd name="T14" fmla="*/ 255 w 288"/>
                  <a:gd name="T15" fmla="*/ 108 h 113"/>
                  <a:gd name="T16" fmla="*/ 288 w 288"/>
                  <a:gd name="T17" fmla="*/ 113 h 113"/>
                  <a:gd name="T18" fmla="*/ 287 w 288"/>
                  <a:gd name="T19" fmla="*/ 109 h 113"/>
                  <a:gd name="T20" fmla="*/ 282 w 288"/>
                  <a:gd name="T21" fmla="*/ 104 h 113"/>
                  <a:gd name="T22" fmla="*/ 275 w 288"/>
                  <a:gd name="T23" fmla="*/ 98 h 113"/>
                  <a:gd name="T24" fmla="*/ 266 w 288"/>
                  <a:gd name="T25" fmla="*/ 92 h 113"/>
                  <a:gd name="T26" fmla="*/ 258 w 288"/>
                  <a:gd name="T27" fmla="*/ 87 h 113"/>
                  <a:gd name="T28" fmla="*/ 246 w 288"/>
                  <a:gd name="T29" fmla="*/ 82 h 113"/>
                  <a:gd name="T30" fmla="*/ 233 w 288"/>
                  <a:gd name="T31" fmla="*/ 77 h 113"/>
                  <a:gd name="T32" fmla="*/ 219 w 288"/>
                  <a:gd name="T33" fmla="*/ 72 h 113"/>
                  <a:gd name="T34" fmla="*/ 138 w 288"/>
                  <a:gd name="T35" fmla="*/ 49 h 113"/>
                  <a:gd name="T36" fmla="*/ 65 w 288"/>
                  <a:gd name="T37" fmla="*/ 25 h 113"/>
                  <a:gd name="T38" fmla="*/ 16 w 288"/>
                  <a:gd name="T39" fmla="*/ 6 h 113"/>
                  <a:gd name="T40" fmla="*/ 0 w 288"/>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8" h="113">
                    <a:moveTo>
                      <a:pt x="0" y="0"/>
                    </a:moveTo>
                    <a:lnTo>
                      <a:pt x="38" y="23"/>
                    </a:lnTo>
                    <a:lnTo>
                      <a:pt x="76" y="43"/>
                    </a:lnTo>
                    <a:lnTo>
                      <a:pt x="113" y="62"/>
                    </a:lnTo>
                    <a:lnTo>
                      <a:pt x="150" y="77"/>
                    </a:lnTo>
                    <a:lnTo>
                      <a:pt x="185" y="91"/>
                    </a:lnTo>
                    <a:lnTo>
                      <a:pt x="221" y="101"/>
                    </a:lnTo>
                    <a:lnTo>
                      <a:pt x="255" y="108"/>
                    </a:lnTo>
                    <a:lnTo>
                      <a:pt x="288" y="113"/>
                    </a:lnTo>
                    <a:lnTo>
                      <a:pt x="287" y="109"/>
                    </a:lnTo>
                    <a:lnTo>
                      <a:pt x="282" y="104"/>
                    </a:lnTo>
                    <a:lnTo>
                      <a:pt x="275" y="98"/>
                    </a:lnTo>
                    <a:lnTo>
                      <a:pt x="266" y="92"/>
                    </a:lnTo>
                    <a:lnTo>
                      <a:pt x="258" y="87"/>
                    </a:lnTo>
                    <a:lnTo>
                      <a:pt x="246" y="82"/>
                    </a:lnTo>
                    <a:lnTo>
                      <a:pt x="233" y="77"/>
                    </a:lnTo>
                    <a:lnTo>
                      <a:pt x="219" y="72"/>
                    </a:lnTo>
                    <a:lnTo>
                      <a:pt x="138" y="49"/>
                    </a:lnTo>
                    <a:lnTo>
                      <a:pt x="65" y="25"/>
                    </a:lnTo>
                    <a:lnTo>
                      <a:pt x="16" y="6"/>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52" name="Freeform 216">
                <a:extLst>
                  <a:ext uri="{FF2B5EF4-FFF2-40B4-BE49-F238E27FC236}">
                    <a16:creationId xmlns:a16="http://schemas.microsoft.com/office/drawing/2014/main" id="{01B6221D-7DF7-40A1-802A-6F1DD41E2830}"/>
                  </a:ext>
                </a:extLst>
              </p:cNvPr>
              <p:cNvSpPr>
                <a:spLocks/>
              </p:cNvSpPr>
              <p:nvPr/>
            </p:nvSpPr>
            <p:spPr bwMode="auto">
              <a:xfrm>
                <a:off x="3213" y="2754"/>
                <a:ext cx="329" cy="86"/>
              </a:xfrm>
              <a:custGeom>
                <a:avLst/>
                <a:gdLst>
                  <a:gd name="T0" fmla="*/ 0 w 329"/>
                  <a:gd name="T1" fmla="*/ 0 h 86"/>
                  <a:gd name="T2" fmla="*/ 8 w 329"/>
                  <a:gd name="T3" fmla="*/ 6 h 86"/>
                  <a:gd name="T4" fmla="*/ 39 w 329"/>
                  <a:gd name="T5" fmla="*/ 20 h 86"/>
                  <a:gd name="T6" fmla="*/ 86 w 329"/>
                  <a:gd name="T7" fmla="*/ 37 h 86"/>
                  <a:gd name="T8" fmla="*/ 140 w 329"/>
                  <a:gd name="T9" fmla="*/ 55 h 86"/>
                  <a:gd name="T10" fmla="*/ 169 w 329"/>
                  <a:gd name="T11" fmla="*/ 64 h 86"/>
                  <a:gd name="T12" fmla="*/ 198 w 329"/>
                  <a:gd name="T13" fmla="*/ 72 h 86"/>
                  <a:gd name="T14" fmla="*/ 226 w 329"/>
                  <a:gd name="T15" fmla="*/ 77 h 86"/>
                  <a:gd name="T16" fmla="*/ 253 w 329"/>
                  <a:gd name="T17" fmla="*/ 82 h 86"/>
                  <a:gd name="T18" fmla="*/ 277 w 329"/>
                  <a:gd name="T19" fmla="*/ 86 h 86"/>
                  <a:gd name="T20" fmla="*/ 299 w 329"/>
                  <a:gd name="T21" fmla="*/ 86 h 86"/>
                  <a:gd name="T22" fmla="*/ 307 w 329"/>
                  <a:gd name="T23" fmla="*/ 86 h 86"/>
                  <a:gd name="T24" fmla="*/ 316 w 329"/>
                  <a:gd name="T25" fmla="*/ 84 h 86"/>
                  <a:gd name="T26" fmla="*/ 324 w 329"/>
                  <a:gd name="T27" fmla="*/ 81 h 86"/>
                  <a:gd name="T28" fmla="*/ 329 w 329"/>
                  <a:gd name="T29" fmla="*/ 77 h 86"/>
                  <a:gd name="T30" fmla="*/ 317 w 329"/>
                  <a:gd name="T31" fmla="*/ 66 h 86"/>
                  <a:gd name="T32" fmla="*/ 306 w 329"/>
                  <a:gd name="T33" fmla="*/ 55 h 86"/>
                  <a:gd name="T34" fmla="*/ 290 w 329"/>
                  <a:gd name="T35" fmla="*/ 45 h 86"/>
                  <a:gd name="T36" fmla="*/ 275 w 329"/>
                  <a:gd name="T37" fmla="*/ 37 h 86"/>
                  <a:gd name="T38" fmla="*/ 258 w 329"/>
                  <a:gd name="T39" fmla="*/ 28 h 86"/>
                  <a:gd name="T40" fmla="*/ 240 w 329"/>
                  <a:gd name="T41" fmla="*/ 23 h 86"/>
                  <a:gd name="T42" fmla="*/ 220 w 329"/>
                  <a:gd name="T43" fmla="*/ 17 h 86"/>
                  <a:gd name="T44" fmla="*/ 199 w 329"/>
                  <a:gd name="T45" fmla="*/ 11 h 86"/>
                  <a:gd name="T46" fmla="*/ 154 w 329"/>
                  <a:gd name="T47" fmla="*/ 5 h 86"/>
                  <a:gd name="T48" fmla="*/ 106 w 329"/>
                  <a:gd name="T49" fmla="*/ 1 h 86"/>
                  <a:gd name="T50" fmla="*/ 54 w 329"/>
                  <a:gd name="T51" fmla="*/ 0 h 86"/>
                  <a:gd name="T52" fmla="*/ 0 w 32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9" h="86">
                    <a:moveTo>
                      <a:pt x="0" y="0"/>
                    </a:moveTo>
                    <a:lnTo>
                      <a:pt x="8" y="6"/>
                    </a:lnTo>
                    <a:lnTo>
                      <a:pt x="39" y="20"/>
                    </a:lnTo>
                    <a:lnTo>
                      <a:pt x="86" y="37"/>
                    </a:lnTo>
                    <a:lnTo>
                      <a:pt x="140" y="55"/>
                    </a:lnTo>
                    <a:lnTo>
                      <a:pt x="169" y="64"/>
                    </a:lnTo>
                    <a:lnTo>
                      <a:pt x="198" y="72"/>
                    </a:lnTo>
                    <a:lnTo>
                      <a:pt x="226" y="77"/>
                    </a:lnTo>
                    <a:lnTo>
                      <a:pt x="253" y="82"/>
                    </a:lnTo>
                    <a:lnTo>
                      <a:pt x="277" y="86"/>
                    </a:lnTo>
                    <a:lnTo>
                      <a:pt x="299" y="86"/>
                    </a:lnTo>
                    <a:lnTo>
                      <a:pt x="307" y="86"/>
                    </a:lnTo>
                    <a:lnTo>
                      <a:pt x="316" y="84"/>
                    </a:lnTo>
                    <a:lnTo>
                      <a:pt x="324" y="81"/>
                    </a:lnTo>
                    <a:lnTo>
                      <a:pt x="329" y="77"/>
                    </a:lnTo>
                    <a:lnTo>
                      <a:pt x="317" y="66"/>
                    </a:lnTo>
                    <a:lnTo>
                      <a:pt x="306" y="55"/>
                    </a:lnTo>
                    <a:lnTo>
                      <a:pt x="290" y="45"/>
                    </a:lnTo>
                    <a:lnTo>
                      <a:pt x="275" y="37"/>
                    </a:lnTo>
                    <a:lnTo>
                      <a:pt x="258" y="28"/>
                    </a:lnTo>
                    <a:lnTo>
                      <a:pt x="240" y="23"/>
                    </a:lnTo>
                    <a:lnTo>
                      <a:pt x="220" y="17"/>
                    </a:lnTo>
                    <a:lnTo>
                      <a:pt x="199" y="11"/>
                    </a:lnTo>
                    <a:lnTo>
                      <a:pt x="154" y="5"/>
                    </a:lnTo>
                    <a:lnTo>
                      <a:pt x="106" y="1"/>
                    </a:lnTo>
                    <a:lnTo>
                      <a:pt x="54" y="0"/>
                    </a:lnTo>
                    <a:lnTo>
                      <a:pt x="0" y="0"/>
                    </a:lnTo>
                    <a:close/>
                  </a:path>
                </a:pathLst>
              </a:custGeom>
              <a:solidFill>
                <a:srgbClr val="FA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53" name="Freeform 217">
                <a:extLst>
                  <a:ext uri="{FF2B5EF4-FFF2-40B4-BE49-F238E27FC236}">
                    <a16:creationId xmlns:a16="http://schemas.microsoft.com/office/drawing/2014/main" id="{F680203C-E377-431F-A972-EF1981F9A431}"/>
                  </a:ext>
                </a:extLst>
              </p:cNvPr>
              <p:cNvSpPr>
                <a:spLocks/>
              </p:cNvSpPr>
              <p:nvPr/>
            </p:nvSpPr>
            <p:spPr bwMode="auto">
              <a:xfrm>
                <a:off x="3210" y="2755"/>
                <a:ext cx="344" cy="98"/>
              </a:xfrm>
              <a:custGeom>
                <a:avLst/>
                <a:gdLst>
                  <a:gd name="T0" fmla="*/ 3 w 344"/>
                  <a:gd name="T1" fmla="*/ 0 h 98"/>
                  <a:gd name="T2" fmla="*/ 15 w 344"/>
                  <a:gd name="T3" fmla="*/ 7 h 98"/>
                  <a:gd name="T4" fmla="*/ 49 w 344"/>
                  <a:gd name="T5" fmla="*/ 21 h 98"/>
                  <a:gd name="T6" fmla="*/ 96 w 344"/>
                  <a:gd name="T7" fmla="*/ 39 h 98"/>
                  <a:gd name="T8" fmla="*/ 150 w 344"/>
                  <a:gd name="T9" fmla="*/ 58 h 98"/>
                  <a:gd name="T10" fmla="*/ 179 w 344"/>
                  <a:gd name="T11" fmla="*/ 68 h 98"/>
                  <a:gd name="T12" fmla="*/ 207 w 344"/>
                  <a:gd name="T13" fmla="*/ 76 h 98"/>
                  <a:gd name="T14" fmla="*/ 236 w 344"/>
                  <a:gd name="T15" fmla="*/ 83 h 98"/>
                  <a:gd name="T16" fmla="*/ 261 w 344"/>
                  <a:gd name="T17" fmla="*/ 88 h 98"/>
                  <a:gd name="T18" fmla="*/ 285 w 344"/>
                  <a:gd name="T19" fmla="*/ 90 h 98"/>
                  <a:gd name="T20" fmla="*/ 307 w 344"/>
                  <a:gd name="T21" fmla="*/ 92 h 98"/>
                  <a:gd name="T22" fmla="*/ 315 w 344"/>
                  <a:gd name="T23" fmla="*/ 90 h 98"/>
                  <a:gd name="T24" fmla="*/ 324 w 344"/>
                  <a:gd name="T25" fmla="*/ 88 h 98"/>
                  <a:gd name="T26" fmla="*/ 331 w 344"/>
                  <a:gd name="T27" fmla="*/ 86 h 98"/>
                  <a:gd name="T28" fmla="*/ 337 w 344"/>
                  <a:gd name="T29" fmla="*/ 83 h 98"/>
                  <a:gd name="T30" fmla="*/ 341 w 344"/>
                  <a:gd name="T31" fmla="*/ 88 h 98"/>
                  <a:gd name="T32" fmla="*/ 344 w 344"/>
                  <a:gd name="T33" fmla="*/ 92 h 98"/>
                  <a:gd name="T34" fmla="*/ 337 w 344"/>
                  <a:gd name="T35" fmla="*/ 95 h 98"/>
                  <a:gd name="T36" fmla="*/ 326 w 344"/>
                  <a:gd name="T37" fmla="*/ 98 h 98"/>
                  <a:gd name="T38" fmla="*/ 310 w 344"/>
                  <a:gd name="T39" fmla="*/ 98 h 98"/>
                  <a:gd name="T40" fmla="*/ 293 w 344"/>
                  <a:gd name="T41" fmla="*/ 97 h 98"/>
                  <a:gd name="T42" fmla="*/ 273 w 344"/>
                  <a:gd name="T43" fmla="*/ 95 h 98"/>
                  <a:gd name="T44" fmla="*/ 251 w 344"/>
                  <a:gd name="T45" fmla="*/ 92 h 98"/>
                  <a:gd name="T46" fmla="*/ 226 w 344"/>
                  <a:gd name="T47" fmla="*/ 86 h 98"/>
                  <a:gd name="T48" fmla="*/ 201 w 344"/>
                  <a:gd name="T49" fmla="*/ 80 h 98"/>
                  <a:gd name="T50" fmla="*/ 147 w 344"/>
                  <a:gd name="T51" fmla="*/ 65 h 98"/>
                  <a:gd name="T52" fmla="*/ 94 w 344"/>
                  <a:gd name="T53" fmla="*/ 46 h 98"/>
                  <a:gd name="T54" fmla="*/ 67 w 344"/>
                  <a:gd name="T55" fmla="*/ 36 h 98"/>
                  <a:gd name="T56" fmla="*/ 44 w 344"/>
                  <a:gd name="T57" fmla="*/ 24 h 98"/>
                  <a:gd name="T58" fmla="*/ 20 w 344"/>
                  <a:gd name="T59" fmla="*/ 14 h 98"/>
                  <a:gd name="T60" fmla="*/ 0 w 344"/>
                  <a:gd name="T61" fmla="*/ 2 h 98"/>
                  <a:gd name="T62" fmla="*/ 3 w 344"/>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 h="98">
                    <a:moveTo>
                      <a:pt x="3" y="0"/>
                    </a:moveTo>
                    <a:lnTo>
                      <a:pt x="15" y="7"/>
                    </a:lnTo>
                    <a:lnTo>
                      <a:pt x="49" y="21"/>
                    </a:lnTo>
                    <a:lnTo>
                      <a:pt x="96" y="39"/>
                    </a:lnTo>
                    <a:lnTo>
                      <a:pt x="150" y="58"/>
                    </a:lnTo>
                    <a:lnTo>
                      <a:pt x="179" y="68"/>
                    </a:lnTo>
                    <a:lnTo>
                      <a:pt x="207" y="76"/>
                    </a:lnTo>
                    <a:lnTo>
                      <a:pt x="236" y="83"/>
                    </a:lnTo>
                    <a:lnTo>
                      <a:pt x="261" y="88"/>
                    </a:lnTo>
                    <a:lnTo>
                      <a:pt x="285" y="90"/>
                    </a:lnTo>
                    <a:lnTo>
                      <a:pt x="307" y="92"/>
                    </a:lnTo>
                    <a:lnTo>
                      <a:pt x="315" y="90"/>
                    </a:lnTo>
                    <a:lnTo>
                      <a:pt x="324" y="88"/>
                    </a:lnTo>
                    <a:lnTo>
                      <a:pt x="331" y="86"/>
                    </a:lnTo>
                    <a:lnTo>
                      <a:pt x="337" y="83"/>
                    </a:lnTo>
                    <a:lnTo>
                      <a:pt x="341" y="88"/>
                    </a:lnTo>
                    <a:lnTo>
                      <a:pt x="344" y="92"/>
                    </a:lnTo>
                    <a:lnTo>
                      <a:pt x="337" y="95"/>
                    </a:lnTo>
                    <a:lnTo>
                      <a:pt x="326" y="98"/>
                    </a:lnTo>
                    <a:lnTo>
                      <a:pt x="310" y="98"/>
                    </a:lnTo>
                    <a:lnTo>
                      <a:pt x="293" y="97"/>
                    </a:lnTo>
                    <a:lnTo>
                      <a:pt x="273" y="95"/>
                    </a:lnTo>
                    <a:lnTo>
                      <a:pt x="251" y="92"/>
                    </a:lnTo>
                    <a:lnTo>
                      <a:pt x="226" y="86"/>
                    </a:lnTo>
                    <a:lnTo>
                      <a:pt x="201" y="80"/>
                    </a:lnTo>
                    <a:lnTo>
                      <a:pt x="147" y="65"/>
                    </a:lnTo>
                    <a:lnTo>
                      <a:pt x="94" y="46"/>
                    </a:lnTo>
                    <a:lnTo>
                      <a:pt x="67" y="36"/>
                    </a:lnTo>
                    <a:lnTo>
                      <a:pt x="44" y="24"/>
                    </a:lnTo>
                    <a:lnTo>
                      <a:pt x="20" y="14"/>
                    </a:lnTo>
                    <a:lnTo>
                      <a:pt x="0" y="2"/>
                    </a:lnTo>
                    <a:lnTo>
                      <a:pt x="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54" name="Freeform 218">
                <a:extLst>
                  <a:ext uri="{FF2B5EF4-FFF2-40B4-BE49-F238E27FC236}">
                    <a16:creationId xmlns:a16="http://schemas.microsoft.com/office/drawing/2014/main" id="{5A376179-4B6E-4018-AE55-C43C081FB95E}"/>
                  </a:ext>
                </a:extLst>
              </p:cNvPr>
              <p:cNvSpPr>
                <a:spLocks/>
              </p:cNvSpPr>
              <p:nvPr/>
            </p:nvSpPr>
            <p:spPr bwMode="auto">
              <a:xfrm>
                <a:off x="3211" y="2754"/>
                <a:ext cx="338" cy="94"/>
              </a:xfrm>
              <a:custGeom>
                <a:avLst/>
                <a:gdLst>
                  <a:gd name="T0" fmla="*/ 2 w 338"/>
                  <a:gd name="T1" fmla="*/ 0 h 94"/>
                  <a:gd name="T2" fmla="*/ 10 w 338"/>
                  <a:gd name="T3" fmla="*/ 6 h 94"/>
                  <a:gd name="T4" fmla="*/ 41 w 338"/>
                  <a:gd name="T5" fmla="*/ 20 h 94"/>
                  <a:gd name="T6" fmla="*/ 88 w 338"/>
                  <a:gd name="T7" fmla="*/ 37 h 94"/>
                  <a:gd name="T8" fmla="*/ 142 w 338"/>
                  <a:gd name="T9" fmla="*/ 55 h 94"/>
                  <a:gd name="T10" fmla="*/ 171 w 338"/>
                  <a:gd name="T11" fmla="*/ 64 h 94"/>
                  <a:gd name="T12" fmla="*/ 200 w 338"/>
                  <a:gd name="T13" fmla="*/ 72 h 94"/>
                  <a:gd name="T14" fmla="*/ 228 w 338"/>
                  <a:gd name="T15" fmla="*/ 77 h 94"/>
                  <a:gd name="T16" fmla="*/ 255 w 338"/>
                  <a:gd name="T17" fmla="*/ 82 h 94"/>
                  <a:gd name="T18" fmla="*/ 279 w 338"/>
                  <a:gd name="T19" fmla="*/ 86 h 94"/>
                  <a:gd name="T20" fmla="*/ 301 w 338"/>
                  <a:gd name="T21" fmla="*/ 86 h 94"/>
                  <a:gd name="T22" fmla="*/ 309 w 338"/>
                  <a:gd name="T23" fmla="*/ 86 h 94"/>
                  <a:gd name="T24" fmla="*/ 318 w 338"/>
                  <a:gd name="T25" fmla="*/ 84 h 94"/>
                  <a:gd name="T26" fmla="*/ 326 w 338"/>
                  <a:gd name="T27" fmla="*/ 81 h 94"/>
                  <a:gd name="T28" fmla="*/ 331 w 338"/>
                  <a:gd name="T29" fmla="*/ 77 h 94"/>
                  <a:gd name="T30" fmla="*/ 335 w 338"/>
                  <a:gd name="T31" fmla="*/ 82 h 94"/>
                  <a:gd name="T32" fmla="*/ 338 w 338"/>
                  <a:gd name="T33" fmla="*/ 87 h 94"/>
                  <a:gd name="T34" fmla="*/ 331 w 338"/>
                  <a:gd name="T35" fmla="*/ 91 h 94"/>
                  <a:gd name="T36" fmla="*/ 321 w 338"/>
                  <a:gd name="T37" fmla="*/ 93 h 94"/>
                  <a:gd name="T38" fmla="*/ 306 w 338"/>
                  <a:gd name="T39" fmla="*/ 94 h 94"/>
                  <a:gd name="T40" fmla="*/ 289 w 338"/>
                  <a:gd name="T41" fmla="*/ 93 h 94"/>
                  <a:gd name="T42" fmla="*/ 269 w 338"/>
                  <a:gd name="T43" fmla="*/ 91 h 94"/>
                  <a:gd name="T44" fmla="*/ 247 w 338"/>
                  <a:gd name="T45" fmla="*/ 87 h 94"/>
                  <a:gd name="T46" fmla="*/ 223 w 338"/>
                  <a:gd name="T47" fmla="*/ 82 h 94"/>
                  <a:gd name="T48" fmla="*/ 198 w 338"/>
                  <a:gd name="T49" fmla="*/ 77 h 94"/>
                  <a:gd name="T50" fmla="*/ 146 w 338"/>
                  <a:gd name="T51" fmla="*/ 62 h 94"/>
                  <a:gd name="T52" fmla="*/ 93 w 338"/>
                  <a:gd name="T53" fmla="*/ 44 h 94"/>
                  <a:gd name="T54" fmla="*/ 68 w 338"/>
                  <a:gd name="T55" fmla="*/ 35 h 94"/>
                  <a:gd name="T56" fmla="*/ 44 w 338"/>
                  <a:gd name="T57" fmla="*/ 23 h 94"/>
                  <a:gd name="T58" fmla="*/ 22 w 338"/>
                  <a:gd name="T59" fmla="*/ 13 h 94"/>
                  <a:gd name="T60" fmla="*/ 0 w 338"/>
                  <a:gd name="T61" fmla="*/ 1 h 94"/>
                  <a:gd name="T62" fmla="*/ 2 w 338"/>
                  <a:gd name="T63" fmla="*/ 1 h 94"/>
                  <a:gd name="T64" fmla="*/ 2 w 338"/>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8" h="94">
                    <a:moveTo>
                      <a:pt x="2" y="0"/>
                    </a:moveTo>
                    <a:lnTo>
                      <a:pt x="10" y="6"/>
                    </a:lnTo>
                    <a:lnTo>
                      <a:pt x="41" y="20"/>
                    </a:lnTo>
                    <a:lnTo>
                      <a:pt x="88" y="37"/>
                    </a:lnTo>
                    <a:lnTo>
                      <a:pt x="142" y="55"/>
                    </a:lnTo>
                    <a:lnTo>
                      <a:pt x="171" y="64"/>
                    </a:lnTo>
                    <a:lnTo>
                      <a:pt x="200" y="72"/>
                    </a:lnTo>
                    <a:lnTo>
                      <a:pt x="228" y="77"/>
                    </a:lnTo>
                    <a:lnTo>
                      <a:pt x="255" y="82"/>
                    </a:lnTo>
                    <a:lnTo>
                      <a:pt x="279" y="86"/>
                    </a:lnTo>
                    <a:lnTo>
                      <a:pt x="301" y="86"/>
                    </a:lnTo>
                    <a:lnTo>
                      <a:pt x="309" y="86"/>
                    </a:lnTo>
                    <a:lnTo>
                      <a:pt x="318" y="84"/>
                    </a:lnTo>
                    <a:lnTo>
                      <a:pt x="326" y="81"/>
                    </a:lnTo>
                    <a:lnTo>
                      <a:pt x="331" y="77"/>
                    </a:lnTo>
                    <a:lnTo>
                      <a:pt x="335" y="82"/>
                    </a:lnTo>
                    <a:lnTo>
                      <a:pt x="338" y="87"/>
                    </a:lnTo>
                    <a:lnTo>
                      <a:pt x="331" y="91"/>
                    </a:lnTo>
                    <a:lnTo>
                      <a:pt x="321" y="93"/>
                    </a:lnTo>
                    <a:lnTo>
                      <a:pt x="306" y="94"/>
                    </a:lnTo>
                    <a:lnTo>
                      <a:pt x="289" y="93"/>
                    </a:lnTo>
                    <a:lnTo>
                      <a:pt x="269" y="91"/>
                    </a:lnTo>
                    <a:lnTo>
                      <a:pt x="247" y="87"/>
                    </a:lnTo>
                    <a:lnTo>
                      <a:pt x="223" y="82"/>
                    </a:lnTo>
                    <a:lnTo>
                      <a:pt x="198" y="77"/>
                    </a:lnTo>
                    <a:lnTo>
                      <a:pt x="146" y="62"/>
                    </a:lnTo>
                    <a:lnTo>
                      <a:pt x="93" y="44"/>
                    </a:lnTo>
                    <a:lnTo>
                      <a:pt x="68" y="35"/>
                    </a:lnTo>
                    <a:lnTo>
                      <a:pt x="44" y="23"/>
                    </a:lnTo>
                    <a:lnTo>
                      <a:pt x="22" y="13"/>
                    </a:lnTo>
                    <a:lnTo>
                      <a:pt x="0" y="1"/>
                    </a:lnTo>
                    <a:lnTo>
                      <a:pt x="2" y="1"/>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55" name="Freeform 219">
                <a:extLst>
                  <a:ext uri="{FF2B5EF4-FFF2-40B4-BE49-F238E27FC236}">
                    <a16:creationId xmlns:a16="http://schemas.microsoft.com/office/drawing/2014/main" id="{2EC0036F-B2A0-45E4-B237-992A0EE30C51}"/>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56" name="Freeform 220">
                <a:extLst>
                  <a:ext uri="{FF2B5EF4-FFF2-40B4-BE49-F238E27FC236}">
                    <a16:creationId xmlns:a16="http://schemas.microsoft.com/office/drawing/2014/main" id="{A17F642D-C714-4DDD-A8B9-CE85D6729825}"/>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57" name="Freeform 221">
                <a:extLst>
                  <a:ext uri="{FF2B5EF4-FFF2-40B4-BE49-F238E27FC236}">
                    <a16:creationId xmlns:a16="http://schemas.microsoft.com/office/drawing/2014/main" id="{9EDB3377-4D4F-40B5-B335-ADADB6F9F111}"/>
                  </a:ext>
                </a:extLst>
              </p:cNvPr>
              <p:cNvSpPr>
                <a:spLocks/>
              </p:cNvSpPr>
              <p:nvPr/>
            </p:nvSpPr>
            <p:spPr bwMode="auto">
              <a:xfrm>
                <a:off x="3402" y="1692"/>
                <a:ext cx="117" cy="21"/>
              </a:xfrm>
              <a:custGeom>
                <a:avLst/>
                <a:gdLst>
                  <a:gd name="T0" fmla="*/ 117 w 117"/>
                  <a:gd name="T1" fmla="*/ 21 h 21"/>
                  <a:gd name="T2" fmla="*/ 0 w 117"/>
                  <a:gd name="T3" fmla="*/ 0 h 21"/>
                  <a:gd name="T4" fmla="*/ 29 w 117"/>
                  <a:gd name="T5" fmla="*/ 4 h 21"/>
                  <a:gd name="T6" fmla="*/ 58 w 117"/>
                  <a:gd name="T7" fmla="*/ 9 h 21"/>
                  <a:gd name="T8" fmla="*/ 88 w 117"/>
                  <a:gd name="T9" fmla="*/ 14 h 21"/>
                  <a:gd name="T10" fmla="*/ 117 w 117"/>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1">
                    <a:moveTo>
                      <a:pt x="117" y="21"/>
                    </a:moveTo>
                    <a:lnTo>
                      <a:pt x="0" y="0"/>
                    </a:lnTo>
                    <a:lnTo>
                      <a:pt x="29" y="4"/>
                    </a:lnTo>
                    <a:lnTo>
                      <a:pt x="58" y="9"/>
                    </a:lnTo>
                    <a:lnTo>
                      <a:pt x="88" y="14"/>
                    </a:lnTo>
                    <a:lnTo>
                      <a:pt x="117" y="21"/>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58" name="Freeform 222">
                <a:extLst>
                  <a:ext uri="{FF2B5EF4-FFF2-40B4-BE49-F238E27FC236}">
                    <a16:creationId xmlns:a16="http://schemas.microsoft.com/office/drawing/2014/main" id="{1EB78043-BE26-4305-9F5D-913489B6C1C8}"/>
                  </a:ext>
                </a:extLst>
              </p:cNvPr>
              <p:cNvSpPr>
                <a:spLocks/>
              </p:cNvSpPr>
              <p:nvPr/>
            </p:nvSpPr>
            <p:spPr bwMode="auto">
              <a:xfrm>
                <a:off x="3368" y="1687"/>
                <a:ext cx="181" cy="32"/>
              </a:xfrm>
              <a:custGeom>
                <a:avLst/>
                <a:gdLst>
                  <a:gd name="T0" fmla="*/ 181 w 181"/>
                  <a:gd name="T1" fmla="*/ 32 h 32"/>
                  <a:gd name="T2" fmla="*/ 0 w 181"/>
                  <a:gd name="T3" fmla="*/ 0 h 32"/>
                  <a:gd name="T4" fmla="*/ 46 w 181"/>
                  <a:gd name="T5" fmla="*/ 7 h 32"/>
                  <a:gd name="T6" fmla="*/ 92 w 181"/>
                  <a:gd name="T7" fmla="*/ 14 h 32"/>
                  <a:gd name="T8" fmla="*/ 137 w 181"/>
                  <a:gd name="T9" fmla="*/ 22 h 32"/>
                  <a:gd name="T10" fmla="*/ 181 w 18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32">
                    <a:moveTo>
                      <a:pt x="181" y="32"/>
                    </a:moveTo>
                    <a:lnTo>
                      <a:pt x="0" y="0"/>
                    </a:lnTo>
                    <a:lnTo>
                      <a:pt x="46" y="7"/>
                    </a:lnTo>
                    <a:lnTo>
                      <a:pt x="92" y="14"/>
                    </a:lnTo>
                    <a:lnTo>
                      <a:pt x="137" y="22"/>
                    </a:lnTo>
                    <a:lnTo>
                      <a:pt x="181" y="3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59" name="Freeform 223">
                <a:extLst>
                  <a:ext uri="{FF2B5EF4-FFF2-40B4-BE49-F238E27FC236}">
                    <a16:creationId xmlns:a16="http://schemas.microsoft.com/office/drawing/2014/main" id="{E8FC9848-1398-4C25-80FB-2030F32488A2}"/>
                  </a:ext>
                </a:extLst>
              </p:cNvPr>
              <p:cNvSpPr>
                <a:spLocks/>
              </p:cNvSpPr>
              <p:nvPr/>
            </p:nvSpPr>
            <p:spPr bwMode="auto">
              <a:xfrm>
                <a:off x="3343" y="1686"/>
                <a:ext cx="228" cy="40"/>
              </a:xfrm>
              <a:custGeom>
                <a:avLst/>
                <a:gdLst>
                  <a:gd name="T0" fmla="*/ 59 w 228"/>
                  <a:gd name="T1" fmla="*/ 6 h 40"/>
                  <a:gd name="T2" fmla="*/ 176 w 228"/>
                  <a:gd name="T3" fmla="*/ 27 h 40"/>
                  <a:gd name="T4" fmla="*/ 189 w 228"/>
                  <a:gd name="T5" fmla="*/ 30 h 40"/>
                  <a:gd name="T6" fmla="*/ 203 w 228"/>
                  <a:gd name="T7" fmla="*/ 33 h 40"/>
                  <a:gd name="T8" fmla="*/ 214 w 228"/>
                  <a:gd name="T9" fmla="*/ 37 h 40"/>
                  <a:gd name="T10" fmla="*/ 228 w 228"/>
                  <a:gd name="T11" fmla="*/ 40 h 40"/>
                  <a:gd name="T12" fmla="*/ 0 w 228"/>
                  <a:gd name="T13" fmla="*/ 0 h 40"/>
                  <a:gd name="T14" fmla="*/ 14 w 228"/>
                  <a:gd name="T15" fmla="*/ 1 h 40"/>
                  <a:gd name="T16" fmla="*/ 29 w 228"/>
                  <a:gd name="T17" fmla="*/ 3 h 40"/>
                  <a:gd name="T18" fmla="*/ 44 w 228"/>
                  <a:gd name="T19" fmla="*/ 5 h 40"/>
                  <a:gd name="T20" fmla="*/ 59 w 228"/>
                  <a:gd name="T21" fmla="*/ 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40">
                    <a:moveTo>
                      <a:pt x="59" y="6"/>
                    </a:moveTo>
                    <a:lnTo>
                      <a:pt x="176" y="27"/>
                    </a:lnTo>
                    <a:lnTo>
                      <a:pt x="189" y="30"/>
                    </a:lnTo>
                    <a:lnTo>
                      <a:pt x="203" y="33"/>
                    </a:lnTo>
                    <a:lnTo>
                      <a:pt x="214" y="37"/>
                    </a:lnTo>
                    <a:lnTo>
                      <a:pt x="228" y="40"/>
                    </a:lnTo>
                    <a:lnTo>
                      <a:pt x="0" y="0"/>
                    </a:lnTo>
                    <a:lnTo>
                      <a:pt x="14" y="1"/>
                    </a:lnTo>
                    <a:lnTo>
                      <a:pt x="29" y="3"/>
                    </a:lnTo>
                    <a:lnTo>
                      <a:pt x="44" y="5"/>
                    </a:lnTo>
                    <a:lnTo>
                      <a:pt x="59" y="6"/>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60" name="Freeform 224">
                <a:extLst>
                  <a:ext uri="{FF2B5EF4-FFF2-40B4-BE49-F238E27FC236}">
                    <a16:creationId xmlns:a16="http://schemas.microsoft.com/office/drawing/2014/main" id="{10A9E208-C88C-4174-9064-F18764A57EC9}"/>
                  </a:ext>
                </a:extLst>
              </p:cNvPr>
              <p:cNvSpPr>
                <a:spLocks/>
              </p:cNvSpPr>
              <p:nvPr/>
            </p:nvSpPr>
            <p:spPr bwMode="auto">
              <a:xfrm>
                <a:off x="3321" y="1684"/>
                <a:ext cx="269" cy="47"/>
              </a:xfrm>
              <a:custGeom>
                <a:avLst/>
                <a:gdLst>
                  <a:gd name="T0" fmla="*/ 47 w 269"/>
                  <a:gd name="T1" fmla="*/ 3 h 47"/>
                  <a:gd name="T2" fmla="*/ 228 w 269"/>
                  <a:gd name="T3" fmla="*/ 35 h 47"/>
                  <a:gd name="T4" fmla="*/ 248 w 269"/>
                  <a:gd name="T5" fmla="*/ 42 h 47"/>
                  <a:gd name="T6" fmla="*/ 269 w 269"/>
                  <a:gd name="T7" fmla="*/ 47 h 47"/>
                  <a:gd name="T8" fmla="*/ 0 w 269"/>
                  <a:gd name="T9" fmla="*/ 0 h 47"/>
                  <a:gd name="T10" fmla="*/ 24 w 269"/>
                  <a:gd name="T11" fmla="*/ 2 h 47"/>
                  <a:gd name="T12" fmla="*/ 47 w 269"/>
                  <a:gd name="T13" fmla="*/ 3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47">
                    <a:moveTo>
                      <a:pt x="47" y="3"/>
                    </a:moveTo>
                    <a:lnTo>
                      <a:pt x="228" y="35"/>
                    </a:lnTo>
                    <a:lnTo>
                      <a:pt x="248" y="42"/>
                    </a:lnTo>
                    <a:lnTo>
                      <a:pt x="269" y="47"/>
                    </a:lnTo>
                    <a:lnTo>
                      <a:pt x="0" y="0"/>
                    </a:lnTo>
                    <a:lnTo>
                      <a:pt x="24" y="2"/>
                    </a:lnTo>
                    <a:lnTo>
                      <a:pt x="47" y="3"/>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61" name="Freeform 225">
                <a:extLst>
                  <a:ext uri="{FF2B5EF4-FFF2-40B4-BE49-F238E27FC236}">
                    <a16:creationId xmlns:a16="http://schemas.microsoft.com/office/drawing/2014/main" id="{02AE54BD-01B8-4F02-B558-3137BABE95CC}"/>
                  </a:ext>
                </a:extLst>
              </p:cNvPr>
              <p:cNvSpPr>
                <a:spLocks/>
              </p:cNvSpPr>
              <p:nvPr/>
            </p:nvSpPr>
            <p:spPr bwMode="auto">
              <a:xfrm>
                <a:off x="3303" y="1684"/>
                <a:ext cx="302" cy="52"/>
              </a:xfrm>
              <a:custGeom>
                <a:avLst/>
                <a:gdLst>
                  <a:gd name="T0" fmla="*/ 40 w 302"/>
                  <a:gd name="T1" fmla="*/ 2 h 52"/>
                  <a:gd name="T2" fmla="*/ 268 w 302"/>
                  <a:gd name="T3" fmla="*/ 42 h 52"/>
                  <a:gd name="T4" fmla="*/ 285 w 302"/>
                  <a:gd name="T5" fmla="*/ 47 h 52"/>
                  <a:gd name="T6" fmla="*/ 302 w 302"/>
                  <a:gd name="T7" fmla="*/ 52 h 52"/>
                  <a:gd name="T8" fmla="*/ 0 w 302"/>
                  <a:gd name="T9" fmla="*/ 0 h 52"/>
                  <a:gd name="T10" fmla="*/ 20 w 302"/>
                  <a:gd name="T11" fmla="*/ 0 h 52"/>
                  <a:gd name="T12" fmla="*/ 40 w 302"/>
                  <a:gd name="T13" fmla="*/ 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52">
                    <a:moveTo>
                      <a:pt x="40" y="2"/>
                    </a:moveTo>
                    <a:lnTo>
                      <a:pt x="268" y="42"/>
                    </a:lnTo>
                    <a:lnTo>
                      <a:pt x="285" y="47"/>
                    </a:lnTo>
                    <a:lnTo>
                      <a:pt x="302" y="52"/>
                    </a:lnTo>
                    <a:lnTo>
                      <a:pt x="0" y="0"/>
                    </a:lnTo>
                    <a:lnTo>
                      <a:pt x="20" y="0"/>
                    </a:lnTo>
                    <a:lnTo>
                      <a:pt x="40" y="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62" name="Freeform 226">
                <a:extLst>
                  <a:ext uri="{FF2B5EF4-FFF2-40B4-BE49-F238E27FC236}">
                    <a16:creationId xmlns:a16="http://schemas.microsoft.com/office/drawing/2014/main" id="{9DCD7D91-D9B8-4CB5-8039-6963E1D89910}"/>
                  </a:ext>
                </a:extLst>
              </p:cNvPr>
              <p:cNvSpPr>
                <a:spLocks/>
              </p:cNvSpPr>
              <p:nvPr/>
            </p:nvSpPr>
            <p:spPr bwMode="auto">
              <a:xfrm>
                <a:off x="3286" y="1682"/>
                <a:ext cx="334" cy="59"/>
              </a:xfrm>
              <a:custGeom>
                <a:avLst/>
                <a:gdLst>
                  <a:gd name="T0" fmla="*/ 35 w 334"/>
                  <a:gd name="T1" fmla="*/ 2 h 59"/>
                  <a:gd name="T2" fmla="*/ 304 w 334"/>
                  <a:gd name="T3" fmla="*/ 49 h 59"/>
                  <a:gd name="T4" fmla="*/ 319 w 334"/>
                  <a:gd name="T5" fmla="*/ 54 h 59"/>
                  <a:gd name="T6" fmla="*/ 334 w 334"/>
                  <a:gd name="T7" fmla="*/ 59 h 59"/>
                  <a:gd name="T8" fmla="*/ 0 w 334"/>
                  <a:gd name="T9" fmla="*/ 0 h 59"/>
                  <a:gd name="T10" fmla="*/ 18 w 334"/>
                  <a:gd name="T11" fmla="*/ 2 h 59"/>
                  <a:gd name="T12" fmla="*/ 35 w 334"/>
                  <a:gd name="T13" fmla="*/ 2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9">
                    <a:moveTo>
                      <a:pt x="35" y="2"/>
                    </a:moveTo>
                    <a:lnTo>
                      <a:pt x="304" y="49"/>
                    </a:lnTo>
                    <a:lnTo>
                      <a:pt x="319" y="54"/>
                    </a:lnTo>
                    <a:lnTo>
                      <a:pt x="334" y="59"/>
                    </a:lnTo>
                    <a:lnTo>
                      <a:pt x="0" y="0"/>
                    </a:lnTo>
                    <a:lnTo>
                      <a:pt x="18" y="2"/>
                    </a:lnTo>
                    <a:lnTo>
                      <a:pt x="35"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63" name="Freeform 227">
                <a:extLst>
                  <a:ext uri="{FF2B5EF4-FFF2-40B4-BE49-F238E27FC236}">
                    <a16:creationId xmlns:a16="http://schemas.microsoft.com/office/drawing/2014/main" id="{14E46202-123B-43C0-B059-0A584FF2638B}"/>
                  </a:ext>
                </a:extLst>
              </p:cNvPr>
              <p:cNvSpPr>
                <a:spLocks/>
              </p:cNvSpPr>
              <p:nvPr/>
            </p:nvSpPr>
            <p:spPr bwMode="auto">
              <a:xfrm>
                <a:off x="3270" y="1682"/>
                <a:ext cx="362" cy="64"/>
              </a:xfrm>
              <a:custGeom>
                <a:avLst/>
                <a:gdLst>
                  <a:gd name="T0" fmla="*/ 33 w 362"/>
                  <a:gd name="T1" fmla="*/ 2 h 64"/>
                  <a:gd name="T2" fmla="*/ 335 w 362"/>
                  <a:gd name="T3" fmla="*/ 54 h 64"/>
                  <a:gd name="T4" fmla="*/ 348 w 362"/>
                  <a:gd name="T5" fmla="*/ 59 h 64"/>
                  <a:gd name="T6" fmla="*/ 362 w 362"/>
                  <a:gd name="T7" fmla="*/ 64 h 64"/>
                  <a:gd name="T8" fmla="*/ 0 w 362"/>
                  <a:gd name="T9" fmla="*/ 0 h 64"/>
                  <a:gd name="T10" fmla="*/ 17 w 362"/>
                  <a:gd name="T11" fmla="*/ 0 h 64"/>
                  <a:gd name="T12" fmla="*/ 33 w 362"/>
                  <a:gd name="T13" fmla="*/ 2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2" h="64">
                    <a:moveTo>
                      <a:pt x="33" y="2"/>
                    </a:moveTo>
                    <a:lnTo>
                      <a:pt x="335" y="54"/>
                    </a:lnTo>
                    <a:lnTo>
                      <a:pt x="348" y="59"/>
                    </a:lnTo>
                    <a:lnTo>
                      <a:pt x="362" y="64"/>
                    </a:lnTo>
                    <a:lnTo>
                      <a:pt x="0" y="0"/>
                    </a:lnTo>
                    <a:lnTo>
                      <a:pt x="17" y="0"/>
                    </a:lnTo>
                    <a:lnTo>
                      <a:pt x="33"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64" name="Freeform 228">
                <a:extLst>
                  <a:ext uri="{FF2B5EF4-FFF2-40B4-BE49-F238E27FC236}">
                    <a16:creationId xmlns:a16="http://schemas.microsoft.com/office/drawing/2014/main" id="{A1C504D3-666C-4DDE-9120-28151765A919}"/>
                  </a:ext>
                </a:extLst>
              </p:cNvPr>
              <p:cNvSpPr>
                <a:spLocks/>
              </p:cNvSpPr>
              <p:nvPr/>
            </p:nvSpPr>
            <p:spPr bwMode="auto">
              <a:xfrm>
                <a:off x="3257" y="1682"/>
                <a:ext cx="387" cy="68"/>
              </a:xfrm>
              <a:custGeom>
                <a:avLst/>
                <a:gdLst>
                  <a:gd name="T0" fmla="*/ 29 w 387"/>
                  <a:gd name="T1" fmla="*/ 0 h 68"/>
                  <a:gd name="T2" fmla="*/ 363 w 387"/>
                  <a:gd name="T3" fmla="*/ 59 h 68"/>
                  <a:gd name="T4" fmla="*/ 375 w 387"/>
                  <a:gd name="T5" fmla="*/ 64 h 68"/>
                  <a:gd name="T6" fmla="*/ 387 w 387"/>
                  <a:gd name="T7" fmla="*/ 68 h 68"/>
                  <a:gd name="T8" fmla="*/ 0 w 387"/>
                  <a:gd name="T9" fmla="*/ 0 h 68"/>
                  <a:gd name="T10" fmla="*/ 13 w 387"/>
                  <a:gd name="T11" fmla="*/ 0 h 68"/>
                  <a:gd name="T12" fmla="*/ 29 w 387"/>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7" h="68">
                    <a:moveTo>
                      <a:pt x="29" y="0"/>
                    </a:moveTo>
                    <a:lnTo>
                      <a:pt x="363" y="59"/>
                    </a:lnTo>
                    <a:lnTo>
                      <a:pt x="375" y="64"/>
                    </a:lnTo>
                    <a:lnTo>
                      <a:pt x="387" y="68"/>
                    </a:lnTo>
                    <a:lnTo>
                      <a:pt x="0" y="0"/>
                    </a:lnTo>
                    <a:lnTo>
                      <a:pt x="13" y="0"/>
                    </a:lnTo>
                    <a:lnTo>
                      <a:pt x="29" y="0"/>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65" name="Freeform 229">
                <a:extLst>
                  <a:ext uri="{FF2B5EF4-FFF2-40B4-BE49-F238E27FC236}">
                    <a16:creationId xmlns:a16="http://schemas.microsoft.com/office/drawing/2014/main" id="{568CB679-B85A-40AB-AC64-6C5B07E8759B}"/>
                  </a:ext>
                </a:extLst>
              </p:cNvPr>
              <p:cNvSpPr>
                <a:spLocks/>
              </p:cNvSpPr>
              <p:nvPr/>
            </p:nvSpPr>
            <p:spPr bwMode="auto">
              <a:xfrm>
                <a:off x="3242" y="1682"/>
                <a:ext cx="412" cy="73"/>
              </a:xfrm>
              <a:custGeom>
                <a:avLst/>
                <a:gdLst>
                  <a:gd name="T0" fmla="*/ 28 w 412"/>
                  <a:gd name="T1" fmla="*/ 0 h 73"/>
                  <a:gd name="T2" fmla="*/ 390 w 412"/>
                  <a:gd name="T3" fmla="*/ 64 h 73"/>
                  <a:gd name="T4" fmla="*/ 402 w 412"/>
                  <a:gd name="T5" fmla="*/ 68 h 73"/>
                  <a:gd name="T6" fmla="*/ 412 w 412"/>
                  <a:gd name="T7" fmla="*/ 73 h 73"/>
                  <a:gd name="T8" fmla="*/ 0 w 412"/>
                  <a:gd name="T9" fmla="*/ 0 h 73"/>
                  <a:gd name="T10" fmla="*/ 15 w 412"/>
                  <a:gd name="T11" fmla="*/ 0 h 73"/>
                  <a:gd name="T12" fmla="*/ 28 w 412"/>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73">
                    <a:moveTo>
                      <a:pt x="28" y="0"/>
                    </a:moveTo>
                    <a:lnTo>
                      <a:pt x="390" y="64"/>
                    </a:lnTo>
                    <a:lnTo>
                      <a:pt x="402" y="68"/>
                    </a:lnTo>
                    <a:lnTo>
                      <a:pt x="412" y="73"/>
                    </a:lnTo>
                    <a:lnTo>
                      <a:pt x="0" y="0"/>
                    </a:lnTo>
                    <a:lnTo>
                      <a:pt x="15" y="0"/>
                    </a:lnTo>
                    <a:lnTo>
                      <a:pt x="28"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66" name="Freeform 230">
                <a:extLst>
                  <a:ext uri="{FF2B5EF4-FFF2-40B4-BE49-F238E27FC236}">
                    <a16:creationId xmlns:a16="http://schemas.microsoft.com/office/drawing/2014/main" id="{029A91A9-0553-4E46-B541-65D0197F5BA5}"/>
                  </a:ext>
                </a:extLst>
              </p:cNvPr>
              <p:cNvSpPr>
                <a:spLocks/>
              </p:cNvSpPr>
              <p:nvPr/>
            </p:nvSpPr>
            <p:spPr bwMode="auto">
              <a:xfrm>
                <a:off x="3230" y="1682"/>
                <a:ext cx="436" cy="76"/>
              </a:xfrm>
              <a:custGeom>
                <a:avLst/>
                <a:gdLst>
                  <a:gd name="T0" fmla="*/ 27 w 436"/>
                  <a:gd name="T1" fmla="*/ 0 h 76"/>
                  <a:gd name="T2" fmla="*/ 414 w 436"/>
                  <a:gd name="T3" fmla="*/ 68 h 76"/>
                  <a:gd name="T4" fmla="*/ 424 w 436"/>
                  <a:gd name="T5" fmla="*/ 73 h 76"/>
                  <a:gd name="T6" fmla="*/ 436 w 436"/>
                  <a:gd name="T7" fmla="*/ 76 h 76"/>
                  <a:gd name="T8" fmla="*/ 0 w 436"/>
                  <a:gd name="T9" fmla="*/ 0 h 76"/>
                  <a:gd name="T10" fmla="*/ 13 w 436"/>
                  <a:gd name="T11" fmla="*/ 0 h 76"/>
                  <a:gd name="T12" fmla="*/ 27 w 436"/>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 h="76">
                    <a:moveTo>
                      <a:pt x="27" y="0"/>
                    </a:moveTo>
                    <a:lnTo>
                      <a:pt x="414" y="68"/>
                    </a:lnTo>
                    <a:lnTo>
                      <a:pt x="424" y="73"/>
                    </a:lnTo>
                    <a:lnTo>
                      <a:pt x="436" y="76"/>
                    </a:lnTo>
                    <a:lnTo>
                      <a:pt x="0" y="0"/>
                    </a:lnTo>
                    <a:lnTo>
                      <a:pt x="13" y="0"/>
                    </a:lnTo>
                    <a:lnTo>
                      <a:pt x="27"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67" name="Freeform 231">
                <a:extLst>
                  <a:ext uri="{FF2B5EF4-FFF2-40B4-BE49-F238E27FC236}">
                    <a16:creationId xmlns:a16="http://schemas.microsoft.com/office/drawing/2014/main" id="{6A647A23-01A1-475A-B59F-7E7CD87E54A8}"/>
                  </a:ext>
                </a:extLst>
              </p:cNvPr>
              <p:cNvSpPr>
                <a:spLocks/>
              </p:cNvSpPr>
              <p:nvPr/>
            </p:nvSpPr>
            <p:spPr bwMode="auto">
              <a:xfrm>
                <a:off x="3216" y="1682"/>
                <a:ext cx="458" cy="80"/>
              </a:xfrm>
              <a:custGeom>
                <a:avLst/>
                <a:gdLst>
                  <a:gd name="T0" fmla="*/ 26 w 458"/>
                  <a:gd name="T1" fmla="*/ 0 h 80"/>
                  <a:gd name="T2" fmla="*/ 438 w 458"/>
                  <a:gd name="T3" fmla="*/ 73 h 80"/>
                  <a:gd name="T4" fmla="*/ 448 w 458"/>
                  <a:gd name="T5" fmla="*/ 76 h 80"/>
                  <a:gd name="T6" fmla="*/ 458 w 458"/>
                  <a:gd name="T7" fmla="*/ 80 h 80"/>
                  <a:gd name="T8" fmla="*/ 0 w 458"/>
                  <a:gd name="T9" fmla="*/ 0 h 80"/>
                  <a:gd name="T10" fmla="*/ 14 w 458"/>
                  <a:gd name="T11" fmla="*/ 0 h 80"/>
                  <a:gd name="T12" fmla="*/ 26 w 458"/>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8" h="80">
                    <a:moveTo>
                      <a:pt x="26" y="0"/>
                    </a:moveTo>
                    <a:lnTo>
                      <a:pt x="438" y="73"/>
                    </a:lnTo>
                    <a:lnTo>
                      <a:pt x="448" y="76"/>
                    </a:lnTo>
                    <a:lnTo>
                      <a:pt x="458" y="80"/>
                    </a:lnTo>
                    <a:lnTo>
                      <a:pt x="0" y="0"/>
                    </a:lnTo>
                    <a:lnTo>
                      <a:pt x="14" y="0"/>
                    </a:lnTo>
                    <a:lnTo>
                      <a:pt x="26"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68" name="Freeform 232">
                <a:extLst>
                  <a:ext uri="{FF2B5EF4-FFF2-40B4-BE49-F238E27FC236}">
                    <a16:creationId xmlns:a16="http://schemas.microsoft.com/office/drawing/2014/main" id="{1A360653-4D94-4BC4-AD96-61021A02C661}"/>
                  </a:ext>
                </a:extLst>
              </p:cNvPr>
              <p:cNvSpPr>
                <a:spLocks/>
              </p:cNvSpPr>
              <p:nvPr/>
            </p:nvSpPr>
            <p:spPr bwMode="auto">
              <a:xfrm>
                <a:off x="3205" y="1682"/>
                <a:ext cx="479" cy="85"/>
              </a:xfrm>
              <a:custGeom>
                <a:avLst/>
                <a:gdLst>
                  <a:gd name="T0" fmla="*/ 25 w 479"/>
                  <a:gd name="T1" fmla="*/ 0 h 85"/>
                  <a:gd name="T2" fmla="*/ 461 w 479"/>
                  <a:gd name="T3" fmla="*/ 76 h 85"/>
                  <a:gd name="T4" fmla="*/ 469 w 479"/>
                  <a:gd name="T5" fmla="*/ 80 h 85"/>
                  <a:gd name="T6" fmla="*/ 479 w 479"/>
                  <a:gd name="T7" fmla="*/ 85 h 85"/>
                  <a:gd name="T8" fmla="*/ 0 w 479"/>
                  <a:gd name="T9" fmla="*/ 0 h 85"/>
                  <a:gd name="T10" fmla="*/ 13 w 479"/>
                  <a:gd name="T11" fmla="*/ 0 h 85"/>
                  <a:gd name="T12" fmla="*/ 25 w 479"/>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9" h="85">
                    <a:moveTo>
                      <a:pt x="25" y="0"/>
                    </a:moveTo>
                    <a:lnTo>
                      <a:pt x="461" y="76"/>
                    </a:lnTo>
                    <a:lnTo>
                      <a:pt x="469" y="80"/>
                    </a:lnTo>
                    <a:lnTo>
                      <a:pt x="479" y="85"/>
                    </a:lnTo>
                    <a:lnTo>
                      <a:pt x="0" y="0"/>
                    </a:lnTo>
                    <a:lnTo>
                      <a:pt x="13" y="0"/>
                    </a:lnTo>
                    <a:lnTo>
                      <a:pt x="25"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69" name="Freeform 233">
                <a:extLst>
                  <a:ext uri="{FF2B5EF4-FFF2-40B4-BE49-F238E27FC236}">
                    <a16:creationId xmlns:a16="http://schemas.microsoft.com/office/drawing/2014/main" id="{A666DEA5-68CF-4F84-9DE8-47E12B339DFE}"/>
                  </a:ext>
                </a:extLst>
              </p:cNvPr>
              <p:cNvSpPr>
                <a:spLocks/>
              </p:cNvSpPr>
              <p:nvPr/>
            </p:nvSpPr>
            <p:spPr bwMode="auto">
              <a:xfrm>
                <a:off x="3193" y="1682"/>
                <a:ext cx="500" cy="88"/>
              </a:xfrm>
              <a:custGeom>
                <a:avLst/>
                <a:gdLst>
                  <a:gd name="T0" fmla="*/ 23 w 500"/>
                  <a:gd name="T1" fmla="*/ 0 h 88"/>
                  <a:gd name="T2" fmla="*/ 481 w 500"/>
                  <a:gd name="T3" fmla="*/ 80 h 88"/>
                  <a:gd name="T4" fmla="*/ 489 w 500"/>
                  <a:gd name="T5" fmla="*/ 83 h 88"/>
                  <a:gd name="T6" fmla="*/ 500 w 500"/>
                  <a:gd name="T7" fmla="*/ 88 h 88"/>
                  <a:gd name="T8" fmla="*/ 0 w 500"/>
                  <a:gd name="T9" fmla="*/ 0 h 88"/>
                  <a:gd name="T10" fmla="*/ 12 w 500"/>
                  <a:gd name="T11" fmla="*/ 0 h 88"/>
                  <a:gd name="T12" fmla="*/ 23 w 500"/>
                  <a:gd name="T13" fmla="*/ 0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0" h="88">
                    <a:moveTo>
                      <a:pt x="23" y="0"/>
                    </a:moveTo>
                    <a:lnTo>
                      <a:pt x="481" y="80"/>
                    </a:lnTo>
                    <a:lnTo>
                      <a:pt x="489" y="83"/>
                    </a:lnTo>
                    <a:lnTo>
                      <a:pt x="500" y="88"/>
                    </a:lnTo>
                    <a:lnTo>
                      <a:pt x="0" y="0"/>
                    </a:lnTo>
                    <a:lnTo>
                      <a:pt x="12" y="0"/>
                    </a:lnTo>
                    <a:lnTo>
                      <a:pt x="23"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70" name="Freeform 234">
                <a:extLst>
                  <a:ext uri="{FF2B5EF4-FFF2-40B4-BE49-F238E27FC236}">
                    <a16:creationId xmlns:a16="http://schemas.microsoft.com/office/drawing/2014/main" id="{286B52F3-E15F-46B6-976E-688226DF6B97}"/>
                  </a:ext>
                </a:extLst>
              </p:cNvPr>
              <p:cNvSpPr>
                <a:spLocks/>
              </p:cNvSpPr>
              <p:nvPr/>
            </p:nvSpPr>
            <p:spPr bwMode="auto">
              <a:xfrm>
                <a:off x="3183" y="1682"/>
                <a:ext cx="518" cy="91"/>
              </a:xfrm>
              <a:custGeom>
                <a:avLst/>
                <a:gdLst>
                  <a:gd name="T0" fmla="*/ 22 w 518"/>
                  <a:gd name="T1" fmla="*/ 0 h 91"/>
                  <a:gd name="T2" fmla="*/ 501 w 518"/>
                  <a:gd name="T3" fmla="*/ 85 h 91"/>
                  <a:gd name="T4" fmla="*/ 510 w 518"/>
                  <a:gd name="T5" fmla="*/ 88 h 91"/>
                  <a:gd name="T6" fmla="*/ 518 w 518"/>
                  <a:gd name="T7" fmla="*/ 91 h 91"/>
                  <a:gd name="T8" fmla="*/ 0 w 518"/>
                  <a:gd name="T9" fmla="*/ 0 h 91"/>
                  <a:gd name="T10" fmla="*/ 11 w 518"/>
                  <a:gd name="T11" fmla="*/ 0 h 91"/>
                  <a:gd name="T12" fmla="*/ 22 w 518"/>
                  <a:gd name="T13" fmla="*/ 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91">
                    <a:moveTo>
                      <a:pt x="22" y="0"/>
                    </a:moveTo>
                    <a:lnTo>
                      <a:pt x="501" y="85"/>
                    </a:lnTo>
                    <a:lnTo>
                      <a:pt x="510" y="88"/>
                    </a:lnTo>
                    <a:lnTo>
                      <a:pt x="518" y="91"/>
                    </a:lnTo>
                    <a:lnTo>
                      <a:pt x="0" y="0"/>
                    </a:lnTo>
                    <a:lnTo>
                      <a:pt x="11"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71" name="Freeform 235">
                <a:extLst>
                  <a:ext uri="{FF2B5EF4-FFF2-40B4-BE49-F238E27FC236}">
                    <a16:creationId xmlns:a16="http://schemas.microsoft.com/office/drawing/2014/main" id="{97A7BF93-ACE0-4E46-8C5E-FC9966EE95F7}"/>
                  </a:ext>
                </a:extLst>
              </p:cNvPr>
              <p:cNvSpPr>
                <a:spLocks/>
              </p:cNvSpPr>
              <p:nvPr/>
            </p:nvSpPr>
            <p:spPr bwMode="auto">
              <a:xfrm>
                <a:off x="3171" y="1682"/>
                <a:ext cx="537" cy="95"/>
              </a:xfrm>
              <a:custGeom>
                <a:avLst/>
                <a:gdLst>
                  <a:gd name="T0" fmla="*/ 22 w 537"/>
                  <a:gd name="T1" fmla="*/ 0 h 95"/>
                  <a:gd name="T2" fmla="*/ 522 w 537"/>
                  <a:gd name="T3" fmla="*/ 88 h 95"/>
                  <a:gd name="T4" fmla="*/ 528 w 537"/>
                  <a:gd name="T5" fmla="*/ 91 h 95"/>
                  <a:gd name="T6" fmla="*/ 537 w 537"/>
                  <a:gd name="T7" fmla="*/ 95 h 95"/>
                  <a:gd name="T8" fmla="*/ 0 w 537"/>
                  <a:gd name="T9" fmla="*/ 0 h 95"/>
                  <a:gd name="T10" fmla="*/ 12 w 537"/>
                  <a:gd name="T11" fmla="*/ 0 h 95"/>
                  <a:gd name="T12" fmla="*/ 22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22" y="0"/>
                    </a:moveTo>
                    <a:lnTo>
                      <a:pt x="522" y="88"/>
                    </a:lnTo>
                    <a:lnTo>
                      <a:pt x="528" y="91"/>
                    </a:lnTo>
                    <a:lnTo>
                      <a:pt x="537" y="95"/>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72" name="Freeform 236">
                <a:extLst>
                  <a:ext uri="{FF2B5EF4-FFF2-40B4-BE49-F238E27FC236}">
                    <a16:creationId xmlns:a16="http://schemas.microsoft.com/office/drawing/2014/main" id="{4CB23515-721E-4195-8678-3D370FB22B62}"/>
                  </a:ext>
                </a:extLst>
              </p:cNvPr>
              <p:cNvSpPr>
                <a:spLocks/>
              </p:cNvSpPr>
              <p:nvPr/>
            </p:nvSpPr>
            <p:spPr bwMode="auto">
              <a:xfrm>
                <a:off x="3161" y="1682"/>
                <a:ext cx="555" cy="98"/>
              </a:xfrm>
              <a:custGeom>
                <a:avLst/>
                <a:gdLst>
                  <a:gd name="T0" fmla="*/ 22 w 555"/>
                  <a:gd name="T1" fmla="*/ 0 h 98"/>
                  <a:gd name="T2" fmla="*/ 540 w 555"/>
                  <a:gd name="T3" fmla="*/ 91 h 98"/>
                  <a:gd name="T4" fmla="*/ 547 w 555"/>
                  <a:gd name="T5" fmla="*/ 95 h 98"/>
                  <a:gd name="T6" fmla="*/ 555 w 555"/>
                  <a:gd name="T7" fmla="*/ 98 h 98"/>
                  <a:gd name="T8" fmla="*/ 0 w 555"/>
                  <a:gd name="T9" fmla="*/ 0 h 98"/>
                  <a:gd name="T10" fmla="*/ 12 w 555"/>
                  <a:gd name="T11" fmla="*/ 0 h 98"/>
                  <a:gd name="T12" fmla="*/ 22 w 555"/>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98">
                    <a:moveTo>
                      <a:pt x="22" y="0"/>
                    </a:moveTo>
                    <a:lnTo>
                      <a:pt x="540" y="91"/>
                    </a:lnTo>
                    <a:lnTo>
                      <a:pt x="547" y="95"/>
                    </a:lnTo>
                    <a:lnTo>
                      <a:pt x="555" y="98"/>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73" name="Freeform 237">
                <a:extLst>
                  <a:ext uri="{FF2B5EF4-FFF2-40B4-BE49-F238E27FC236}">
                    <a16:creationId xmlns:a16="http://schemas.microsoft.com/office/drawing/2014/main" id="{2C72C499-5112-409A-BE1A-A3C284C99213}"/>
                  </a:ext>
                </a:extLst>
              </p:cNvPr>
              <p:cNvSpPr>
                <a:spLocks/>
              </p:cNvSpPr>
              <p:nvPr/>
            </p:nvSpPr>
            <p:spPr bwMode="auto">
              <a:xfrm>
                <a:off x="3151" y="1682"/>
                <a:ext cx="572" cy="102"/>
              </a:xfrm>
              <a:custGeom>
                <a:avLst/>
                <a:gdLst>
                  <a:gd name="T0" fmla="*/ 20 w 572"/>
                  <a:gd name="T1" fmla="*/ 0 h 102"/>
                  <a:gd name="T2" fmla="*/ 557 w 572"/>
                  <a:gd name="T3" fmla="*/ 95 h 102"/>
                  <a:gd name="T4" fmla="*/ 565 w 572"/>
                  <a:gd name="T5" fmla="*/ 98 h 102"/>
                  <a:gd name="T6" fmla="*/ 572 w 572"/>
                  <a:gd name="T7" fmla="*/ 102 h 102"/>
                  <a:gd name="T8" fmla="*/ 0 w 572"/>
                  <a:gd name="T9" fmla="*/ 0 h 102"/>
                  <a:gd name="T10" fmla="*/ 10 w 572"/>
                  <a:gd name="T11" fmla="*/ 0 h 102"/>
                  <a:gd name="T12" fmla="*/ 20 w 572"/>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02">
                    <a:moveTo>
                      <a:pt x="20" y="0"/>
                    </a:moveTo>
                    <a:lnTo>
                      <a:pt x="557" y="95"/>
                    </a:lnTo>
                    <a:lnTo>
                      <a:pt x="565" y="98"/>
                    </a:lnTo>
                    <a:lnTo>
                      <a:pt x="572" y="102"/>
                    </a:lnTo>
                    <a:lnTo>
                      <a:pt x="0" y="0"/>
                    </a:lnTo>
                    <a:lnTo>
                      <a:pt x="10" y="0"/>
                    </a:lnTo>
                    <a:lnTo>
                      <a:pt x="20"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74" name="Freeform 238">
                <a:extLst>
                  <a:ext uri="{FF2B5EF4-FFF2-40B4-BE49-F238E27FC236}">
                    <a16:creationId xmlns:a16="http://schemas.microsoft.com/office/drawing/2014/main" id="{96AF9B4E-BF08-43B1-BD1E-68BC308D9C0B}"/>
                  </a:ext>
                </a:extLst>
              </p:cNvPr>
              <p:cNvSpPr>
                <a:spLocks/>
              </p:cNvSpPr>
              <p:nvPr/>
            </p:nvSpPr>
            <p:spPr bwMode="auto">
              <a:xfrm>
                <a:off x="3140" y="1682"/>
                <a:ext cx="590" cy="105"/>
              </a:xfrm>
              <a:custGeom>
                <a:avLst/>
                <a:gdLst>
                  <a:gd name="T0" fmla="*/ 21 w 590"/>
                  <a:gd name="T1" fmla="*/ 0 h 105"/>
                  <a:gd name="T2" fmla="*/ 576 w 590"/>
                  <a:gd name="T3" fmla="*/ 98 h 105"/>
                  <a:gd name="T4" fmla="*/ 583 w 590"/>
                  <a:gd name="T5" fmla="*/ 102 h 105"/>
                  <a:gd name="T6" fmla="*/ 590 w 590"/>
                  <a:gd name="T7" fmla="*/ 105 h 105"/>
                  <a:gd name="T8" fmla="*/ 0 w 590"/>
                  <a:gd name="T9" fmla="*/ 2 h 105"/>
                  <a:gd name="T10" fmla="*/ 11 w 590"/>
                  <a:gd name="T11" fmla="*/ 0 h 105"/>
                  <a:gd name="T12" fmla="*/ 21 w 590"/>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 h="105">
                    <a:moveTo>
                      <a:pt x="21" y="0"/>
                    </a:moveTo>
                    <a:lnTo>
                      <a:pt x="576" y="98"/>
                    </a:lnTo>
                    <a:lnTo>
                      <a:pt x="583" y="102"/>
                    </a:lnTo>
                    <a:lnTo>
                      <a:pt x="590" y="105"/>
                    </a:lnTo>
                    <a:lnTo>
                      <a:pt x="0" y="2"/>
                    </a:lnTo>
                    <a:lnTo>
                      <a:pt x="11" y="0"/>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75" name="Freeform 239">
                <a:extLst>
                  <a:ext uri="{FF2B5EF4-FFF2-40B4-BE49-F238E27FC236}">
                    <a16:creationId xmlns:a16="http://schemas.microsoft.com/office/drawing/2014/main" id="{79E4AD05-92AA-4139-8092-4ADA2590E53F}"/>
                  </a:ext>
                </a:extLst>
              </p:cNvPr>
              <p:cNvSpPr>
                <a:spLocks/>
              </p:cNvSpPr>
              <p:nvPr/>
            </p:nvSpPr>
            <p:spPr bwMode="auto">
              <a:xfrm>
                <a:off x="3134" y="1682"/>
                <a:ext cx="602" cy="108"/>
              </a:xfrm>
              <a:custGeom>
                <a:avLst/>
                <a:gdLst>
                  <a:gd name="T0" fmla="*/ 17 w 602"/>
                  <a:gd name="T1" fmla="*/ 0 h 108"/>
                  <a:gd name="T2" fmla="*/ 589 w 602"/>
                  <a:gd name="T3" fmla="*/ 102 h 108"/>
                  <a:gd name="T4" fmla="*/ 596 w 602"/>
                  <a:gd name="T5" fmla="*/ 105 h 108"/>
                  <a:gd name="T6" fmla="*/ 602 w 602"/>
                  <a:gd name="T7" fmla="*/ 108 h 108"/>
                  <a:gd name="T8" fmla="*/ 0 w 602"/>
                  <a:gd name="T9" fmla="*/ 2 h 108"/>
                  <a:gd name="T10" fmla="*/ 5 w 602"/>
                  <a:gd name="T11" fmla="*/ 2 h 108"/>
                  <a:gd name="T12" fmla="*/ 6 w 602"/>
                  <a:gd name="T13" fmla="*/ 2 h 108"/>
                  <a:gd name="T14" fmla="*/ 11 w 602"/>
                  <a:gd name="T15" fmla="*/ 2 h 108"/>
                  <a:gd name="T16" fmla="*/ 17 w 602"/>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 h="108">
                    <a:moveTo>
                      <a:pt x="17" y="0"/>
                    </a:moveTo>
                    <a:lnTo>
                      <a:pt x="589" y="102"/>
                    </a:lnTo>
                    <a:lnTo>
                      <a:pt x="596" y="105"/>
                    </a:lnTo>
                    <a:lnTo>
                      <a:pt x="602" y="108"/>
                    </a:lnTo>
                    <a:lnTo>
                      <a:pt x="0" y="2"/>
                    </a:lnTo>
                    <a:lnTo>
                      <a:pt x="5" y="2"/>
                    </a:lnTo>
                    <a:lnTo>
                      <a:pt x="6" y="2"/>
                    </a:lnTo>
                    <a:lnTo>
                      <a:pt x="11" y="2"/>
                    </a:lnTo>
                    <a:lnTo>
                      <a:pt x="17"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76" name="Freeform 240">
                <a:extLst>
                  <a:ext uri="{FF2B5EF4-FFF2-40B4-BE49-F238E27FC236}">
                    <a16:creationId xmlns:a16="http://schemas.microsoft.com/office/drawing/2014/main" id="{FA20342C-541E-44AB-BD2F-4EFD0DBAF554}"/>
                  </a:ext>
                </a:extLst>
              </p:cNvPr>
              <p:cNvSpPr>
                <a:spLocks/>
              </p:cNvSpPr>
              <p:nvPr/>
            </p:nvSpPr>
            <p:spPr bwMode="auto">
              <a:xfrm>
                <a:off x="3125" y="1684"/>
                <a:ext cx="618" cy="110"/>
              </a:xfrm>
              <a:custGeom>
                <a:avLst/>
                <a:gdLst>
                  <a:gd name="T0" fmla="*/ 15 w 618"/>
                  <a:gd name="T1" fmla="*/ 0 h 110"/>
                  <a:gd name="T2" fmla="*/ 605 w 618"/>
                  <a:gd name="T3" fmla="*/ 103 h 110"/>
                  <a:gd name="T4" fmla="*/ 611 w 618"/>
                  <a:gd name="T5" fmla="*/ 106 h 110"/>
                  <a:gd name="T6" fmla="*/ 618 w 618"/>
                  <a:gd name="T7" fmla="*/ 110 h 110"/>
                  <a:gd name="T8" fmla="*/ 0 w 618"/>
                  <a:gd name="T9" fmla="*/ 2 h 110"/>
                  <a:gd name="T10" fmla="*/ 10 w 618"/>
                  <a:gd name="T11" fmla="*/ 0 h 110"/>
                  <a:gd name="T12" fmla="*/ 15 w 618"/>
                  <a:gd name="T13" fmla="*/ 0 h 110"/>
                  <a:gd name="T14" fmla="*/ 15 w 618"/>
                  <a:gd name="T15" fmla="*/ 0 h 110"/>
                  <a:gd name="T16" fmla="*/ 15 w 618"/>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8" h="110">
                    <a:moveTo>
                      <a:pt x="15" y="0"/>
                    </a:moveTo>
                    <a:lnTo>
                      <a:pt x="605" y="103"/>
                    </a:lnTo>
                    <a:lnTo>
                      <a:pt x="611" y="106"/>
                    </a:lnTo>
                    <a:lnTo>
                      <a:pt x="618" y="110"/>
                    </a:lnTo>
                    <a:lnTo>
                      <a:pt x="0" y="2"/>
                    </a:lnTo>
                    <a:lnTo>
                      <a:pt x="10" y="0"/>
                    </a:lnTo>
                    <a:lnTo>
                      <a:pt x="15"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77" name="Freeform 241">
                <a:extLst>
                  <a:ext uri="{FF2B5EF4-FFF2-40B4-BE49-F238E27FC236}">
                    <a16:creationId xmlns:a16="http://schemas.microsoft.com/office/drawing/2014/main" id="{844722C2-2E92-48D1-AF3E-B405C572B75D}"/>
                  </a:ext>
                </a:extLst>
              </p:cNvPr>
              <p:cNvSpPr>
                <a:spLocks/>
              </p:cNvSpPr>
              <p:nvPr/>
            </p:nvSpPr>
            <p:spPr bwMode="auto">
              <a:xfrm>
                <a:off x="3113" y="1684"/>
                <a:ext cx="637" cy="113"/>
              </a:xfrm>
              <a:custGeom>
                <a:avLst/>
                <a:gdLst>
                  <a:gd name="T0" fmla="*/ 21 w 637"/>
                  <a:gd name="T1" fmla="*/ 0 h 113"/>
                  <a:gd name="T2" fmla="*/ 623 w 637"/>
                  <a:gd name="T3" fmla="*/ 106 h 113"/>
                  <a:gd name="T4" fmla="*/ 630 w 637"/>
                  <a:gd name="T5" fmla="*/ 110 h 113"/>
                  <a:gd name="T6" fmla="*/ 637 w 637"/>
                  <a:gd name="T7" fmla="*/ 113 h 113"/>
                  <a:gd name="T8" fmla="*/ 0 w 637"/>
                  <a:gd name="T9" fmla="*/ 2 h 113"/>
                  <a:gd name="T10" fmla="*/ 14 w 637"/>
                  <a:gd name="T11" fmla="*/ 2 h 113"/>
                  <a:gd name="T12" fmla="*/ 21 w 637"/>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7" h="113">
                    <a:moveTo>
                      <a:pt x="21" y="0"/>
                    </a:moveTo>
                    <a:lnTo>
                      <a:pt x="623" y="106"/>
                    </a:lnTo>
                    <a:lnTo>
                      <a:pt x="630" y="110"/>
                    </a:lnTo>
                    <a:lnTo>
                      <a:pt x="637" y="113"/>
                    </a:lnTo>
                    <a:lnTo>
                      <a:pt x="0" y="2"/>
                    </a:lnTo>
                    <a:lnTo>
                      <a:pt x="14" y="2"/>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78" name="Freeform 242">
                <a:extLst>
                  <a:ext uri="{FF2B5EF4-FFF2-40B4-BE49-F238E27FC236}">
                    <a16:creationId xmlns:a16="http://schemas.microsoft.com/office/drawing/2014/main" id="{B6FCA3EC-81E0-4D3E-BAC2-93C3074FBCE6}"/>
                  </a:ext>
                </a:extLst>
              </p:cNvPr>
              <p:cNvSpPr>
                <a:spLocks/>
              </p:cNvSpPr>
              <p:nvPr/>
            </p:nvSpPr>
            <p:spPr bwMode="auto">
              <a:xfrm>
                <a:off x="3103" y="1686"/>
                <a:ext cx="654" cy="115"/>
              </a:xfrm>
              <a:custGeom>
                <a:avLst/>
                <a:gdLst>
                  <a:gd name="T0" fmla="*/ 22 w 654"/>
                  <a:gd name="T1" fmla="*/ 0 h 115"/>
                  <a:gd name="T2" fmla="*/ 640 w 654"/>
                  <a:gd name="T3" fmla="*/ 108 h 115"/>
                  <a:gd name="T4" fmla="*/ 647 w 654"/>
                  <a:gd name="T5" fmla="*/ 111 h 115"/>
                  <a:gd name="T6" fmla="*/ 654 w 654"/>
                  <a:gd name="T7" fmla="*/ 115 h 115"/>
                  <a:gd name="T8" fmla="*/ 0 w 654"/>
                  <a:gd name="T9" fmla="*/ 0 h 115"/>
                  <a:gd name="T10" fmla="*/ 12 w 654"/>
                  <a:gd name="T11" fmla="*/ 0 h 115"/>
                  <a:gd name="T12" fmla="*/ 22 w 65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4" h="115">
                    <a:moveTo>
                      <a:pt x="22" y="0"/>
                    </a:moveTo>
                    <a:lnTo>
                      <a:pt x="640" y="108"/>
                    </a:lnTo>
                    <a:lnTo>
                      <a:pt x="647" y="111"/>
                    </a:lnTo>
                    <a:lnTo>
                      <a:pt x="654" y="115"/>
                    </a:lnTo>
                    <a:lnTo>
                      <a:pt x="0" y="0"/>
                    </a:lnTo>
                    <a:lnTo>
                      <a:pt x="12" y="0"/>
                    </a:lnTo>
                    <a:lnTo>
                      <a:pt x="22"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79" name="Freeform 243">
                <a:extLst>
                  <a:ext uri="{FF2B5EF4-FFF2-40B4-BE49-F238E27FC236}">
                    <a16:creationId xmlns:a16="http://schemas.microsoft.com/office/drawing/2014/main" id="{FD56CF52-1377-41E0-8F0E-178750477617}"/>
                  </a:ext>
                </a:extLst>
              </p:cNvPr>
              <p:cNvSpPr>
                <a:spLocks/>
              </p:cNvSpPr>
              <p:nvPr/>
            </p:nvSpPr>
            <p:spPr bwMode="auto">
              <a:xfrm>
                <a:off x="3091" y="1686"/>
                <a:ext cx="672" cy="118"/>
              </a:xfrm>
              <a:custGeom>
                <a:avLst/>
                <a:gdLst>
                  <a:gd name="T0" fmla="*/ 22 w 672"/>
                  <a:gd name="T1" fmla="*/ 0 h 118"/>
                  <a:gd name="T2" fmla="*/ 659 w 672"/>
                  <a:gd name="T3" fmla="*/ 111 h 118"/>
                  <a:gd name="T4" fmla="*/ 666 w 672"/>
                  <a:gd name="T5" fmla="*/ 115 h 118"/>
                  <a:gd name="T6" fmla="*/ 672 w 672"/>
                  <a:gd name="T7" fmla="*/ 118 h 118"/>
                  <a:gd name="T8" fmla="*/ 0 w 672"/>
                  <a:gd name="T9" fmla="*/ 0 h 118"/>
                  <a:gd name="T10" fmla="*/ 12 w 672"/>
                  <a:gd name="T11" fmla="*/ 0 h 118"/>
                  <a:gd name="T12" fmla="*/ 22 w 672"/>
                  <a:gd name="T13" fmla="*/ 0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2" h="118">
                    <a:moveTo>
                      <a:pt x="22" y="0"/>
                    </a:moveTo>
                    <a:lnTo>
                      <a:pt x="659" y="111"/>
                    </a:lnTo>
                    <a:lnTo>
                      <a:pt x="666" y="115"/>
                    </a:lnTo>
                    <a:lnTo>
                      <a:pt x="672" y="118"/>
                    </a:lnTo>
                    <a:lnTo>
                      <a:pt x="0" y="0"/>
                    </a:lnTo>
                    <a:lnTo>
                      <a:pt x="12" y="0"/>
                    </a:lnTo>
                    <a:lnTo>
                      <a:pt x="22" y="0"/>
                    </a:lnTo>
                    <a:close/>
                  </a:path>
                </a:pathLst>
              </a:custGeom>
              <a:solidFill>
                <a:srgbClr val="C5D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80" name="Freeform 244">
                <a:extLst>
                  <a:ext uri="{FF2B5EF4-FFF2-40B4-BE49-F238E27FC236}">
                    <a16:creationId xmlns:a16="http://schemas.microsoft.com/office/drawing/2014/main" id="{3C8AB07E-EE0F-402F-85F0-806E00C33ED2}"/>
                  </a:ext>
                </a:extLst>
              </p:cNvPr>
              <p:cNvSpPr>
                <a:spLocks/>
              </p:cNvSpPr>
              <p:nvPr/>
            </p:nvSpPr>
            <p:spPr bwMode="auto">
              <a:xfrm>
                <a:off x="3078" y="1686"/>
                <a:ext cx="691" cy="121"/>
              </a:xfrm>
              <a:custGeom>
                <a:avLst/>
                <a:gdLst>
                  <a:gd name="T0" fmla="*/ 25 w 691"/>
                  <a:gd name="T1" fmla="*/ 0 h 121"/>
                  <a:gd name="T2" fmla="*/ 679 w 691"/>
                  <a:gd name="T3" fmla="*/ 115 h 121"/>
                  <a:gd name="T4" fmla="*/ 684 w 691"/>
                  <a:gd name="T5" fmla="*/ 118 h 121"/>
                  <a:gd name="T6" fmla="*/ 691 w 691"/>
                  <a:gd name="T7" fmla="*/ 121 h 121"/>
                  <a:gd name="T8" fmla="*/ 0 w 691"/>
                  <a:gd name="T9" fmla="*/ 0 h 121"/>
                  <a:gd name="T10" fmla="*/ 13 w 691"/>
                  <a:gd name="T11" fmla="*/ 0 h 121"/>
                  <a:gd name="T12" fmla="*/ 25 w 691"/>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1" h="121">
                    <a:moveTo>
                      <a:pt x="25" y="0"/>
                    </a:moveTo>
                    <a:lnTo>
                      <a:pt x="679" y="115"/>
                    </a:lnTo>
                    <a:lnTo>
                      <a:pt x="684" y="118"/>
                    </a:lnTo>
                    <a:lnTo>
                      <a:pt x="691" y="121"/>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81" name="Freeform 245">
                <a:extLst>
                  <a:ext uri="{FF2B5EF4-FFF2-40B4-BE49-F238E27FC236}">
                    <a16:creationId xmlns:a16="http://schemas.microsoft.com/office/drawing/2014/main" id="{DBF5EBB7-EE3D-4D0E-8E90-EBF3CABF81DE}"/>
                  </a:ext>
                </a:extLst>
              </p:cNvPr>
              <p:cNvSpPr>
                <a:spLocks/>
              </p:cNvSpPr>
              <p:nvPr/>
            </p:nvSpPr>
            <p:spPr bwMode="auto">
              <a:xfrm>
                <a:off x="3066" y="1686"/>
                <a:ext cx="708" cy="125"/>
              </a:xfrm>
              <a:custGeom>
                <a:avLst/>
                <a:gdLst>
                  <a:gd name="T0" fmla="*/ 25 w 708"/>
                  <a:gd name="T1" fmla="*/ 0 h 125"/>
                  <a:gd name="T2" fmla="*/ 697 w 708"/>
                  <a:gd name="T3" fmla="*/ 118 h 125"/>
                  <a:gd name="T4" fmla="*/ 703 w 708"/>
                  <a:gd name="T5" fmla="*/ 121 h 125"/>
                  <a:gd name="T6" fmla="*/ 708 w 708"/>
                  <a:gd name="T7" fmla="*/ 125 h 125"/>
                  <a:gd name="T8" fmla="*/ 0 w 708"/>
                  <a:gd name="T9" fmla="*/ 0 h 125"/>
                  <a:gd name="T10" fmla="*/ 14 w 708"/>
                  <a:gd name="T11" fmla="*/ 0 h 125"/>
                  <a:gd name="T12" fmla="*/ 25 w 708"/>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125">
                    <a:moveTo>
                      <a:pt x="25" y="0"/>
                    </a:moveTo>
                    <a:lnTo>
                      <a:pt x="697" y="118"/>
                    </a:lnTo>
                    <a:lnTo>
                      <a:pt x="703" y="121"/>
                    </a:lnTo>
                    <a:lnTo>
                      <a:pt x="708" y="125"/>
                    </a:lnTo>
                    <a:lnTo>
                      <a:pt x="0" y="0"/>
                    </a:lnTo>
                    <a:lnTo>
                      <a:pt x="14"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82" name="Freeform 246">
                <a:extLst>
                  <a:ext uri="{FF2B5EF4-FFF2-40B4-BE49-F238E27FC236}">
                    <a16:creationId xmlns:a16="http://schemas.microsoft.com/office/drawing/2014/main" id="{06E8A135-031F-48E6-A864-C8C635C26FB7}"/>
                  </a:ext>
                </a:extLst>
              </p:cNvPr>
              <p:cNvSpPr>
                <a:spLocks/>
              </p:cNvSpPr>
              <p:nvPr/>
            </p:nvSpPr>
            <p:spPr bwMode="auto">
              <a:xfrm>
                <a:off x="3053" y="1686"/>
                <a:ext cx="727" cy="128"/>
              </a:xfrm>
              <a:custGeom>
                <a:avLst/>
                <a:gdLst>
                  <a:gd name="T0" fmla="*/ 25 w 727"/>
                  <a:gd name="T1" fmla="*/ 0 h 128"/>
                  <a:gd name="T2" fmla="*/ 716 w 727"/>
                  <a:gd name="T3" fmla="*/ 121 h 128"/>
                  <a:gd name="T4" fmla="*/ 721 w 727"/>
                  <a:gd name="T5" fmla="*/ 125 h 128"/>
                  <a:gd name="T6" fmla="*/ 727 w 727"/>
                  <a:gd name="T7" fmla="*/ 128 h 128"/>
                  <a:gd name="T8" fmla="*/ 0 w 727"/>
                  <a:gd name="T9" fmla="*/ 0 h 128"/>
                  <a:gd name="T10" fmla="*/ 13 w 727"/>
                  <a:gd name="T11" fmla="*/ 0 h 128"/>
                  <a:gd name="T12" fmla="*/ 25 w 72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7" h="128">
                    <a:moveTo>
                      <a:pt x="25" y="0"/>
                    </a:moveTo>
                    <a:lnTo>
                      <a:pt x="716" y="121"/>
                    </a:lnTo>
                    <a:lnTo>
                      <a:pt x="721" y="125"/>
                    </a:lnTo>
                    <a:lnTo>
                      <a:pt x="727" y="128"/>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83" name="Freeform 247">
                <a:extLst>
                  <a:ext uri="{FF2B5EF4-FFF2-40B4-BE49-F238E27FC236}">
                    <a16:creationId xmlns:a16="http://schemas.microsoft.com/office/drawing/2014/main" id="{DE77E26E-9ADD-4537-87C7-13EA3074EB31}"/>
                  </a:ext>
                </a:extLst>
              </p:cNvPr>
              <p:cNvSpPr>
                <a:spLocks/>
              </p:cNvSpPr>
              <p:nvPr/>
            </p:nvSpPr>
            <p:spPr bwMode="auto">
              <a:xfrm>
                <a:off x="3041" y="1686"/>
                <a:ext cx="744" cy="131"/>
              </a:xfrm>
              <a:custGeom>
                <a:avLst/>
                <a:gdLst>
                  <a:gd name="T0" fmla="*/ 25 w 744"/>
                  <a:gd name="T1" fmla="*/ 0 h 131"/>
                  <a:gd name="T2" fmla="*/ 733 w 744"/>
                  <a:gd name="T3" fmla="*/ 125 h 131"/>
                  <a:gd name="T4" fmla="*/ 739 w 744"/>
                  <a:gd name="T5" fmla="*/ 128 h 131"/>
                  <a:gd name="T6" fmla="*/ 744 w 744"/>
                  <a:gd name="T7" fmla="*/ 131 h 131"/>
                  <a:gd name="T8" fmla="*/ 0 w 744"/>
                  <a:gd name="T9" fmla="*/ 0 h 131"/>
                  <a:gd name="T10" fmla="*/ 12 w 744"/>
                  <a:gd name="T11" fmla="*/ 0 h 131"/>
                  <a:gd name="T12" fmla="*/ 25 w 744"/>
                  <a:gd name="T13" fmla="*/ 0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4" h="131">
                    <a:moveTo>
                      <a:pt x="25" y="0"/>
                    </a:moveTo>
                    <a:lnTo>
                      <a:pt x="733" y="125"/>
                    </a:lnTo>
                    <a:lnTo>
                      <a:pt x="739" y="128"/>
                    </a:lnTo>
                    <a:lnTo>
                      <a:pt x="744" y="131"/>
                    </a:lnTo>
                    <a:lnTo>
                      <a:pt x="0" y="0"/>
                    </a:lnTo>
                    <a:lnTo>
                      <a:pt x="12"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84" name="Freeform 248">
                <a:extLst>
                  <a:ext uri="{FF2B5EF4-FFF2-40B4-BE49-F238E27FC236}">
                    <a16:creationId xmlns:a16="http://schemas.microsoft.com/office/drawing/2014/main" id="{7F2FEF2B-77AE-4D01-AEC7-A23E8363BC7C}"/>
                  </a:ext>
                </a:extLst>
              </p:cNvPr>
              <p:cNvSpPr>
                <a:spLocks/>
              </p:cNvSpPr>
              <p:nvPr/>
            </p:nvSpPr>
            <p:spPr bwMode="auto">
              <a:xfrm>
                <a:off x="3027" y="1686"/>
                <a:ext cx="763" cy="135"/>
              </a:xfrm>
              <a:custGeom>
                <a:avLst/>
                <a:gdLst>
                  <a:gd name="T0" fmla="*/ 26 w 763"/>
                  <a:gd name="T1" fmla="*/ 0 h 135"/>
                  <a:gd name="T2" fmla="*/ 753 w 763"/>
                  <a:gd name="T3" fmla="*/ 128 h 135"/>
                  <a:gd name="T4" fmla="*/ 758 w 763"/>
                  <a:gd name="T5" fmla="*/ 131 h 135"/>
                  <a:gd name="T6" fmla="*/ 763 w 763"/>
                  <a:gd name="T7" fmla="*/ 135 h 135"/>
                  <a:gd name="T8" fmla="*/ 0 w 763"/>
                  <a:gd name="T9" fmla="*/ 0 h 135"/>
                  <a:gd name="T10" fmla="*/ 14 w 763"/>
                  <a:gd name="T11" fmla="*/ 0 h 135"/>
                  <a:gd name="T12" fmla="*/ 26 w 763"/>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5">
                    <a:moveTo>
                      <a:pt x="26" y="0"/>
                    </a:moveTo>
                    <a:lnTo>
                      <a:pt x="753" y="128"/>
                    </a:lnTo>
                    <a:lnTo>
                      <a:pt x="758" y="131"/>
                    </a:lnTo>
                    <a:lnTo>
                      <a:pt x="763" y="135"/>
                    </a:lnTo>
                    <a:lnTo>
                      <a:pt x="0" y="0"/>
                    </a:lnTo>
                    <a:lnTo>
                      <a:pt x="14" y="0"/>
                    </a:lnTo>
                    <a:lnTo>
                      <a:pt x="26"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85" name="Freeform 249">
                <a:extLst>
                  <a:ext uri="{FF2B5EF4-FFF2-40B4-BE49-F238E27FC236}">
                    <a16:creationId xmlns:a16="http://schemas.microsoft.com/office/drawing/2014/main" id="{5C2BFFE2-48EE-43AC-AFE6-DB677CFD55F2}"/>
                  </a:ext>
                </a:extLst>
              </p:cNvPr>
              <p:cNvSpPr>
                <a:spLocks/>
              </p:cNvSpPr>
              <p:nvPr/>
            </p:nvSpPr>
            <p:spPr bwMode="auto">
              <a:xfrm>
                <a:off x="3014" y="1686"/>
                <a:ext cx="782" cy="138"/>
              </a:xfrm>
              <a:custGeom>
                <a:avLst/>
                <a:gdLst>
                  <a:gd name="T0" fmla="*/ 27 w 782"/>
                  <a:gd name="T1" fmla="*/ 0 h 138"/>
                  <a:gd name="T2" fmla="*/ 771 w 782"/>
                  <a:gd name="T3" fmla="*/ 131 h 138"/>
                  <a:gd name="T4" fmla="*/ 776 w 782"/>
                  <a:gd name="T5" fmla="*/ 135 h 138"/>
                  <a:gd name="T6" fmla="*/ 782 w 782"/>
                  <a:gd name="T7" fmla="*/ 138 h 138"/>
                  <a:gd name="T8" fmla="*/ 0 w 782"/>
                  <a:gd name="T9" fmla="*/ 0 h 138"/>
                  <a:gd name="T10" fmla="*/ 13 w 782"/>
                  <a:gd name="T11" fmla="*/ 0 h 138"/>
                  <a:gd name="T12" fmla="*/ 27 w 782"/>
                  <a:gd name="T13" fmla="*/ 0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2" h="138">
                    <a:moveTo>
                      <a:pt x="27" y="0"/>
                    </a:moveTo>
                    <a:lnTo>
                      <a:pt x="771" y="131"/>
                    </a:lnTo>
                    <a:lnTo>
                      <a:pt x="776" y="135"/>
                    </a:lnTo>
                    <a:lnTo>
                      <a:pt x="782" y="138"/>
                    </a:lnTo>
                    <a:lnTo>
                      <a:pt x="0" y="0"/>
                    </a:lnTo>
                    <a:lnTo>
                      <a:pt x="13" y="0"/>
                    </a:lnTo>
                    <a:lnTo>
                      <a:pt x="27"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86" name="Freeform 250">
                <a:extLst>
                  <a:ext uri="{FF2B5EF4-FFF2-40B4-BE49-F238E27FC236}">
                    <a16:creationId xmlns:a16="http://schemas.microsoft.com/office/drawing/2014/main" id="{EF02600A-053E-4F07-B388-BC76E39B43C1}"/>
                  </a:ext>
                </a:extLst>
              </p:cNvPr>
              <p:cNvSpPr>
                <a:spLocks/>
              </p:cNvSpPr>
              <p:nvPr/>
            </p:nvSpPr>
            <p:spPr bwMode="auto">
              <a:xfrm>
                <a:off x="3000" y="1686"/>
                <a:ext cx="801" cy="140"/>
              </a:xfrm>
              <a:custGeom>
                <a:avLst/>
                <a:gdLst>
                  <a:gd name="T0" fmla="*/ 27 w 801"/>
                  <a:gd name="T1" fmla="*/ 0 h 140"/>
                  <a:gd name="T2" fmla="*/ 790 w 801"/>
                  <a:gd name="T3" fmla="*/ 135 h 140"/>
                  <a:gd name="T4" fmla="*/ 796 w 801"/>
                  <a:gd name="T5" fmla="*/ 138 h 140"/>
                  <a:gd name="T6" fmla="*/ 801 w 801"/>
                  <a:gd name="T7" fmla="*/ 140 h 140"/>
                  <a:gd name="T8" fmla="*/ 0 w 801"/>
                  <a:gd name="T9" fmla="*/ 0 h 140"/>
                  <a:gd name="T10" fmla="*/ 14 w 801"/>
                  <a:gd name="T11" fmla="*/ 0 h 140"/>
                  <a:gd name="T12" fmla="*/ 27 w 801"/>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40">
                    <a:moveTo>
                      <a:pt x="27" y="0"/>
                    </a:moveTo>
                    <a:lnTo>
                      <a:pt x="790" y="135"/>
                    </a:lnTo>
                    <a:lnTo>
                      <a:pt x="796" y="138"/>
                    </a:lnTo>
                    <a:lnTo>
                      <a:pt x="801" y="140"/>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487" name="Freeform 251">
                <a:extLst>
                  <a:ext uri="{FF2B5EF4-FFF2-40B4-BE49-F238E27FC236}">
                    <a16:creationId xmlns:a16="http://schemas.microsoft.com/office/drawing/2014/main" id="{3A888F4A-A1CC-4F30-907C-3BE494DCC3B9}"/>
                  </a:ext>
                </a:extLst>
              </p:cNvPr>
              <p:cNvSpPr>
                <a:spLocks/>
              </p:cNvSpPr>
              <p:nvPr/>
            </p:nvSpPr>
            <p:spPr bwMode="auto">
              <a:xfrm>
                <a:off x="2987" y="1686"/>
                <a:ext cx="820" cy="143"/>
              </a:xfrm>
              <a:custGeom>
                <a:avLst/>
                <a:gdLst>
                  <a:gd name="T0" fmla="*/ 27 w 820"/>
                  <a:gd name="T1" fmla="*/ 0 h 143"/>
                  <a:gd name="T2" fmla="*/ 809 w 820"/>
                  <a:gd name="T3" fmla="*/ 138 h 143"/>
                  <a:gd name="T4" fmla="*/ 815 w 820"/>
                  <a:gd name="T5" fmla="*/ 140 h 143"/>
                  <a:gd name="T6" fmla="*/ 820 w 820"/>
                  <a:gd name="T7" fmla="*/ 143 h 143"/>
                  <a:gd name="T8" fmla="*/ 0 w 820"/>
                  <a:gd name="T9" fmla="*/ 0 h 143"/>
                  <a:gd name="T10" fmla="*/ 13 w 820"/>
                  <a:gd name="T11" fmla="*/ 0 h 143"/>
                  <a:gd name="T12" fmla="*/ 27 w 820"/>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0" h="143">
                    <a:moveTo>
                      <a:pt x="27" y="0"/>
                    </a:moveTo>
                    <a:lnTo>
                      <a:pt x="809" y="138"/>
                    </a:lnTo>
                    <a:lnTo>
                      <a:pt x="815" y="140"/>
                    </a:lnTo>
                    <a:lnTo>
                      <a:pt x="820" y="143"/>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47129" name="Freeform 252">
              <a:extLst>
                <a:ext uri="{FF2B5EF4-FFF2-40B4-BE49-F238E27FC236}">
                  <a16:creationId xmlns:a16="http://schemas.microsoft.com/office/drawing/2014/main" id="{097154FA-A036-4C2C-A756-3EB3747C3AF2}"/>
                </a:ext>
              </a:extLst>
            </p:cNvPr>
            <p:cNvSpPr>
              <a:spLocks/>
            </p:cNvSpPr>
            <p:nvPr/>
          </p:nvSpPr>
          <p:spPr bwMode="auto">
            <a:xfrm>
              <a:off x="2973" y="1686"/>
              <a:ext cx="838" cy="147"/>
            </a:xfrm>
            <a:custGeom>
              <a:avLst/>
              <a:gdLst>
                <a:gd name="T0" fmla="*/ 27 w 838"/>
                <a:gd name="T1" fmla="*/ 0 h 147"/>
                <a:gd name="T2" fmla="*/ 828 w 838"/>
                <a:gd name="T3" fmla="*/ 140 h 147"/>
                <a:gd name="T4" fmla="*/ 833 w 838"/>
                <a:gd name="T5" fmla="*/ 143 h 147"/>
                <a:gd name="T6" fmla="*/ 838 w 838"/>
                <a:gd name="T7" fmla="*/ 147 h 147"/>
                <a:gd name="T8" fmla="*/ 0 w 838"/>
                <a:gd name="T9" fmla="*/ 0 h 147"/>
                <a:gd name="T10" fmla="*/ 14 w 838"/>
                <a:gd name="T11" fmla="*/ 0 h 147"/>
                <a:gd name="T12" fmla="*/ 27 w 838"/>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 h="147">
                  <a:moveTo>
                    <a:pt x="27" y="0"/>
                  </a:moveTo>
                  <a:lnTo>
                    <a:pt x="828" y="140"/>
                  </a:lnTo>
                  <a:lnTo>
                    <a:pt x="833" y="143"/>
                  </a:lnTo>
                  <a:lnTo>
                    <a:pt x="838" y="147"/>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30" name="Freeform 253">
              <a:extLst>
                <a:ext uri="{FF2B5EF4-FFF2-40B4-BE49-F238E27FC236}">
                  <a16:creationId xmlns:a16="http://schemas.microsoft.com/office/drawing/2014/main" id="{6EEAEF3E-309A-4FF4-BE55-757720CFF040}"/>
                </a:ext>
              </a:extLst>
            </p:cNvPr>
            <p:cNvSpPr>
              <a:spLocks/>
            </p:cNvSpPr>
            <p:nvPr/>
          </p:nvSpPr>
          <p:spPr bwMode="auto">
            <a:xfrm>
              <a:off x="2960" y="1684"/>
              <a:ext cx="856" cy="152"/>
            </a:xfrm>
            <a:custGeom>
              <a:avLst/>
              <a:gdLst>
                <a:gd name="T0" fmla="*/ 27 w 856"/>
                <a:gd name="T1" fmla="*/ 2 h 152"/>
                <a:gd name="T2" fmla="*/ 847 w 856"/>
                <a:gd name="T3" fmla="*/ 145 h 152"/>
                <a:gd name="T4" fmla="*/ 851 w 856"/>
                <a:gd name="T5" fmla="*/ 149 h 152"/>
                <a:gd name="T6" fmla="*/ 856 w 856"/>
                <a:gd name="T7" fmla="*/ 152 h 152"/>
                <a:gd name="T8" fmla="*/ 0 w 856"/>
                <a:gd name="T9" fmla="*/ 0 h 152"/>
                <a:gd name="T10" fmla="*/ 13 w 856"/>
                <a:gd name="T11" fmla="*/ 2 h 152"/>
                <a:gd name="T12" fmla="*/ 27 w 856"/>
                <a:gd name="T13" fmla="*/ 2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6" h="152">
                  <a:moveTo>
                    <a:pt x="27" y="2"/>
                  </a:moveTo>
                  <a:lnTo>
                    <a:pt x="847" y="145"/>
                  </a:lnTo>
                  <a:lnTo>
                    <a:pt x="851" y="149"/>
                  </a:lnTo>
                  <a:lnTo>
                    <a:pt x="856" y="152"/>
                  </a:lnTo>
                  <a:lnTo>
                    <a:pt x="0" y="0"/>
                  </a:lnTo>
                  <a:lnTo>
                    <a:pt x="13" y="2"/>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31" name="Freeform 254">
              <a:extLst>
                <a:ext uri="{FF2B5EF4-FFF2-40B4-BE49-F238E27FC236}">
                  <a16:creationId xmlns:a16="http://schemas.microsoft.com/office/drawing/2014/main" id="{B624A3EF-ACEE-44B4-9C1D-AE3016AB6110}"/>
                </a:ext>
              </a:extLst>
            </p:cNvPr>
            <p:cNvSpPr>
              <a:spLocks/>
            </p:cNvSpPr>
            <p:nvPr/>
          </p:nvSpPr>
          <p:spPr bwMode="auto">
            <a:xfrm>
              <a:off x="2946" y="1684"/>
              <a:ext cx="875" cy="155"/>
            </a:xfrm>
            <a:custGeom>
              <a:avLst/>
              <a:gdLst>
                <a:gd name="T0" fmla="*/ 27 w 875"/>
                <a:gd name="T1" fmla="*/ 2 h 155"/>
                <a:gd name="T2" fmla="*/ 865 w 875"/>
                <a:gd name="T3" fmla="*/ 149 h 155"/>
                <a:gd name="T4" fmla="*/ 870 w 875"/>
                <a:gd name="T5" fmla="*/ 152 h 155"/>
                <a:gd name="T6" fmla="*/ 875 w 875"/>
                <a:gd name="T7" fmla="*/ 155 h 155"/>
                <a:gd name="T8" fmla="*/ 0 w 875"/>
                <a:gd name="T9" fmla="*/ 0 h 155"/>
                <a:gd name="T10" fmla="*/ 14 w 875"/>
                <a:gd name="T11" fmla="*/ 0 h 155"/>
                <a:gd name="T12" fmla="*/ 27 w 875"/>
                <a:gd name="T13" fmla="*/ 2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5" h="155">
                  <a:moveTo>
                    <a:pt x="27" y="2"/>
                  </a:moveTo>
                  <a:lnTo>
                    <a:pt x="865" y="149"/>
                  </a:lnTo>
                  <a:lnTo>
                    <a:pt x="870" y="152"/>
                  </a:lnTo>
                  <a:lnTo>
                    <a:pt x="875" y="155"/>
                  </a:lnTo>
                  <a:lnTo>
                    <a:pt x="0" y="0"/>
                  </a:lnTo>
                  <a:lnTo>
                    <a:pt x="14" y="0"/>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32" name="Freeform 255">
              <a:extLst>
                <a:ext uri="{FF2B5EF4-FFF2-40B4-BE49-F238E27FC236}">
                  <a16:creationId xmlns:a16="http://schemas.microsoft.com/office/drawing/2014/main" id="{234786A0-112B-46EB-A3AD-7546462AFA02}"/>
                </a:ext>
              </a:extLst>
            </p:cNvPr>
            <p:cNvSpPr>
              <a:spLocks/>
            </p:cNvSpPr>
            <p:nvPr/>
          </p:nvSpPr>
          <p:spPr bwMode="auto">
            <a:xfrm>
              <a:off x="2933" y="1684"/>
              <a:ext cx="893" cy="159"/>
            </a:xfrm>
            <a:custGeom>
              <a:avLst/>
              <a:gdLst>
                <a:gd name="T0" fmla="*/ 27 w 893"/>
                <a:gd name="T1" fmla="*/ 0 h 159"/>
                <a:gd name="T2" fmla="*/ 883 w 893"/>
                <a:gd name="T3" fmla="*/ 152 h 159"/>
                <a:gd name="T4" fmla="*/ 888 w 893"/>
                <a:gd name="T5" fmla="*/ 155 h 159"/>
                <a:gd name="T6" fmla="*/ 893 w 893"/>
                <a:gd name="T7" fmla="*/ 159 h 159"/>
                <a:gd name="T8" fmla="*/ 0 w 893"/>
                <a:gd name="T9" fmla="*/ 0 h 159"/>
                <a:gd name="T10" fmla="*/ 13 w 893"/>
                <a:gd name="T11" fmla="*/ 0 h 159"/>
                <a:gd name="T12" fmla="*/ 27 w 89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3" h="159">
                  <a:moveTo>
                    <a:pt x="27" y="0"/>
                  </a:moveTo>
                  <a:lnTo>
                    <a:pt x="883" y="152"/>
                  </a:lnTo>
                  <a:lnTo>
                    <a:pt x="888" y="155"/>
                  </a:lnTo>
                  <a:lnTo>
                    <a:pt x="893" y="159"/>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33" name="Freeform 256">
              <a:extLst>
                <a:ext uri="{FF2B5EF4-FFF2-40B4-BE49-F238E27FC236}">
                  <a16:creationId xmlns:a16="http://schemas.microsoft.com/office/drawing/2014/main" id="{460444BD-0CF6-45E0-A0B0-7E52D790F630}"/>
                </a:ext>
              </a:extLst>
            </p:cNvPr>
            <p:cNvSpPr>
              <a:spLocks/>
            </p:cNvSpPr>
            <p:nvPr/>
          </p:nvSpPr>
          <p:spPr bwMode="auto">
            <a:xfrm>
              <a:off x="2918" y="1684"/>
              <a:ext cx="913" cy="160"/>
            </a:xfrm>
            <a:custGeom>
              <a:avLst/>
              <a:gdLst>
                <a:gd name="T0" fmla="*/ 28 w 913"/>
                <a:gd name="T1" fmla="*/ 0 h 160"/>
                <a:gd name="T2" fmla="*/ 903 w 913"/>
                <a:gd name="T3" fmla="*/ 155 h 160"/>
                <a:gd name="T4" fmla="*/ 908 w 913"/>
                <a:gd name="T5" fmla="*/ 159 h 160"/>
                <a:gd name="T6" fmla="*/ 913 w 913"/>
                <a:gd name="T7" fmla="*/ 160 h 160"/>
                <a:gd name="T8" fmla="*/ 0 w 913"/>
                <a:gd name="T9" fmla="*/ 0 h 160"/>
                <a:gd name="T10" fmla="*/ 15 w 913"/>
                <a:gd name="T11" fmla="*/ 0 h 160"/>
                <a:gd name="T12" fmla="*/ 28 w 913"/>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3" h="160">
                  <a:moveTo>
                    <a:pt x="28" y="0"/>
                  </a:moveTo>
                  <a:lnTo>
                    <a:pt x="903" y="155"/>
                  </a:lnTo>
                  <a:lnTo>
                    <a:pt x="908" y="159"/>
                  </a:lnTo>
                  <a:lnTo>
                    <a:pt x="913" y="160"/>
                  </a:lnTo>
                  <a:lnTo>
                    <a:pt x="0" y="0"/>
                  </a:lnTo>
                  <a:lnTo>
                    <a:pt x="15" y="0"/>
                  </a:lnTo>
                  <a:lnTo>
                    <a:pt x="28" y="0"/>
                  </a:lnTo>
                  <a:close/>
                </a:path>
              </a:pathLst>
            </a:custGeom>
            <a:solidFill>
              <a:srgbClr val="CBD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34" name="Freeform 257">
              <a:extLst>
                <a:ext uri="{FF2B5EF4-FFF2-40B4-BE49-F238E27FC236}">
                  <a16:creationId xmlns:a16="http://schemas.microsoft.com/office/drawing/2014/main" id="{7108AE84-8B82-49DF-AE9D-1754F0C930EE}"/>
                </a:ext>
              </a:extLst>
            </p:cNvPr>
            <p:cNvSpPr>
              <a:spLocks/>
            </p:cNvSpPr>
            <p:nvPr/>
          </p:nvSpPr>
          <p:spPr bwMode="auto">
            <a:xfrm>
              <a:off x="2916" y="1684"/>
              <a:ext cx="918" cy="164"/>
            </a:xfrm>
            <a:custGeom>
              <a:avLst/>
              <a:gdLst>
                <a:gd name="T0" fmla="*/ 17 w 918"/>
                <a:gd name="T1" fmla="*/ 0 h 164"/>
                <a:gd name="T2" fmla="*/ 910 w 918"/>
                <a:gd name="T3" fmla="*/ 159 h 164"/>
                <a:gd name="T4" fmla="*/ 915 w 918"/>
                <a:gd name="T5" fmla="*/ 160 h 164"/>
                <a:gd name="T6" fmla="*/ 918 w 918"/>
                <a:gd name="T7" fmla="*/ 164 h 164"/>
                <a:gd name="T8" fmla="*/ 0 w 918"/>
                <a:gd name="T9" fmla="*/ 2 h 164"/>
                <a:gd name="T10" fmla="*/ 0 w 918"/>
                <a:gd name="T11" fmla="*/ 2 h 164"/>
                <a:gd name="T12" fmla="*/ 0 w 918"/>
                <a:gd name="T13" fmla="*/ 0 h 164"/>
                <a:gd name="T14" fmla="*/ 8 w 918"/>
                <a:gd name="T15" fmla="*/ 0 h 164"/>
                <a:gd name="T16" fmla="*/ 17 w 918"/>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8" h="164">
                  <a:moveTo>
                    <a:pt x="17" y="0"/>
                  </a:moveTo>
                  <a:lnTo>
                    <a:pt x="910" y="159"/>
                  </a:lnTo>
                  <a:lnTo>
                    <a:pt x="915" y="160"/>
                  </a:lnTo>
                  <a:lnTo>
                    <a:pt x="918" y="164"/>
                  </a:lnTo>
                  <a:lnTo>
                    <a:pt x="0" y="2"/>
                  </a:lnTo>
                  <a:lnTo>
                    <a:pt x="0" y="0"/>
                  </a:lnTo>
                  <a:lnTo>
                    <a:pt x="8" y="0"/>
                  </a:lnTo>
                  <a:lnTo>
                    <a:pt x="17"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35" name="Freeform 258">
              <a:extLst>
                <a:ext uri="{FF2B5EF4-FFF2-40B4-BE49-F238E27FC236}">
                  <a16:creationId xmlns:a16="http://schemas.microsoft.com/office/drawing/2014/main" id="{2C5F92E5-AF48-4A27-9EDF-7C4C501B9F01}"/>
                </a:ext>
              </a:extLst>
            </p:cNvPr>
            <p:cNvSpPr>
              <a:spLocks/>
            </p:cNvSpPr>
            <p:nvPr/>
          </p:nvSpPr>
          <p:spPr bwMode="auto">
            <a:xfrm>
              <a:off x="2914" y="1684"/>
              <a:ext cx="925" cy="167"/>
            </a:xfrm>
            <a:custGeom>
              <a:avLst/>
              <a:gdLst>
                <a:gd name="T0" fmla="*/ 4 w 925"/>
                <a:gd name="T1" fmla="*/ 0 h 167"/>
                <a:gd name="T2" fmla="*/ 917 w 925"/>
                <a:gd name="T3" fmla="*/ 160 h 167"/>
                <a:gd name="T4" fmla="*/ 920 w 925"/>
                <a:gd name="T5" fmla="*/ 164 h 167"/>
                <a:gd name="T6" fmla="*/ 925 w 925"/>
                <a:gd name="T7" fmla="*/ 167 h 167"/>
                <a:gd name="T8" fmla="*/ 0 w 925"/>
                <a:gd name="T9" fmla="*/ 3 h 167"/>
                <a:gd name="T10" fmla="*/ 0 w 925"/>
                <a:gd name="T11" fmla="*/ 2 h 167"/>
                <a:gd name="T12" fmla="*/ 2 w 925"/>
                <a:gd name="T13" fmla="*/ 0 h 167"/>
                <a:gd name="T14" fmla="*/ 4 w 925"/>
                <a:gd name="T15" fmla="*/ 0 h 167"/>
                <a:gd name="T16" fmla="*/ 4 w 925"/>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5" h="167">
                  <a:moveTo>
                    <a:pt x="4" y="0"/>
                  </a:moveTo>
                  <a:lnTo>
                    <a:pt x="917" y="160"/>
                  </a:lnTo>
                  <a:lnTo>
                    <a:pt x="920" y="164"/>
                  </a:lnTo>
                  <a:lnTo>
                    <a:pt x="925" y="167"/>
                  </a:lnTo>
                  <a:lnTo>
                    <a:pt x="0" y="3"/>
                  </a:lnTo>
                  <a:lnTo>
                    <a:pt x="0" y="2"/>
                  </a:lnTo>
                  <a:lnTo>
                    <a:pt x="2" y="0"/>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36" name="Freeform 259">
              <a:extLst>
                <a:ext uri="{FF2B5EF4-FFF2-40B4-BE49-F238E27FC236}">
                  <a16:creationId xmlns:a16="http://schemas.microsoft.com/office/drawing/2014/main" id="{B13EA6CF-0B5A-4A87-A4CF-52B1FF9CC77A}"/>
                </a:ext>
              </a:extLst>
            </p:cNvPr>
            <p:cNvSpPr>
              <a:spLocks/>
            </p:cNvSpPr>
            <p:nvPr/>
          </p:nvSpPr>
          <p:spPr bwMode="auto">
            <a:xfrm>
              <a:off x="2912" y="1686"/>
              <a:ext cx="932" cy="169"/>
            </a:xfrm>
            <a:custGeom>
              <a:avLst/>
              <a:gdLst>
                <a:gd name="T0" fmla="*/ 4 w 932"/>
                <a:gd name="T1" fmla="*/ 0 h 169"/>
                <a:gd name="T2" fmla="*/ 922 w 932"/>
                <a:gd name="T3" fmla="*/ 162 h 169"/>
                <a:gd name="T4" fmla="*/ 927 w 932"/>
                <a:gd name="T5" fmla="*/ 165 h 169"/>
                <a:gd name="T6" fmla="*/ 932 w 932"/>
                <a:gd name="T7" fmla="*/ 169 h 169"/>
                <a:gd name="T8" fmla="*/ 0 w 932"/>
                <a:gd name="T9" fmla="*/ 3 h 169"/>
                <a:gd name="T10" fmla="*/ 2 w 932"/>
                <a:gd name="T11" fmla="*/ 1 h 169"/>
                <a:gd name="T12" fmla="*/ 4 w 93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2" h="169">
                  <a:moveTo>
                    <a:pt x="4" y="0"/>
                  </a:moveTo>
                  <a:lnTo>
                    <a:pt x="922" y="162"/>
                  </a:lnTo>
                  <a:lnTo>
                    <a:pt x="927" y="165"/>
                  </a:lnTo>
                  <a:lnTo>
                    <a:pt x="932" y="169"/>
                  </a:lnTo>
                  <a:lnTo>
                    <a:pt x="0" y="3"/>
                  </a:lnTo>
                  <a:lnTo>
                    <a:pt x="2" y="1"/>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37" name="Freeform 260">
              <a:extLst>
                <a:ext uri="{FF2B5EF4-FFF2-40B4-BE49-F238E27FC236}">
                  <a16:creationId xmlns:a16="http://schemas.microsoft.com/office/drawing/2014/main" id="{E8AEB8A6-FC79-4360-A2E4-E695583BFA34}"/>
                </a:ext>
              </a:extLst>
            </p:cNvPr>
            <p:cNvSpPr>
              <a:spLocks/>
            </p:cNvSpPr>
            <p:nvPr/>
          </p:nvSpPr>
          <p:spPr bwMode="auto">
            <a:xfrm>
              <a:off x="2912" y="1687"/>
              <a:ext cx="936" cy="169"/>
            </a:xfrm>
            <a:custGeom>
              <a:avLst/>
              <a:gdLst>
                <a:gd name="T0" fmla="*/ 2 w 936"/>
                <a:gd name="T1" fmla="*/ 0 h 169"/>
                <a:gd name="T2" fmla="*/ 927 w 936"/>
                <a:gd name="T3" fmla="*/ 164 h 169"/>
                <a:gd name="T4" fmla="*/ 932 w 936"/>
                <a:gd name="T5" fmla="*/ 168 h 169"/>
                <a:gd name="T6" fmla="*/ 936 w 936"/>
                <a:gd name="T7" fmla="*/ 169 h 169"/>
                <a:gd name="T8" fmla="*/ 0 w 936"/>
                <a:gd name="T9" fmla="*/ 5 h 169"/>
                <a:gd name="T10" fmla="*/ 0 w 936"/>
                <a:gd name="T11" fmla="*/ 2 h 169"/>
                <a:gd name="T12" fmla="*/ 2 w 936"/>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69">
                  <a:moveTo>
                    <a:pt x="2" y="0"/>
                  </a:moveTo>
                  <a:lnTo>
                    <a:pt x="927" y="164"/>
                  </a:lnTo>
                  <a:lnTo>
                    <a:pt x="932" y="168"/>
                  </a:lnTo>
                  <a:lnTo>
                    <a:pt x="936" y="169"/>
                  </a:lnTo>
                  <a:lnTo>
                    <a:pt x="0" y="5"/>
                  </a:lnTo>
                  <a:lnTo>
                    <a:pt x="0" y="2"/>
                  </a:lnTo>
                  <a:lnTo>
                    <a:pt x="2"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38" name="Freeform 261">
              <a:extLst>
                <a:ext uri="{FF2B5EF4-FFF2-40B4-BE49-F238E27FC236}">
                  <a16:creationId xmlns:a16="http://schemas.microsoft.com/office/drawing/2014/main" id="{28AB9B6F-25BF-4D91-902B-2C96856BDC00}"/>
                </a:ext>
              </a:extLst>
            </p:cNvPr>
            <p:cNvSpPr>
              <a:spLocks/>
            </p:cNvSpPr>
            <p:nvPr/>
          </p:nvSpPr>
          <p:spPr bwMode="auto">
            <a:xfrm>
              <a:off x="2911" y="1689"/>
              <a:ext cx="942" cy="171"/>
            </a:xfrm>
            <a:custGeom>
              <a:avLst/>
              <a:gdLst>
                <a:gd name="T0" fmla="*/ 1 w 942"/>
                <a:gd name="T1" fmla="*/ 0 h 171"/>
                <a:gd name="T2" fmla="*/ 933 w 942"/>
                <a:gd name="T3" fmla="*/ 166 h 171"/>
                <a:gd name="T4" fmla="*/ 937 w 942"/>
                <a:gd name="T5" fmla="*/ 167 h 171"/>
                <a:gd name="T6" fmla="*/ 942 w 942"/>
                <a:gd name="T7" fmla="*/ 171 h 171"/>
                <a:gd name="T8" fmla="*/ 0 w 942"/>
                <a:gd name="T9" fmla="*/ 5 h 171"/>
                <a:gd name="T10" fmla="*/ 1 w 942"/>
                <a:gd name="T11" fmla="*/ 3 h 171"/>
                <a:gd name="T12" fmla="*/ 1 w 942"/>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2" h="171">
                  <a:moveTo>
                    <a:pt x="1" y="0"/>
                  </a:moveTo>
                  <a:lnTo>
                    <a:pt x="933" y="166"/>
                  </a:lnTo>
                  <a:lnTo>
                    <a:pt x="937" y="167"/>
                  </a:lnTo>
                  <a:lnTo>
                    <a:pt x="942" y="171"/>
                  </a:lnTo>
                  <a:lnTo>
                    <a:pt x="0" y="5"/>
                  </a:lnTo>
                  <a:lnTo>
                    <a:pt x="1" y="3"/>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39" name="Freeform 262">
              <a:extLst>
                <a:ext uri="{FF2B5EF4-FFF2-40B4-BE49-F238E27FC236}">
                  <a16:creationId xmlns:a16="http://schemas.microsoft.com/office/drawing/2014/main" id="{18D1E87C-5F48-4B68-BAE2-A338C26657E5}"/>
                </a:ext>
              </a:extLst>
            </p:cNvPr>
            <p:cNvSpPr>
              <a:spLocks/>
            </p:cNvSpPr>
            <p:nvPr/>
          </p:nvSpPr>
          <p:spPr bwMode="auto">
            <a:xfrm>
              <a:off x="2911" y="1692"/>
              <a:ext cx="945" cy="171"/>
            </a:xfrm>
            <a:custGeom>
              <a:avLst/>
              <a:gdLst>
                <a:gd name="T0" fmla="*/ 1 w 945"/>
                <a:gd name="T1" fmla="*/ 0 h 171"/>
                <a:gd name="T2" fmla="*/ 937 w 945"/>
                <a:gd name="T3" fmla="*/ 164 h 171"/>
                <a:gd name="T4" fmla="*/ 942 w 945"/>
                <a:gd name="T5" fmla="*/ 168 h 171"/>
                <a:gd name="T6" fmla="*/ 945 w 945"/>
                <a:gd name="T7" fmla="*/ 171 h 171"/>
                <a:gd name="T8" fmla="*/ 0 w 945"/>
                <a:gd name="T9" fmla="*/ 4 h 171"/>
                <a:gd name="T10" fmla="*/ 0 w 945"/>
                <a:gd name="T11" fmla="*/ 2 h 171"/>
                <a:gd name="T12" fmla="*/ 1 w 945"/>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5" h="171">
                  <a:moveTo>
                    <a:pt x="1" y="0"/>
                  </a:moveTo>
                  <a:lnTo>
                    <a:pt x="937" y="164"/>
                  </a:lnTo>
                  <a:lnTo>
                    <a:pt x="942" y="168"/>
                  </a:lnTo>
                  <a:lnTo>
                    <a:pt x="945" y="171"/>
                  </a:lnTo>
                  <a:lnTo>
                    <a:pt x="0" y="4"/>
                  </a:lnTo>
                  <a:lnTo>
                    <a:pt x="0" y="2"/>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40" name="Freeform 263">
              <a:extLst>
                <a:ext uri="{FF2B5EF4-FFF2-40B4-BE49-F238E27FC236}">
                  <a16:creationId xmlns:a16="http://schemas.microsoft.com/office/drawing/2014/main" id="{195EA6A5-64FC-40BB-B445-DEEB16A8BBFF}"/>
                </a:ext>
              </a:extLst>
            </p:cNvPr>
            <p:cNvSpPr>
              <a:spLocks/>
            </p:cNvSpPr>
            <p:nvPr/>
          </p:nvSpPr>
          <p:spPr bwMode="auto">
            <a:xfrm>
              <a:off x="2911" y="1694"/>
              <a:ext cx="950" cy="172"/>
            </a:xfrm>
            <a:custGeom>
              <a:avLst/>
              <a:gdLst>
                <a:gd name="T0" fmla="*/ 0 w 950"/>
                <a:gd name="T1" fmla="*/ 0 h 172"/>
                <a:gd name="T2" fmla="*/ 942 w 950"/>
                <a:gd name="T3" fmla="*/ 166 h 172"/>
                <a:gd name="T4" fmla="*/ 945 w 950"/>
                <a:gd name="T5" fmla="*/ 169 h 172"/>
                <a:gd name="T6" fmla="*/ 950 w 950"/>
                <a:gd name="T7" fmla="*/ 172 h 172"/>
                <a:gd name="T8" fmla="*/ 0 w 950"/>
                <a:gd name="T9" fmla="*/ 3 h 172"/>
                <a:gd name="T10" fmla="*/ 0 w 950"/>
                <a:gd name="T11" fmla="*/ 2 h 172"/>
                <a:gd name="T12" fmla="*/ 0 w 95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172">
                  <a:moveTo>
                    <a:pt x="0" y="0"/>
                  </a:moveTo>
                  <a:lnTo>
                    <a:pt x="942" y="166"/>
                  </a:lnTo>
                  <a:lnTo>
                    <a:pt x="945" y="169"/>
                  </a:lnTo>
                  <a:lnTo>
                    <a:pt x="950" y="172"/>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41" name="Freeform 264">
              <a:extLst>
                <a:ext uri="{FF2B5EF4-FFF2-40B4-BE49-F238E27FC236}">
                  <a16:creationId xmlns:a16="http://schemas.microsoft.com/office/drawing/2014/main" id="{9E2DE280-7AAD-4146-9D10-7ABD8CB0C8C6}"/>
                </a:ext>
              </a:extLst>
            </p:cNvPr>
            <p:cNvSpPr>
              <a:spLocks/>
            </p:cNvSpPr>
            <p:nvPr/>
          </p:nvSpPr>
          <p:spPr bwMode="auto">
            <a:xfrm>
              <a:off x="2911" y="1696"/>
              <a:ext cx="954" cy="172"/>
            </a:xfrm>
            <a:custGeom>
              <a:avLst/>
              <a:gdLst>
                <a:gd name="T0" fmla="*/ 0 w 954"/>
                <a:gd name="T1" fmla="*/ 0 h 172"/>
                <a:gd name="T2" fmla="*/ 945 w 954"/>
                <a:gd name="T3" fmla="*/ 167 h 172"/>
                <a:gd name="T4" fmla="*/ 950 w 954"/>
                <a:gd name="T5" fmla="*/ 170 h 172"/>
                <a:gd name="T6" fmla="*/ 954 w 954"/>
                <a:gd name="T7" fmla="*/ 172 h 172"/>
                <a:gd name="T8" fmla="*/ 0 w 954"/>
                <a:gd name="T9" fmla="*/ 5 h 172"/>
                <a:gd name="T10" fmla="*/ 0 w 954"/>
                <a:gd name="T11" fmla="*/ 1 h 172"/>
                <a:gd name="T12" fmla="*/ 0 w 954"/>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4" h="172">
                  <a:moveTo>
                    <a:pt x="0" y="0"/>
                  </a:moveTo>
                  <a:lnTo>
                    <a:pt x="945" y="167"/>
                  </a:lnTo>
                  <a:lnTo>
                    <a:pt x="950" y="170"/>
                  </a:lnTo>
                  <a:lnTo>
                    <a:pt x="954" y="172"/>
                  </a:lnTo>
                  <a:lnTo>
                    <a:pt x="0" y="5"/>
                  </a:lnTo>
                  <a:lnTo>
                    <a:pt x="0" y="1"/>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42" name="Freeform 265">
              <a:extLst>
                <a:ext uri="{FF2B5EF4-FFF2-40B4-BE49-F238E27FC236}">
                  <a16:creationId xmlns:a16="http://schemas.microsoft.com/office/drawing/2014/main" id="{D5DAAE46-3D2F-466B-86C5-9DA82CA0EF1B}"/>
                </a:ext>
              </a:extLst>
            </p:cNvPr>
            <p:cNvSpPr>
              <a:spLocks/>
            </p:cNvSpPr>
            <p:nvPr/>
          </p:nvSpPr>
          <p:spPr bwMode="auto">
            <a:xfrm>
              <a:off x="2911" y="1697"/>
              <a:ext cx="957" cy="174"/>
            </a:xfrm>
            <a:custGeom>
              <a:avLst/>
              <a:gdLst>
                <a:gd name="T0" fmla="*/ 0 w 957"/>
                <a:gd name="T1" fmla="*/ 0 h 174"/>
                <a:gd name="T2" fmla="*/ 950 w 957"/>
                <a:gd name="T3" fmla="*/ 169 h 174"/>
                <a:gd name="T4" fmla="*/ 954 w 957"/>
                <a:gd name="T5" fmla="*/ 171 h 174"/>
                <a:gd name="T6" fmla="*/ 957 w 957"/>
                <a:gd name="T7" fmla="*/ 174 h 174"/>
                <a:gd name="T8" fmla="*/ 0 w 957"/>
                <a:gd name="T9" fmla="*/ 6 h 174"/>
                <a:gd name="T10" fmla="*/ 0 w 957"/>
                <a:gd name="T11" fmla="*/ 4 h 174"/>
                <a:gd name="T12" fmla="*/ 0 w 957"/>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4">
                  <a:moveTo>
                    <a:pt x="0" y="0"/>
                  </a:moveTo>
                  <a:lnTo>
                    <a:pt x="950" y="169"/>
                  </a:lnTo>
                  <a:lnTo>
                    <a:pt x="954" y="171"/>
                  </a:lnTo>
                  <a:lnTo>
                    <a:pt x="957" y="174"/>
                  </a:lnTo>
                  <a:lnTo>
                    <a:pt x="0" y="6"/>
                  </a:lnTo>
                  <a:lnTo>
                    <a:pt x="0" y="4"/>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43" name="Freeform 266">
              <a:extLst>
                <a:ext uri="{FF2B5EF4-FFF2-40B4-BE49-F238E27FC236}">
                  <a16:creationId xmlns:a16="http://schemas.microsoft.com/office/drawing/2014/main" id="{54886493-1B79-4F3A-8273-14D682A935C6}"/>
                </a:ext>
              </a:extLst>
            </p:cNvPr>
            <p:cNvSpPr>
              <a:spLocks/>
            </p:cNvSpPr>
            <p:nvPr/>
          </p:nvSpPr>
          <p:spPr bwMode="auto">
            <a:xfrm>
              <a:off x="2911" y="1701"/>
              <a:ext cx="962" cy="174"/>
            </a:xfrm>
            <a:custGeom>
              <a:avLst/>
              <a:gdLst>
                <a:gd name="T0" fmla="*/ 0 w 962"/>
                <a:gd name="T1" fmla="*/ 0 h 174"/>
                <a:gd name="T2" fmla="*/ 954 w 962"/>
                <a:gd name="T3" fmla="*/ 167 h 174"/>
                <a:gd name="T4" fmla="*/ 957 w 962"/>
                <a:gd name="T5" fmla="*/ 170 h 174"/>
                <a:gd name="T6" fmla="*/ 962 w 962"/>
                <a:gd name="T7" fmla="*/ 174 h 174"/>
                <a:gd name="T8" fmla="*/ 0 w 962"/>
                <a:gd name="T9" fmla="*/ 3 h 174"/>
                <a:gd name="T10" fmla="*/ 0 w 962"/>
                <a:gd name="T11" fmla="*/ 2 h 174"/>
                <a:gd name="T12" fmla="*/ 0 w 962"/>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2" h="174">
                  <a:moveTo>
                    <a:pt x="0" y="0"/>
                  </a:moveTo>
                  <a:lnTo>
                    <a:pt x="954" y="167"/>
                  </a:lnTo>
                  <a:lnTo>
                    <a:pt x="957" y="170"/>
                  </a:lnTo>
                  <a:lnTo>
                    <a:pt x="962" y="174"/>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44" name="Freeform 267">
              <a:extLst>
                <a:ext uri="{FF2B5EF4-FFF2-40B4-BE49-F238E27FC236}">
                  <a16:creationId xmlns:a16="http://schemas.microsoft.com/office/drawing/2014/main" id="{4BC5BBBD-D5A2-4CBC-952A-CEB816F40E49}"/>
                </a:ext>
              </a:extLst>
            </p:cNvPr>
            <p:cNvSpPr>
              <a:spLocks/>
            </p:cNvSpPr>
            <p:nvPr/>
          </p:nvSpPr>
          <p:spPr bwMode="auto">
            <a:xfrm>
              <a:off x="2911" y="1703"/>
              <a:ext cx="966" cy="175"/>
            </a:xfrm>
            <a:custGeom>
              <a:avLst/>
              <a:gdLst>
                <a:gd name="T0" fmla="*/ 0 w 966"/>
                <a:gd name="T1" fmla="*/ 0 h 175"/>
                <a:gd name="T2" fmla="*/ 957 w 966"/>
                <a:gd name="T3" fmla="*/ 168 h 175"/>
                <a:gd name="T4" fmla="*/ 962 w 966"/>
                <a:gd name="T5" fmla="*/ 172 h 175"/>
                <a:gd name="T6" fmla="*/ 966 w 966"/>
                <a:gd name="T7" fmla="*/ 175 h 175"/>
                <a:gd name="T8" fmla="*/ 0 w 966"/>
                <a:gd name="T9" fmla="*/ 5 h 175"/>
                <a:gd name="T10" fmla="*/ 0 w 966"/>
                <a:gd name="T11" fmla="*/ 1 h 175"/>
                <a:gd name="T12" fmla="*/ 0 w 966"/>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6" h="175">
                  <a:moveTo>
                    <a:pt x="0" y="0"/>
                  </a:moveTo>
                  <a:lnTo>
                    <a:pt x="957" y="168"/>
                  </a:lnTo>
                  <a:lnTo>
                    <a:pt x="962" y="172"/>
                  </a:lnTo>
                  <a:lnTo>
                    <a:pt x="966" y="175"/>
                  </a:lnTo>
                  <a:lnTo>
                    <a:pt x="0" y="5"/>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45" name="Freeform 268">
              <a:extLst>
                <a:ext uri="{FF2B5EF4-FFF2-40B4-BE49-F238E27FC236}">
                  <a16:creationId xmlns:a16="http://schemas.microsoft.com/office/drawing/2014/main" id="{267E4D83-C823-4F1E-9B5C-793F0846C79E}"/>
                </a:ext>
              </a:extLst>
            </p:cNvPr>
            <p:cNvSpPr>
              <a:spLocks/>
            </p:cNvSpPr>
            <p:nvPr/>
          </p:nvSpPr>
          <p:spPr bwMode="auto">
            <a:xfrm>
              <a:off x="2911" y="1704"/>
              <a:ext cx="969" cy="176"/>
            </a:xfrm>
            <a:custGeom>
              <a:avLst/>
              <a:gdLst>
                <a:gd name="T0" fmla="*/ 0 w 969"/>
                <a:gd name="T1" fmla="*/ 0 h 176"/>
                <a:gd name="T2" fmla="*/ 962 w 969"/>
                <a:gd name="T3" fmla="*/ 171 h 176"/>
                <a:gd name="T4" fmla="*/ 966 w 969"/>
                <a:gd name="T5" fmla="*/ 174 h 176"/>
                <a:gd name="T6" fmla="*/ 969 w 969"/>
                <a:gd name="T7" fmla="*/ 176 h 176"/>
                <a:gd name="T8" fmla="*/ 0 w 969"/>
                <a:gd name="T9" fmla="*/ 5 h 176"/>
                <a:gd name="T10" fmla="*/ 0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2" y="171"/>
                  </a:lnTo>
                  <a:lnTo>
                    <a:pt x="966" y="174"/>
                  </a:lnTo>
                  <a:lnTo>
                    <a:pt x="969" y="176"/>
                  </a:lnTo>
                  <a:lnTo>
                    <a:pt x="0" y="5"/>
                  </a:lnTo>
                  <a:lnTo>
                    <a:pt x="0"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46" name="Freeform 269">
              <a:extLst>
                <a:ext uri="{FF2B5EF4-FFF2-40B4-BE49-F238E27FC236}">
                  <a16:creationId xmlns:a16="http://schemas.microsoft.com/office/drawing/2014/main" id="{82F9CE45-97CB-4091-8C7A-FB0C46DC02F3}"/>
                </a:ext>
              </a:extLst>
            </p:cNvPr>
            <p:cNvSpPr>
              <a:spLocks/>
            </p:cNvSpPr>
            <p:nvPr/>
          </p:nvSpPr>
          <p:spPr bwMode="auto">
            <a:xfrm>
              <a:off x="2911" y="1708"/>
              <a:ext cx="972" cy="175"/>
            </a:xfrm>
            <a:custGeom>
              <a:avLst/>
              <a:gdLst>
                <a:gd name="T0" fmla="*/ 0 w 972"/>
                <a:gd name="T1" fmla="*/ 0 h 175"/>
                <a:gd name="T2" fmla="*/ 966 w 972"/>
                <a:gd name="T3" fmla="*/ 170 h 175"/>
                <a:gd name="T4" fmla="*/ 969 w 972"/>
                <a:gd name="T5" fmla="*/ 172 h 175"/>
                <a:gd name="T6" fmla="*/ 972 w 972"/>
                <a:gd name="T7" fmla="*/ 175 h 175"/>
                <a:gd name="T8" fmla="*/ 1 w 972"/>
                <a:gd name="T9" fmla="*/ 3 h 175"/>
                <a:gd name="T10" fmla="*/ 0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66" y="170"/>
                  </a:lnTo>
                  <a:lnTo>
                    <a:pt x="969" y="172"/>
                  </a:lnTo>
                  <a:lnTo>
                    <a:pt x="972" y="175"/>
                  </a:lnTo>
                  <a:lnTo>
                    <a:pt x="1" y="3"/>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47" name="Freeform 270">
              <a:extLst>
                <a:ext uri="{FF2B5EF4-FFF2-40B4-BE49-F238E27FC236}">
                  <a16:creationId xmlns:a16="http://schemas.microsoft.com/office/drawing/2014/main" id="{15572FC1-9643-41ED-950B-2FE68F5C4971}"/>
                </a:ext>
              </a:extLst>
            </p:cNvPr>
            <p:cNvSpPr>
              <a:spLocks/>
            </p:cNvSpPr>
            <p:nvPr/>
          </p:nvSpPr>
          <p:spPr bwMode="auto">
            <a:xfrm>
              <a:off x="2911" y="1709"/>
              <a:ext cx="977" cy="178"/>
            </a:xfrm>
            <a:custGeom>
              <a:avLst/>
              <a:gdLst>
                <a:gd name="T0" fmla="*/ 0 w 977"/>
                <a:gd name="T1" fmla="*/ 0 h 178"/>
                <a:gd name="T2" fmla="*/ 969 w 977"/>
                <a:gd name="T3" fmla="*/ 171 h 178"/>
                <a:gd name="T4" fmla="*/ 972 w 977"/>
                <a:gd name="T5" fmla="*/ 174 h 178"/>
                <a:gd name="T6" fmla="*/ 977 w 977"/>
                <a:gd name="T7" fmla="*/ 178 h 178"/>
                <a:gd name="T8" fmla="*/ 1 w 977"/>
                <a:gd name="T9" fmla="*/ 5 h 178"/>
                <a:gd name="T10" fmla="*/ 1 w 977"/>
                <a:gd name="T11" fmla="*/ 4 h 178"/>
                <a:gd name="T12" fmla="*/ 0 w 977"/>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7" h="178">
                  <a:moveTo>
                    <a:pt x="0" y="0"/>
                  </a:moveTo>
                  <a:lnTo>
                    <a:pt x="969" y="171"/>
                  </a:lnTo>
                  <a:lnTo>
                    <a:pt x="972" y="174"/>
                  </a:lnTo>
                  <a:lnTo>
                    <a:pt x="977" y="178"/>
                  </a:lnTo>
                  <a:lnTo>
                    <a:pt x="1" y="5"/>
                  </a:lnTo>
                  <a:lnTo>
                    <a:pt x="1"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48" name="Freeform 271">
              <a:extLst>
                <a:ext uri="{FF2B5EF4-FFF2-40B4-BE49-F238E27FC236}">
                  <a16:creationId xmlns:a16="http://schemas.microsoft.com/office/drawing/2014/main" id="{6D9E63B6-32AD-4F39-9543-3D6979EF2ED1}"/>
                </a:ext>
              </a:extLst>
            </p:cNvPr>
            <p:cNvSpPr>
              <a:spLocks/>
            </p:cNvSpPr>
            <p:nvPr/>
          </p:nvSpPr>
          <p:spPr bwMode="auto">
            <a:xfrm>
              <a:off x="2912" y="1711"/>
              <a:ext cx="980" cy="177"/>
            </a:xfrm>
            <a:custGeom>
              <a:avLst/>
              <a:gdLst>
                <a:gd name="T0" fmla="*/ 0 w 980"/>
                <a:gd name="T1" fmla="*/ 0 h 177"/>
                <a:gd name="T2" fmla="*/ 971 w 980"/>
                <a:gd name="T3" fmla="*/ 172 h 177"/>
                <a:gd name="T4" fmla="*/ 976 w 980"/>
                <a:gd name="T5" fmla="*/ 176 h 177"/>
                <a:gd name="T6" fmla="*/ 980 w 980"/>
                <a:gd name="T7" fmla="*/ 177 h 177"/>
                <a:gd name="T8" fmla="*/ 2 w 980"/>
                <a:gd name="T9" fmla="*/ 5 h 177"/>
                <a:gd name="T10" fmla="*/ 0 w 980"/>
                <a:gd name="T11" fmla="*/ 3 h 177"/>
                <a:gd name="T12" fmla="*/ 0 w 980"/>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0" h="177">
                  <a:moveTo>
                    <a:pt x="0" y="0"/>
                  </a:moveTo>
                  <a:lnTo>
                    <a:pt x="971" y="172"/>
                  </a:lnTo>
                  <a:lnTo>
                    <a:pt x="976" y="176"/>
                  </a:lnTo>
                  <a:lnTo>
                    <a:pt x="980" y="177"/>
                  </a:lnTo>
                  <a:lnTo>
                    <a:pt x="2" y="5"/>
                  </a:lnTo>
                  <a:lnTo>
                    <a:pt x="0" y="3"/>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49" name="Freeform 272">
              <a:extLst>
                <a:ext uri="{FF2B5EF4-FFF2-40B4-BE49-F238E27FC236}">
                  <a16:creationId xmlns:a16="http://schemas.microsoft.com/office/drawing/2014/main" id="{121D8223-25E6-4932-89B2-415702B986A0}"/>
                </a:ext>
              </a:extLst>
            </p:cNvPr>
            <p:cNvSpPr>
              <a:spLocks/>
            </p:cNvSpPr>
            <p:nvPr/>
          </p:nvSpPr>
          <p:spPr bwMode="auto">
            <a:xfrm>
              <a:off x="2912" y="1714"/>
              <a:ext cx="983" cy="178"/>
            </a:xfrm>
            <a:custGeom>
              <a:avLst/>
              <a:gdLst>
                <a:gd name="T0" fmla="*/ 0 w 983"/>
                <a:gd name="T1" fmla="*/ 0 h 178"/>
                <a:gd name="T2" fmla="*/ 976 w 983"/>
                <a:gd name="T3" fmla="*/ 173 h 178"/>
                <a:gd name="T4" fmla="*/ 980 w 983"/>
                <a:gd name="T5" fmla="*/ 174 h 178"/>
                <a:gd name="T6" fmla="*/ 983 w 983"/>
                <a:gd name="T7" fmla="*/ 178 h 178"/>
                <a:gd name="T8" fmla="*/ 4 w 983"/>
                <a:gd name="T9" fmla="*/ 5 h 178"/>
                <a:gd name="T10" fmla="*/ 4 w 983"/>
                <a:gd name="T11" fmla="*/ 5 h 178"/>
                <a:gd name="T12" fmla="*/ 4 w 983"/>
                <a:gd name="T13" fmla="*/ 5 h 178"/>
                <a:gd name="T14" fmla="*/ 2 w 983"/>
                <a:gd name="T15" fmla="*/ 2 h 178"/>
                <a:gd name="T16" fmla="*/ 0 w 983"/>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3" h="178">
                  <a:moveTo>
                    <a:pt x="0" y="0"/>
                  </a:moveTo>
                  <a:lnTo>
                    <a:pt x="976" y="173"/>
                  </a:lnTo>
                  <a:lnTo>
                    <a:pt x="980" y="174"/>
                  </a:lnTo>
                  <a:lnTo>
                    <a:pt x="983" y="178"/>
                  </a:lnTo>
                  <a:lnTo>
                    <a:pt x="4" y="5"/>
                  </a:lnTo>
                  <a:lnTo>
                    <a:pt x="2" y="2"/>
                  </a:lnTo>
                  <a:lnTo>
                    <a:pt x="0" y="0"/>
                  </a:lnTo>
                  <a:close/>
                </a:path>
              </a:pathLst>
            </a:custGeom>
            <a:solidFill>
              <a:srgbClr val="D0E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50" name="Freeform 273">
              <a:extLst>
                <a:ext uri="{FF2B5EF4-FFF2-40B4-BE49-F238E27FC236}">
                  <a16:creationId xmlns:a16="http://schemas.microsoft.com/office/drawing/2014/main" id="{648B9251-6A2D-4363-9237-FE3954FF6213}"/>
                </a:ext>
              </a:extLst>
            </p:cNvPr>
            <p:cNvSpPr>
              <a:spLocks/>
            </p:cNvSpPr>
            <p:nvPr/>
          </p:nvSpPr>
          <p:spPr bwMode="auto">
            <a:xfrm>
              <a:off x="2914" y="1716"/>
              <a:ext cx="985" cy="179"/>
            </a:xfrm>
            <a:custGeom>
              <a:avLst/>
              <a:gdLst>
                <a:gd name="T0" fmla="*/ 0 w 985"/>
                <a:gd name="T1" fmla="*/ 0 h 179"/>
                <a:gd name="T2" fmla="*/ 978 w 985"/>
                <a:gd name="T3" fmla="*/ 172 h 179"/>
                <a:gd name="T4" fmla="*/ 981 w 985"/>
                <a:gd name="T5" fmla="*/ 176 h 179"/>
                <a:gd name="T6" fmla="*/ 985 w 985"/>
                <a:gd name="T7" fmla="*/ 179 h 179"/>
                <a:gd name="T8" fmla="*/ 4 w 985"/>
                <a:gd name="T9" fmla="*/ 5 h 179"/>
                <a:gd name="T10" fmla="*/ 4 w 985"/>
                <a:gd name="T11" fmla="*/ 3 h 179"/>
                <a:gd name="T12" fmla="*/ 2 w 985"/>
                <a:gd name="T13" fmla="*/ 3 h 179"/>
                <a:gd name="T14" fmla="*/ 2 w 985"/>
                <a:gd name="T15" fmla="*/ 2 h 179"/>
                <a:gd name="T16" fmla="*/ 0 w 985"/>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179">
                  <a:moveTo>
                    <a:pt x="0" y="0"/>
                  </a:moveTo>
                  <a:lnTo>
                    <a:pt x="978" y="172"/>
                  </a:lnTo>
                  <a:lnTo>
                    <a:pt x="981" y="176"/>
                  </a:lnTo>
                  <a:lnTo>
                    <a:pt x="985" y="179"/>
                  </a:lnTo>
                  <a:lnTo>
                    <a:pt x="4" y="5"/>
                  </a:lnTo>
                  <a:lnTo>
                    <a:pt x="4" y="3"/>
                  </a:lnTo>
                  <a:lnTo>
                    <a:pt x="2" y="3"/>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51" name="Freeform 274">
              <a:extLst>
                <a:ext uri="{FF2B5EF4-FFF2-40B4-BE49-F238E27FC236}">
                  <a16:creationId xmlns:a16="http://schemas.microsoft.com/office/drawing/2014/main" id="{7FA24EED-FF8C-448D-95ED-48B44CF8D5C5}"/>
                </a:ext>
              </a:extLst>
            </p:cNvPr>
            <p:cNvSpPr>
              <a:spLocks/>
            </p:cNvSpPr>
            <p:nvPr/>
          </p:nvSpPr>
          <p:spPr bwMode="auto">
            <a:xfrm>
              <a:off x="2916" y="1719"/>
              <a:ext cx="986" cy="178"/>
            </a:xfrm>
            <a:custGeom>
              <a:avLst/>
              <a:gdLst>
                <a:gd name="T0" fmla="*/ 0 w 986"/>
                <a:gd name="T1" fmla="*/ 0 h 178"/>
                <a:gd name="T2" fmla="*/ 979 w 986"/>
                <a:gd name="T3" fmla="*/ 173 h 178"/>
                <a:gd name="T4" fmla="*/ 983 w 986"/>
                <a:gd name="T5" fmla="*/ 176 h 178"/>
                <a:gd name="T6" fmla="*/ 986 w 986"/>
                <a:gd name="T7" fmla="*/ 178 h 178"/>
                <a:gd name="T8" fmla="*/ 3 w 986"/>
                <a:gd name="T9" fmla="*/ 5 h 178"/>
                <a:gd name="T10" fmla="*/ 2 w 986"/>
                <a:gd name="T11" fmla="*/ 2 h 178"/>
                <a:gd name="T12" fmla="*/ 0 w 98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8">
                  <a:moveTo>
                    <a:pt x="0" y="0"/>
                  </a:moveTo>
                  <a:lnTo>
                    <a:pt x="979" y="173"/>
                  </a:lnTo>
                  <a:lnTo>
                    <a:pt x="983" y="176"/>
                  </a:lnTo>
                  <a:lnTo>
                    <a:pt x="986" y="178"/>
                  </a:lnTo>
                  <a:lnTo>
                    <a:pt x="3" y="5"/>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52" name="Freeform 275">
              <a:extLst>
                <a:ext uri="{FF2B5EF4-FFF2-40B4-BE49-F238E27FC236}">
                  <a16:creationId xmlns:a16="http://schemas.microsoft.com/office/drawing/2014/main" id="{CEB66F3A-295B-4BB9-B471-7BF407C303D9}"/>
                </a:ext>
              </a:extLst>
            </p:cNvPr>
            <p:cNvSpPr>
              <a:spLocks/>
            </p:cNvSpPr>
            <p:nvPr/>
          </p:nvSpPr>
          <p:spPr bwMode="auto">
            <a:xfrm>
              <a:off x="2918" y="1721"/>
              <a:ext cx="987" cy="179"/>
            </a:xfrm>
            <a:custGeom>
              <a:avLst/>
              <a:gdLst>
                <a:gd name="T0" fmla="*/ 0 w 987"/>
                <a:gd name="T1" fmla="*/ 0 h 179"/>
                <a:gd name="T2" fmla="*/ 981 w 987"/>
                <a:gd name="T3" fmla="*/ 174 h 179"/>
                <a:gd name="T4" fmla="*/ 984 w 987"/>
                <a:gd name="T5" fmla="*/ 176 h 179"/>
                <a:gd name="T6" fmla="*/ 987 w 987"/>
                <a:gd name="T7" fmla="*/ 179 h 179"/>
                <a:gd name="T8" fmla="*/ 3 w 987"/>
                <a:gd name="T9" fmla="*/ 5 h 179"/>
                <a:gd name="T10" fmla="*/ 1 w 987"/>
                <a:gd name="T11" fmla="*/ 3 h 179"/>
                <a:gd name="T12" fmla="*/ 0 w 987"/>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179">
                  <a:moveTo>
                    <a:pt x="0" y="0"/>
                  </a:moveTo>
                  <a:lnTo>
                    <a:pt x="981" y="174"/>
                  </a:lnTo>
                  <a:lnTo>
                    <a:pt x="984" y="176"/>
                  </a:lnTo>
                  <a:lnTo>
                    <a:pt x="987" y="179"/>
                  </a:lnTo>
                  <a:lnTo>
                    <a:pt x="3" y="5"/>
                  </a:lnTo>
                  <a:lnTo>
                    <a:pt x="1" y="3"/>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53" name="Freeform 276">
              <a:extLst>
                <a:ext uri="{FF2B5EF4-FFF2-40B4-BE49-F238E27FC236}">
                  <a16:creationId xmlns:a16="http://schemas.microsoft.com/office/drawing/2014/main" id="{36B26C3F-6B44-4D9C-BC80-6E0C41AEBFB2}"/>
                </a:ext>
              </a:extLst>
            </p:cNvPr>
            <p:cNvSpPr>
              <a:spLocks/>
            </p:cNvSpPr>
            <p:nvPr/>
          </p:nvSpPr>
          <p:spPr bwMode="auto">
            <a:xfrm>
              <a:off x="2919" y="1724"/>
              <a:ext cx="990" cy="180"/>
            </a:xfrm>
            <a:custGeom>
              <a:avLst/>
              <a:gdLst>
                <a:gd name="T0" fmla="*/ 0 w 990"/>
                <a:gd name="T1" fmla="*/ 0 h 180"/>
                <a:gd name="T2" fmla="*/ 983 w 990"/>
                <a:gd name="T3" fmla="*/ 173 h 180"/>
                <a:gd name="T4" fmla="*/ 986 w 990"/>
                <a:gd name="T5" fmla="*/ 176 h 180"/>
                <a:gd name="T6" fmla="*/ 990 w 990"/>
                <a:gd name="T7" fmla="*/ 180 h 180"/>
                <a:gd name="T8" fmla="*/ 5 w 990"/>
                <a:gd name="T9" fmla="*/ 6 h 180"/>
                <a:gd name="T10" fmla="*/ 4 w 990"/>
                <a:gd name="T11" fmla="*/ 2 h 180"/>
                <a:gd name="T12" fmla="*/ 0 w 990"/>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0" h="180">
                  <a:moveTo>
                    <a:pt x="0" y="0"/>
                  </a:moveTo>
                  <a:lnTo>
                    <a:pt x="983" y="173"/>
                  </a:lnTo>
                  <a:lnTo>
                    <a:pt x="986" y="176"/>
                  </a:lnTo>
                  <a:lnTo>
                    <a:pt x="990" y="180"/>
                  </a:lnTo>
                  <a:lnTo>
                    <a:pt x="5" y="6"/>
                  </a:lnTo>
                  <a:lnTo>
                    <a:pt x="4"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54" name="Freeform 277">
              <a:extLst>
                <a:ext uri="{FF2B5EF4-FFF2-40B4-BE49-F238E27FC236}">
                  <a16:creationId xmlns:a16="http://schemas.microsoft.com/office/drawing/2014/main" id="{73F8BD71-B5BF-4EE1-B973-3D6E8E1032F0}"/>
                </a:ext>
              </a:extLst>
            </p:cNvPr>
            <p:cNvSpPr>
              <a:spLocks/>
            </p:cNvSpPr>
            <p:nvPr/>
          </p:nvSpPr>
          <p:spPr bwMode="auto">
            <a:xfrm>
              <a:off x="2921" y="1726"/>
              <a:ext cx="991" cy="179"/>
            </a:xfrm>
            <a:custGeom>
              <a:avLst/>
              <a:gdLst>
                <a:gd name="T0" fmla="*/ 0 w 991"/>
                <a:gd name="T1" fmla="*/ 0 h 179"/>
                <a:gd name="T2" fmla="*/ 984 w 991"/>
                <a:gd name="T3" fmla="*/ 174 h 179"/>
                <a:gd name="T4" fmla="*/ 988 w 991"/>
                <a:gd name="T5" fmla="*/ 178 h 179"/>
                <a:gd name="T6" fmla="*/ 991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4" y="174"/>
                  </a:lnTo>
                  <a:lnTo>
                    <a:pt x="988" y="178"/>
                  </a:lnTo>
                  <a:lnTo>
                    <a:pt x="991" y="179"/>
                  </a:lnTo>
                  <a:lnTo>
                    <a:pt x="5" y="5"/>
                  </a:lnTo>
                  <a:lnTo>
                    <a:pt x="3" y="4"/>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55" name="Freeform 278">
              <a:extLst>
                <a:ext uri="{FF2B5EF4-FFF2-40B4-BE49-F238E27FC236}">
                  <a16:creationId xmlns:a16="http://schemas.microsoft.com/office/drawing/2014/main" id="{97421FCA-D744-4EAB-9D99-39D8E51C9FA9}"/>
                </a:ext>
              </a:extLst>
            </p:cNvPr>
            <p:cNvSpPr>
              <a:spLocks/>
            </p:cNvSpPr>
            <p:nvPr/>
          </p:nvSpPr>
          <p:spPr bwMode="auto">
            <a:xfrm>
              <a:off x="2924" y="1730"/>
              <a:ext cx="991" cy="179"/>
            </a:xfrm>
            <a:custGeom>
              <a:avLst/>
              <a:gdLst>
                <a:gd name="T0" fmla="*/ 0 w 991"/>
                <a:gd name="T1" fmla="*/ 0 h 179"/>
                <a:gd name="T2" fmla="*/ 985 w 991"/>
                <a:gd name="T3" fmla="*/ 174 h 179"/>
                <a:gd name="T4" fmla="*/ 988 w 991"/>
                <a:gd name="T5" fmla="*/ 175 h 179"/>
                <a:gd name="T6" fmla="*/ 991 w 991"/>
                <a:gd name="T7" fmla="*/ 179 h 179"/>
                <a:gd name="T8" fmla="*/ 4 w 991"/>
                <a:gd name="T9" fmla="*/ 5 h 179"/>
                <a:gd name="T10" fmla="*/ 2 w 991"/>
                <a:gd name="T11" fmla="*/ 1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5" y="174"/>
                  </a:lnTo>
                  <a:lnTo>
                    <a:pt x="988" y="175"/>
                  </a:lnTo>
                  <a:lnTo>
                    <a:pt x="991" y="179"/>
                  </a:lnTo>
                  <a:lnTo>
                    <a:pt x="4" y="5"/>
                  </a:lnTo>
                  <a:lnTo>
                    <a:pt x="2" y="1"/>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56" name="Freeform 279">
              <a:extLst>
                <a:ext uri="{FF2B5EF4-FFF2-40B4-BE49-F238E27FC236}">
                  <a16:creationId xmlns:a16="http://schemas.microsoft.com/office/drawing/2014/main" id="{CD953385-8B2C-4FB2-8479-7E91A7F94E2E}"/>
                </a:ext>
              </a:extLst>
            </p:cNvPr>
            <p:cNvSpPr>
              <a:spLocks/>
            </p:cNvSpPr>
            <p:nvPr/>
          </p:nvSpPr>
          <p:spPr bwMode="auto">
            <a:xfrm>
              <a:off x="2926" y="1731"/>
              <a:ext cx="993" cy="181"/>
            </a:xfrm>
            <a:custGeom>
              <a:avLst/>
              <a:gdLst>
                <a:gd name="T0" fmla="*/ 0 w 993"/>
                <a:gd name="T1" fmla="*/ 0 h 181"/>
                <a:gd name="T2" fmla="*/ 986 w 993"/>
                <a:gd name="T3" fmla="*/ 174 h 181"/>
                <a:gd name="T4" fmla="*/ 989 w 993"/>
                <a:gd name="T5" fmla="*/ 178 h 181"/>
                <a:gd name="T6" fmla="*/ 993 w 993"/>
                <a:gd name="T7" fmla="*/ 181 h 181"/>
                <a:gd name="T8" fmla="*/ 3 w 993"/>
                <a:gd name="T9" fmla="*/ 5 h 181"/>
                <a:gd name="T10" fmla="*/ 2 w 993"/>
                <a:gd name="T11" fmla="*/ 4 h 181"/>
                <a:gd name="T12" fmla="*/ 0 w 993"/>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181">
                  <a:moveTo>
                    <a:pt x="0" y="0"/>
                  </a:moveTo>
                  <a:lnTo>
                    <a:pt x="986" y="174"/>
                  </a:lnTo>
                  <a:lnTo>
                    <a:pt x="989" y="178"/>
                  </a:lnTo>
                  <a:lnTo>
                    <a:pt x="993" y="181"/>
                  </a:lnTo>
                  <a:lnTo>
                    <a:pt x="3"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57" name="Freeform 280">
              <a:extLst>
                <a:ext uri="{FF2B5EF4-FFF2-40B4-BE49-F238E27FC236}">
                  <a16:creationId xmlns:a16="http://schemas.microsoft.com/office/drawing/2014/main" id="{39196458-3B07-4218-BA36-9C9D2F03E072}"/>
                </a:ext>
              </a:extLst>
            </p:cNvPr>
            <p:cNvSpPr>
              <a:spLocks/>
            </p:cNvSpPr>
            <p:nvPr/>
          </p:nvSpPr>
          <p:spPr bwMode="auto">
            <a:xfrm>
              <a:off x="2928" y="1735"/>
              <a:ext cx="994" cy="179"/>
            </a:xfrm>
            <a:custGeom>
              <a:avLst/>
              <a:gdLst>
                <a:gd name="T0" fmla="*/ 0 w 994"/>
                <a:gd name="T1" fmla="*/ 0 h 179"/>
                <a:gd name="T2" fmla="*/ 987 w 994"/>
                <a:gd name="T3" fmla="*/ 174 h 179"/>
                <a:gd name="T4" fmla="*/ 991 w 994"/>
                <a:gd name="T5" fmla="*/ 177 h 179"/>
                <a:gd name="T6" fmla="*/ 994 w 994"/>
                <a:gd name="T7" fmla="*/ 179 h 179"/>
                <a:gd name="T8" fmla="*/ 3 w 994"/>
                <a:gd name="T9" fmla="*/ 5 h 179"/>
                <a:gd name="T10" fmla="*/ 1 w 994"/>
                <a:gd name="T11" fmla="*/ 1 h 179"/>
                <a:gd name="T12" fmla="*/ 0 w 994"/>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179">
                  <a:moveTo>
                    <a:pt x="0" y="0"/>
                  </a:moveTo>
                  <a:lnTo>
                    <a:pt x="987" y="174"/>
                  </a:lnTo>
                  <a:lnTo>
                    <a:pt x="991" y="177"/>
                  </a:lnTo>
                  <a:lnTo>
                    <a:pt x="994" y="179"/>
                  </a:lnTo>
                  <a:lnTo>
                    <a:pt x="3" y="5"/>
                  </a:lnTo>
                  <a:lnTo>
                    <a:pt x="1"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58" name="Freeform 281">
              <a:extLst>
                <a:ext uri="{FF2B5EF4-FFF2-40B4-BE49-F238E27FC236}">
                  <a16:creationId xmlns:a16="http://schemas.microsoft.com/office/drawing/2014/main" id="{E310A2A7-91B2-4E02-98A8-4AC3EA39DFB9}"/>
                </a:ext>
              </a:extLst>
            </p:cNvPr>
            <p:cNvSpPr>
              <a:spLocks/>
            </p:cNvSpPr>
            <p:nvPr/>
          </p:nvSpPr>
          <p:spPr bwMode="auto">
            <a:xfrm>
              <a:off x="2929" y="1736"/>
              <a:ext cx="997" cy="181"/>
            </a:xfrm>
            <a:custGeom>
              <a:avLst/>
              <a:gdLst>
                <a:gd name="T0" fmla="*/ 0 w 997"/>
                <a:gd name="T1" fmla="*/ 0 h 181"/>
                <a:gd name="T2" fmla="*/ 990 w 997"/>
                <a:gd name="T3" fmla="*/ 176 h 181"/>
                <a:gd name="T4" fmla="*/ 993 w 997"/>
                <a:gd name="T5" fmla="*/ 178 h 181"/>
                <a:gd name="T6" fmla="*/ 997 w 997"/>
                <a:gd name="T7" fmla="*/ 181 h 181"/>
                <a:gd name="T8" fmla="*/ 4 w 997"/>
                <a:gd name="T9" fmla="*/ 5 h 181"/>
                <a:gd name="T10" fmla="*/ 2 w 997"/>
                <a:gd name="T11" fmla="*/ 4 h 181"/>
                <a:gd name="T12" fmla="*/ 0 w 997"/>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7" h="181">
                  <a:moveTo>
                    <a:pt x="0" y="0"/>
                  </a:moveTo>
                  <a:lnTo>
                    <a:pt x="990" y="176"/>
                  </a:lnTo>
                  <a:lnTo>
                    <a:pt x="993" y="178"/>
                  </a:lnTo>
                  <a:lnTo>
                    <a:pt x="997" y="181"/>
                  </a:lnTo>
                  <a:lnTo>
                    <a:pt x="4"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59" name="Freeform 282">
              <a:extLst>
                <a:ext uri="{FF2B5EF4-FFF2-40B4-BE49-F238E27FC236}">
                  <a16:creationId xmlns:a16="http://schemas.microsoft.com/office/drawing/2014/main" id="{C77A00D7-8A42-4809-87CE-DEB5DC86FB90}"/>
                </a:ext>
              </a:extLst>
            </p:cNvPr>
            <p:cNvSpPr>
              <a:spLocks/>
            </p:cNvSpPr>
            <p:nvPr/>
          </p:nvSpPr>
          <p:spPr bwMode="auto">
            <a:xfrm>
              <a:off x="2931" y="1740"/>
              <a:ext cx="998" cy="181"/>
            </a:xfrm>
            <a:custGeom>
              <a:avLst/>
              <a:gdLst>
                <a:gd name="T0" fmla="*/ 0 w 998"/>
                <a:gd name="T1" fmla="*/ 0 h 181"/>
                <a:gd name="T2" fmla="*/ 991 w 998"/>
                <a:gd name="T3" fmla="*/ 174 h 181"/>
                <a:gd name="T4" fmla="*/ 995 w 998"/>
                <a:gd name="T5" fmla="*/ 177 h 181"/>
                <a:gd name="T6" fmla="*/ 998 w 998"/>
                <a:gd name="T7" fmla="*/ 181 h 181"/>
                <a:gd name="T8" fmla="*/ 3 w 998"/>
                <a:gd name="T9" fmla="*/ 5 h 181"/>
                <a:gd name="T10" fmla="*/ 2 w 998"/>
                <a:gd name="T11" fmla="*/ 1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1" y="174"/>
                  </a:lnTo>
                  <a:lnTo>
                    <a:pt x="995" y="177"/>
                  </a:lnTo>
                  <a:lnTo>
                    <a:pt x="998" y="181"/>
                  </a:lnTo>
                  <a:lnTo>
                    <a:pt x="3" y="5"/>
                  </a:lnTo>
                  <a:lnTo>
                    <a:pt x="2"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60" name="Freeform 283">
              <a:extLst>
                <a:ext uri="{FF2B5EF4-FFF2-40B4-BE49-F238E27FC236}">
                  <a16:creationId xmlns:a16="http://schemas.microsoft.com/office/drawing/2014/main" id="{2CD4B0BB-5CAD-46E4-98C0-ADC5566FCA1F}"/>
                </a:ext>
              </a:extLst>
            </p:cNvPr>
            <p:cNvSpPr>
              <a:spLocks/>
            </p:cNvSpPr>
            <p:nvPr/>
          </p:nvSpPr>
          <p:spPr bwMode="auto">
            <a:xfrm>
              <a:off x="2933" y="1741"/>
              <a:ext cx="999" cy="181"/>
            </a:xfrm>
            <a:custGeom>
              <a:avLst/>
              <a:gdLst>
                <a:gd name="T0" fmla="*/ 0 w 999"/>
                <a:gd name="T1" fmla="*/ 0 h 181"/>
                <a:gd name="T2" fmla="*/ 993 w 999"/>
                <a:gd name="T3" fmla="*/ 176 h 181"/>
                <a:gd name="T4" fmla="*/ 996 w 999"/>
                <a:gd name="T5" fmla="*/ 180 h 181"/>
                <a:gd name="T6" fmla="*/ 999 w 999"/>
                <a:gd name="T7" fmla="*/ 181 h 181"/>
                <a:gd name="T8" fmla="*/ 5 w 999"/>
                <a:gd name="T9" fmla="*/ 5 h 181"/>
                <a:gd name="T10" fmla="*/ 1 w 999"/>
                <a:gd name="T11" fmla="*/ 4 h 181"/>
                <a:gd name="T12" fmla="*/ 0 w 999"/>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9" h="181">
                  <a:moveTo>
                    <a:pt x="0" y="0"/>
                  </a:moveTo>
                  <a:lnTo>
                    <a:pt x="993" y="176"/>
                  </a:lnTo>
                  <a:lnTo>
                    <a:pt x="996" y="180"/>
                  </a:lnTo>
                  <a:lnTo>
                    <a:pt x="999" y="181"/>
                  </a:lnTo>
                  <a:lnTo>
                    <a:pt x="5" y="5"/>
                  </a:lnTo>
                  <a:lnTo>
                    <a:pt x="1"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61" name="Freeform 284">
              <a:extLst>
                <a:ext uri="{FF2B5EF4-FFF2-40B4-BE49-F238E27FC236}">
                  <a16:creationId xmlns:a16="http://schemas.microsoft.com/office/drawing/2014/main" id="{1FC56AFE-873B-4E9C-8D8B-11A76AA7D254}"/>
                </a:ext>
              </a:extLst>
            </p:cNvPr>
            <p:cNvSpPr>
              <a:spLocks/>
            </p:cNvSpPr>
            <p:nvPr/>
          </p:nvSpPr>
          <p:spPr bwMode="auto">
            <a:xfrm>
              <a:off x="2934" y="1745"/>
              <a:ext cx="1002" cy="181"/>
            </a:xfrm>
            <a:custGeom>
              <a:avLst/>
              <a:gdLst>
                <a:gd name="T0" fmla="*/ 0 w 1002"/>
                <a:gd name="T1" fmla="*/ 0 h 181"/>
                <a:gd name="T2" fmla="*/ 995 w 1002"/>
                <a:gd name="T3" fmla="*/ 176 h 181"/>
                <a:gd name="T4" fmla="*/ 998 w 1002"/>
                <a:gd name="T5" fmla="*/ 177 h 181"/>
                <a:gd name="T6" fmla="*/ 1002 w 1002"/>
                <a:gd name="T7" fmla="*/ 181 h 181"/>
                <a:gd name="T8" fmla="*/ 6 w 1002"/>
                <a:gd name="T9" fmla="*/ 5 h 181"/>
                <a:gd name="T10" fmla="*/ 4 w 1002"/>
                <a:gd name="T11" fmla="*/ 1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5" y="176"/>
                  </a:lnTo>
                  <a:lnTo>
                    <a:pt x="998" y="177"/>
                  </a:lnTo>
                  <a:lnTo>
                    <a:pt x="1002" y="181"/>
                  </a:lnTo>
                  <a:lnTo>
                    <a:pt x="6" y="5"/>
                  </a:lnTo>
                  <a:lnTo>
                    <a:pt x="4"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62" name="Freeform 285">
              <a:extLst>
                <a:ext uri="{FF2B5EF4-FFF2-40B4-BE49-F238E27FC236}">
                  <a16:creationId xmlns:a16="http://schemas.microsoft.com/office/drawing/2014/main" id="{2763C59D-3304-42A1-AB82-9E15F8515857}"/>
                </a:ext>
              </a:extLst>
            </p:cNvPr>
            <p:cNvSpPr>
              <a:spLocks/>
            </p:cNvSpPr>
            <p:nvPr/>
          </p:nvSpPr>
          <p:spPr bwMode="auto">
            <a:xfrm>
              <a:off x="2938" y="1746"/>
              <a:ext cx="1001" cy="183"/>
            </a:xfrm>
            <a:custGeom>
              <a:avLst/>
              <a:gdLst>
                <a:gd name="T0" fmla="*/ 0 w 1001"/>
                <a:gd name="T1" fmla="*/ 0 h 183"/>
                <a:gd name="T2" fmla="*/ 994 w 1001"/>
                <a:gd name="T3" fmla="*/ 176 h 183"/>
                <a:gd name="T4" fmla="*/ 998 w 1001"/>
                <a:gd name="T5" fmla="*/ 180 h 183"/>
                <a:gd name="T6" fmla="*/ 1001 w 1001"/>
                <a:gd name="T7" fmla="*/ 183 h 183"/>
                <a:gd name="T8" fmla="*/ 3 w 1001"/>
                <a:gd name="T9" fmla="*/ 6 h 183"/>
                <a:gd name="T10" fmla="*/ 2 w 1001"/>
                <a:gd name="T11" fmla="*/ 4 h 183"/>
                <a:gd name="T12" fmla="*/ 0 w 1001"/>
                <a:gd name="T13" fmla="*/ 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3">
                  <a:moveTo>
                    <a:pt x="0" y="0"/>
                  </a:moveTo>
                  <a:lnTo>
                    <a:pt x="994" y="176"/>
                  </a:lnTo>
                  <a:lnTo>
                    <a:pt x="998" y="180"/>
                  </a:lnTo>
                  <a:lnTo>
                    <a:pt x="1001" y="183"/>
                  </a:lnTo>
                  <a:lnTo>
                    <a:pt x="3" y="6"/>
                  </a:lnTo>
                  <a:lnTo>
                    <a:pt x="2" y="4"/>
                  </a:lnTo>
                  <a:lnTo>
                    <a:pt x="0" y="0"/>
                  </a:lnTo>
                  <a:close/>
                </a:path>
              </a:pathLst>
            </a:custGeom>
            <a:solidFill>
              <a:srgbClr val="D5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63" name="Freeform 286">
              <a:extLst>
                <a:ext uri="{FF2B5EF4-FFF2-40B4-BE49-F238E27FC236}">
                  <a16:creationId xmlns:a16="http://schemas.microsoft.com/office/drawing/2014/main" id="{10268F01-AA5C-40D9-AC1C-0BE447209A65}"/>
                </a:ext>
              </a:extLst>
            </p:cNvPr>
            <p:cNvSpPr>
              <a:spLocks/>
            </p:cNvSpPr>
            <p:nvPr/>
          </p:nvSpPr>
          <p:spPr bwMode="auto">
            <a:xfrm>
              <a:off x="2940" y="1750"/>
              <a:ext cx="1002" cy="181"/>
            </a:xfrm>
            <a:custGeom>
              <a:avLst/>
              <a:gdLst>
                <a:gd name="T0" fmla="*/ 0 w 1002"/>
                <a:gd name="T1" fmla="*/ 0 h 181"/>
                <a:gd name="T2" fmla="*/ 996 w 1002"/>
                <a:gd name="T3" fmla="*/ 176 h 181"/>
                <a:gd name="T4" fmla="*/ 999 w 1002"/>
                <a:gd name="T5" fmla="*/ 179 h 181"/>
                <a:gd name="T6" fmla="*/ 1002 w 1002"/>
                <a:gd name="T7" fmla="*/ 181 h 181"/>
                <a:gd name="T8" fmla="*/ 3 w 1002"/>
                <a:gd name="T9" fmla="*/ 5 h 181"/>
                <a:gd name="T10" fmla="*/ 1 w 1002"/>
                <a:gd name="T11" fmla="*/ 2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6" y="176"/>
                  </a:lnTo>
                  <a:lnTo>
                    <a:pt x="999" y="179"/>
                  </a:lnTo>
                  <a:lnTo>
                    <a:pt x="1002" y="181"/>
                  </a:lnTo>
                  <a:lnTo>
                    <a:pt x="3" y="5"/>
                  </a:lnTo>
                  <a:lnTo>
                    <a:pt x="1"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64" name="Freeform 287">
              <a:extLst>
                <a:ext uri="{FF2B5EF4-FFF2-40B4-BE49-F238E27FC236}">
                  <a16:creationId xmlns:a16="http://schemas.microsoft.com/office/drawing/2014/main" id="{A0FC3F61-79F1-404B-9ED7-E81005D86473}"/>
                </a:ext>
              </a:extLst>
            </p:cNvPr>
            <p:cNvSpPr>
              <a:spLocks/>
            </p:cNvSpPr>
            <p:nvPr/>
          </p:nvSpPr>
          <p:spPr bwMode="auto">
            <a:xfrm>
              <a:off x="2941" y="1752"/>
              <a:ext cx="1005" cy="182"/>
            </a:xfrm>
            <a:custGeom>
              <a:avLst/>
              <a:gdLst>
                <a:gd name="T0" fmla="*/ 0 w 1005"/>
                <a:gd name="T1" fmla="*/ 0 h 182"/>
                <a:gd name="T2" fmla="*/ 998 w 1005"/>
                <a:gd name="T3" fmla="*/ 177 h 182"/>
                <a:gd name="T4" fmla="*/ 1000 w 1005"/>
                <a:gd name="T5" fmla="*/ 179 h 182"/>
                <a:gd name="T6" fmla="*/ 1003 w 1005"/>
                <a:gd name="T7" fmla="*/ 180 h 182"/>
                <a:gd name="T8" fmla="*/ 1003 w 1005"/>
                <a:gd name="T9" fmla="*/ 182 h 182"/>
                <a:gd name="T10" fmla="*/ 1005 w 1005"/>
                <a:gd name="T11" fmla="*/ 182 h 182"/>
                <a:gd name="T12" fmla="*/ 4 w 1005"/>
                <a:gd name="T13" fmla="*/ 6 h 182"/>
                <a:gd name="T14" fmla="*/ 2 w 1005"/>
                <a:gd name="T15" fmla="*/ 3 h 182"/>
                <a:gd name="T16" fmla="*/ 0 w 1005"/>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5" h="182">
                  <a:moveTo>
                    <a:pt x="0" y="0"/>
                  </a:moveTo>
                  <a:lnTo>
                    <a:pt x="998" y="177"/>
                  </a:lnTo>
                  <a:lnTo>
                    <a:pt x="1000" y="179"/>
                  </a:lnTo>
                  <a:lnTo>
                    <a:pt x="1003" y="180"/>
                  </a:lnTo>
                  <a:lnTo>
                    <a:pt x="1003" y="182"/>
                  </a:lnTo>
                  <a:lnTo>
                    <a:pt x="1005" y="182"/>
                  </a:lnTo>
                  <a:lnTo>
                    <a:pt x="4" y="6"/>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65" name="Freeform 288">
              <a:extLst>
                <a:ext uri="{FF2B5EF4-FFF2-40B4-BE49-F238E27FC236}">
                  <a16:creationId xmlns:a16="http://schemas.microsoft.com/office/drawing/2014/main" id="{2E28D827-0A74-4EEE-A409-A2C4864CDA1B}"/>
                </a:ext>
              </a:extLst>
            </p:cNvPr>
            <p:cNvSpPr>
              <a:spLocks/>
            </p:cNvSpPr>
            <p:nvPr/>
          </p:nvSpPr>
          <p:spPr bwMode="auto">
            <a:xfrm>
              <a:off x="2943" y="1755"/>
              <a:ext cx="1013" cy="182"/>
            </a:xfrm>
            <a:custGeom>
              <a:avLst/>
              <a:gdLst>
                <a:gd name="T0" fmla="*/ 0 w 1013"/>
                <a:gd name="T1" fmla="*/ 0 h 182"/>
                <a:gd name="T2" fmla="*/ 999 w 1013"/>
                <a:gd name="T3" fmla="*/ 176 h 182"/>
                <a:gd name="T4" fmla="*/ 999 w 1013"/>
                <a:gd name="T5" fmla="*/ 177 h 182"/>
                <a:gd name="T6" fmla="*/ 1001 w 1013"/>
                <a:gd name="T7" fmla="*/ 177 h 182"/>
                <a:gd name="T8" fmla="*/ 1006 w 1013"/>
                <a:gd name="T9" fmla="*/ 181 h 182"/>
                <a:gd name="T10" fmla="*/ 1013 w 1013"/>
                <a:gd name="T11" fmla="*/ 182 h 182"/>
                <a:gd name="T12" fmla="*/ 5 w 1013"/>
                <a:gd name="T13" fmla="*/ 5 h 182"/>
                <a:gd name="T14" fmla="*/ 2 w 1013"/>
                <a:gd name="T15" fmla="*/ 3 h 182"/>
                <a:gd name="T16" fmla="*/ 0 w 1013"/>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82">
                  <a:moveTo>
                    <a:pt x="0" y="0"/>
                  </a:moveTo>
                  <a:lnTo>
                    <a:pt x="999" y="176"/>
                  </a:lnTo>
                  <a:lnTo>
                    <a:pt x="999" y="177"/>
                  </a:lnTo>
                  <a:lnTo>
                    <a:pt x="1001" y="177"/>
                  </a:lnTo>
                  <a:lnTo>
                    <a:pt x="1006" y="181"/>
                  </a:lnTo>
                  <a:lnTo>
                    <a:pt x="1013" y="182"/>
                  </a:lnTo>
                  <a:lnTo>
                    <a:pt x="5"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66" name="Freeform 289">
              <a:extLst>
                <a:ext uri="{FF2B5EF4-FFF2-40B4-BE49-F238E27FC236}">
                  <a16:creationId xmlns:a16="http://schemas.microsoft.com/office/drawing/2014/main" id="{09D81266-742F-4079-B314-B6F17B9CBF2A}"/>
                </a:ext>
              </a:extLst>
            </p:cNvPr>
            <p:cNvSpPr>
              <a:spLocks/>
            </p:cNvSpPr>
            <p:nvPr/>
          </p:nvSpPr>
          <p:spPr bwMode="auto">
            <a:xfrm>
              <a:off x="2945" y="1758"/>
              <a:ext cx="1014" cy="183"/>
            </a:xfrm>
            <a:custGeom>
              <a:avLst/>
              <a:gdLst>
                <a:gd name="T0" fmla="*/ 0 w 1014"/>
                <a:gd name="T1" fmla="*/ 0 h 183"/>
                <a:gd name="T2" fmla="*/ 1001 w 1014"/>
                <a:gd name="T3" fmla="*/ 176 h 183"/>
                <a:gd name="T4" fmla="*/ 1006 w 1014"/>
                <a:gd name="T5" fmla="*/ 178 h 183"/>
                <a:gd name="T6" fmla="*/ 1014 w 1014"/>
                <a:gd name="T7" fmla="*/ 181 h 183"/>
                <a:gd name="T8" fmla="*/ 1013 w 1014"/>
                <a:gd name="T9" fmla="*/ 181 h 183"/>
                <a:gd name="T10" fmla="*/ 1013 w 1014"/>
                <a:gd name="T11" fmla="*/ 183 h 183"/>
                <a:gd name="T12" fmla="*/ 5 w 1014"/>
                <a:gd name="T13" fmla="*/ 5 h 183"/>
                <a:gd name="T14" fmla="*/ 3 w 1014"/>
                <a:gd name="T15" fmla="*/ 2 h 183"/>
                <a:gd name="T16" fmla="*/ 0 w 1014"/>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4" h="183">
                  <a:moveTo>
                    <a:pt x="0" y="0"/>
                  </a:moveTo>
                  <a:lnTo>
                    <a:pt x="1001" y="176"/>
                  </a:lnTo>
                  <a:lnTo>
                    <a:pt x="1006" y="178"/>
                  </a:lnTo>
                  <a:lnTo>
                    <a:pt x="1014" y="181"/>
                  </a:lnTo>
                  <a:lnTo>
                    <a:pt x="1013" y="181"/>
                  </a:lnTo>
                  <a:lnTo>
                    <a:pt x="1013" y="183"/>
                  </a:lnTo>
                  <a:lnTo>
                    <a:pt x="5" y="5"/>
                  </a:lnTo>
                  <a:lnTo>
                    <a:pt x="3"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67" name="Freeform 290">
              <a:extLst>
                <a:ext uri="{FF2B5EF4-FFF2-40B4-BE49-F238E27FC236}">
                  <a16:creationId xmlns:a16="http://schemas.microsoft.com/office/drawing/2014/main" id="{FAFDA0E4-F765-46AD-975E-45122CDE904B}"/>
                </a:ext>
              </a:extLst>
            </p:cNvPr>
            <p:cNvSpPr>
              <a:spLocks/>
            </p:cNvSpPr>
            <p:nvPr/>
          </p:nvSpPr>
          <p:spPr bwMode="auto">
            <a:xfrm>
              <a:off x="2948" y="1760"/>
              <a:ext cx="1011" cy="182"/>
            </a:xfrm>
            <a:custGeom>
              <a:avLst/>
              <a:gdLst>
                <a:gd name="T0" fmla="*/ 0 w 1011"/>
                <a:gd name="T1" fmla="*/ 0 h 182"/>
                <a:gd name="T2" fmla="*/ 1008 w 1011"/>
                <a:gd name="T3" fmla="*/ 177 h 182"/>
                <a:gd name="T4" fmla="*/ 1010 w 1011"/>
                <a:gd name="T5" fmla="*/ 179 h 182"/>
                <a:gd name="T6" fmla="*/ 1011 w 1011"/>
                <a:gd name="T7" fmla="*/ 179 h 182"/>
                <a:gd name="T8" fmla="*/ 1010 w 1011"/>
                <a:gd name="T9" fmla="*/ 181 h 182"/>
                <a:gd name="T10" fmla="*/ 1008 w 1011"/>
                <a:gd name="T11" fmla="*/ 182 h 182"/>
                <a:gd name="T12" fmla="*/ 3 w 1011"/>
                <a:gd name="T13" fmla="*/ 5 h 182"/>
                <a:gd name="T14" fmla="*/ 2 w 1011"/>
                <a:gd name="T15" fmla="*/ 3 h 182"/>
                <a:gd name="T16" fmla="*/ 0 w 1011"/>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1" h="182">
                  <a:moveTo>
                    <a:pt x="0" y="0"/>
                  </a:moveTo>
                  <a:lnTo>
                    <a:pt x="1008" y="177"/>
                  </a:lnTo>
                  <a:lnTo>
                    <a:pt x="1010" y="179"/>
                  </a:lnTo>
                  <a:lnTo>
                    <a:pt x="1011" y="179"/>
                  </a:lnTo>
                  <a:lnTo>
                    <a:pt x="1010" y="181"/>
                  </a:lnTo>
                  <a:lnTo>
                    <a:pt x="1008" y="182"/>
                  </a:lnTo>
                  <a:lnTo>
                    <a:pt x="3"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68" name="Freeform 291">
              <a:extLst>
                <a:ext uri="{FF2B5EF4-FFF2-40B4-BE49-F238E27FC236}">
                  <a16:creationId xmlns:a16="http://schemas.microsoft.com/office/drawing/2014/main" id="{C7970F5D-F9B2-4995-AAFE-3485980C65B7}"/>
                </a:ext>
              </a:extLst>
            </p:cNvPr>
            <p:cNvSpPr>
              <a:spLocks/>
            </p:cNvSpPr>
            <p:nvPr/>
          </p:nvSpPr>
          <p:spPr bwMode="auto">
            <a:xfrm>
              <a:off x="2950" y="1763"/>
              <a:ext cx="1008" cy="181"/>
            </a:xfrm>
            <a:custGeom>
              <a:avLst/>
              <a:gdLst>
                <a:gd name="T0" fmla="*/ 0 w 1008"/>
                <a:gd name="T1" fmla="*/ 0 h 181"/>
                <a:gd name="T2" fmla="*/ 1008 w 1008"/>
                <a:gd name="T3" fmla="*/ 178 h 181"/>
                <a:gd name="T4" fmla="*/ 1006 w 1008"/>
                <a:gd name="T5" fmla="*/ 179 h 181"/>
                <a:gd name="T6" fmla="*/ 1004 w 1008"/>
                <a:gd name="T7" fmla="*/ 181 h 181"/>
                <a:gd name="T8" fmla="*/ 3 w 1008"/>
                <a:gd name="T9" fmla="*/ 5 h 181"/>
                <a:gd name="T10" fmla="*/ 1 w 1008"/>
                <a:gd name="T11" fmla="*/ 2 h 181"/>
                <a:gd name="T12" fmla="*/ 0 w 100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8" h="181">
                  <a:moveTo>
                    <a:pt x="0" y="0"/>
                  </a:moveTo>
                  <a:lnTo>
                    <a:pt x="1008" y="178"/>
                  </a:lnTo>
                  <a:lnTo>
                    <a:pt x="1006" y="179"/>
                  </a:lnTo>
                  <a:lnTo>
                    <a:pt x="1004" y="181"/>
                  </a:lnTo>
                  <a:lnTo>
                    <a:pt x="3" y="5"/>
                  </a:lnTo>
                  <a:lnTo>
                    <a:pt x="1"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69" name="Freeform 292">
              <a:extLst>
                <a:ext uri="{FF2B5EF4-FFF2-40B4-BE49-F238E27FC236}">
                  <a16:creationId xmlns:a16="http://schemas.microsoft.com/office/drawing/2014/main" id="{8AFB1F36-4B78-4AC4-B65F-DBA75D48355B}"/>
                </a:ext>
              </a:extLst>
            </p:cNvPr>
            <p:cNvSpPr>
              <a:spLocks/>
            </p:cNvSpPr>
            <p:nvPr/>
          </p:nvSpPr>
          <p:spPr bwMode="auto">
            <a:xfrm>
              <a:off x="2951" y="1765"/>
              <a:ext cx="1005" cy="181"/>
            </a:xfrm>
            <a:custGeom>
              <a:avLst/>
              <a:gdLst>
                <a:gd name="T0" fmla="*/ 0 w 1005"/>
                <a:gd name="T1" fmla="*/ 0 h 181"/>
                <a:gd name="T2" fmla="*/ 1005 w 1005"/>
                <a:gd name="T3" fmla="*/ 177 h 181"/>
                <a:gd name="T4" fmla="*/ 1003 w 1005"/>
                <a:gd name="T5" fmla="*/ 179 h 181"/>
                <a:gd name="T6" fmla="*/ 1003 w 1005"/>
                <a:gd name="T7" fmla="*/ 181 h 181"/>
                <a:gd name="T8" fmla="*/ 5 w 1005"/>
                <a:gd name="T9" fmla="*/ 5 h 181"/>
                <a:gd name="T10" fmla="*/ 2 w 1005"/>
                <a:gd name="T11" fmla="*/ 3 h 181"/>
                <a:gd name="T12" fmla="*/ 0 w 1005"/>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5" h="181">
                  <a:moveTo>
                    <a:pt x="0" y="0"/>
                  </a:moveTo>
                  <a:lnTo>
                    <a:pt x="1005" y="177"/>
                  </a:lnTo>
                  <a:lnTo>
                    <a:pt x="1003" y="179"/>
                  </a:lnTo>
                  <a:lnTo>
                    <a:pt x="1003" y="181"/>
                  </a:lnTo>
                  <a:lnTo>
                    <a:pt x="5"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70" name="Freeform 293">
              <a:extLst>
                <a:ext uri="{FF2B5EF4-FFF2-40B4-BE49-F238E27FC236}">
                  <a16:creationId xmlns:a16="http://schemas.microsoft.com/office/drawing/2014/main" id="{FCCA3757-5658-4C9B-AC31-DD9DA29A1FD9}"/>
                </a:ext>
              </a:extLst>
            </p:cNvPr>
            <p:cNvSpPr>
              <a:spLocks/>
            </p:cNvSpPr>
            <p:nvPr/>
          </p:nvSpPr>
          <p:spPr bwMode="auto">
            <a:xfrm>
              <a:off x="2953" y="1768"/>
              <a:ext cx="1001" cy="180"/>
            </a:xfrm>
            <a:custGeom>
              <a:avLst/>
              <a:gdLst>
                <a:gd name="T0" fmla="*/ 0 w 1001"/>
                <a:gd name="T1" fmla="*/ 0 h 180"/>
                <a:gd name="T2" fmla="*/ 1001 w 1001"/>
                <a:gd name="T3" fmla="*/ 176 h 180"/>
                <a:gd name="T4" fmla="*/ 1001 w 1001"/>
                <a:gd name="T5" fmla="*/ 178 h 180"/>
                <a:gd name="T6" fmla="*/ 1000 w 1001"/>
                <a:gd name="T7" fmla="*/ 180 h 180"/>
                <a:gd name="T8" fmla="*/ 5 w 1001"/>
                <a:gd name="T9" fmla="*/ 5 h 180"/>
                <a:gd name="T10" fmla="*/ 3 w 1001"/>
                <a:gd name="T11" fmla="*/ 2 h 180"/>
                <a:gd name="T12" fmla="*/ 0 w 1001"/>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0">
                  <a:moveTo>
                    <a:pt x="0" y="0"/>
                  </a:moveTo>
                  <a:lnTo>
                    <a:pt x="1001" y="176"/>
                  </a:lnTo>
                  <a:lnTo>
                    <a:pt x="1001" y="178"/>
                  </a:lnTo>
                  <a:lnTo>
                    <a:pt x="1000" y="180"/>
                  </a:lnTo>
                  <a:lnTo>
                    <a:pt x="5" y="5"/>
                  </a:lnTo>
                  <a:lnTo>
                    <a:pt x="3"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71" name="Freeform 294">
              <a:extLst>
                <a:ext uri="{FF2B5EF4-FFF2-40B4-BE49-F238E27FC236}">
                  <a16:creationId xmlns:a16="http://schemas.microsoft.com/office/drawing/2014/main" id="{B82B1EB1-B0F9-4475-982C-88EE9383D399}"/>
                </a:ext>
              </a:extLst>
            </p:cNvPr>
            <p:cNvSpPr>
              <a:spLocks/>
            </p:cNvSpPr>
            <p:nvPr/>
          </p:nvSpPr>
          <p:spPr bwMode="auto">
            <a:xfrm>
              <a:off x="2956" y="1770"/>
              <a:ext cx="998" cy="181"/>
            </a:xfrm>
            <a:custGeom>
              <a:avLst/>
              <a:gdLst>
                <a:gd name="T0" fmla="*/ 0 w 998"/>
                <a:gd name="T1" fmla="*/ 0 h 181"/>
                <a:gd name="T2" fmla="*/ 998 w 998"/>
                <a:gd name="T3" fmla="*/ 176 h 181"/>
                <a:gd name="T4" fmla="*/ 997 w 998"/>
                <a:gd name="T5" fmla="*/ 178 h 181"/>
                <a:gd name="T6" fmla="*/ 995 w 998"/>
                <a:gd name="T7" fmla="*/ 181 h 181"/>
                <a:gd name="T8" fmla="*/ 4 w 998"/>
                <a:gd name="T9" fmla="*/ 5 h 181"/>
                <a:gd name="T10" fmla="*/ 2 w 998"/>
                <a:gd name="T11" fmla="*/ 3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8" y="176"/>
                  </a:lnTo>
                  <a:lnTo>
                    <a:pt x="997" y="178"/>
                  </a:lnTo>
                  <a:lnTo>
                    <a:pt x="995" y="181"/>
                  </a:lnTo>
                  <a:lnTo>
                    <a:pt x="4"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72" name="Freeform 295">
              <a:extLst>
                <a:ext uri="{FF2B5EF4-FFF2-40B4-BE49-F238E27FC236}">
                  <a16:creationId xmlns:a16="http://schemas.microsoft.com/office/drawing/2014/main" id="{00DF0081-2A15-41ED-AA2C-B751418FB049}"/>
                </a:ext>
              </a:extLst>
            </p:cNvPr>
            <p:cNvSpPr>
              <a:spLocks/>
            </p:cNvSpPr>
            <p:nvPr/>
          </p:nvSpPr>
          <p:spPr bwMode="auto">
            <a:xfrm>
              <a:off x="2958" y="1773"/>
              <a:ext cx="995" cy="180"/>
            </a:xfrm>
            <a:custGeom>
              <a:avLst/>
              <a:gdLst>
                <a:gd name="T0" fmla="*/ 0 w 995"/>
                <a:gd name="T1" fmla="*/ 0 h 180"/>
                <a:gd name="T2" fmla="*/ 995 w 995"/>
                <a:gd name="T3" fmla="*/ 175 h 180"/>
                <a:gd name="T4" fmla="*/ 993 w 995"/>
                <a:gd name="T5" fmla="*/ 178 h 180"/>
                <a:gd name="T6" fmla="*/ 991 w 995"/>
                <a:gd name="T7" fmla="*/ 180 h 180"/>
                <a:gd name="T8" fmla="*/ 5 w 995"/>
                <a:gd name="T9" fmla="*/ 6 h 180"/>
                <a:gd name="T10" fmla="*/ 2 w 995"/>
                <a:gd name="T11" fmla="*/ 2 h 180"/>
                <a:gd name="T12" fmla="*/ 0 w 995"/>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5" h="180">
                  <a:moveTo>
                    <a:pt x="0" y="0"/>
                  </a:moveTo>
                  <a:lnTo>
                    <a:pt x="995" y="175"/>
                  </a:lnTo>
                  <a:lnTo>
                    <a:pt x="993" y="178"/>
                  </a:lnTo>
                  <a:lnTo>
                    <a:pt x="991" y="180"/>
                  </a:lnTo>
                  <a:lnTo>
                    <a:pt x="5" y="6"/>
                  </a:lnTo>
                  <a:lnTo>
                    <a:pt x="2"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73" name="Freeform 296">
              <a:extLst>
                <a:ext uri="{FF2B5EF4-FFF2-40B4-BE49-F238E27FC236}">
                  <a16:creationId xmlns:a16="http://schemas.microsoft.com/office/drawing/2014/main" id="{AB142D1D-8C26-4682-A405-6E202D851E24}"/>
                </a:ext>
              </a:extLst>
            </p:cNvPr>
            <p:cNvSpPr>
              <a:spLocks/>
            </p:cNvSpPr>
            <p:nvPr/>
          </p:nvSpPr>
          <p:spPr bwMode="auto">
            <a:xfrm>
              <a:off x="2960" y="1775"/>
              <a:ext cx="991" cy="179"/>
            </a:xfrm>
            <a:custGeom>
              <a:avLst/>
              <a:gdLst>
                <a:gd name="T0" fmla="*/ 0 w 991"/>
                <a:gd name="T1" fmla="*/ 0 h 179"/>
                <a:gd name="T2" fmla="*/ 991 w 991"/>
                <a:gd name="T3" fmla="*/ 176 h 179"/>
                <a:gd name="T4" fmla="*/ 989 w 991"/>
                <a:gd name="T5" fmla="*/ 178 h 179"/>
                <a:gd name="T6" fmla="*/ 987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91" y="176"/>
                  </a:lnTo>
                  <a:lnTo>
                    <a:pt x="989" y="178"/>
                  </a:lnTo>
                  <a:lnTo>
                    <a:pt x="987" y="179"/>
                  </a:lnTo>
                  <a:lnTo>
                    <a:pt x="5" y="5"/>
                  </a:lnTo>
                  <a:lnTo>
                    <a:pt x="3" y="4"/>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74" name="Freeform 297">
              <a:extLst>
                <a:ext uri="{FF2B5EF4-FFF2-40B4-BE49-F238E27FC236}">
                  <a16:creationId xmlns:a16="http://schemas.microsoft.com/office/drawing/2014/main" id="{4AB60852-3792-4AEB-8785-97D19AD11F9E}"/>
                </a:ext>
              </a:extLst>
            </p:cNvPr>
            <p:cNvSpPr>
              <a:spLocks/>
            </p:cNvSpPr>
            <p:nvPr/>
          </p:nvSpPr>
          <p:spPr bwMode="auto">
            <a:xfrm>
              <a:off x="2963" y="1779"/>
              <a:ext cx="986" cy="177"/>
            </a:xfrm>
            <a:custGeom>
              <a:avLst/>
              <a:gdLst>
                <a:gd name="T0" fmla="*/ 0 w 986"/>
                <a:gd name="T1" fmla="*/ 0 h 177"/>
                <a:gd name="T2" fmla="*/ 986 w 986"/>
                <a:gd name="T3" fmla="*/ 174 h 177"/>
                <a:gd name="T4" fmla="*/ 984 w 986"/>
                <a:gd name="T5" fmla="*/ 175 h 177"/>
                <a:gd name="T6" fmla="*/ 983 w 986"/>
                <a:gd name="T7" fmla="*/ 177 h 177"/>
                <a:gd name="T8" fmla="*/ 4 w 986"/>
                <a:gd name="T9" fmla="*/ 5 h 177"/>
                <a:gd name="T10" fmla="*/ 2 w 986"/>
                <a:gd name="T11" fmla="*/ 1 h 177"/>
                <a:gd name="T12" fmla="*/ 0 w 986"/>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7">
                  <a:moveTo>
                    <a:pt x="0" y="0"/>
                  </a:moveTo>
                  <a:lnTo>
                    <a:pt x="986" y="174"/>
                  </a:lnTo>
                  <a:lnTo>
                    <a:pt x="984" y="175"/>
                  </a:lnTo>
                  <a:lnTo>
                    <a:pt x="983" y="177"/>
                  </a:lnTo>
                  <a:lnTo>
                    <a:pt x="4" y="5"/>
                  </a:lnTo>
                  <a:lnTo>
                    <a:pt x="2"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75" name="Freeform 298">
              <a:extLst>
                <a:ext uri="{FF2B5EF4-FFF2-40B4-BE49-F238E27FC236}">
                  <a16:creationId xmlns:a16="http://schemas.microsoft.com/office/drawing/2014/main" id="{43260AA4-F3DE-4689-809D-708B1645175B}"/>
                </a:ext>
              </a:extLst>
            </p:cNvPr>
            <p:cNvSpPr>
              <a:spLocks/>
            </p:cNvSpPr>
            <p:nvPr/>
          </p:nvSpPr>
          <p:spPr bwMode="auto">
            <a:xfrm>
              <a:off x="2965" y="1780"/>
              <a:ext cx="982" cy="178"/>
            </a:xfrm>
            <a:custGeom>
              <a:avLst/>
              <a:gdLst>
                <a:gd name="T0" fmla="*/ 0 w 982"/>
                <a:gd name="T1" fmla="*/ 0 h 178"/>
                <a:gd name="T2" fmla="*/ 982 w 982"/>
                <a:gd name="T3" fmla="*/ 174 h 178"/>
                <a:gd name="T4" fmla="*/ 981 w 982"/>
                <a:gd name="T5" fmla="*/ 176 h 178"/>
                <a:gd name="T6" fmla="*/ 981 w 982"/>
                <a:gd name="T7" fmla="*/ 178 h 178"/>
                <a:gd name="T8" fmla="*/ 5 w 982"/>
                <a:gd name="T9" fmla="*/ 5 h 178"/>
                <a:gd name="T10" fmla="*/ 2 w 982"/>
                <a:gd name="T11" fmla="*/ 4 h 178"/>
                <a:gd name="T12" fmla="*/ 0 w 982"/>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178">
                  <a:moveTo>
                    <a:pt x="0" y="0"/>
                  </a:moveTo>
                  <a:lnTo>
                    <a:pt x="982" y="174"/>
                  </a:lnTo>
                  <a:lnTo>
                    <a:pt x="981" y="176"/>
                  </a:lnTo>
                  <a:lnTo>
                    <a:pt x="981" y="178"/>
                  </a:lnTo>
                  <a:lnTo>
                    <a:pt x="5" y="5"/>
                  </a:lnTo>
                  <a:lnTo>
                    <a:pt x="2" y="4"/>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76" name="Freeform 299">
              <a:extLst>
                <a:ext uri="{FF2B5EF4-FFF2-40B4-BE49-F238E27FC236}">
                  <a16:creationId xmlns:a16="http://schemas.microsoft.com/office/drawing/2014/main" id="{56AEDB12-B1F6-4B3C-8E0A-08E47E5E5B47}"/>
                </a:ext>
              </a:extLst>
            </p:cNvPr>
            <p:cNvSpPr>
              <a:spLocks/>
            </p:cNvSpPr>
            <p:nvPr/>
          </p:nvSpPr>
          <p:spPr bwMode="auto">
            <a:xfrm>
              <a:off x="2967" y="1784"/>
              <a:ext cx="979" cy="175"/>
            </a:xfrm>
            <a:custGeom>
              <a:avLst/>
              <a:gdLst>
                <a:gd name="T0" fmla="*/ 0 w 979"/>
                <a:gd name="T1" fmla="*/ 0 h 175"/>
                <a:gd name="T2" fmla="*/ 979 w 979"/>
                <a:gd name="T3" fmla="*/ 172 h 175"/>
                <a:gd name="T4" fmla="*/ 979 w 979"/>
                <a:gd name="T5" fmla="*/ 174 h 175"/>
                <a:gd name="T6" fmla="*/ 977 w 979"/>
                <a:gd name="T7" fmla="*/ 175 h 175"/>
                <a:gd name="T8" fmla="*/ 5 w 979"/>
                <a:gd name="T9" fmla="*/ 5 h 175"/>
                <a:gd name="T10" fmla="*/ 3 w 979"/>
                <a:gd name="T11" fmla="*/ 1 h 175"/>
                <a:gd name="T12" fmla="*/ 0 w 979"/>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175">
                  <a:moveTo>
                    <a:pt x="0" y="0"/>
                  </a:moveTo>
                  <a:lnTo>
                    <a:pt x="979" y="172"/>
                  </a:lnTo>
                  <a:lnTo>
                    <a:pt x="979" y="174"/>
                  </a:lnTo>
                  <a:lnTo>
                    <a:pt x="977" y="175"/>
                  </a:lnTo>
                  <a:lnTo>
                    <a:pt x="5" y="5"/>
                  </a:lnTo>
                  <a:lnTo>
                    <a:pt x="3"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77" name="Freeform 300">
              <a:extLst>
                <a:ext uri="{FF2B5EF4-FFF2-40B4-BE49-F238E27FC236}">
                  <a16:creationId xmlns:a16="http://schemas.microsoft.com/office/drawing/2014/main" id="{41850F6A-6AFF-4456-A173-3B54979D3C46}"/>
                </a:ext>
              </a:extLst>
            </p:cNvPr>
            <p:cNvSpPr>
              <a:spLocks/>
            </p:cNvSpPr>
            <p:nvPr/>
          </p:nvSpPr>
          <p:spPr bwMode="auto">
            <a:xfrm>
              <a:off x="2970" y="1785"/>
              <a:ext cx="976" cy="178"/>
            </a:xfrm>
            <a:custGeom>
              <a:avLst/>
              <a:gdLst>
                <a:gd name="T0" fmla="*/ 0 w 976"/>
                <a:gd name="T1" fmla="*/ 0 h 178"/>
                <a:gd name="T2" fmla="*/ 976 w 976"/>
                <a:gd name="T3" fmla="*/ 173 h 178"/>
                <a:gd name="T4" fmla="*/ 974 w 976"/>
                <a:gd name="T5" fmla="*/ 174 h 178"/>
                <a:gd name="T6" fmla="*/ 972 w 976"/>
                <a:gd name="T7" fmla="*/ 178 h 178"/>
                <a:gd name="T8" fmla="*/ 3 w 976"/>
                <a:gd name="T9" fmla="*/ 5 h 178"/>
                <a:gd name="T10" fmla="*/ 2 w 976"/>
                <a:gd name="T11" fmla="*/ 4 h 178"/>
                <a:gd name="T12" fmla="*/ 0 w 97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6" h="178">
                  <a:moveTo>
                    <a:pt x="0" y="0"/>
                  </a:moveTo>
                  <a:lnTo>
                    <a:pt x="976" y="173"/>
                  </a:lnTo>
                  <a:lnTo>
                    <a:pt x="974" y="174"/>
                  </a:lnTo>
                  <a:lnTo>
                    <a:pt x="972" y="178"/>
                  </a:lnTo>
                  <a:lnTo>
                    <a:pt x="3" y="5"/>
                  </a:lnTo>
                  <a:lnTo>
                    <a:pt x="2"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78" name="Freeform 301">
              <a:extLst>
                <a:ext uri="{FF2B5EF4-FFF2-40B4-BE49-F238E27FC236}">
                  <a16:creationId xmlns:a16="http://schemas.microsoft.com/office/drawing/2014/main" id="{B251BDF3-6CA6-4038-B2E8-0B21325A91AA}"/>
                </a:ext>
              </a:extLst>
            </p:cNvPr>
            <p:cNvSpPr>
              <a:spLocks/>
            </p:cNvSpPr>
            <p:nvPr/>
          </p:nvSpPr>
          <p:spPr bwMode="auto">
            <a:xfrm>
              <a:off x="2972" y="1789"/>
              <a:ext cx="972" cy="175"/>
            </a:xfrm>
            <a:custGeom>
              <a:avLst/>
              <a:gdLst>
                <a:gd name="T0" fmla="*/ 0 w 972"/>
                <a:gd name="T1" fmla="*/ 0 h 175"/>
                <a:gd name="T2" fmla="*/ 972 w 972"/>
                <a:gd name="T3" fmla="*/ 170 h 175"/>
                <a:gd name="T4" fmla="*/ 970 w 972"/>
                <a:gd name="T5" fmla="*/ 174 h 175"/>
                <a:gd name="T6" fmla="*/ 969 w 972"/>
                <a:gd name="T7" fmla="*/ 175 h 175"/>
                <a:gd name="T8" fmla="*/ 5 w 972"/>
                <a:gd name="T9" fmla="*/ 5 h 175"/>
                <a:gd name="T10" fmla="*/ 1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72" y="170"/>
                  </a:lnTo>
                  <a:lnTo>
                    <a:pt x="970" y="174"/>
                  </a:lnTo>
                  <a:lnTo>
                    <a:pt x="969" y="175"/>
                  </a:lnTo>
                  <a:lnTo>
                    <a:pt x="5" y="5"/>
                  </a:lnTo>
                  <a:lnTo>
                    <a:pt x="1" y="1"/>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79" name="Freeform 302">
              <a:extLst>
                <a:ext uri="{FF2B5EF4-FFF2-40B4-BE49-F238E27FC236}">
                  <a16:creationId xmlns:a16="http://schemas.microsoft.com/office/drawing/2014/main" id="{D3DEA5E0-84EA-47FF-865A-E27B3CC10E52}"/>
                </a:ext>
              </a:extLst>
            </p:cNvPr>
            <p:cNvSpPr>
              <a:spLocks/>
            </p:cNvSpPr>
            <p:nvPr/>
          </p:nvSpPr>
          <p:spPr bwMode="auto">
            <a:xfrm>
              <a:off x="2973" y="1790"/>
              <a:ext cx="969" cy="176"/>
            </a:xfrm>
            <a:custGeom>
              <a:avLst/>
              <a:gdLst>
                <a:gd name="T0" fmla="*/ 0 w 969"/>
                <a:gd name="T1" fmla="*/ 0 h 176"/>
                <a:gd name="T2" fmla="*/ 969 w 969"/>
                <a:gd name="T3" fmla="*/ 173 h 176"/>
                <a:gd name="T4" fmla="*/ 968 w 969"/>
                <a:gd name="T5" fmla="*/ 174 h 176"/>
                <a:gd name="T6" fmla="*/ 966 w 969"/>
                <a:gd name="T7" fmla="*/ 176 h 176"/>
                <a:gd name="T8" fmla="*/ 5 w 969"/>
                <a:gd name="T9" fmla="*/ 7 h 176"/>
                <a:gd name="T10" fmla="*/ 4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9" y="173"/>
                  </a:lnTo>
                  <a:lnTo>
                    <a:pt x="968" y="174"/>
                  </a:lnTo>
                  <a:lnTo>
                    <a:pt x="966" y="176"/>
                  </a:lnTo>
                  <a:lnTo>
                    <a:pt x="5" y="7"/>
                  </a:lnTo>
                  <a:lnTo>
                    <a:pt x="4"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80" name="Freeform 303">
              <a:extLst>
                <a:ext uri="{FF2B5EF4-FFF2-40B4-BE49-F238E27FC236}">
                  <a16:creationId xmlns:a16="http://schemas.microsoft.com/office/drawing/2014/main" id="{7CE82970-8A55-474C-9EA0-41BDBA9D606B}"/>
                </a:ext>
              </a:extLst>
            </p:cNvPr>
            <p:cNvSpPr>
              <a:spLocks/>
            </p:cNvSpPr>
            <p:nvPr/>
          </p:nvSpPr>
          <p:spPr bwMode="auto">
            <a:xfrm>
              <a:off x="2977" y="1794"/>
              <a:ext cx="964" cy="174"/>
            </a:xfrm>
            <a:custGeom>
              <a:avLst/>
              <a:gdLst>
                <a:gd name="T0" fmla="*/ 0 w 964"/>
                <a:gd name="T1" fmla="*/ 0 h 174"/>
                <a:gd name="T2" fmla="*/ 964 w 964"/>
                <a:gd name="T3" fmla="*/ 170 h 174"/>
                <a:gd name="T4" fmla="*/ 962 w 964"/>
                <a:gd name="T5" fmla="*/ 172 h 174"/>
                <a:gd name="T6" fmla="*/ 960 w 964"/>
                <a:gd name="T7" fmla="*/ 174 h 174"/>
                <a:gd name="T8" fmla="*/ 3 w 964"/>
                <a:gd name="T9" fmla="*/ 5 h 174"/>
                <a:gd name="T10" fmla="*/ 1 w 964"/>
                <a:gd name="T11" fmla="*/ 3 h 174"/>
                <a:gd name="T12" fmla="*/ 0 w 964"/>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4" h="174">
                  <a:moveTo>
                    <a:pt x="0" y="0"/>
                  </a:moveTo>
                  <a:lnTo>
                    <a:pt x="964" y="170"/>
                  </a:lnTo>
                  <a:lnTo>
                    <a:pt x="962" y="172"/>
                  </a:lnTo>
                  <a:lnTo>
                    <a:pt x="960" y="174"/>
                  </a:lnTo>
                  <a:lnTo>
                    <a:pt x="3" y="5"/>
                  </a:lnTo>
                  <a:lnTo>
                    <a:pt x="1"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81" name="Freeform 304">
              <a:extLst>
                <a:ext uri="{FF2B5EF4-FFF2-40B4-BE49-F238E27FC236}">
                  <a16:creationId xmlns:a16="http://schemas.microsoft.com/office/drawing/2014/main" id="{D94302EB-2FFF-40C9-B28C-3BF046D5609B}"/>
                </a:ext>
              </a:extLst>
            </p:cNvPr>
            <p:cNvSpPr>
              <a:spLocks/>
            </p:cNvSpPr>
            <p:nvPr/>
          </p:nvSpPr>
          <p:spPr bwMode="auto">
            <a:xfrm>
              <a:off x="2978" y="1797"/>
              <a:ext cx="961" cy="173"/>
            </a:xfrm>
            <a:custGeom>
              <a:avLst/>
              <a:gdLst>
                <a:gd name="T0" fmla="*/ 0 w 961"/>
                <a:gd name="T1" fmla="*/ 0 h 173"/>
                <a:gd name="T2" fmla="*/ 961 w 961"/>
                <a:gd name="T3" fmla="*/ 169 h 173"/>
                <a:gd name="T4" fmla="*/ 959 w 961"/>
                <a:gd name="T5" fmla="*/ 171 h 173"/>
                <a:gd name="T6" fmla="*/ 958 w 961"/>
                <a:gd name="T7" fmla="*/ 173 h 173"/>
                <a:gd name="T8" fmla="*/ 5 w 961"/>
                <a:gd name="T9" fmla="*/ 5 h 173"/>
                <a:gd name="T10" fmla="*/ 2 w 961"/>
                <a:gd name="T11" fmla="*/ 2 h 173"/>
                <a:gd name="T12" fmla="*/ 0 w 961"/>
                <a:gd name="T13" fmla="*/ 0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1" h="173">
                  <a:moveTo>
                    <a:pt x="0" y="0"/>
                  </a:moveTo>
                  <a:lnTo>
                    <a:pt x="961" y="169"/>
                  </a:lnTo>
                  <a:lnTo>
                    <a:pt x="959" y="171"/>
                  </a:lnTo>
                  <a:lnTo>
                    <a:pt x="958" y="173"/>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82" name="Freeform 305">
              <a:extLst>
                <a:ext uri="{FF2B5EF4-FFF2-40B4-BE49-F238E27FC236}">
                  <a16:creationId xmlns:a16="http://schemas.microsoft.com/office/drawing/2014/main" id="{53282AA0-8601-4789-B8B9-FE4310158253}"/>
                </a:ext>
              </a:extLst>
            </p:cNvPr>
            <p:cNvSpPr>
              <a:spLocks/>
            </p:cNvSpPr>
            <p:nvPr/>
          </p:nvSpPr>
          <p:spPr bwMode="auto">
            <a:xfrm>
              <a:off x="2980" y="1799"/>
              <a:ext cx="957" cy="172"/>
            </a:xfrm>
            <a:custGeom>
              <a:avLst/>
              <a:gdLst>
                <a:gd name="T0" fmla="*/ 0 w 957"/>
                <a:gd name="T1" fmla="*/ 0 h 172"/>
                <a:gd name="T2" fmla="*/ 957 w 957"/>
                <a:gd name="T3" fmla="*/ 169 h 172"/>
                <a:gd name="T4" fmla="*/ 956 w 957"/>
                <a:gd name="T5" fmla="*/ 171 h 172"/>
                <a:gd name="T6" fmla="*/ 954 w 957"/>
                <a:gd name="T7" fmla="*/ 172 h 172"/>
                <a:gd name="T8" fmla="*/ 5 w 957"/>
                <a:gd name="T9" fmla="*/ 5 h 172"/>
                <a:gd name="T10" fmla="*/ 3 w 957"/>
                <a:gd name="T11" fmla="*/ 3 h 172"/>
                <a:gd name="T12" fmla="*/ 0 w 957"/>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2">
                  <a:moveTo>
                    <a:pt x="0" y="0"/>
                  </a:moveTo>
                  <a:lnTo>
                    <a:pt x="957" y="169"/>
                  </a:lnTo>
                  <a:lnTo>
                    <a:pt x="956" y="171"/>
                  </a:lnTo>
                  <a:lnTo>
                    <a:pt x="954" y="172"/>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83" name="Freeform 306">
              <a:extLst>
                <a:ext uri="{FF2B5EF4-FFF2-40B4-BE49-F238E27FC236}">
                  <a16:creationId xmlns:a16="http://schemas.microsoft.com/office/drawing/2014/main" id="{33E27CE1-2859-4800-A778-8EBB1C0C35C4}"/>
                </a:ext>
              </a:extLst>
            </p:cNvPr>
            <p:cNvSpPr>
              <a:spLocks/>
            </p:cNvSpPr>
            <p:nvPr/>
          </p:nvSpPr>
          <p:spPr bwMode="auto">
            <a:xfrm>
              <a:off x="2983" y="1802"/>
              <a:ext cx="953" cy="171"/>
            </a:xfrm>
            <a:custGeom>
              <a:avLst/>
              <a:gdLst>
                <a:gd name="T0" fmla="*/ 0 w 953"/>
                <a:gd name="T1" fmla="*/ 0 h 171"/>
                <a:gd name="T2" fmla="*/ 953 w 953"/>
                <a:gd name="T3" fmla="*/ 168 h 171"/>
                <a:gd name="T4" fmla="*/ 951 w 953"/>
                <a:gd name="T5" fmla="*/ 169 h 171"/>
                <a:gd name="T6" fmla="*/ 949 w 953"/>
                <a:gd name="T7" fmla="*/ 171 h 171"/>
                <a:gd name="T8" fmla="*/ 5 w 953"/>
                <a:gd name="T9" fmla="*/ 5 h 171"/>
                <a:gd name="T10" fmla="*/ 2 w 953"/>
                <a:gd name="T11" fmla="*/ 2 h 171"/>
                <a:gd name="T12" fmla="*/ 0 w 953"/>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1">
                  <a:moveTo>
                    <a:pt x="0" y="0"/>
                  </a:moveTo>
                  <a:lnTo>
                    <a:pt x="953" y="168"/>
                  </a:lnTo>
                  <a:lnTo>
                    <a:pt x="951" y="169"/>
                  </a:lnTo>
                  <a:lnTo>
                    <a:pt x="949" y="171"/>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84" name="Freeform 307">
              <a:extLst>
                <a:ext uri="{FF2B5EF4-FFF2-40B4-BE49-F238E27FC236}">
                  <a16:creationId xmlns:a16="http://schemas.microsoft.com/office/drawing/2014/main" id="{71239936-7915-4416-AF48-83B8C987C760}"/>
                </a:ext>
              </a:extLst>
            </p:cNvPr>
            <p:cNvSpPr>
              <a:spLocks/>
            </p:cNvSpPr>
            <p:nvPr/>
          </p:nvSpPr>
          <p:spPr bwMode="auto">
            <a:xfrm>
              <a:off x="2985" y="1804"/>
              <a:ext cx="949" cy="171"/>
            </a:xfrm>
            <a:custGeom>
              <a:avLst/>
              <a:gdLst>
                <a:gd name="T0" fmla="*/ 0 w 949"/>
                <a:gd name="T1" fmla="*/ 0 h 171"/>
                <a:gd name="T2" fmla="*/ 949 w 949"/>
                <a:gd name="T3" fmla="*/ 167 h 171"/>
                <a:gd name="T4" fmla="*/ 947 w 949"/>
                <a:gd name="T5" fmla="*/ 169 h 171"/>
                <a:gd name="T6" fmla="*/ 944 w 949"/>
                <a:gd name="T7" fmla="*/ 171 h 171"/>
                <a:gd name="T8" fmla="*/ 5 w 949"/>
                <a:gd name="T9" fmla="*/ 5 h 171"/>
                <a:gd name="T10" fmla="*/ 3 w 949"/>
                <a:gd name="T11" fmla="*/ 3 h 171"/>
                <a:gd name="T12" fmla="*/ 0 w 94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171">
                  <a:moveTo>
                    <a:pt x="0" y="0"/>
                  </a:moveTo>
                  <a:lnTo>
                    <a:pt x="949" y="167"/>
                  </a:lnTo>
                  <a:lnTo>
                    <a:pt x="947" y="169"/>
                  </a:lnTo>
                  <a:lnTo>
                    <a:pt x="944" y="171"/>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85" name="Freeform 308">
              <a:extLst>
                <a:ext uri="{FF2B5EF4-FFF2-40B4-BE49-F238E27FC236}">
                  <a16:creationId xmlns:a16="http://schemas.microsoft.com/office/drawing/2014/main" id="{67B0A073-99B3-413A-95BB-50FB94A462E1}"/>
                </a:ext>
              </a:extLst>
            </p:cNvPr>
            <p:cNvSpPr>
              <a:spLocks/>
            </p:cNvSpPr>
            <p:nvPr/>
          </p:nvSpPr>
          <p:spPr bwMode="auto">
            <a:xfrm>
              <a:off x="2988" y="1807"/>
              <a:ext cx="944" cy="171"/>
            </a:xfrm>
            <a:custGeom>
              <a:avLst/>
              <a:gdLst>
                <a:gd name="T0" fmla="*/ 0 w 944"/>
                <a:gd name="T1" fmla="*/ 0 h 171"/>
                <a:gd name="T2" fmla="*/ 944 w 944"/>
                <a:gd name="T3" fmla="*/ 166 h 171"/>
                <a:gd name="T4" fmla="*/ 941 w 944"/>
                <a:gd name="T5" fmla="*/ 168 h 171"/>
                <a:gd name="T6" fmla="*/ 939 w 944"/>
                <a:gd name="T7" fmla="*/ 171 h 171"/>
                <a:gd name="T8" fmla="*/ 4 w 944"/>
                <a:gd name="T9" fmla="*/ 5 h 171"/>
                <a:gd name="T10" fmla="*/ 2 w 944"/>
                <a:gd name="T11" fmla="*/ 2 h 171"/>
                <a:gd name="T12" fmla="*/ 0 w 944"/>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 h="171">
                  <a:moveTo>
                    <a:pt x="0" y="0"/>
                  </a:moveTo>
                  <a:lnTo>
                    <a:pt x="944" y="166"/>
                  </a:lnTo>
                  <a:lnTo>
                    <a:pt x="941" y="168"/>
                  </a:lnTo>
                  <a:lnTo>
                    <a:pt x="939" y="171"/>
                  </a:lnTo>
                  <a:lnTo>
                    <a:pt x="4"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86" name="Freeform 309">
              <a:extLst>
                <a:ext uri="{FF2B5EF4-FFF2-40B4-BE49-F238E27FC236}">
                  <a16:creationId xmlns:a16="http://schemas.microsoft.com/office/drawing/2014/main" id="{67801623-6226-44DA-B3DE-05D65F93D235}"/>
                </a:ext>
              </a:extLst>
            </p:cNvPr>
            <p:cNvSpPr>
              <a:spLocks/>
            </p:cNvSpPr>
            <p:nvPr/>
          </p:nvSpPr>
          <p:spPr bwMode="auto">
            <a:xfrm>
              <a:off x="2990" y="1809"/>
              <a:ext cx="939" cy="171"/>
            </a:xfrm>
            <a:custGeom>
              <a:avLst/>
              <a:gdLst>
                <a:gd name="T0" fmla="*/ 0 w 939"/>
                <a:gd name="T1" fmla="*/ 0 h 171"/>
                <a:gd name="T2" fmla="*/ 939 w 939"/>
                <a:gd name="T3" fmla="*/ 166 h 171"/>
                <a:gd name="T4" fmla="*/ 937 w 939"/>
                <a:gd name="T5" fmla="*/ 169 h 171"/>
                <a:gd name="T6" fmla="*/ 936 w 939"/>
                <a:gd name="T7" fmla="*/ 171 h 171"/>
                <a:gd name="T8" fmla="*/ 5 w 939"/>
                <a:gd name="T9" fmla="*/ 5 h 171"/>
                <a:gd name="T10" fmla="*/ 2 w 939"/>
                <a:gd name="T11" fmla="*/ 3 h 171"/>
                <a:gd name="T12" fmla="*/ 0 w 93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 h="171">
                  <a:moveTo>
                    <a:pt x="0" y="0"/>
                  </a:moveTo>
                  <a:lnTo>
                    <a:pt x="939" y="166"/>
                  </a:lnTo>
                  <a:lnTo>
                    <a:pt x="937" y="169"/>
                  </a:lnTo>
                  <a:lnTo>
                    <a:pt x="936" y="171"/>
                  </a:lnTo>
                  <a:lnTo>
                    <a:pt x="5" y="5"/>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87" name="Freeform 310">
              <a:extLst>
                <a:ext uri="{FF2B5EF4-FFF2-40B4-BE49-F238E27FC236}">
                  <a16:creationId xmlns:a16="http://schemas.microsoft.com/office/drawing/2014/main" id="{8E1B2F0F-0322-4316-B16D-F3DAA0F98A04}"/>
                </a:ext>
              </a:extLst>
            </p:cNvPr>
            <p:cNvSpPr>
              <a:spLocks/>
            </p:cNvSpPr>
            <p:nvPr/>
          </p:nvSpPr>
          <p:spPr bwMode="auto">
            <a:xfrm>
              <a:off x="2992" y="1812"/>
              <a:ext cx="935" cy="169"/>
            </a:xfrm>
            <a:custGeom>
              <a:avLst/>
              <a:gdLst>
                <a:gd name="T0" fmla="*/ 0 w 935"/>
                <a:gd name="T1" fmla="*/ 0 h 169"/>
                <a:gd name="T2" fmla="*/ 935 w 935"/>
                <a:gd name="T3" fmla="*/ 166 h 169"/>
                <a:gd name="T4" fmla="*/ 934 w 935"/>
                <a:gd name="T5" fmla="*/ 168 h 169"/>
                <a:gd name="T6" fmla="*/ 932 w 935"/>
                <a:gd name="T7" fmla="*/ 169 h 169"/>
                <a:gd name="T8" fmla="*/ 5 w 935"/>
                <a:gd name="T9" fmla="*/ 5 h 169"/>
                <a:gd name="T10" fmla="*/ 3 w 935"/>
                <a:gd name="T11" fmla="*/ 2 h 169"/>
                <a:gd name="T12" fmla="*/ 0 w 935"/>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5" h="169">
                  <a:moveTo>
                    <a:pt x="0" y="0"/>
                  </a:moveTo>
                  <a:lnTo>
                    <a:pt x="935" y="166"/>
                  </a:lnTo>
                  <a:lnTo>
                    <a:pt x="934" y="168"/>
                  </a:lnTo>
                  <a:lnTo>
                    <a:pt x="932" y="169"/>
                  </a:lnTo>
                  <a:lnTo>
                    <a:pt x="5" y="5"/>
                  </a:lnTo>
                  <a:lnTo>
                    <a:pt x="3" y="2"/>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88" name="Freeform 311">
              <a:extLst>
                <a:ext uri="{FF2B5EF4-FFF2-40B4-BE49-F238E27FC236}">
                  <a16:creationId xmlns:a16="http://schemas.microsoft.com/office/drawing/2014/main" id="{4E278EDC-8597-4F55-8515-8243ABB78A66}"/>
                </a:ext>
              </a:extLst>
            </p:cNvPr>
            <p:cNvSpPr>
              <a:spLocks/>
            </p:cNvSpPr>
            <p:nvPr/>
          </p:nvSpPr>
          <p:spPr bwMode="auto">
            <a:xfrm>
              <a:off x="2995" y="1814"/>
              <a:ext cx="931" cy="169"/>
            </a:xfrm>
            <a:custGeom>
              <a:avLst/>
              <a:gdLst>
                <a:gd name="T0" fmla="*/ 0 w 931"/>
                <a:gd name="T1" fmla="*/ 0 h 169"/>
                <a:gd name="T2" fmla="*/ 931 w 931"/>
                <a:gd name="T3" fmla="*/ 166 h 169"/>
                <a:gd name="T4" fmla="*/ 929 w 931"/>
                <a:gd name="T5" fmla="*/ 167 h 169"/>
                <a:gd name="T6" fmla="*/ 927 w 931"/>
                <a:gd name="T7" fmla="*/ 169 h 169"/>
                <a:gd name="T8" fmla="*/ 5 w 931"/>
                <a:gd name="T9" fmla="*/ 7 h 169"/>
                <a:gd name="T10" fmla="*/ 2 w 931"/>
                <a:gd name="T11" fmla="*/ 3 h 169"/>
                <a:gd name="T12" fmla="*/ 0 w 931"/>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1" h="169">
                  <a:moveTo>
                    <a:pt x="0" y="0"/>
                  </a:moveTo>
                  <a:lnTo>
                    <a:pt x="931" y="166"/>
                  </a:lnTo>
                  <a:lnTo>
                    <a:pt x="929" y="167"/>
                  </a:lnTo>
                  <a:lnTo>
                    <a:pt x="927" y="169"/>
                  </a:lnTo>
                  <a:lnTo>
                    <a:pt x="5" y="7"/>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89" name="Freeform 312">
              <a:extLst>
                <a:ext uri="{FF2B5EF4-FFF2-40B4-BE49-F238E27FC236}">
                  <a16:creationId xmlns:a16="http://schemas.microsoft.com/office/drawing/2014/main" id="{AADC9F89-FEE6-4D13-8F12-E89169C16C13}"/>
                </a:ext>
              </a:extLst>
            </p:cNvPr>
            <p:cNvSpPr>
              <a:spLocks/>
            </p:cNvSpPr>
            <p:nvPr/>
          </p:nvSpPr>
          <p:spPr bwMode="auto">
            <a:xfrm>
              <a:off x="2997" y="1817"/>
              <a:ext cx="927" cy="168"/>
            </a:xfrm>
            <a:custGeom>
              <a:avLst/>
              <a:gdLst>
                <a:gd name="T0" fmla="*/ 0 w 927"/>
                <a:gd name="T1" fmla="*/ 0 h 168"/>
                <a:gd name="T2" fmla="*/ 927 w 927"/>
                <a:gd name="T3" fmla="*/ 164 h 168"/>
                <a:gd name="T4" fmla="*/ 925 w 927"/>
                <a:gd name="T5" fmla="*/ 166 h 168"/>
                <a:gd name="T6" fmla="*/ 923 w 927"/>
                <a:gd name="T7" fmla="*/ 168 h 168"/>
                <a:gd name="T8" fmla="*/ 5 w 927"/>
                <a:gd name="T9" fmla="*/ 5 h 168"/>
                <a:gd name="T10" fmla="*/ 3 w 927"/>
                <a:gd name="T11" fmla="*/ 4 h 168"/>
                <a:gd name="T12" fmla="*/ 0 w 927"/>
                <a:gd name="T13" fmla="*/ 0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7" h="168">
                  <a:moveTo>
                    <a:pt x="0" y="0"/>
                  </a:moveTo>
                  <a:lnTo>
                    <a:pt x="927" y="164"/>
                  </a:lnTo>
                  <a:lnTo>
                    <a:pt x="925" y="166"/>
                  </a:lnTo>
                  <a:lnTo>
                    <a:pt x="923" y="168"/>
                  </a:lnTo>
                  <a:lnTo>
                    <a:pt x="5" y="5"/>
                  </a:lnTo>
                  <a:lnTo>
                    <a:pt x="3" y="4"/>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90" name="Freeform 313">
              <a:extLst>
                <a:ext uri="{FF2B5EF4-FFF2-40B4-BE49-F238E27FC236}">
                  <a16:creationId xmlns:a16="http://schemas.microsoft.com/office/drawing/2014/main" id="{44D7BD50-9EE9-498C-B9C9-6FC5554678AD}"/>
                </a:ext>
              </a:extLst>
            </p:cNvPr>
            <p:cNvSpPr>
              <a:spLocks/>
            </p:cNvSpPr>
            <p:nvPr/>
          </p:nvSpPr>
          <p:spPr bwMode="auto">
            <a:xfrm>
              <a:off x="3000" y="1821"/>
              <a:ext cx="922" cy="165"/>
            </a:xfrm>
            <a:custGeom>
              <a:avLst/>
              <a:gdLst>
                <a:gd name="T0" fmla="*/ 0 w 922"/>
                <a:gd name="T1" fmla="*/ 0 h 165"/>
                <a:gd name="T2" fmla="*/ 922 w 922"/>
                <a:gd name="T3" fmla="*/ 162 h 165"/>
                <a:gd name="T4" fmla="*/ 920 w 922"/>
                <a:gd name="T5" fmla="*/ 164 h 165"/>
                <a:gd name="T6" fmla="*/ 917 w 922"/>
                <a:gd name="T7" fmla="*/ 165 h 165"/>
                <a:gd name="T8" fmla="*/ 5 w 922"/>
                <a:gd name="T9" fmla="*/ 5 h 165"/>
                <a:gd name="T10" fmla="*/ 2 w 922"/>
                <a:gd name="T11" fmla="*/ 1 h 165"/>
                <a:gd name="T12" fmla="*/ 0 w 922"/>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2" h="165">
                  <a:moveTo>
                    <a:pt x="0" y="0"/>
                  </a:moveTo>
                  <a:lnTo>
                    <a:pt x="922" y="162"/>
                  </a:lnTo>
                  <a:lnTo>
                    <a:pt x="920" y="164"/>
                  </a:lnTo>
                  <a:lnTo>
                    <a:pt x="917" y="165"/>
                  </a:lnTo>
                  <a:lnTo>
                    <a:pt x="5" y="5"/>
                  </a:lnTo>
                  <a:lnTo>
                    <a:pt x="2" y="1"/>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91" name="Freeform 314">
              <a:extLst>
                <a:ext uri="{FF2B5EF4-FFF2-40B4-BE49-F238E27FC236}">
                  <a16:creationId xmlns:a16="http://schemas.microsoft.com/office/drawing/2014/main" id="{DF82E6E9-934B-46F5-8EEB-FFBD91E4BD39}"/>
                </a:ext>
              </a:extLst>
            </p:cNvPr>
            <p:cNvSpPr>
              <a:spLocks/>
            </p:cNvSpPr>
            <p:nvPr/>
          </p:nvSpPr>
          <p:spPr bwMode="auto">
            <a:xfrm>
              <a:off x="3002" y="1822"/>
              <a:ext cx="918" cy="166"/>
            </a:xfrm>
            <a:custGeom>
              <a:avLst/>
              <a:gdLst>
                <a:gd name="T0" fmla="*/ 0 w 918"/>
                <a:gd name="T1" fmla="*/ 0 h 166"/>
                <a:gd name="T2" fmla="*/ 918 w 918"/>
                <a:gd name="T3" fmla="*/ 163 h 166"/>
                <a:gd name="T4" fmla="*/ 915 w 918"/>
                <a:gd name="T5" fmla="*/ 164 h 166"/>
                <a:gd name="T6" fmla="*/ 913 w 918"/>
                <a:gd name="T7" fmla="*/ 166 h 166"/>
                <a:gd name="T8" fmla="*/ 5 w 918"/>
                <a:gd name="T9" fmla="*/ 6 h 166"/>
                <a:gd name="T10" fmla="*/ 3 w 918"/>
                <a:gd name="T11" fmla="*/ 4 h 166"/>
                <a:gd name="T12" fmla="*/ 0 w 918"/>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166">
                  <a:moveTo>
                    <a:pt x="0" y="0"/>
                  </a:moveTo>
                  <a:lnTo>
                    <a:pt x="918" y="163"/>
                  </a:lnTo>
                  <a:lnTo>
                    <a:pt x="915" y="164"/>
                  </a:lnTo>
                  <a:lnTo>
                    <a:pt x="913" y="166"/>
                  </a:lnTo>
                  <a:lnTo>
                    <a:pt x="5" y="6"/>
                  </a:lnTo>
                  <a:lnTo>
                    <a:pt x="3" y="4"/>
                  </a:lnTo>
                  <a:lnTo>
                    <a:pt x="0" y="0"/>
                  </a:lnTo>
                  <a:close/>
                </a:path>
              </a:pathLst>
            </a:custGeom>
            <a:solidFill>
              <a:srgbClr val="DDE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92" name="Freeform 315">
              <a:extLst>
                <a:ext uri="{FF2B5EF4-FFF2-40B4-BE49-F238E27FC236}">
                  <a16:creationId xmlns:a16="http://schemas.microsoft.com/office/drawing/2014/main" id="{7D820E09-006E-4299-88D4-3FB4E217E77A}"/>
                </a:ext>
              </a:extLst>
            </p:cNvPr>
            <p:cNvSpPr>
              <a:spLocks/>
            </p:cNvSpPr>
            <p:nvPr/>
          </p:nvSpPr>
          <p:spPr bwMode="auto">
            <a:xfrm>
              <a:off x="3005" y="1826"/>
              <a:ext cx="912" cy="164"/>
            </a:xfrm>
            <a:custGeom>
              <a:avLst/>
              <a:gdLst>
                <a:gd name="T0" fmla="*/ 0 w 912"/>
                <a:gd name="T1" fmla="*/ 0 h 164"/>
                <a:gd name="T2" fmla="*/ 912 w 912"/>
                <a:gd name="T3" fmla="*/ 160 h 164"/>
                <a:gd name="T4" fmla="*/ 910 w 912"/>
                <a:gd name="T5" fmla="*/ 162 h 164"/>
                <a:gd name="T6" fmla="*/ 909 w 912"/>
                <a:gd name="T7" fmla="*/ 164 h 164"/>
                <a:gd name="T8" fmla="*/ 5 w 912"/>
                <a:gd name="T9" fmla="*/ 5 h 164"/>
                <a:gd name="T10" fmla="*/ 2 w 912"/>
                <a:gd name="T11" fmla="*/ 2 h 164"/>
                <a:gd name="T12" fmla="*/ 0 w 91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2" h="164">
                  <a:moveTo>
                    <a:pt x="0" y="0"/>
                  </a:moveTo>
                  <a:lnTo>
                    <a:pt x="912" y="160"/>
                  </a:lnTo>
                  <a:lnTo>
                    <a:pt x="910" y="162"/>
                  </a:lnTo>
                  <a:lnTo>
                    <a:pt x="909" y="164"/>
                  </a:lnTo>
                  <a:lnTo>
                    <a:pt x="5" y="5"/>
                  </a:lnTo>
                  <a:lnTo>
                    <a:pt x="2"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93" name="Freeform 316">
              <a:extLst>
                <a:ext uri="{FF2B5EF4-FFF2-40B4-BE49-F238E27FC236}">
                  <a16:creationId xmlns:a16="http://schemas.microsoft.com/office/drawing/2014/main" id="{7AE9FB74-50FA-4111-B5BA-7701A773B424}"/>
                </a:ext>
              </a:extLst>
            </p:cNvPr>
            <p:cNvSpPr>
              <a:spLocks/>
            </p:cNvSpPr>
            <p:nvPr/>
          </p:nvSpPr>
          <p:spPr bwMode="auto">
            <a:xfrm>
              <a:off x="3007" y="1828"/>
              <a:ext cx="908" cy="163"/>
            </a:xfrm>
            <a:custGeom>
              <a:avLst/>
              <a:gdLst>
                <a:gd name="T0" fmla="*/ 0 w 908"/>
                <a:gd name="T1" fmla="*/ 0 h 163"/>
                <a:gd name="T2" fmla="*/ 908 w 908"/>
                <a:gd name="T3" fmla="*/ 160 h 163"/>
                <a:gd name="T4" fmla="*/ 907 w 908"/>
                <a:gd name="T5" fmla="*/ 162 h 163"/>
                <a:gd name="T6" fmla="*/ 905 w 908"/>
                <a:gd name="T7" fmla="*/ 163 h 163"/>
                <a:gd name="T8" fmla="*/ 5 w 908"/>
                <a:gd name="T9" fmla="*/ 5 h 163"/>
                <a:gd name="T10" fmla="*/ 3 w 908"/>
                <a:gd name="T11" fmla="*/ 3 h 163"/>
                <a:gd name="T12" fmla="*/ 0 w 908"/>
                <a:gd name="T13" fmla="*/ 0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8" h="163">
                  <a:moveTo>
                    <a:pt x="0" y="0"/>
                  </a:moveTo>
                  <a:lnTo>
                    <a:pt x="908" y="160"/>
                  </a:lnTo>
                  <a:lnTo>
                    <a:pt x="907" y="162"/>
                  </a:lnTo>
                  <a:lnTo>
                    <a:pt x="905" y="163"/>
                  </a:lnTo>
                  <a:lnTo>
                    <a:pt x="5" y="5"/>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94" name="Freeform 317">
              <a:extLst>
                <a:ext uri="{FF2B5EF4-FFF2-40B4-BE49-F238E27FC236}">
                  <a16:creationId xmlns:a16="http://schemas.microsoft.com/office/drawing/2014/main" id="{F870C047-EA6F-4E80-8C17-8303843B480D}"/>
                </a:ext>
              </a:extLst>
            </p:cNvPr>
            <p:cNvSpPr>
              <a:spLocks/>
            </p:cNvSpPr>
            <p:nvPr/>
          </p:nvSpPr>
          <p:spPr bwMode="auto">
            <a:xfrm>
              <a:off x="3010" y="1831"/>
              <a:ext cx="904" cy="162"/>
            </a:xfrm>
            <a:custGeom>
              <a:avLst/>
              <a:gdLst>
                <a:gd name="T0" fmla="*/ 0 w 904"/>
                <a:gd name="T1" fmla="*/ 0 h 162"/>
                <a:gd name="T2" fmla="*/ 904 w 904"/>
                <a:gd name="T3" fmla="*/ 159 h 162"/>
                <a:gd name="T4" fmla="*/ 902 w 904"/>
                <a:gd name="T5" fmla="*/ 160 h 162"/>
                <a:gd name="T6" fmla="*/ 899 w 904"/>
                <a:gd name="T7" fmla="*/ 162 h 162"/>
                <a:gd name="T8" fmla="*/ 5 w 904"/>
                <a:gd name="T9" fmla="*/ 5 h 162"/>
                <a:gd name="T10" fmla="*/ 2 w 904"/>
                <a:gd name="T11" fmla="*/ 3 h 162"/>
                <a:gd name="T12" fmla="*/ 0 w 90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162">
                  <a:moveTo>
                    <a:pt x="0" y="0"/>
                  </a:moveTo>
                  <a:lnTo>
                    <a:pt x="904" y="159"/>
                  </a:lnTo>
                  <a:lnTo>
                    <a:pt x="902" y="160"/>
                  </a:lnTo>
                  <a:lnTo>
                    <a:pt x="899" y="162"/>
                  </a:lnTo>
                  <a:lnTo>
                    <a:pt x="5"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95" name="Freeform 318">
              <a:extLst>
                <a:ext uri="{FF2B5EF4-FFF2-40B4-BE49-F238E27FC236}">
                  <a16:creationId xmlns:a16="http://schemas.microsoft.com/office/drawing/2014/main" id="{DE8A7755-96C2-49F0-95DD-9F5A3670F062}"/>
                </a:ext>
              </a:extLst>
            </p:cNvPr>
            <p:cNvSpPr>
              <a:spLocks/>
            </p:cNvSpPr>
            <p:nvPr/>
          </p:nvSpPr>
          <p:spPr bwMode="auto">
            <a:xfrm>
              <a:off x="3012" y="1833"/>
              <a:ext cx="900" cy="162"/>
            </a:xfrm>
            <a:custGeom>
              <a:avLst/>
              <a:gdLst>
                <a:gd name="T0" fmla="*/ 0 w 900"/>
                <a:gd name="T1" fmla="*/ 0 h 162"/>
                <a:gd name="T2" fmla="*/ 900 w 900"/>
                <a:gd name="T3" fmla="*/ 158 h 162"/>
                <a:gd name="T4" fmla="*/ 897 w 900"/>
                <a:gd name="T5" fmla="*/ 160 h 162"/>
                <a:gd name="T6" fmla="*/ 895 w 900"/>
                <a:gd name="T7" fmla="*/ 162 h 162"/>
                <a:gd name="T8" fmla="*/ 5 w 900"/>
                <a:gd name="T9" fmla="*/ 6 h 162"/>
                <a:gd name="T10" fmla="*/ 3 w 900"/>
                <a:gd name="T11" fmla="*/ 3 h 162"/>
                <a:gd name="T12" fmla="*/ 0 w 900"/>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162">
                  <a:moveTo>
                    <a:pt x="0" y="0"/>
                  </a:moveTo>
                  <a:lnTo>
                    <a:pt x="900" y="158"/>
                  </a:lnTo>
                  <a:lnTo>
                    <a:pt x="897" y="160"/>
                  </a:lnTo>
                  <a:lnTo>
                    <a:pt x="895" y="162"/>
                  </a:lnTo>
                  <a:lnTo>
                    <a:pt x="5" y="6"/>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96" name="Freeform 319">
              <a:extLst>
                <a:ext uri="{FF2B5EF4-FFF2-40B4-BE49-F238E27FC236}">
                  <a16:creationId xmlns:a16="http://schemas.microsoft.com/office/drawing/2014/main" id="{96DD21CD-A0D0-4AFE-A1C6-37B422CE6C92}"/>
                </a:ext>
              </a:extLst>
            </p:cNvPr>
            <p:cNvSpPr>
              <a:spLocks/>
            </p:cNvSpPr>
            <p:nvPr/>
          </p:nvSpPr>
          <p:spPr bwMode="auto">
            <a:xfrm>
              <a:off x="3015" y="1836"/>
              <a:ext cx="894" cy="162"/>
            </a:xfrm>
            <a:custGeom>
              <a:avLst/>
              <a:gdLst>
                <a:gd name="T0" fmla="*/ 0 w 894"/>
                <a:gd name="T1" fmla="*/ 0 h 162"/>
                <a:gd name="T2" fmla="*/ 894 w 894"/>
                <a:gd name="T3" fmla="*/ 157 h 162"/>
                <a:gd name="T4" fmla="*/ 892 w 894"/>
                <a:gd name="T5" fmla="*/ 159 h 162"/>
                <a:gd name="T6" fmla="*/ 889 w 894"/>
                <a:gd name="T7" fmla="*/ 162 h 162"/>
                <a:gd name="T8" fmla="*/ 6 w 894"/>
                <a:gd name="T9" fmla="*/ 5 h 162"/>
                <a:gd name="T10" fmla="*/ 2 w 894"/>
                <a:gd name="T11" fmla="*/ 3 h 162"/>
                <a:gd name="T12" fmla="*/ 0 w 89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4" h="162">
                  <a:moveTo>
                    <a:pt x="0" y="0"/>
                  </a:moveTo>
                  <a:lnTo>
                    <a:pt x="894" y="157"/>
                  </a:lnTo>
                  <a:lnTo>
                    <a:pt x="892" y="159"/>
                  </a:lnTo>
                  <a:lnTo>
                    <a:pt x="889" y="162"/>
                  </a:lnTo>
                  <a:lnTo>
                    <a:pt x="6"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97" name="Freeform 320">
              <a:extLst>
                <a:ext uri="{FF2B5EF4-FFF2-40B4-BE49-F238E27FC236}">
                  <a16:creationId xmlns:a16="http://schemas.microsoft.com/office/drawing/2014/main" id="{6A111022-5D4F-4F51-BACE-13AC456F200D}"/>
                </a:ext>
              </a:extLst>
            </p:cNvPr>
            <p:cNvSpPr>
              <a:spLocks/>
            </p:cNvSpPr>
            <p:nvPr/>
          </p:nvSpPr>
          <p:spPr bwMode="auto">
            <a:xfrm>
              <a:off x="3017" y="1839"/>
              <a:ext cx="890" cy="161"/>
            </a:xfrm>
            <a:custGeom>
              <a:avLst/>
              <a:gdLst>
                <a:gd name="T0" fmla="*/ 0 w 890"/>
                <a:gd name="T1" fmla="*/ 0 h 161"/>
                <a:gd name="T2" fmla="*/ 890 w 890"/>
                <a:gd name="T3" fmla="*/ 156 h 161"/>
                <a:gd name="T4" fmla="*/ 887 w 890"/>
                <a:gd name="T5" fmla="*/ 159 h 161"/>
                <a:gd name="T6" fmla="*/ 885 w 890"/>
                <a:gd name="T7" fmla="*/ 161 h 161"/>
                <a:gd name="T8" fmla="*/ 5 w 890"/>
                <a:gd name="T9" fmla="*/ 5 h 161"/>
                <a:gd name="T10" fmla="*/ 4 w 890"/>
                <a:gd name="T11" fmla="*/ 2 h 161"/>
                <a:gd name="T12" fmla="*/ 0 w 890"/>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0" h="161">
                  <a:moveTo>
                    <a:pt x="0" y="0"/>
                  </a:moveTo>
                  <a:lnTo>
                    <a:pt x="890" y="156"/>
                  </a:lnTo>
                  <a:lnTo>
                    <a:pt x="887" y="159"/>
                  </a:lnTo>
                  <a:lnTo>
                    <a:pt x="885" y="161"/>
                  </a:lnTo>
                  <a:lnTo>
                    <a:pt x="5" y="5"/>
                  </a:lnTo>
                  <a:lnTo>
                    <a:pt x="4"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98" name="Freeform 321">
              <a:extLst>
                <a:ext uri="{FF2B5EF4-FFF2-40B4-BE49-F238E27FC236}">
                  <a16:creationId xmlns:a16="http://schemas.microsoft.com/office/drawing/2014/main" id="{35CAB0A3-BC87-47D4-8F8C-059A46ECD5E6}"/>
                </a:ext>
              </a:extLst>
            </p:cNvPr>
            <p:cNvSpPr>
              <a:spLocks/>
            </p:cNvSpPr>
            <p:nvPr/>
          </p:nvSpPr>
          <p:spPr bwMode="auto">
            <a:xfrm>
              <a:off x="3021" y="1841"/>
              <a:ext cx="883" cy="161"/>
            </a:xfrm>
            <a:custGeom>
              <a:avLst/>
              <a:gdLst>
                <a:gd name="T0" fmla="*/ 0 w 883"/>
                <a:gd name="T1" fmla="*/ 0 h 161"/>
                <a:gd name="T2" fmla="*/ 883 w 883"/>
                <a:gd name="T3" fmla="*/ 157 h 161"/>
                <a:gd name="T4" fmla="*/ 881 w 883"/>
                <a:gd name="T5" fmla="*/ 159 h 161"/>
                <a:gd name="T6" fmla="*/ 878 w 883"/>
                <a:gd name="T7" fmla="*/ 161 h 161"/>
                <a:gd name="T8" fmla="*/ 5 w 883"/>
                <a:gd name="T9" fmla="*/ 5 h 161"/>
                <a:gd name="T10" fmla="*/ 1 w 883"/>
                <a:gd name="T11" fmla="*/ 3 h 161"/>
                <a:gd name="T12" fmla="*/ 0 w 883"/>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3" h="161">
                  <a:moveTo>
                    <a:pt x="0" y="0"/>
                  </a:moveTo>
                  <a:lnTo>
                    <a:pt x="883" y="157"/>
                  </a:lnTo>
                  <a:lnTo>
                    <a:pt x="881" y="159"/>
                  </a:lnTo>
                  <a:lnTo>
                    <a:pt x="878" y="161"/>
                  </a:lnTo>
                  <a:lnTo>
                    <a:pt x="5" y="5"/>
                  </a:lnTo>
                  <a:lnTo>
                    <a:pt x="1"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99" name="Freeform 322">
              <a:extLst>
                <a:ext uri="{FF2B5EF4-FFF2-40B4-BE49-F238E27FC236}">
                  <a16:creationId xmlns:a16="http://schemas.microsoft.com/office/drawing/2014/main" id="{5CE447B3-9C76-4D97-BB88-DDB98C2877A2}"/>
                </a:ext>
              </a:extLst>
            </p:cNvPr>
            <p:cNvSpPr>
              <a:spLocks/>
            </p:cNvSpPr>
            <p:nvPr/>
          </p:nvSpPr>
          <p:spPr bwMode="auto">
            <a:xfrm>
              <a:off x="3022" y="1844"/>
              <a:ext cx="880" cy="159"/>
            </a:xfrm>
            <a:custGeom>
              <a:avLst/>
              <a:gdLst>
                <a:gd name="T0" fmla="*/ 0 w 880"/>
                <a:gd name="T1" fmla="*/ 0 h 159"/>
                <a:gd name="T2" fmla="*/ 880 w 880"/>
                <a:gd name="T3" fmla="*/ 156 h 159"/>
                <a:gd name="T4" fmla="*/ 877 w 880"/>
                <a:gd name="T5" fmla="*/ 158 h 159"/>
                <a:gd name="T6" fmla="*/ 875 w 880"/>
                <a:gd name="T7" fmla="*/ 159 h 159"/>
                <a:gd name="T8" fmla="*/ 7 w 880"/>
                <a:gd name="T9" fmla="*/ 6 h 159"/>
                <a:gd name="T10" fmla="*/ 4 w 880"/>
                <a:gd name="T11" fmla="*/ 2 h 159"/>
                <a:gd name="T12" fmla="*/ 0 w 880"/>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159">
                  <a:moveTo>
                    <a:pt x="0" y="0"/>
                  </a:moveTo>
                  <a:lnTo>
                    <a:pt x="880" y="156"/>
                  </a:lnTo>
                  <a:lnTo>
                    <a:pt x="877" y="158"/>
                  </a:lnTo>
                  <a:lnTo>
                    <a:pt x="875" y="159"/>
                  </a:lnTo>
                  <a:lnTo>
                    <a:pt x="7" y="6"/>
                  </a:lnTo>
                  <a:lnTo>
                    <a:pt x="4"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00" name="Freeform 323">
              <a:extLst>
                <a:ext uri="{FF2B5EF4-FFF2-40B4-BE49-F238E27FC236}">
                  <a16:creationId xmlns:a16="http://schemas.microsoft.com/office/drawing/2014/main" id="{753BA738-13FD-4D86-A52C-87050D1831D5}"/>
                </a:ext>
              </a:extLst>
            </p:cNvPr>
            <p:cNvSpPr>
              <a:spLocks/>
            </p:cNvSpPr>
            <p:nvPr/>
          </p:nvSpPr>
          <p:spPr bwMode="auto">
            <a:xfrm>
              <a:off x="3026" y="1846"/>
              <a:ext cx="873" cy="159"/>
            </a:xfrm>
            <a:custGeom>
              <a:avLst/>
              <a:gdLst>
                <a:gd name="T0" fmla="*/ 0 w 873"/>
                <a:gd name="T1" fmla="*/ 0 h 159"/>
                <a:gd name="T2" fmla="*/ 873 w 873"/>
                <a:gd name="T3" fmla="*/ 156 h 159"/>
                <a:gd name="T4" fmla="*/ 871 w 873"/>
                <a:gd name="T5" fmla="*/ 157 h 159"/>
                <a:gd name="T6" fmla="*/ 867 w 873"/>
                <a:gd name="T7" fmla="*/ 159 h 159"/>
                <a:gd name="T8" fmla="*/ 5 w 873"/>
                <a:gd name="T9" fmla="*/ 7 h 159"/>
                <a:gd name="T10" fmla="*/ 3 w 873"/>
                <a:gd name="T11" fmla="*/ 4 h 159"/>
                <a:gd name="T12" fmla="*/ 0 w 87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59">
                  <a:moveTo>
                    <a:pt x="0" y="0"/>
                  </a:moveTo>
                  <a:lnTo>
                    <a:pt x="873" y="156"/>
                  </a:lnTo>
                  <a:lnTo>
                    <a:pt x="871" y="157"/>
                  </a:lnTo>
                  <a:lnTo>
                    <a:pt x="867" y="159"/>
                  </a:lnTo>
                  <a:lnTo>
                    <a:pt x="5" y="7"/>
                  </a:lnTo>
                  <a:lnTo>
                    <a:pt x="3" y="4"/>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01" name="Freeform 324">
              <a:extLst>
                <a:ext uri="{FF2B5EF4-FFF2-40B4-BE49-F238E27FC236}">
                  <a16:creationId xmlns:a16="http://schemas.microsoft.com/office/drawing/2014/main" id="{E7081FD6-F242-401C-82D2-DD4910F0E9D8}"/>
                </a:ext>
              </a:extLst>
            </p:cNvPr>
            <p:cNvSpPr>
              <a:spLocks/>
            </p:cNvSpPr>
            <p:nvPr/>
          </p:nvSpPr>
          <p:spPr bwMode="auto">
            <a:xfrm>
              <a:off x="3029" y="1850"/>
              <a:ext cx="868" cy="157"/>
            </a:xfrm>
            <a:custGeom>
              <a:avLst/>
              <a:gdLst>
                <a:gd name="T0" fmla="*/ 0 w 868"/>
                <a:gd name="T1" fmla="*/ 0 h 157"/>
                <a:gd name="T2" fmla="*/ 868 w 868"/>
                <a:gd name="T3" fmla="*/ 153 h 157"/>
                <a:gd name="T4" fmla="*/ 864 w 868"/>
                <a:gd name="T5" fmla="*/ 155 h 157"/>
                <a:gd name="T6" fmla="*/ 863 w 868"/>
                <a:gd name="T7" fmla="*/ 157 h 157"/>
                <a:gd name="T8" fmla="*/ 5 w 868"/>
                <a:gd name="T9" fmla="*/ 5 h 157"/>
                <a:gd name="T10" fmla="*/ 2 w 868"/>
                <a:gd name="T11" fmla="*/ 3 h 157"/>
                <a:gd name="T12" fmla="*/ 0 w 868"/>
                <a:gd name="T13" fmla="*/ 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8" h="157">
                  <a:moveTo>
                    <a:pt x="0" y="0"/>
                  </a:moveTo>
                  <a:lnTo>
                    <a:pt x="868" y="153"/>
                  </a:lnTo>
                  <a:lnTo>
                    <a:pt x="864" y="155"/>
                  </a:lnTo>
                  <a:lnTo>
                    <a:pt x="863" y="157"/>
                  </a:lnTo>
                  <a:lnTo>
                    <a:pt x="5" y="5"/>
                  </a:lnTo>
                  <a:lnTo>
                    <a:pt x="2"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02" name="Freeform 325">
              <a:extLst>
                <a:ext uri="{FF2B5EF4-FFF2-40B4-BE49-F238E27FC236}">
                  <a16:creationId xmlns:a16="http://schemas.microsoft.com/office/drawing/2014/main" id="{74FA58C8-50DC-4CE0-A55D-C816D67629C9}"/>
                </a:ext>
              </a:extLst>
            </p:cNvPr>
            <p:cNvSpPr>
              <a:spLocks/>
            </p:cNvSpPr>
            <p:nvPr/>
          </p:nvSpPr>
          <p:spPr bwMode="auto">
            <a:xfrm>
              <a:off x="3031" y="1853"/>
              <a:ext cx="862" cy="155"/>
            </a:xfrm>
            <a:custGeom>
              <a:avLst/>
              <a:gdLst>
                <a:gd name="T0" fmla="*/ 0 w 862"/>
                <a:gd name="T1" fmla="*/ 0 h 155"/>
                <a:gd name="T2" fmla="*/ 862 w 862"/>
                <a:gd name="T3" fmla="*/ 152 h 155"/>
                <a:gd name="T4" fmla="*/ 861 w 862"/>
                <a:gd name="T5" fmla="*/ 154 h 155"/>
                <a:gd name="T6" fmla="*/ 857 w 862"/>
                <a:gd name="T7" fmla="*/ 155 h 155"/>
                <a:gd name="T8" fmla="*/ 6 w 862"/>
                <a:gd name="T9" fmla="*/ 5 h 155"/>
                <a:gd name="T10" fmla="*/ 3 w 862"/>
                <a:gd name="T11" fmla="*/ 2 h 155"/>
                <a:gd name="T12" fmla="*/ 0 w 862"/>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2" h="155">
                  <a:moveTo>
                    <a:pt x="0" y="0"/>
                  </a:moveTo>
                  <a:lnTo>
                    <a:pt x="862" y="152"/>
                  </a:lnTo>
                  <a:lnTo>
                    <a:pt x="861" y="154"/>
                  </a:lnTo>
                  <a:lnTo>
                    <a:pt x="857" y="155"/>
                  </a:lnTo>
                  <a:lnTo>
                    <a:pt x="6" y="5"/>
                  </a:lnTo>
                  <a:lnTo>
                    <a:pt x="3"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03" name="Freeform 326">
              <a:extLst>
                <a:ext uri="{FF2B5EF4-FFF2-40B4-BE49-F238E27FC236}">
                  <a16:creationId xmlns:a16="http://schemas.microsoft.com/office/drawing/2014/main" id="{0D290CD5-5B50-43AF-8FEA-D16CE4942621}"/>
                </a:ext>
              </a:extLst>
            </p:cNvPr>
            <p:cNvSpPr>
              <a:spLocks/>
            </p:cNvSpPr>
            <p:nvPr/>
          </p:nvSpPr>
          <p:spPr bwMode="auto">
            <a:xfrm>
              <a:off x="3034" y="1855"/>
              <a:ext cx="858" cy="155"/>
            </a:xfrm>
            <a:custGeom>
              <a:avLst/>
              <a:gdLst>
                <a:gd name="T0" fmla="*/ 0 w 858"/>
                <a:gd name="T1" fmla="*/ 0 h 155"/>
                <a:gd name="T2" fmla="*/ 858 w 858"/>
                <a:gd name="T3" fmla="*/ 152 h 155"/>
                <a:gd name="T4" fmla="*/ 854 w 858"/>
                <a:gd name="T5" fmla="*/ 153 h 155"/>
                <a:gd name="T6" fmla="*/ 851 w 858"/>
                <a:gd name="T7" fmla="*/ 155 h 155"/>
                <a:gd name="T8" fmla="*/ 5 w 858"/>
                <a:gd name="T9" fmla="*/ 5 h 155"/>
                <a:gd name="T10" fmla="*/ 3 w 858"/>
                <a:gd name="T11" fmla="*/ 3 h 155"/>
                <a:gd name="T12" fmla="*/ 0 w 858"/>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8" h="155">
                  <a:moveTo>
                    <a:pt x="0" y="0"/>
                  </a:moveTo>
                  <a:lnTo>
                    <a:pt x="858" y="152"/>
                  </a:lnTo>
                  <a:lnTo>
                    <a:pt x="854" y="153"/>
                  </a:lnTo>
                  <a:lnTo>
                    <a:pt x="851" y="155"/>
                  </a:lnTo>
                  <a:lnTo>
                    <a:pt x="5" y="5"/>
                  </a:lnTo>
                  <a:lnTo>
                    <a:pt x="3"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04" name="Freeform 327">
              <a:extLst>
                <a:ext uri="{FF2B5EF4-FFF2-40B4-BE49-F238E27FC236}">
                  <a16:creationId xmlns:a16="http://schemas.microsoft.com/office/drawing/2014/main" id="{F053EDD6-4FB9-436D-A7B0-6591153CCD21}"/>
                </a:ext>
              </a:extLst>
            </p:cNvPr>
            <p:cNvSpPr>
              <a:spLocks/>
            </p:cNvSpPr>
            <p:nvPr/>
          </p:nvSpPr>
          <p:spPr bwMode="auto">
            <a:xfrm>
              <a:off x="3037" y="1858"/>
              <a:ext cx="851" cy="154"/>
            </a:xfrm>
            <a:custGeom>
              <a:avLst/>
              <a:gdLst>
                <a:gd name="T0" fmla="*/ 0 w 851"/>
                <a:gd name="T1" fmla="*/ 0 h 154"/>
                <a:gd name="T2" fmla="*/ 851 w 851"/>
                <a:gd name="T3" fmla="*/ 150 h 154"/>
                <a:gd name="T4" fmla="*/ 848 w 851"/>
                <a:gd name="T5" fmla="*/ 152 h 154"/>
                <a:gd name="T6" fmla="*/ 846 w 851"/>
                <a:gd name="T7" fmla="*/ 154 h 154"/>
                <a:gd name="T8" fmla="*/ 6 w 851"/>
                <a:gd name="T9" fmla="*/ 5 h 154"/>
                <a:gd name="T10" fmla="*/ 2 w 851"/>
                <a:gd name="T11" fmla="*/ 2 h 154"/>
                <a:gd name="T12" fmla="*/ 0 w 851"/>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1" h="154">
                  <a:moveTo>
                    <a:pt x="0" y="0"/>
                  </a:moveTo>
                  <a:lnTo>
                    <a:pt x="851" y="150"/>
                  </a:lnTo>
                  <a:lnTo>
                    <a:pt x="848" y="152"/>
                  </a:lnTo>
                  <a:lnTo>
                    <a:pt x="846" y="154"/>
                  </a:lnTo>
                  <a:lnTo>
                    <a:pt x="6" y="5"/>
                  </a:lnTo>
                  <a:lnTo>
                    <a:pt x="2" y="2"/>
                  </a:lnTo>
                  <a:lnTo>
                    <a:pt x="0" y="0"/>
                  </a:lnTo>
                  <a:close/>
                </a:path>
              </a:pathLst>
            </a:custGeom>
            <a:solidFill>
              <a:srgbClr val="E2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05" name="Freeform 328">
              <a:extLst>
                <a:ext uri="{FF2B5EF4-FFF2-40B4-BE49-F238E27FC236}">
                  <a16:creationId xmlns:a16="http://schemas.microsoft.com/office/drawing/2014/main" id="{8BE7FD18-3900-47BB-9F29-A26438E80C74}"/>
                </a:ext>
              </a:extLst>
            </p:cNvPr>
            <p:cNvSpPr>
              <a:spLocks/>
            </p:cNvSpPr>
            <p:nvPr/>
          </p:nvSpPr>
          <p:spPr bwMode="auto">
            <a:xfrm>
              <a:off x="3039" y="1860"/>
              <a:ext cx="846" cy="153"/>
            </a:xfrm>
            <a:custGeom>
              <a:avLst/>
              <a:gdLst>
                <a:gd name="T0" fmla="*/ 0 w 846"/>
                <a:gd name="T1" fmla="*/ 0 h 153"/>
                <a:gd name="T2" fmla="*/ 846 w 846"/>
                <a:gd name="T3" fmla="*/ 150 h 153"/>
                <a:gd name="T4" fmla="*/ 844 w 846"/>
                <a:gd name="T5" fmla="*/ 152 h 153"/>
                <a:gd name="T6" fmla="*/ 841 w 846"/>
                <a:gd name="T7" fmla="*/ 153 h 153"/>
                <a:gd name="T8" fmla="*/ 5 w 846"/>
                <a:gd name="T9" fmla="*/ 6 h 153"/>
                <a:gd name="T10" fmla="*/ 4 w 846"/>
                <a:gd name="T11" fmla="*/ 3 h 153"/>
                <a:gd name="T12" fmla="*/ 0 w 846"/>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153">
                  <a:moveTo>
                    <a:pt x="0" y="0"/>
                  </a:moveTo>
                  <a:lnTo>
                    <a:pt x="846" y="150"/>
                  </a:lnTo>
                  <a:lnTo>
                    <a:pt x="844" y="152"/>
                  </a:lnTo>
                  <a:lnTo>
                    <a:pt x="841" y="153"/>
                  </a:lnTo>
                  <a:lnTo>
                    <a:pt x="5" y="6"/>
                  </a:lnTo>
                  <a:lnTo>
                    <a:pt x="4"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06" name="Freeform 329">
              <a:extLst>
                <a:ext uri="{FF2B5EF4-FFF2-40B4-BE49-F238E27FC236}">
                  <a16:creationId xmlns:a16="http://schemas.microsoft.com/office/drawing/2014/main" id="{928F4933-663A-4074-9C3E-31148E86ACF6}"/>
                </a:ext>
              </a:extLst>
            </p:cNvPr>
            <p:cNvSpPr>
              <a:spLocks/>
            </p:cNvSpPr>
            <p:nvPr/>
          </p:nvSpPr>
          <p:spPr bwMode="auto">
            <a:xfrm>
              <a:off x="3043" y="1863"/>
              <a:ext cx="840" cy="152"/>
            </a:xfrm>
            <a:custGeom>
              <a:avLst/>
              <a:gdLst>
                <a:gd name="T0" fmla="*/ 0 w 840"/>
                <a:gd name="T1" fmla="*/ 0 h 152"/>
                <a:gd name="T2" fmla="*/ 840 w 840"/>
                <a:gd name="T3" fmla="*/ 149 h 152"/>
                <a:gd name="T4" fmla="*/ 837 w 840"/>
                <a:gd name="T5" fmla="*/ 150 h 152"/>
                <a:gd name="T6" fmla="*/ 834 w 840"/>
                <a:gd name="T7" fmla="*/ 152 h 152"/>
                <a:gd name="T8" fmla="*/ 5 w 840"/>
                <a:gd name="T9" fmla="*/ 5 h 152"/>
                <a:gd name="T10" fmla="*/ 1 w 840"/>
                <a:gd name="T11" fmla="*/ 3 h 152"/>
                <a:gd name="T12" fmla="*/ 0 w 840"/>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0" h="152">
                  <a:moveTo>
                    <a:pt x="0" y="0"/>
                  </a:moveTo>
                  <a:lnTo>
                    <a:pt x="840" y="149"/>
                  </a:lnTo>
                  <a:lnTo>
                    <a:pt x="837" y="150"/>
                  </a:lnTo>
                  <a:lnTo>
                    <a:pt x="834" y="152"/>
                  </a:lnTo>
                  <a:lnTo>
                    <a:pt x="5" y="5"/>
                  </a:lnTo>
                  <a:lnTo>
                    <a:pt x="1"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07" name="Freeform 330">
              <a:extLst>
                <a:ext uri="{FF2B5EF4-FFF2-40B4-BE49-F238E27FC236}">
                  <a16:creationId xmlns:a16="http://schemas.microsoft.com/office/drawing/2014/main" id="{343AA642-E99C-497D-A6B1-710A7D9FF5A7}"/>
                </a:ext>
              </a:extLst>
            </p:cNvPr>
            <p:cNvSpPr>
              <a:spLocks/>
            </p:cNvSpPr>
            <p:nvPr/>
          </p:nvSpPr>
          <p:spPr bwMode="auto">
            <a:xfrm>
              <a:off x="3044" y="1866"/>
              <a:ext cx="836" cy="151"/>
            </a:xfrm>
            <a:custGeom>
              <a:avLst/>
              <a:gdLst>
                <a:gd name="T0" fmla="*/ 0 w 836"/>
                <a:gd name="T1" fmla="*/ 0 h 151"/>
                <a:gd name="T2" fmla="*/ 836 w 836"/>
                <a:gd name="T3" fmla="*/ 147 h 151"/>
                <a:gd name="T4" fmla="*/ 833 w 836"/>
                <a:gd name="T5" fmla="*/ 149 h 151"/>
                <a:gd name="T6" fmla="*/ 829 w 836"/>
                <a:gd name="T7" fmla="*/ 151 h 151"/>
                <a:gd name="T8" fmla="*/ 7 w 836"/>
                <a:gd name="T9" fmla="*/ 5 h 151"/>
                <a:gd name="T10" fmla="*/ 4 w 836"/>
                <a:gd name="T11" fmla="*/ 2 h 151"/>
                <a:gd name="T12" fmla="*/ 0 w 836"/>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51">
                  <a:moveTo>
                    <a:pt x="0" y="0"/>
                  </a:moveTo>
                  <a:lnTo>
                    <a:pt x="836" y="147"/>
                  </a:lnTo>
                  <a:lnTo>
                    <a:pt x="833" y="149"/>
                  </a:lnTo>
                  <a:lnTo>
                    <a:pt x="829" y="151"/>
                  </a:lnTo>
                  <a:lnTo>
                    <a:pt x="7" y="5"/>
                  </a:lnTo>
                  <a:lnTo>
                    <a:pt x="4"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08" name="Freeform 331">
              <a:extLst>
                <a:ext uri="{FF2B5EF4-FFF2-40B4-BE49-F238E27FC236}">
                  <a16:creationId xmlns:a16="http://schemas.microsoft.com/office/drawing/2014/main" id="{6C3DE928-FDC5-44C6-9C0C-5FF62CB782D5}"/>
                </a:ext>
              </a:extLst>
            </p:cNvPr>
            <p:cNvSpPr>
              <a:spLocks/>
            </p:cNvSpPr>
            <p:nvPr/>
          </p:nvSpPr>
          <p:spPr bwMode="auto">
            <a:xfrm>
              <a:off x="3048" y="1868"/>
              <a:ext cx="829" cy="151"/>
            </a:xfrm>
            <a:custGeom>
              <a:avLst/>
              <a:gdLst>
                <a:gd name="T0" fmla="*/ 0 w 829"/>
                <a:gd name="T1" fmla="*/ 0 h 151"/>
                <a:gd name="T2" fmla="*/ 829 w 829"/>
                <a:gd name="T3" fmla="*/ 147 h 151"/>
                <a:gd name="T4" fmla="*/ 825 w 829"/>
                <a:gd name="T5" fmla="*/ 149 h 151"/>
                <a:gd name="T6" fmla="*/ 823 w 829"/>
                <a:gd name="T7" fmla="*/ 151 h 151"/>
                <a:gd name="T8" fmla="*/ 6 w 829"/>
                <a:gd name="T9" fmla="*/ 5 h 151"/>
                <a:gd name="T10" fmla="*/ 3 w 829"/>
                <a:gd name="T11" fmla="*/ 3 h 151"/>
                <a:gd name="T12" fmla="*/ 0 w 829"/>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9" h="151">
                  <a:moveTo>
                    <a:pt x="0" y="0"/>
                  </a:moveTo>
                  <a:lnTo>
                    <a:pt x="829" y="147"/>
                  </a:lnTo>
                  <a:lnTo>
                    <a:pt x="825" y="149"/>
                  </a:lnTo>
                  <a:lnTo>
                    <a:pt x="823" y="151"/>
                  </a:lnTo>
                  <a:lnTo>
                    <a:pt x="6" y="5"/>
                  </a:lnTo>
                  <a:lnTo>
                    <a:pt x="3"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09" name="Freeform 332">
              <a:extLst>
                <a:ext uri="{FF2B5EF4-FFF2-40B4-BE49-F238E27FC236}">
                  <a16:creationId xmlns:a16="http://schemas.microsoft.com/office/drawing/2014/main" id="{E817B8B2-EF50-4786-A3C5-CB62DD9EE351}"/>
                </a:ext>
              </a:extLst>
            </p:cNvPr>
            <p:cNvSpPr>
              <a:spLocks/>
            </p:cNvSpPr>
            <p:nvPr/>
          </p:nvSpPr>
          <p:spPr bwMode="auto">
            <a:xfrm>
              <a:off x="3051" y="1871"/>
              <a:ext cx="822" cy="149"/>
            </a:xfrm>
            <a:custGeom>
              <a:avLst/>
              <a:gdLst>
                <a:gd name="T0" fmla="*/ 0 w 822"/>
                <a:gd name="T1" fmla="*/ 0 h 149"/>
                <a:gd name="T2" fmla="*/ 822 w 822"/>
                <a:gd name="T3" fmla="*/ 146 h 149"/>
                <a:gd name="T4" fmla="*/ 819 w 822"/>
                <a:gd name="T5" fmla="*/ 148 h 149"/>
                <a:gd name="T6" fmla="*/ 817 w 822"/>
                <a:gd name="T7" fmla="*/ 149 h 149"/>
                <a:gd name="T8" fmla="*/ 5 w 822"/>
                <a:gd name="T9" fmla="*/ 6 h 149"/>
                <a:gd name="T10" fmla="*/ 3 w 822"/>
                <a:gd name="T11" fmla="*/ 2 h 149"/>
                <a:gd name="T12" fmla="*/ 0 w 822"/>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2" h="149">
                  <a:moveTo>
                    <a:pt x="0" y="0"/>
                  </a:moveTo>
                  <a:lnTo>
                    <a:pt x="822" y="146"/>
                  </a:lnTo>
                  <a:lnTo>
                    <a:pt x="819" y="148"/>
                  </a:lnTo>
                  <a:lnTo>
                    <a:pt x="817" y="149"/>
                  </a:lnTo>
                  <a:lnTo>
                    <a:pt x="5" y="6"/>
                  </a:lnTo>
                  <a:lnTo>
                    <a:pt x="3"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10" name="Freeform 333">
              <a:extLst>
                <a:ext uri="{FF2B5EF4-FFF2-40B4-BE49-F238E27FC236}">
                  <a16:creationId xmlns:a16="http://schemas.microsoft.com/office/drawing/2014/main" id="{283DC545-9A7F-474D-B515-87F08669CADA}"/>
                </a:ext>
              </a:extLst>
            </p:cNvPr>
            <p:cNvSpPr>
              <a:spLocks/>
            </p:cNvSpPr>
            <p:nvPr/>
          </p:nvSpPr>
          <p:spPr bwMode="auto">
            <a:xfrm>
              <a:off x="3054" y="1873"/>
              <a:ext cx="817" cy="149"/>
            </a:xfrm>
            <a:custGeom>
              <a:avLst/>
              <a:gdLst>
                <a:gd name="T0" fmla="*/ 0 w 817"/>
                <a:gd name="T1" fmla="*/ 0 h 149"/>
                <a:gd name="T2" fmla="*/ 817 w 817"/>
                <a:gd name="T3" fmla="*/ 146 h 149"/>
                <a:gd name="T4" fmla="*/ 814 w 817"/>
                <a:gd name="T5" fmla="*/ 147 h 149"/>
                <a:gd name="T6" fmla="*/ 811 w 817"/>
                <a:gd name="T7" fmla="*/ 149 h 149"/>
                <a:gd name="T8" fmla="*/ 5 w 817"/>
                <a:gd name="T9" fmla="*/ 7 h 149"/>
                <a:gd name="T10" fmla="*/ 2 w 817"/>
                <a:gd name="T11" fmla="*/ 4 h 149"/>
                <a:gd name="T12" fmla="*/ 0 w 817"/>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149">
                  <a:moveTo>
                    <a:pt x="0" y="0"/>
                  </a:moveTo>
                  <a:lnTo>
                    <a:pt x="817" y="146"/>
                  </a:lnTo>
                  <a:lnTo>
                    <a:pt x="814" y="147"/>
                  </a:lnTo>
                  <a:lnTo>
                    <a:pt x="811" y="149"/>
                  </a:lnTo>
                  <a:lnTo>
                    <a:pt x="5" y="7"/>
                  </a:lnTo>
                  <a:lnTo>
                    <a:pt x="2" y="4"/>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11" name="Freeform 334">
              <a:extLst>
                <a:ext uri="{FF2B5EF4-FFF2-40B4-BE49-F238E27FC236}">
                  <a16:creationId xmlns:a16="http://schemas.microsoft.com/office/drawing/2014/main" id="{E6045C93-4C03-4C64-B2D2-87316C82B684}"/>
                </a:ext>
              </a:extLst>
            </p:cNvPr>
            <p:cNvSpPr>
              <a:spLocks/>
            </p:cNvSpPr>
            <p:nvPr/>
          </p:nvSpPr>
          <p:spPr bwMode="auto">
            <a:xfrm>
              <a:off x="3056" y="1877"/>
              <a:ext cx="812" cy="147"/>
            </a:xfrm>
            <a:custGeom>
              <a:avLst/>
              <a:gdLst>
                <a:gd name="T0" fmla="*/ 0 w 812"/>
                <a:gd name="T1" fmla="*/ 0 h 147"/>
                <a:gd name="T2" fmla="*/ 812 w 812"/>
                <a:gd name="T3" fmla="*/ 143 h 147"/>
                <a:gd name="T4" fmla="*/ 809 w 812"/>
                <a:gd name="T5" fmla="*/ 145 h 147"/>
                <a:gd name="T6" fmla="*/ 805 w 812"/>
                <a:gd name="T7" fmla="*/ 147 h 147"/>
                <a:gd name="T8" fmla="*/ 7 w 812"/>
                <a:gd name="T9" fmla="*/ 5 h 147"/>
                <a:gd name="T10" fmla="*/ 3 w 812"/>
                <a:gd name="T11" fmla="*/ 3 h 147"/>
                <a:gd name="T12" fmla="*/ 0 w 812"/>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2" h="147">
                  <a:moveTo>
                    <a:pt x="0" y="0"/>
                  </a:moveTo>
                  <a:lnTo>
                    <a:pt x="812" y="143"/>
                  </a:lnTo>
                  <a:lnTo>
                    <a:pt x="809" y="145"/>
                  </a:lnTo>
                  <a:lnTo>
                    <a:pt x="805" y="147"/>
                  </a:lnTo>
                  <a:lnTo>
                    <a:pt x="7" y="5"/>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12" name="Freeform 335">
              <a:extLst>
                <a:ext uri="{FF2B5EF4-FFF2-40B4-BE49-F238E27FC236}">
                  <a16:creationId xmlns:a16="http://schemas.microsoft.com/office/drawing/2014/main" id="{FCE0C731-ABDA-4ECD-A5AF-1DDCD914235F}"/>
                </a:ext>
              </a:extLst>
            </p:cNvPr>
            <p:cNvSpPr>
              <a:spLocks/>
            </p:cNvSpPr>
            <p:nvPr/>
          </p:nvSpPr>
          <p:spPr bwMode="auto">
            <a:xfrm>
              <a:off x="3059" y="1880"/>
              <a:ext cx="806" cy="145"/>
            </a:xfrm>
            <a:custGeom>
              <a:avLst/>
              <a:gdLst>
                <a:gd name="T0" fmla="*/ 0 w 806"/>
                <a:gd name="T1" fmla="*/ 0 h 145"/>
                <a:gd name="T2" fmla="*/ 806 w 806"/>
                <a:gd name="T3" fmla="*/ 142 h 145"/>
                <a:gd name="T4" fmla="*/ 802 w 806"/>
                <a:gd name="T5" fmla="*/ 144 h 145"/>
                <a:gd name="T6" fmla="*/ 797 w 806"/>
                <a:gd name="T7" fmla="*/ 145 h 145"/>
                <a:gd name="T8" fmla="*/ 5 w 806"/>
                <a:gd name="T9" fmla="*/ 5 h 145"/>
                <a:gd name="T10" fmla="*/ 4 w 806"/>
                <a:gd name="T11" fmla="*/ 2 h 145"/>
                <a:gd name="T12" fmla="*/ 0 w 806"/>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6" h="145">
                  <a:moveTo>
                    <a:pt x="0" y="0"/>
                  </a:moveTo>
                  <a:lnTo>
                    <a:pt x="806" y="142"/>
                  </a:lnTo>
                  <a:lnTo>
                    <a:pt x="802" y="144"/>
                  </a:lnTo>
                  <a:lnTo>
                    <a:pt x="797" y="145"/>
                  </a:lnTo>
                  <a:lnTo>
                    <a:pt x="5" y="5"/>
                  </a:lnTo>
                  <a:lnTo>
                    <a:pt x="4" y="2"/>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13" name="Freeform 336">
              <a:extLst>
                <a:ext uri="{FF2B5EF4-FFF2-40B4-BE49-F238E27FC236}">
                  <a16:creationId xmlns:a16="http://schemas.microsoft.com/office/drawing/2014/main" id="{1570847F-A2DD-4C00-93E0-186F04311712}"/>
                </a:ext>
              </a:extLst>
            </p:cNvPr>
            <p:cNvSpPr>
              <a:spLocks/>
            </p:cNvSpPr>
            <p:nvPr/>
          </p:nvSpPr>
          <p:spPr bwMode="auto">
            <a:xfrm>
              <a:off x="3063" y="1882"/>
              <a:ext cx="798" cy="143"/>
            </a:xfrm>
            <a:custGeom>
              <a:avLst/>
              <a:gdLst>
                <a:gd name="T0" fmla="*/ 0 w 798"/>
                <a:gd name="T1" fmla="*/ 0 h 143"/>
                <a:gd name="T2" fmla="*/ 798 w 798"/>
                <a:gd name="T3" fmla="*/ 142 h 143"/>
                <a:gd name="T4" fmla="*/ 793 w 798"/>
                <a:gd name="T5" fmla="*/ 143 h 143"/>
                <a:gd name="T6" fmla="*/ 790 w 798"/>
                <a:gd name="T7" fmla="*/ 143 h 143"/>
                <a:gd name="T8" fmla="*/ 5 w 798"/>
                <a:gd name="T9" fmla="*/ 5 h 143"/>
                <a:gd name="T10" fmla="*/ 1 w 798"/>
                <a:gd name="T11" fmla="*/ 3 h 143"/>
                <a:gd name="T12" fmla="*/ 0 w 798"/>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43">
                  <a:moveTo>
                    <a:pt x="0" y="0"/>
                  </a:moveTo>
                  <a:lnTo>
                    <a:pt x="798" y="142"/>
                  </a:lnTo>
                  <a:lnTo>
                    <a:pt x="793" y="143"/>
                  </a:lnTo>
                  <a:lnTo>
                    <a:pt x="790" y="143"/>
                  </a:lnTo>
                  <a:lnTo>
                    <a:pt x="5" y="5"/>
                  </a:lnTo>
                  <a:lnTo>
                    <a:pt x="1"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14" name="Freeform 337">
              <a:extLst>
                <a:ext uri="{FF2B5EF4-FFF2-40B4-BE49-F238E27FC236}">
                  <a16:creationId xmlns:a16="http://schemas.microsoft.com/office/drawing/2014/main" id="{17BA1F6D-542F-4675-A1EF-4C17B2DC419C}"/>
                </a:ext>
              </a:extLst>
            </p:cNvPr>
            <p:cNvSpPr>
              <a:spLocks/>
            </p:cNvSpPr>
            <p:nvPr/>
          </p:nvSpPr>
          <p:spPr bwMode="auto">
            <a:xfrm>
              <a:off x="3064" y="1885"/>
              <a:ext cx="792" cy="142"/>
            </a:xfrm>
            <a:custGeom>
              <a:avLst/>
              <a:gdLst>
                <a:gd name="T0" fmla="*/ 0 w 792"/>
                <a:gd name="T1" fmla="*/ 0 h 142"/>
                <a:gd name="T2" fmla="*/ 792 w 792"/>
                <a:gd name="T3" fmla="*/ 140 h 142"/>
                <a:gd name="T4" fmla="*/ 789 w 792"/>
                <a:gd name="T5" fmla="*/ 140 h 142"/>
                <a:gd name="T6" fmla="*/ 786 w 792"/>
                <a:gd name="T7" fmla="*/ 142 h 142"/>
                <a:gd name="T8" fmla="*/ 7 w 792"/>
                <a:gd name="T9" fmla="*/ 5 h 142"/>
                <a:gd name="T10" fmla="*/ 4 w 792"/>
                <a:gd name="T11" fmla="*/ 3 h 142"/>
                <a:gd name="T12" fmla="*/ 0 w 792"/>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2" h="142">
                  <a:moveTo>
                    <a:pt x="0" y="0"/>
                  </a:moveTo>
                  <a:lnTo>
                    <a:pt x="792" y="140"/>
                  </a:lnTo>
                  <a:lnTo>
                    <a:pt x="789" y="140"/>
                  </a:lnTo>
                  <a:lnTo>
                    <a:pt x="786" y="142"/>
                  </a:lnTo>
                  <a:lnTo>
                    <a:pt x="7" y="5"/>
                  </a:lnTo>
                  <a:lnTo>
                    <a:pt x="4"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15" name="Freeform 338">
              <a:extLst>
                <a:ext uri="{FF2B5EF4-FFF2-40B4-BE49-F238E27FC236}">
                  <a16:creationId xmlns:a16="http://schemas.microsoft.com/office/drawing/2014/main" id="{C55F274E-766F-4771-9350-44EA1C0099E9}"/>
                </a:ext>
              </a:extLst>
            </p:cNvPr>
            <p:cNvSpPr>
              <a:spLocks/>
            </p:cNvSpPr>
            <p:nvPr/>
          </p:nvSpPr>
          <p:spPr bwMode="auto">
            <a:xfrm>
              <a:off x="3068" y="1887"/>
              <a:ext cx="785" cy="142"/>
            </a:xfrm>
            <a:custGeom>
              <a:avLst/>
              <a:gdLst>
                <a:gd name="T0" fmla="*/ 0 w 785"/>
                <a:gd name="T1" fmla="*/ 0 h 142"/>
                <a:gd name="T2" fmla="*/ 785 w 785"/>
                <a:gd name="T3" fmla="*/ 138 h 142"/>
                <a:gd name="T4" fmla="*/ 782 w 785"/>
                <a:gd name="T5" fmla="*/ 140 h 142"/>
                <a:gd name="T6" fmla="*/ 778 w 785"/>
                <a:gd name="T7" fmla="*/ 142 h 142"/>
                <a:gd name="T8" fmla="*/ 7 w 785"/>
                <a:gd name="T9" fmla="*/ 6 h 142"/>
                <a:gd name="T10" fmla="*/ 3 w 785"/>
                <a:gd name="T11" fmla="*/ 3 h 142"/>
                <a:gd name="T12" fmla="*/ 0 w 785"/>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5" h="142">
                  <a:moveTo>
                    <a:pt x="0" y="0"/>
                  </a:moveTo>
                  <a:lnTo>
                    <a:pt x="785" y="138"/>
                  </a:lnTo>
                  <a:lnTo>
                    <a:pt x="782" y="140"/>
                  </a:lnTo>
                  <a:lnTo>
                    <a:pt x="778" y="142"/>
                  </a:lnTo>
                  <a:lnTo>
                    <a:pt x="7" y="6"/>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16" name="Freeform 339">
              <a:extLst>
                <a:ext uri="{FF2B5EF4-FFF2-40B4-BE49-F238E27FC236}">
                  <a16:creationId xmlns:a16="http://schemas.microsoft.com/office/drawing/2014/main" id="{3C27F67D-29AC-4537-8A0A-9CCA5BA2890F}"/>
                </a:ext>
              </a:extLst>
            </p:cNvPr>
            <p:cNvSpPr>
              <a:spLocks/>
            </p:cNvSpPr>
            <p:nvPr/>
          </p:nvSpPr>
          <p:spPr bwMode="auto">
            <a:xfrm>
              <a:off x="3071" y="1890"/>
              <a:ext cx="779" cy="140"/>
            </a:xfrm>
            <a:custGeom>
              <a:avLst/>
              <a:gdLst>
                <a:gd name="T0" fmla="*/ 0 w 779"/>
                <a:gd name="T1" fmla="*/ 0 h 140"/>
                <a:gd name="T2" fmla="*/ 779 w 779"/>
                <a:gd name="T3" fmla="*/ 137 h 140"/>
                <a:gd name="T4" fmla="*/ 775 w 779"/>
                <a:gd name="T5" fmla="*/ 139 h 140"/>
                <a:gd name="T6" fmla="*/ 770 w 779"/>
                <a:gd name="T7" fmla="*/ 140 h 140"/>
                <a:gd name="T8" fmla="*/ 7 w 779"/>
                <a:gd name="T9" fmla="*/ 5 h 140"/>
                <a:gd name="T10" fmla="*/ 4 w 779"/>
                <a:gd name="T11" fmla="*/ 3 h 140"/>
                <a:gd name="T12" fmla="*/ 0 w 779"/>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9" h="140">
                  <a:moveTo>
                    <a:pt x="0" y="0"/>
                  </a:moveTo>
                  <a:lnTo>
                    <a:pt x="779" y="137"/>
                  </a:lnTo>
                  <a:lnTo>
                    <a:pt x="775" y="139"/>
                  </a:lnTo>
                  <a:lnTo>
                    <a:pt x="770" y="140"/>
                  </a:lnTo>
                  <a:lnTo>
                    <a:pt x="7" y="5"/>
                  </a:lnTo>
                  <a:lnTo>
                    <a:pt x="4" y="3"/>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17" name="Freeform 340">
              <a:extLst>
                <a:ext uri="{FF2B5EF4-FFF2-40B4-BE49-F238E27FC236}">
                  <a16:creationId xmlns:a16="http://schemas.microsoft.com/office/drawing/2014/main" id="{4DAE9131-9378-4322-9B9B-854C90269862}"/>
                </a:ext>
              </a:extLst>
            </p:cNvPr>
            <p:cNvSpPr>
              <a:spLocks/>
            </p:cNvSpPr>
            <p:nvPr/>
          </p:nvSpPr>
          <p:spPr bwMode="auto">
            <a:xfrm>
              <a:off x="3075" y="1893"/>
              <a:ext cx="771" cy="139"/>
            </a:xfrm>
            <a:custGeom>
              <a:avLst/>
              <a:gdLst>
                <a:gd name="T0" fmla="*/ 0 w 771"/>
                <a:gd name="T1" fmla="*/ 0 h 139"/>
                <a:gd name="T2" fmla="*/ 771 w 771"/>
                <a:gd name="T3" fmla="*/ 136 h 139"/>
                <a:gd name="T4" fmla="*/ 766 w 771"/>
                <a:gd name="T5" fmla="*/ 137 h 139"/>
                <a:gd name="T6" fmla="*/ 763 w 771"/>
                <a:gd name="T7" fmla="*/ 139 h 139"/>
                <a:gd name="T8" fmla="*/ 5 w 771"/>
                <a:gd name="T9" fmla="*/ 6 h 139"/>
                <a:gd name="T10" fmla="*/ 3 w 771"/>
                <a:gd name="T11" fmla="*/ 2 h 139"/>
                <a:gd name="T12" fmla="*/ 0 w 771"/>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139">
                  <a:moveTo>
                    <a:pt x="0" y="0"/>
                  </a:moveTo>
                  <a:lnTo>
                    <a:pt x="771" y="136"/>
                  </a:lnTo>
                  <a:lnTo>
                    <a:pt x="766" y="137"/>
                  </a:lnTo>
                  <a:lnTo>
                    <a:pt x="763" y="139"/>
                  </a:lnTo>
                  <a:lnTo>
                    <a:pt x="5" y="6"/>
                  </a:lnTo>
                  <a:lnTo>
                    <a:pt x="3" y="2"/>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18" name="Freeform 341">
              <a:extLst>
                <a:ext uri="{FF2B5EF4-FFF2-40B4-BE49-F238E27FC236}">
                  <a16:creationId xmlns:a16="http://schemas.microsoft.com/office/drawing/2014/main" id="{757A2190-1A59-4C18-A09E-0E11B6F7EB48}"/>
                </a:ext>
              </a:extLst>
            </p:cNvPr>
            <p:cNvSpPr>
              <a:spLocks/>
            </p:cNvSpPr>
            <p:nvPr/>
          </p:nvSpPr>
          <p:spPr bwMode="auto">
            <a:xfrm>
              <a:off x="3078" y="1895"/>
              <a:ext cx="763" cy="139"/>
            </a:xfrm>
            <a:custGeom>
              <a:avLst/>
              <a:gdLst>
                <a:gd name="T0" fmla="*/ 0 w 763"/>
                <a:gd name="T1" fmla="*/ 0 h 139"/>
                <a:gd name="T2" fmla="*/ 763 w 763"/>
                <a:gd name="T3" fmla="*/ 135 h 139"/>
                <a:gd name="T4" fmla="*/ 760 w 763"/>
                <a:gd name="T5" fmla="*/ 137 h 139"/>
                <a:gd name="T6" fmla="*/ 756 w 763"/>
                <a:gd name="T7" fmla="*/ 139 h 139"/>
                <a:gd name="T8" fmla="*/ 5 w 763"/>
                <a:gd name="T9" fmla="*/ 7 h 139"/>
                <a:gd name="T10" fmla="*/ 2 w 763"/>
                <a:gd name="T11" fmla="*/ 4 h 139"/>
                <a:gd name="T12" fmla="*/ 0 w 763"/>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9">
                  <a:moveTo>
                    <a:pt x="0" y="0"/>
                  </a:moveTo>
                  <a:lnTo>
                    <a:pt x="763" y="135"/>
                  </a:lnTo>
                  <a:lnTo>
                    <a:pt x="760" y="137"/>
                  </a:lnTo>
                  <a:lnTo>
                    <a:pt x="756" y="139"/>
                  </a:lnTo>
                  <a:lnTo>
                    <a:pt x="5" y="7"/>
                  </a:lnTo>
                  <a:lnTo>
                    <a:pt x="2" y="4"/>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19" name="Freeform 342">
              <a:extLst>
                <a:ext uri="{FF2B5EF4-FFF2-40B4-BE49-F238E27FC236}">
                  <a16:creationId xmlns:a16="http://schemas.microsoft.com/office/drawing/2014/main" id="{857D78D8-77E9-4D47-AB9C-379D9D452FCA}"/>
                </a:ext>
              </a:extLst>
            </p:cNvPr>
            <p:cNvSpPr>
              <a:spLocks/>
            </p:cNvSpPr>
            <p:nvPr/>
          </p:nvSpPr>
          <p:spPr bwMode="auto">
            <a:xfrm>
              <a:off x="3080" y="1899"/>
              <a:ext cx="758" cy="136"/>
            </a:xfrm>
            <a:custGeom>
              <a:avLst/>
              <a:gdLst>
                <a:gd name="T0" fmla="*/ 0 w 758"/>
                <a:gd name="T1" fmla="*/ 0 h 136"/>
                <a:gd name="T2" fmla="*/ 758 w 758"/>
                <a:gd name="T3" fmla="*/ 133 h 136"/>
                <a:gd name="T4" fmla="*/ 753 w 758"/>
                <a:gd name="T5" fmla="*/ 135 h 136"/>
                <a:gd name="T6" fmla="*/ 749 w 758"/>
                <a:gd name="T7" fmla="*/ 136 h 136"/>
                <a:gd name="T8" fmla="*/ 6 w 758"/>
                <a:gd name="T9" fmla="*/ 5 h 136"/>
                <a:gd name="T10" fmla="*/ 3 w 758"/>
                <a:gd name="T11" fmla="*/ 3 h 136"/>
                <a:gd name="T12" fmla="*/ 0 w 758"/>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8" h="136">
                  <a:moveTo>
                    <a:pt x="0" y="0"/>
                  </a:moveTo>
                  <a:lnTo>
                    <a:pt x="758" y="133"/>
                  </a:lnTo>
                  <a:lnTo>
                    <a:pt x="753" y="135"/>
                  </a:lnTo>
                  <a:lnTo>
                    <a:pt x="749" y="136"/>
                  </a:lnTo>
                  <a:lnTo>
                    <a:pt x="6" y="5"/>
                  </a:lnTo>
                  <a:lnTo>
                    <a:pt x="3" y="3"/>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20" name="Freeform 343">
              <a:extLst>
                <a:ext uri="{FF2B5EF4-FFF2-40B4-BE49-F238E27FC236}">
                  <a16:creationId xmlns:a16="http://schemas.microsoft.com/office/drawing/2014/main" id="{4AF36903-A264-4F6D-94A8-B3F241ADAD3B}"/>
                </a:ext>
              </a:extLst>
            </p:cNvPr>
            <p:cNvSpPr>
              <a:spLocks/>
            </p:cNvSpPr>
            <p:nvPr/>
          </p:nvSpPr>
          <p:spPr bwMode="auto">
            <a:xfrm>
              <a:off x="3083" y="1902"/>
              <a:ext cx="751" cy="135"/>
            </a:xfrm>
            <a:custGeom>
              <a:avLst/>
              <a:gdLst>
                <a:gd name="T0" fmla="*/ 0 w 751"/>
                <a:gd name="T1" fmla="*/ 0 h 135"/>
                <a:gd name="T2" fmla="*/ 751 w 751"/>
                <a:gd name="T3" fmla="*/ 132 h 135"/>
                <a:gd name="T4" fmla="*/ 746 w 751"/>
                <a:gd name="T5" fmla="*/ 133 h 135"/>
                <a:gd name="T6" fmla="*/ 741 w 751"/>
                <a:gd name="T7" fmla="*/ 135 h 135"/>
                <a:gd name="T8" fmla="*/ 7 w 751"/>
                <a:gd name="T9" fmla="*/ 5 h 135"/>
                <a:gd name="T10" fmla="*/ 3 w 751"/>
                <a:gd name="T11" fmla="*/ 2 h 135"/>
                <a:gd name="T12" fmla="*/ 0 w 751"/>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1" h="135">
                  <a:moveTo>
                    <a:pt x="0" y="0"/>
                  </a:moveTo>
                  <a:lnTo>
                    <a:pt x="751" y="132"/>
                  </a:lnTo>
                  <a:lnTo>
                    <a:pt x="746" y="133"/>
                  </a:lnTo>
                  <a:lnTo>
                    <a:pt x="741" y="135"/>
                  </a:lnTo>
                  <a:lnTo>
                    <a:pt x="7" y="5"/>
                  </a:lnTo>
                  <a:lnTo>
                    <a:pt x="3" y="2"/>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21" name="Freeform 344">
              <a:extLst>
                <a:ext uri="{FF2B5EF4-FFF2-40B4-BE49-F238E27FC236}">
                  <a16:creationId xmlns:a16="http://schemas.microsoft.com/office/drawing/2014/main" id="{61023F90-D67D-4F04-9021-98D608282DF1}"/>
                </a:ext>
              </a:extLst>
            </p:cNvPr>
            <p:cNvSpPr>
              <a:spLocks/>
            </p:cNvSpPr>
            <p:nvPr/>
          </p:nvSpPr>
          <p:spPr bwMode="auto">
            <a:xfrm>
              <a:off x="3086" y="1904"/>
              <a:ext cx="743" cy="133"/>
            </a:xfrm>
            <a:custGeom>
              <a:avLst/>
              <a:gdLst>
                <a:gd name="T0" fmla="*/ 0 w 743"/>
                <a:gd name="T1" fmla="*/ 0 h 133"/>
                <a:gd name="T2" fmla="*/ 743 w 743"/>
                <a:gd name="T3" fmla="*/ 131 h 133"/>
                <a:gd name="T4" fmla="*/ 738 w 743"/>
                <a:gd name="T5" fmla="*/ 133 h 133"/>
                <a:gd name="T6" fmla="*/ 735 w 743"/>
                <a:gd name="T7" fmla="*/ 133 h 133"/>
                <a:gd name="T8" fmla="*/ 7 w 743"/>
                <a:gd name="T9" fmla="*/ 6 h 133"/>
                <a:gd name="T10" fmla="*/ 4 w 743"/>
                <a:gd name="T11" fmla="*/ 3 h 133"/>
                <a:gd name="T12" fmla="*/ 0 w 743"/>
                <a:gd name="T13" fmla="*/ 0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3" h="133">
                  <a:moveTo>
                    <a:pt x="0" y="0"/>
                  </a:moveTo>
                  <a:lnTo>
                    <a:pt x="743" y="131"/>
                  </a:lnTo>
                  <a:lnTo>
                    <a:pt x="738" y="133"/>
                  </a:lnTo>
                  <a:lnTo>
                    <a:pt x="735" y="133"/>
                  </a:lnTo>
                  <a:lnTo>
                    <a:pt x="7" y="6"/>
                  </a:lnTo>
                  <a:lnTo>
                    <a:pt x="4"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22" name="Freeform 345">
              <a:extLst>
                <a:ext uri="{FF2B5EF4-FFF2-40B4-BE49-F238E27FC236}">
                  <a16:creationId xmlns:a16="http://schemas.microsoft.com/office/drawing/2014/main" id="{B696995A-777D-4D0D-B881-5DB89D94E96D}"/>
                </a:ext>
              </a:extLst>
            </p:cNvPr>
            <p:cNvSpPr>
              <a:spLocks/>
            </p:cNvSpPr>
            <p:nvPr/>
          </p:nvSpPr>
          <p:spPr bwMode="auto">
            <a:xfrm>
              <a:off x="3090" y="1907"/>
              <a:ext cx="734" cy="132"/>
            </a:xfrm>
            <a:custGeom>
              <a:avLst/>
              <a:gdLst>
                <a:gd name="T0" fmla="*/ 0 w 734"/>
                <a:gd name="T1" fmla="*/ 0 h 132"/>
                <a:gd name="T2" fmla="*/ 734 w 734"/>
                <a:gd name="T3" fmla="*/ 130 h 132"/>
                <a:gd name="T4" fmla="*/ 729 w 734"/>
                <a:gd name="T5" fmla="*/ 130 h 132"/>
                <a:gd name="T6" fmla="*/ 726 w 734"/>
                <a:gd name="T7" fmla="*/ 132 h 132"/>
                <a:gd name="T8" fmla="*/ 7 w 734"/>
                <a:gd name="T9" fmla="*/ 5 h 132"/>
                <a:gd name="T10" fmla="*/ 3 w 734"/>
                <a:gd name="T11" fmla="*/ 3 h 132"/>
                <a:gd name="T12" fmla="*/ 0 w 734"/>
                <a:gd name="T13" fmla="*/ 0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4" h="132">
                  <a:moveTo>
                    <a:pt x="0" y="0"/>
                  </a:moveTo>
                  <a:lnTo>
                    <a:pt x="734" y="130"/>
                  </a:lnTo>
                  <a:lnTo>
                    <a:pt x="729" y="130"/>
                  </a:lnTo>
                  <a:lnTo>
                    <a:pt x="726" y="132"/>
                  </a:lnTo>
                  <a:lnTo>
                    <a:pt x="7"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23" name="Freeform 346">
              <a:extLst>
                <a:ext uri="{FF2B5EF4-FFF2-40B4-BE49-F238E27FC236}">
                  <a16:creationId xmlns:a16="http://schemas.microsoft.com/office/drawing/2014/main" id="{14C855BB-978A-44BE-AF84-F9C0B20E0C5C}"/>
                </a:ext>
              </a:extLst>
            </p:cNvPr>
            <p:cNvSpPr>
              <a:spLocks/>
            </p:cNvSpPr>
            <p:nvPr/>
          </p:nvSpPr>
          <p:spPr bwMode="auto">
            <a:xfrm>
              <a:off x="3093" y="1910"/>
              <a:ext cx="728" cy="130"/>
            </a:xfrm>
            <a:custGeom>
              <a:avLst/>
              <a:gdLst>
                <a:gd name="T0" fmla="*/ 0 w 728"/>
                <a:gd name="T1" fmla="*/ 0 h 130"/>
                <a:gd name="T2" fmla="*/ 728 w 728"/>
                <a:gd name="T3" fmla="*/ 127 h 130"/>
                <a:gd name="T4" fmla="*/ 723 w 728"/>
                <a:gd name="T5" fmla="*/ 129 h 130"/>
                <a:gd name="T6" fmla="*/ 718 w 728"/>
                <a:gd name="T7" fmla="*/ 130 h 130"/>
                <a:gd name="T8" fmla="*/ 7 w 728"/>
                <a:gd name="T9" fmla="*/ 5 h 130"/>
                <a:gd name="T10" fmla="*/ 4 w 728"/>
                <a:gd name="T11" fmla="*/ 2 h 130"/>
                <a:gd name="T12" fmla="*/ 0 w 728"/>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130">
                  <a:moveTo>
                    <a:pt x="0" y="0"/>
                  </a:moveTo>
                  <a:lnTo>
                    <a:pt x="728" y="127"/>
                  </a:lnTo>
                  <a:lnTo>
                    <a:pt x="723" y="129"/>
                  </a:lnTo>
                  <a:lnTo>
                    <a:pt x="718" y="130"/>
                  </a:lnTo>
                  <a:lnTo>
                    <a:pt x="7" y="5"/>
                  </a:lnTo>
                  <a:lnTo>
                    <a:pt x="4"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24" name="Freeform 347">
              <a:extLst>
                <a:ext uri="{FF2B5EF4-FFF2-40B4-BE49-F238E27FC236}">
                  <a16:creationId xmlns:a16="http://schemas.microsoft.com/office/drawing/2014/main" id="{E7D9280D-9690-49F2-84FD-AA841CC5EAA9}"/>
                </a:ext>
              </a:extLst>
            </p:cNvPr>
            <p:cNvSpPr>
              <a:spLocks/>
            </p:cNvSpPr>
            <p:nvPr/>
          </p:nvSpPr>
          <p:spPr bwMode="auto">
            <a:xfrm>
              <a:off x="3097" y="1912"/>
              <a:ext cx="719" cy="130"/>
            </a:xfrm>
            <a:custGeom>
              <a:avLst/>
              <a:gdLst>
                <a:gd name="T0" fmla="*/ 0 w 719"/>
                <a:gd name="T1" fmla="*/ 0 h 130"/>
                <a:gd name="T2" fmla="*/ 719 w 719"/>
                <a:gd name="T3" fmla="*/ 127 h 130"/>
                <a:gd name="T4" fmla="*/ 714 w 719"/>
                <a:gd name="T5" fmla="*/ 128 h 130"/>
                <a:gd name="T6" fmla="*/ 709 w 719"/>
                <a:gd name="T7" fmla="*/ 130 h 130"/>
                <a:gd name="T8" fmla="*/ 5 w 719"/>
                <a:gd name="T9" fmla="*/ 5 h 130"/>
                <a:gd name="T10" fmla="*/ 3 w 719"/>
                <a:gd name="T11" fmla="*/ 3 h 130"/>
                <a:gd name="T12" fmla="*/ 0 w 71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9" h="130">
                  <a:moveTo>
                    <a:pt x="0" y="0"/>
                  </a:moveTo>
                  <a:lnTo>
                    <a:pt x="719" y="127"/>
                  </a:lnTo>
                  <a:lnTo>
                    <a:pt x="714" y="128"/>
                  </a:lnTo>
                  <a:lnTo>
                    <a:pt x="709" y="130"/>
                  </a:lnTo>
                  <a:lnTo>
                    <a:pt x="5"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25" name="Freeform 348">
              <a:extLst>
                <a:ext uri="{FF2B5EF4-FFF2-40B4-BE49-F238E27FC236}">
                  <a16:creationId xmlns:a16="http://schemas.microsoft.com/office/drawing/2014/main" id="{CCB19B1B-2A3D-4095-BBA1-239385100A53}"/>
                </a:ext>
              </a:extLst>
            </p:cNvPr>
            <p:cNvSpPr>
              <a:spLocks/>
            </p:cNvSpPr>
            <p:nvPr/>
          </p:nvSpPr>
          <p:spPr bwMode="auto">
            <a:xfrm>
              <a:off x="3100" y="1915"/>
              <a:ext cx="711" cy="129"/>
            </a:xfrm>
            <a:custGeom>
              <a:avLst/>
              <a:gdLst>
                <a:gd name="T0" fmla="*/ 0 w 711"/>
                <a:gd name="T1" fmla="*/ 0 h 129"/>
                <a:gd name="T2" fmla="*/ 711 w 711"/>
                <a:gd name="T3" fmla="*/ 125 h 129"/>
                <a:gd name="T4" fmla="*/ 706 w 711"/>
                <a:gd name="T5" fmla="*/ 127 h 129"/>
                <a:gd name="T6" fmla="*/ 701 w 711"/>
                <a:gd name="T7" fmla="*/ 129 h 129"/>
                <a:gd name="T8" fmla="*/ 5 w 711"/>
                <a:gd name="T9" fmla="*/ 6 h 129"/>
                <a:gd name="T10" fmla="*/ 2 w 711"/>
                <a:gd name="T11" fmla="*/ 2 h 129"/>
                <a:gd name="T12" fmla="*/ 0 w 711"/>
                <a:gd name="T13" fmla="*/ 0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1" h="129">
                  <a:moveTo>
                    <a:pt x="0" y="0"/>
                  </a:moveTo>
                  <a:lnTo>
                    <a:pt x="711" y="125"/>
                  </a:lnTo>
                  <a:lnTo>
                    <a:pt x="706" y="127"/>
                  </a:lnTo>
                  <a:lnTo>
                    <a:pt x="701" y="129"/>
                  </a:lnTo>
                  <a:lnTo>
                    <a:pt x="5" y="6"/>
                  </a:lnTo>
                  <a:lnTo>
                    <a:pt x="2"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26" name="Freeform 349">
              <a:extLst>
                <a:ext uri="{FF2B5EF4-FFF2-40B4-BE49-F238E27FC236}">
                  <a16:creationId xmlns:a16="http://schemas.microsoft.com/office/drawing/2014/main" id="{BE16774D-41D3-42D7-8979-C9BEC0F2E118}"/>
                </a:ext>
              </a:extLst>
            </p:cNvPr>
            <p:cNvSpPr>
              <a:spLocks/>
            </p:cNvSpPr>
            <p:nvPr/>
          </p:nvSpPr>
          <p:spPr bwMode="auto">
            <a:xfrm>
              <a:off x="3102" y="1917"/>
              <a:ext cx="704" cy="127"/>
            </a:xfrm>
            <a:custGeom>
              <a:avLst/>
              <a:gdLst>
                <a:gd name="T0" fmla="*/ 0 w 704"/>
                <a:gd name="T1" fmla="*/ 0 h 127"/>
                <a:gd name="T2" fmla="*/ 704 w 704"/>
                <a:gd name="T3" fmla="*/ 125 h 127"/>
                <a:gd name="T4" fmla="*/ 697 w 704"/>
                <a:gd name="T5" fmla="*/ 127 h 127"/>
                <a:gd name="T6" fmla="*/ 692 w 704"/>
                <a:gd name="T7" fmla="*/ 127 h 127"/>
                <a:gd name="T8" fmla="*/ 6 w 704"/>
                <a:gd name="T9" fmla="*/ 7 h 127"/>
                <a:gd name="T10" fmla="*/ 3 w 704"/>
                <a:gd name="T11" fmla="*/ 4 h 127"/>
                <a:gd name="T12" fmla="*/ 0 w 704"/>
                <a:gd name="T13" fmla="*/ 0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4" h="127">
                  <a:moveTo>
                    <a:pt x="0" y="0"/>
                  </a:moveTo>
                  <a:lnTo>
                    <a:pt x="704" y="125"/>
                  </a:lnTo>
                  <a:lnTo>
                    <a:pt x="697" y="127"/>
                  </a:lnTo>
                  <a:lnTo>
                    <a:pt x="692" y="127"/>
                  </a:lnTo>
                  <a:lnTo>
                    <a:pt x="6" y="7"/>
                  </a:lnTo>
                  <a:lnTo>
                    <a:pt x="3" y="4"/>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27" name="Freeform 350">
              <a:extLst>
                <a:ext uri="{FF2B5EF4-FFF2-40B4-BE49-F238E27FC236}">
                  <a16:creationId xmlns:a16="http://schemas.microsoft.com/office/drawing/2014/main" id="{523D7079-012E-4988-A0CD-F1C9DBA3AFE4}"/>
                </a:ext>
              </a:extLst>
            </p:cNvPr>
            <p:cNvSpPr>
              <a:spLocks/>
            </p:cNvSpPr>
            <p:nvPr/>
          </p:nvSpPr>
          <p:spPr bwMode="auto">
            <a:xfrm>
              <a:off x="3105" y="1921"/>
              <a:ext cx="696" cy="125"/>
            </a:xfrm>
            <a:custGeom>
              <a:avLst/>
              <a:gdLst>
                <a:gd name="T0" fmla="*/ 0 w 696"/>
                <a:gd name="T1" fmla="*/ 0 h 125"/>
                <a:gd name="T2" fmla="*/ 696 w 696"/>
                <a:gd name="T3" fmla="*/ 123 h 125"/>
                <a:gd name="T4" fmla="*/ 689 w 696"/>
                <a:gd name="T5" fmla="*/ 123 h 125"/>
                <a:gd name="T6" fmla="*/ 684 w 696"/>
                <a:gd name="T7" fmla="*/ 125 h 125"/>
                <a:gd name="T8" fmla="*/ 7 w 696"/>
                <a:gd name="T9" fmla="*/ 5 h 125"/>
                <a:gd name="T10" fmla="*/ 3 w 696"/>
                <a:gd name="T11" fmla="*/ 3 h 125"/>
                <a:gd name="T12" fmla="*/ 0 w 696"/>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125">
                  <a:moveTo>
                    <a:pt x="0" y="0"/>
                  </a:moveTo>
                  <a:lnTo>
                    <a:pt x="696" y="123"/>
                  </a:lnTo>
                  <a:lnTo>
                    <a:pt x="689" y="123"/>
                  </a:lnTo>
                  <a:lnTo>
                    <a:pt x="684" y="125"/>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28" name="Freeform 351">
              <a:extLst>
                <a:ext uri="{FF2B5EF4-FFF2-40B4-BE49-F238E27FC236}">
                  <a16:creationId xmlns:a16="http://schemas.microsoft.com/office/drawing/2014/main" id="{45476E0C-4045-4640-BFFC-8035B8A5EE84}"/>
                </a:ext>
              </a:extLst>
            </p:cNvPr>
            <p:cNvSpPr>
              <a:spLocks/>
            </p:cNvSpPr>
            <p:nvPr/>
          </p:nvSpPr>
          <p:spPr bwMode="auto">
            <a:xfrm>
              <a:off x="3108" y="1924"/>
              <a:ext cx="686" cy="123"/>
            </a:xfrm>
            <a:custGeom>
              <a:avLst/>
              <a:gdLst>
                <a:gd name="T0" fmla="*/ 0 w 686"/>
                <a:gd name="T1" fmla="*/ 0 h 123"/>
                <a:gd name="T2" fmla="*/ 686 w 686"/>
                <a:gd name="T3" fmla="*/ 120 h 123"/>
                <a:gd name="T4" fmla="*/ 681 w 686"/>
                <a:gd name="T5" fmla="*/ 122 h 123"/>
                <a:gd name="T6" fmla="*/ 674 w 686"/>
                <a:gd name="T7" fmla="*/ 123 h 123"/>
                <a:gd name="T8" fmla="*/ 7 w 686"/>
                <a:gd name="T9" fmla="*/ 5 h 123"/>
                <a:gd name="T10" fmla="*/ 4 w 686"/>
                <a:gd name="T11" fmla="*/ 2 h 123"/>
                <a:gd name="T12" fmla="*/ 0 w 686"/>
                <a:gd name="T13" fmla="*/ 0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6" h="123">
                  <a:moveTo>
                    <a:pt x="0" y="0"/>
                  </a:moveTo>
                  <a:lnTo>
                    <a:pt x="686" y="120"/>
                  </a:lnTo>
                  <a:lnTo>
                    <a:pt x="681" y="122"/>
                  </a:lnTo>
                  <a:lnTo>
                    <a:pt x="674" y="123"/>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29" name="Freeform 352">
              <a:extLst>
                <a:ext uri="{FF2B5EF4-FFF2-40B4-BE49-F238E27FC236}">
                  <a16:creationId xmlns:a16="http://schemas.microsoft.com/office/drawing/2014/main" id="{75B81C41-5652-4B64-BDB1-060A81E02615}"/>
                </a:ext>
              </a:extLst>
            </p:cNvPr>
            <p:cNvSpPr>
              <a:spLocks/>
            </p:cNvSpPr>
            <p:nvPr/>
          </p:nvSpPr>
          <p:spPr bwMode="auto">
            <a:xfrm>
              <a:off x="3112" y="1926"/>
              <a:ext cx="677" cy="121"/>
            </a:xfrm>
            <a:custGeom>
              <a:avLst/>
              <a:gdLst>
                <a:gd name="T0" fmla="*/ 0 w 677"/>
                <a:gd name="T1" fmla="*/ 0 h 121"/>
                <a:gd name="T2" fmla="*/ 677 w 677"/>
                <a:gd name="T3" fmla="*/ 120 h 121"/>
                <a:gd name="T4" fmla="*/ 670 w 677"/>
                <a:gd name="T5" fmla="*/ 121 h 121"/>
                <a:gd name="T6" fmla="*/ 665 w 677"/>
                <a:gd name="T7" fmla="*/ 121 h 121"/>
                <a:gd name="T8" fmla="*/ 6 w 677"/>
                <a:gd name="T9" fmla="*/ 6 h 121"/>
                <a:gd name="T10" fmla="*/ 3 w 677"/>
                <a:gd name="T11" fmla="*/ 3 h 121"/>
                <a:gd name="T12" fmla="*/ 0 w 677"/>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7" h="121">
                  <a:moveTo>
                    <a:pt x="0" y="0"/>
                  </a:moveTo>
                  <a:lnTo>
                    <a:pt x="677" y="120"/>
                  </a:lnTo>
                  <a:lnTo>
                    <a:pt x="670" y="121"/>
                  </a:lnTo>
                  <a:lnTo>
                    <a:pt x="665" y="121"/>
                  </a:lnTo>
                  <a:lnTo>
                    <a:pt x="6" y="6"/>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30" name="Freeform 353">
              <a:extLst>
                <a:ext uri="{FF2B5EF4-FFF2-40B4-BE49-F238E27FC236}">
                  <a16:creationId xmlns:a16="http://schemas.microsoft.com/office/drawing/2014/main" id="{BAD0C128-A808-41C9-B9EE-0D61473BE3FC}"/>
                </a:ext>
              </a:extLst>
            </p:cNvPr>
            <p:cNvSpPr>
              <a:spLocks/>
            </p:cNvSpPr>
            <p:nvPr/>
          </p:nvSpPr>
          <p:spPr bwMode="auto">
            <a:xfrm>
              <a:off x="3115" y="1929"/>
              <a:ext cx="667" cy="120"/>
            </a:xfrm>
            <a:custGeom>
              <a:avLst/>
              <a:gdLst>
                <a:gd name="T0" fmla="*/ 0 w 667"/>
                <a:gd name="T1" fmla="*/ 0 h 120"/>
                <a:gd name="T2" fmla="*/ 667 w 667"/>
                <a:gd name="T3" fmla="*/ 118 h 120"/>
                <a:gd name="T4" fmla="*/ 660 w 667"/>
                <a:gd name="T5" fmla="*/ 118 h 120"/>
                <a:gd name="T6" fmla="*/ 655 w 667"/>
                <a:gd name="T7" fmla="*/ 120 h 120"/>
                <a:gd name="T8" fmla="*/ 7 w 667"/>
                <a:gd name="T9" fmla="*/ 5 h 120"/>
                <a:gd name="T10" fmla="*/ 3 w 667"/>
                <a:gd name="T11" fmla="*/ 3 h 120"/>
                <a:gd name="T12" fmla="*/ 0 w 667"/>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7" h="120">
                  <a:moveTo>
                    <a:pt x="0" y="0"/>
                  </a:moveTo>
                  <a:lnTo>
                    <a:pt x="667" y="118"/>
                  </a:lnTo>
                  <a:lnTo>
                    <a:pt x="660" y="118"/>
                  </a:lnTo>
                  <a:lnTo>
                    <a:pt x="655" y="120"/>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31" name="Freeform 354">
              <a:extLst>
                <a:ext uri="{FF2B5EF4-FFF2-40B4-BE49-F238E27FC236}">
                  <a16:creationId xmlns:a16="http://schemas.microsoft.com/office/drawing/2014/main" id="{ADEF1CB3-8B73-4D5D-9E2A-95A58B99C48F}"/>
                </a:ext>
              </a:extLst>
            </p:cNvPr>
            <p:cNvSpPr>
              <a:spLocks/>
            </p:cNvSpPr>
            <p:nvPr/>
          </p:nvSpPr>
          <p:spPr bwMode="auto">
            <a:xfrm>
              <a:off x="3118" y="1932"/>
              <a:ext cx="659" cy="119"/>
            </a:xfrm>
            <a:custGeom>
              <a:avLst/>
              <a:gdLst>
                <a:gd name="T0" fmla="*/ 0 w 659"/>
                <a:gd name="T1" fmla="*/ 0 h 119"/>
                <a:gd name="T2" fmla="*/ 659 w 659"/>
                <a:gd name="T3" fmla="*/ 115 h 119"/>
                <a:gd name="T4" fmla="*/ 652 w 659"/>
                <a:gd name="T5" fmla="*/ 117 h 119"/>
                <a:gd name="T6" fmla="*/ 645 w 659"/>
                <a:gd name="T7" fmla="*/ 119 h 119"/>
                <a:gd name="T8" fmla="*/ 7 w 659"/>
                <a:gd name="T9" fmla="*/ 5 h 119"/>
                <a:gd name="T10" fmla="*/ 4 w 659"/>
                <a:gd name="T11" fmla="*/ 2 h 119"/>
                <a:gd name="T12" fmla="*/ 0 w 659"/>
                <a:gd name="T13" fmla="*/ 0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9" h="119">
                  <a:moveTo>
                    <a:pt x="0" y="0"/>
                  </a:moveTo>
                  <a:lnTo>
                    <a:pt x="659" y="115"/>
                  </a:lnTo>
                  <a:lnTo>
                    <a:pt x="652" y="117"/>
                  </a:lnTo>
                  <a:lnTo>
                    <a:pt x="645" y="119"/>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32" name="Freeform 355">
              <a:extLst>
                <a:ext uri="{FF2B5EF4-FFF2-40B4-BE49-F238E27FC236}">
                  <a16:creationId xmlns:a16="http://schemas.microsoft.com/office/drawing/2014/main" id="{20DADF41-A9B3-426B-B104-DDD22D871245}"/>
                </a:ext>
              </a:extLst>
            </p:cNvPr>
            <p:cNvSpPr>
              <a:spLocks/>
            </p:cNvSpPr>
            <p:nvPr/>
          </p:nvSpPr>
          <p:spPr bwMode="auto">
            <a:xfrm>
              <a:off x="3122" y="1934"/>
              <a:ext cx="648" cy="117"/>
            </a:xfrm>
            <a:custGeom>
              <a:avLst/>
              <a:gdLst>
                <a:gd name="T0" fmla="*/ 0 w 648"/>
                <a:gd name="T1" fmla="*/ 0 h 117"/>
                <a:gd name="T2" fmla="*/ 648 w 648"/>
                <a:gd name="T3" fmla="*/ 115 h 117"/>
                <a:gd name="T4" fmla="*/ 641 w 648"/>
                <a:gd name="T5" fmla="*/ 117 h 117"/>
                <a:gd name="T6" fmla="*/ 633 w 648"/>
                <a:gd name="T7" fmla="*/ 117 h 117"/>
                <a:gd name="T8" fmla="*/ 7 w 648"/>
                <a:gd name="T9" fmla="*/ 7 h 117"/>
                <a:gd name="T10" fmla="*/ 3 w 648"/>
                <a:gd name="T11" fmla="*/ 3 h 117"/>
                <a:gd name="T12" fmla="*/ 0 w 648"/>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8" h="117">
                  <a:moveTo>
                    <a:pt x="0" y="0"/>
                  </a:moveTo>
                  <a:lnTo>
                    <a:pt x="648" y="115"/>
                  </a:lnTo>
                  <a:lnTo>
                    <a:pt x="641" y="117"/>
                  </a:lnTo>
                  <a:lnTo>
                    <a:pt x="633" y="117"/>
                  </a:lnTo>
                  <a:lnTo>
                    <a:pt x="7" y="7"/>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33" name="Freeform 356">
              <a:extLst>
                <a:ext uri="{FF2B5EF4-FFF2-40B4-BE49-F238E27FC236}">
                  <a16:creationId xmlns:a16="http://schemas.microsoft.com/office/drawing/2014/main" id="{1DF851B2-A7A4-4253-8BEF-599077025B35}"/>
                </a:ext>
              </a:extLst>
            </p:cNvPr>
            <p:cNvSpPr>
              <a:spLocks/>
            </p:cNvSpPr>
            <p:nvPr/>
          </p:nvSpPr>
          <p:spPr bwMode="auto">
            <a:xfrm>
              <a:off x="3125" y="1937"/>
              <a:ext cx="638" cy="115"/>
            </a:xfrm>
            <a:custGeom>
              <a:avLst/>
              <a:gdLst>
                <a:gd name="T0" fmla="*/ 0 w 638"/>
                <a:gd name="T1" fmla="*/ 0 h 115"/>
                <a:gd name="T2" fmla="*/ 638 w 638"/>
                <a:gd name="T3" fmla="*/ 114 h 115"/>
                <a:gd name="T4" fmla="*/ 630 w 638"/>
                <a:gd name="T5" fmla="*/ 114 h 115"/>
                <a:gd name="T6" fmla="*/ 623 w 638"/>
                <a:gd name="T7" fmla="*/ 115 h 115"/>
                <a:gd name="T8" fmla="*/ 7 w 638"/>
                <a:gd name="T9" fmla="*/ 5 h 115"/>
                <a:gd name="T10" fmla="*/ 4 w 638"/>
                <a:gd name="T11" fmla="*/ 4 h 115"/>
                <a:gd name="T12" fmla="*/ 0 w 638"/>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8" h="115">
                  <a:moveTo>
                    <a:pt x="0" y="0"/>
                  </a:moveTo>
                  <a:lnTo>
                    <a:pt x="638" y="114"/>
                  </a:lnTo>
                  <a:lnTo>
                    <a:pt x="630" y="114"/>
                  </a:lnTo>
                  <a:lnTo>
                    <a:pt x="623" y="115"/>
                  </a:lnTo>
                  <a:lnTo>
                    <a:pt x="7" y="5"/>
                  </a:lnTo>
                  <a:lnTo>
                    <a:pt x="4" y="4"/>
                  </a:lnTo>
                  <a:lnTo>
                    <a:pt x="0" y="0"/>
                  </a:lnTo>
                  <a:close/>
                </a:path>
              </a:pathLst>
            </a:custGeom>
            <a:solidFill>
              <a:srgbClr val="EB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34" name="Freeform 357">
              <a:extLst>
                <a:ext uri="{FF2B5EF4-FFF2-40B4-BE49-F238E27FC236}">
                  <a16:creationId xmlns:a16="http://schemas.microsoft.com/office/drawing/2014/main" id="{D29177BB-150B-4782-B206-441FBD9165EC}"/>
                </a:ext>
              </a:extLst>
            </p:cNvPr>
            <p:cNvSpPr>
              <a:spLocks/>
            </p:cNvSpPr>
            <p:nvPr/>
          </p:nvSpPr>
          <p:spPr bwMode="auto">
            <a:xfrm>
              <a:off x="3129" y="1941"/>
              <a:ext cx="626" cy="111"/>
            </a:xfrm>
            <a:custGeom>
              <a:avLst/>
              <a:gdLst>
                <a:gd name="T0" fmla="*/ 0 w 626"/>
                <a:gd name="T1" fmla="*/ 0 h 111"/>
                <a:gd name="T2" fmla="*/ 626 w 626"/>
                <a:gd name="T3" fmla="*/ 110 h 111"/>
                <a:gd name="T4" fmla="*/ 619 w 626"/>
                <a:gd name="T5" fmla="*/ 111 h 111"/>
                <a:gd name="T6" fmla="*/ 611 w 626"/>
                <a:gd name="T7" fmla="*/ 111 h 111"/>
                <a:gd name="T8" fmla="*/ 6 w 626"/>
                <a:gd name="T9" fmla="*/ 5 h 111"/>
                <a:gd name="T10" fmla="*/ 3 w 626"/>
                <a:gd name="T11" fmla="*/ 1 h 111"/>
                <a:gd name="T12" fmla="*/ 0 w 626"/>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6" h="111">
                  <a:moveTo>
                    <a:pt x="0" y="0"/>
                  </a:moveTo>
                  <a:lnTo>
                    <a:pt x="626" y="110"/>
                  </a:lnTo>
                  <a:lnTo>
                    <a:pt x="619" y="111"/>
                  </a:lnTo>
                  <a:lnTo>
                    <a:pt x="611" y="111"/>
                  </a:lnTo>
                  <a:lnTo>
                    <a:pt x="6" y="5"/>
                  </a:lnTo>
                  <a:lnTo>
                    <a:pt x="3" y="1"/>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35" name="Freeform 358">
              <a:extLst>
                <a:ext uri="{FF2B5EF4-FFF2-40B4-BE49-F238E27FC236}">
                  <a16:creationId xmlns:a16="http://schemas.microsoft.com/office/drawing/2014/main" id="{927E2ED6-AC91-483F-B19D-3B0BC1634755}"/>
                </a:ext>
              </a:extLst>
            </p:cNvPr>
            <p:cNvSpPr>
              <a:spLocks/>
            </p:cNvSpPr>
            <p:nvPr/>
          </p:nvSpPr>
          <p:spPr bwMode="auto">
            <a:xfrm>
              <a:off x="3132" y="1942"/>
              <a:ext cx="616" cy="112"/>
            </a:xfrm>
            <a:custGeom>
              <a:avLst/>
              <a:gdLst>
                <a:gd name="T0" fmla="*/ 0 w 616"/>
                <a:gd name="T1" fmla="*/ 0 h 112"/>
                <a:gd name="T2" fmla="*/ 616 w 616"/>
                <a:gd name="T3" fmla="*/ 110 h 112"/>
                <a:gd name="T4" fmla="*/ 608 w 616"/>
                <a:gd name="T5" fmla="*/ 110 h 112"/>
                <a:gd name="T6" fmla="*/ 599 w 616"/>
                <a:gd name="T7" fmla="*/ 112 h 112"/>
                <a:gd name="T8" fmla="*/ 7 w 616"/>
                <a:gd name="T9" fmla="*/ 7 h 112"/>
                <a:gd name="T10" fmla="*/ 3 w 616"/>
                <a:gd name="T11" fmla="*/ 4 h 112"/>
                <a:gd name="T12" fmla="*/ 0 w 616"/>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6" h="112">
                  <a:moveTo>
                    <a:pt x="0" y="0"/>
                  </a:moveTo>
                  <a:lnTo>
                    <a:pt x="616" y="110"/>
                  </a:lnTo>
                  <a:lnTo>
                    <a:pt x="608" y="110"/>
                  </a:lnTo>
                  <a:lnTo>
                    <a:pt x="599" y="112"/>
                  </a:lnTo>
                  <a:lnTo>
                    <a:pt x="7" y="7"/>
                  </a:lnTo>
                  <a:lnTo>
                    <a:pt x="3" y="4"/>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36" name="Freeform 359">
              <a:extLst>
                <a:ext uri="{FF2B5EF4-FFF2-40B4-BE49-F238E27FC236}">
                  <a16:creationId xmlns:a16="http://schemas.microsoft.com/office/drawing/2014/main" id="{6ACDE68D-69EC-4EE6-8FA8-F25CC61A5711}"/>
                </a:ext>
              </a:extLst>
            </p:cNvPr>
            <p:cNvSpPr>
              <a:spLocks/>
            </p:cNvSpPr>
            <p:nvPr/>
          </p:nvSpPr>
          <p:spPr bwMode="auto">
            <a:xfrm>
              <a:off x="3135" y="1946"/>
              <a:ext cx="605" cy="108"/>
            </a:xfrm>
            <a:custGeom>
              <a:avLst/>
              <a:gdLst>
                <a:gd name="T0" fmla="*/ 0 w 605"/>
                <a:gd name="T1" fmla="*/ 0 h 108"/>
                <a:gd name="T2" fmla="*/ 605 w 605"/>
                <a:gd name="T3" fmla="*/ 106 h 108"/>
                <a:gd name="T4" fmla="*/ 596 w 605"/>
                <a:gd name="T5" fmla="*/ 108 h 108"/>
                <a:gd name="T6" fmla="*/ 588 w 605"/>
                <a:gd name="T7" fmla="*/ 108 h 108"/>
                <a:gd name="T8" fmla="*/ 7 w 605"/>
                <a:gd name="T9" fmla="*/ 5 h 108"/>
                <a:gd name="T10" fmla="*/ 4 w 605"/>
                <a:gd name="T11" fmla="*/ 3 h 108"/>
                <a:gd name="T12" fmla="*/ 0 w 605"/>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08">
                  <a:moveTo>
                    <a:pt x="0" y="0"/>
                  </a:moveTo>
                  <a:lnTo>
                    <a:pt x="605" y="106"/>
                  </a:lnTo>
                  <a:lnTo>
                    <a:pt x="596" y="108"/>
                  </a:lnTo>
                  <a:lnTo>
                    <a:pt x="588" y="108"/>
                  </a:lnTo>
                  <a:lnTo>
                    <a:pt x="7" y="5"/>
                  </a:lnTo>
                  <a:lnTo>
                    <a:pt x="4"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37" name="Freeform 360">
              <a:extLst>
                <a:ext uri="{FF2B5EF4-FFF2-40B4-BE49-F238E27FC236}">
                  <a16:creationId xmlns:a16="http://schemas.microsoft.com/office/drawing/2014/main" id="{75AC736A-9841-42BD-89F0-7FC823F55224}"/>
                </a:ext>
              </a:extLst>
            </p:cNvPr>
            <p:cNvSpPr>
              <a:spLocks/>
            </p:cNvSpPr>
            <p:nvPr/>
          </p:nvSpPr>
          <p:spPr bwMode="auto">
            <a:xfrm>
              <a:off x="3139" y="1949"/>
              <a:ext cx="592" cy="105"/>
            </a:xfrm>
            <a:custGeom>
              <a:avLst/>
              <a:gdLst>
                <a:gd name="T0" fmla="*/ 0 w 592"/>
                <a:gd name="T1" fmla="*/ 0 h 105"/>
                <a:gd name="T2" fmla="*/ 592 w 592"/>
                <a:gd name="T3" fmla="*/ 105 h 105"/>
                <a:gd name="T4" fmla="*/ 582 w 592"/>
                <a:gd name="T5" fmla="*/ 105 h 105"/>
                <a:gd name="T6" fmla="*/ 574 w 592"/>
                <a:gd name="T7" fmla="*/ 105 h 105"/>
                <a:gd name="T8" fmla="*/ 6 w 592"/>
                <a:gd name="T9" fmla="*/ 5 h 105"/>
                <a:gd name="T10" fmla="*/ 3 w 592"/>
                <a:gd name="T11" fmla="*/ 2 h 105"/>
                <a:gd name="T12" fmla="*/ 0 w 592"/>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2" h="105">
                  <a:moveTo>
                    <a:pt x="0" y="0"/>
                  </a:moveTo>
                  <a:lnTo>
                    <a:pt x="592" y="105"/>
                  </a:lnTo>
                  <a:lnTo>
                    <a:pt x="582" y="105"/>
                  </a:lnTo>
                  <a:lnTo>
                    <a:pt x="574" y="105"/>
                  </a:lnTo>
                  <a:lnTo>
                    <a:pt x="6" y="5"/>
                  </a:lnTo>
                  <a:lnTo>
                    <a:pt x="3" y="2"/>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38" name="Freeform 361">
              <a:extLst>
                <a:ext uri="{FF2B5EF4-FFF2-40B4-BE49-F238E27FC236}">
                  <a16:creationId xmlns:a16="http://schemas.microsoft.com/office/drawing/2014/main" id="{53ABD33E-6DF2-44ED-9BC1-E87F811157AC}"/>
                </a:ext>
              </a:extLst>
            </p:cNvPr>
            <p:cNvSpPr>
              <a:spLocks/>
            </p:cNvSpPr>
            <p:nvPr/>
          </p:nvSpPr>
          <p:spPr bwMode="auto">
            <a:xfrm>
              <a:off x="3142" y="1951"/>
              <a:ext cx="581" cy="103"/>
            </a:xfrm>
            <a:custGeom>
              <a:avLst/>
              <a:gdLst>
                <a:gd name="T0" fmla="*/ 0 w 581"/>
                <a:gd name="T1" fmla="*/ 0 h 103"/>
                <a:gd name="T2" fmla="*/ 581 w 581"/>
                <a:gd name="T3" fmla="*/ 103 h 103"/>
                <a:gd name="T4" fmla="*/ 571 w 581"/>
                <a:gd name="T5" fmla="*/ 103 h 103"/>
                <a:gd name="T6" fmla="*/ 559 w 581"/>
                <a:gd name="T7" fmla="*/ 103 h 103"/>
                <a:gd name="T8" fmla="*/ 7 w 581"/>
                <a:gd name="T9" fmla="*/ 7 h 103"/>
                <a:gd name="T10" fmla="*/ 3 w 581"/>
                <a:gd name="T11" fmla="*/ 3 h 103"/>
                <a:gd name="T12" fmla="*/ 0 w 581"/>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1" h="103">
                  <a:moveTo>
                    <a:pt x="0" y="0"/>
                  </a:moveTo>
                  <a:lnTo>
                    <a:pt x="581" y="103"/>
                  </a:lnTo>
                  <a:lnTo>
                    <a:pt x="571" y="103"/>
                  </a:lnTo>
                  <a:lnTo>
                    <a:pt x="559" y="103"/>
                  </a:lnTo>
                  <a:lnTo>
                    <a:pt x="7" y="7"/>
                  </a:lnTo>
                  <a:lnTo>
                    <a:pt x="3"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39" name="Freeform 362">
              <a:extLst>
                <a:ext uri="{FF2B5EF4-FFF2-40B4-BE49-F238E27FC236}">
                  <a16:creationId xmlns:a16="http://schemas.microsoft.com/office/drawing/2014/main" id="{9099B4AB-813E-40D5-A2ED-A1286CCFE48E}"/>
                </a:ext>
              </a:extLst>
            </p:cNvPr>
            <p:cNvSpPr>
              <a:spLocks/>
            </p:cNvSpPr>
            <p:nvPr/>
          </p:nvSpPr>
          <p:spPr bwMode="auto">
            <a:xfrm>
              <a:off x="3145" y="1954"/>
              <a:ext cx="568" cy="100"/>
            </a:xfrm>
            <a:custGeom>
              <a:avLst/>
              <a:gdLst>
                <a:gd name="T0" fmla="*/ 0 w 568"/>
                <a:gd name="T1" fmla="*/ 0 h 100"/>
                <a:gd name="T2" fmla="*/ 568 w 568"/>
                <a:gd name="T3" fmla="*/ 100 h 100"/>
                <a:gd name="T4" fmla="*/ 556 w 568"/>
                <a:gd name="T5" fmla="*/ 100 h 100"/>
                <a:gd name="T6" fmla="*/ 544 w 568"/>
                <a:gd name="T7" fmla="*/ 100 h 100"/>
                <a:gd name="T8" fmla="*/ 7 w 568"/>
                <a:gd name="T9" fmla="*/ 5 h 100"/>
                <a:gd name="T10" fmla="*/ 7 w 568"/>
                <a:gd name="T11" fmla="*/ 5 h 100"/>
                <a:gd name="T12" fmla="*/ 7 w 568"/>
                <a:gd name="T13" fmla="*/ 5 h 100"/>
                <a:gd name="T14" fmla="*/ 4 w 568"/>
                <a:gd name="T15" fmla="*/ 2 h 100"/>
                <a:gd name="T16" fmla="*/ 0 w 56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8" h="100">
                  <a:moveTo>
                    <a:pt x="0" y="0"/>
                  </a:moveTo>
                  <a:lnTo>
                    <a:pt x="568" y="100"/>
                  </a:lnTo>
                  <a:lnTo>
                    <a:pt x="556" y="100"/>
                  </a:lnTo>
                  <a:lnTo>
                    <a:pt x="544" y="100"/>
                  </a:lnTo>
                  <a:lnTo>
                    <a:pt x="7" y="5"/>
                  </a:lnTo>
                  <a:lnTo>
                    <a:pt x="4" y="2"/>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40" name="Freeform 363">
              <a:extLst>
                <a:ext uri="{FF2B5EF4-FFF2-40B4-BE49-F238E27FC236}">
                  <a16:creationId xmlns:a16="http://schemas.microsoft.com/office/drawing/2014/main" id="{13E66361-76F2-42E1-BA44-294A1741B43B}"/>
                </a:ext>
              </a:extLst>
            </p:cNvPr>
            <p:cNvSpPr>
              <a:spLocks/>
            </p:cNvSpPr>
            <p:nvPr/>
          </p:nvSpPr>
          <p:spPr bwMode="auto">
            <a:xfrm>
              <a:off x="3149" y="1958"/>
              <a:ext cx="552" cy="96"/>
            </a:xfrm>
            <a:custGeom>
              <a:avLst/>
              <a:gdLst>
                <a:gd name="T0" fmla="*/ 0 w 552"/>
                <a:gd name="T1" fmla="*/ 0 h 96"/>
                <a:gd name="T2" fmla="*/ 552 w 552"/>
                <a:gd name="T3" fmla="*/ 96 h 96"/>
                <a:gd name="T4" fmla="*/ 540 w 552"/>
                <a:gd name="T5" fmla="*/ 96 h 96"/>
                <a:gd name="T6" fmla="*/ 528 w 552"/>
                <a:gd name="T7" fmla="*/ 96 h 96"/>
                <a:gd name="T8" fmla="*/ 7 w 552"/>
                <a:gd name="T9" fmla="*/ 5 h 96"/>
                <a:gd name="T10" fmla="*/ 5 w 552"/>
                <a:gd name="T11" fmla="*/ 3 h 96"/>
                <a:gd name="T12" fmla="*/ 3 w 552"/>
                <a:gd name="T13" fmla="*/ 1 h 96"/>
                <a:gd name="T14" fmla="*/ 2 w 552"/>
                <a:gd name="T15" fmla="*/ 0 h 96"/>
                <a:gd name="T16" fmla="*/ 0 w 552"/>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96">
                  <a:moveTo>
                    <a:pt x="0" y="0"/>
                  </a:moveTo>
                  <a:lnTo>
                    <a:pt x="552" y="96"/>
                  </a:lnTo>
                  <a:lnTo>
                    <a:pt x="540" y="96"/>
                  </a:lnTo>
                  <a:lnTo>
                    <a:pt x="528" y="96"/>
                  </a:lnTo>
                  <a:lnTo>
                    <a:pt x="7" y="5"/>
                  </a:lnTo>
                  <a:lnTo>
                    <a:pt x="5" y="3"/>
                  </a:lnTo>
                  <a:lnTo>
                    <a:pt x="3" y="1"/>
                  </a:lnTo>
                  <a:lnTo>
                    <a:pt x="2" y="0"/>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41" name="Freeform 364">
              <a:extLst>
                <a:ext uri="{FF2B5EF4-FFF2-40B4-BE49-F238E27FC236}">
                  <a16:creationId xmlns:a16="http://schemas.microsoft.com/office/drawing/2014/main" id="{3C24F678-79FF-4D7F-ACB2-61EE1597AA62}"/>
                </a:ext>
              </a:extLst>
            </p:cNvPr>
            <p:cNvSpPr>
              <a:spLocks/>
            </p:cNvSpPr>
            <p:nvPr/>
          </p:nvSpPr>
          <p:spPr bwMode="auto">
            <a:xfrm>
              <a:off x="3152" y="1959"/>
              <a:ext cx="537" cy="95"/>
            </a:xfrm>
            <a:custGeom>
              <a:avLst/>
              <a:gdLst>
                <a:gd name="T0" fmla="*/ 0 w 537"/>
                <a:gd name="T1" fmla="*/ 0 h 95"/>
                <a:gd name="T2" fmla="*/ 537 w 537"/>
                <a:gd name="T3" fmla="*/ 95 h 95"/>
                <a:gd name="T4" fmla="*/ 524 w 537"/>
                <a:gd name="T5" fmla="*/ 95 h 95"/>
                <a:gd name="T6" fmla="*/ 510 w 537"/>
                <a:gd name="T7" fmla="*/ 95 h 95"/>
                <a:gd name="T8" fmla="*/ 7 w 537"/>
                <a:gd name="T9" fmla="*/ 7 h 95"/>
                <a:gd name="T10" fmla="*/ 4 w 537"/>
                <a:gd name="T11" fmla="*/ 4 h 95"/>
                <a:gd name="T12" fmla="*/ 0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0" y="0"/>
                  </a:moveTo>
                  <a:lnTo>
                    <a:pt x="537" y="95"/>
                  </a:lnTo>
                  <a:lnTo>
                    <a:pt x="524" y="95"/>
                  </a:lnTo>
                  <a:lnTo>
                    <a:pt x="510" y="95"/>
                  </a:lnTo>
                  <a:lnTo>
                    <a:pt x="7" y="7"/>
                  </a:lnTo>
                  <a:lnTo>
                    <a:pt x="4"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42" name="Freeform 365">
              <a:extLst>
                <a:ext uri="{FF2B5EF4-FFF2-40B4-BE49-F238E27FC236}">
                  <a16:creationId xmlns:a16="http://schemas.microsoft.com/office/drawing/2014/main" id="{E809A1E9-3607-4190-8DCB-49351FEC1566}"/>
                </a:ext>
              </a:extLst>
            </p:cNvPr>
            <p:cNvSpPr>
              <a:spLocks/>
            </p:cNvSpPr>
            <p:nvPr/>
          </p:nvSpPr>
          <p:spPr bwMode="auto">
            <a:xfrm>
              <a:off x="3156" y="1963"/>
              <a:ext cx="521" cy="91"/>
            </a:xfrm>
            <a:custGeom>
              <a:avLst/>
              <a:gdLst>
                <a:gd name="T0" fmla="*/ 0 w 521"/>
                <a:gd name="T1" fmla="*/ 0 h 91"/>
                <a:gd name="T2" fmla="*/ 521 w 521"/>
                <a:gd name="T3" fmla="*/ 91 h 91"/>
                <a:gd name="T4" fmla="*/ 508 w 521"/>
                <a:gd name="T5" fmla="*/ 91 h 91"/>
                <a:gd name="T6" fmla="*/ 496 w 521"/>
                <a:gd name="T7" fmla="*/ 91 h 91"/>
                <a:gd name="T8" fmla="*/ 449 w 521"/>
                <a:gd name="T9" fmla="*/ 83 h 91"/>
                <a:gd name="T10" fmla="*/ 8 w 521"/>
                <a:gd name="T11" fmla="*/ 7 h 91"/>
                <a:gd name="T12" fmla="*/ 5 w 521"/>
                <a:gd name="T13" fmla="*/ 3 h 91"/>
                <a:gd name="T14" fmla="*/ 0 w 52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 h="91">
                  <a:moveTo>
                    <a:pt x="0" y="0"/>
                  </a:moveTo>
                  <a:lnTo>
                    <a:pt x="521" y="91"/>
                  </a:lnTo>
                  <a:lnTo>
                    <a:pt x="508" y="91"/>
                  </a:lnTo>
                  <a:lnTo>
                    <a:pt x="496" y="91"/>
                  </a:lnTo>
                  <a:lnTo>
                    <a:pt x="449" y="83"/>
                  </a:lnTo>
                  <a:lnTo>
                    <a:pt x="8" y="7"/>
                  </a:lnTo>
                  <a:lnTo>
                    <a:pt x="5"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43" name="Freeform 366">
              <a:extLst>
                <a:ext uri="{FF2B5EF4-FFF2-40B4-BE49-F238E27FC236}">
                  <a16:creationId xmlns:a16="http://schemas.microsoft.com/office/drawing/2014/main" id="{1411B65C-9359-469C-86C2-060C739F1BEC}"/>
                </a:ext>
              </a:extLst>
            </p:cNvPr>
            <p:cNvSpPr>
              <a:spLocks/>
            </p:cNvSpPr>
            <p:nvPr/>
          </p:nvSpPr>
          <p:spPr bwMode="auto">
            <a:xfrm>
              <a:off x="3159" y="1966"/>
              <a:ext cx="503" cy="88"/>
            </a:xfrm>
            <a:custGeom>
              <a:avLst/>
              <a:gdLst>
                <a:gd name="T0" fmla="*/ 0 w 503"/>
                <a:gd name="T1" fmla="*/ 0 h 88"/>
                <a:gd name="T2" fmla="*/ 503 w 503"/>
                <a:gd name="T3" fmla="*/ 88 h 88"/>
                <a:gd name="T4" fmla="*/ 498 w 503"/>
                <a:gd name="T5" fmla="*/ 88 h 88"/>
                <a:gd name="T6" fmla="*/ 493 w 503"/>
                <a:gd name="T7" fmla="*/ 88 h 88"/>
                <a:gd name="T8" fmla="*/ 304 w 503"/>
                <a:gd name="T9" fmla="*/ 58 h 88"/>
                <a:gd name="T10" fmla="*/ 12 w 503"/>
                <a:gd name="T11" fmla="*/ 7 h 88"/>
                <a:gd name="T12" fmla="*/ 7 w 503"/>
                <a:gd name="T13" fmla="*/ 4 h 88"/>
                <a:gd name="T14" fmla="*/ 0 w 503"/>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3" h="88">
                  <a:moveTo>
                    <a:pt x="0" y="0"/>
                  </a:moveTo>
                  <a:lnTo>
                    <a:pt x="503" y="88"/>
                  </a:lnTo>
                  <a:lnTo>
                    <a:pt x="498" y="88"/>
                  </a:lnTo>
                  <a:lnTo>
                    <a:pt x="493" y="88"/>
                  </a:lnTo>
                  <a:lnTo>
                    <a:pt x="304" y="58"/>
                  </a:lnTo>
                  <a:lnTo>
                    <a:pt x="12" y="7"/>
                  </a:lnTo>
                  <a:lnTo>
                    <a:pt x="7"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44" name="Freeform 367">
              <a:extLst>
                <a:ext uri="{FF2B5EF4-FFF2-40B4-BE49-F238E27FC236}">
                  <a16:creationId xmlns:a16="http://schemas.microsoft.com/office/drawing/2014/main" id="{45EA8F28-7239-4465-A5C9-10F280BD4093}"/>
                </a:ext>
              </a:extLst>
            </p:cNvPr>
            <p:cNvSpPr>
              <a:spLocks/>
            </p:cNvSpPr>
            <p:nvPr/>
          </p:nvSpPr>
          <p:spPr bwMode="auto">
            <a:xfrm>
              <a:off x="3164" y="1970"/>
              <a:ext cx="441" cy="76"/>
            </a:xfrm>
            <a:custGeom>
              <a:avLst/>
              <a:gdLst>
                <a:gd name="T0" fmla="*/ 0 w 441"/>
                <a:gd name="T1" fmla="*/ 0 h 76"/>
                <a:gd name="T2" fmla="*/ 441 w 441"/>
                <a:gd name="T3" fmla="*/ 76 h 76"/>
                <a:gd name="T4" fmla="*/ 159 w 441"/>
                <a:gd name="T5" fmla="*/ 32 h 76"/>
                <a:gd name="T6" fmla="*/ 19 w 441"/>
                <a:gd name="T7" fmla="*/ 6 h 76"/>
                <a:gd name="T8" fmla="*/ 9 w 441"/>
                <a:gd name="T9" fmla="*/ 3 h 76"/>
                <a:gd name="T10" fmla="*/ 0 w 441"/>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1" h="76">
                  <a:moveTo>
                    <a:pt x="0" y="0"/>
                  </a:moveTo>
                  <a:lnTo>
                    <a:pt x="441" y="76"/>
                  </a:lnTo>
                  <a:lnTo>
                    <a:pt x="159" y="32"/>
                  </a:lnTo>
                  <a:lnTo>
                    <a:pt x="19" y="6"/>
                  </a:lnTo>
                  <a:lnTo>
                    <a:pt x="9"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45" name="Freeform 368">
              <a:extLst>
                <a:ext uri="{FF2B5EF4-FFF2-40B4-BE49-F238E27FC236}">
                  <a16:creationId xmlns:a16="http://schemas.microsoft.com/office/drawing/2014/main" id="{ABBE186A-C608-40AB-AE01-F78738495380}"/>
                </a:ext>
              </a:extLst>
            </p:cNvPr>
            <p:cNvSpPr>
              <a:spLocks/>
            </p:cNvSpPr>
            <p:nvPr/>
          </p:nvSpPr>
          <p:spPr bwMode="auto">
            <a:xfrm>
              <a:off x="3171" y="1973"/>
              <a:ext cx="292" cy="51"/>
            </a:xfrm>
            <a:custGeom>
              <a:avLst/>
              <a:gdLst>
                <a:gd name="T0" fmla="*/ 0 w 292"/>
                <a:gd name="T1" fmla="*/ 0 h 51"/>
                <a:gd name="T2" fmla="*/ 292 w 292"/>
                <a:gd name="T3" fmla="*/ 51 h 51"/>
                <a:gd name="T4" fmla="*/ 35 w 292"/>
                <a:gd name="T5" fmla="*/ 10 h 51"/>
                <a:gd name="T6" fmla="*/ 17 w 292"/>
                <a:gd name="T7" fmla="*/ 5 h 51"/>
                <a:gd name="T8" fmla="*/ 0 w 292"/>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51">
                  <a:moveTo>
                    <a:pt x="0" y="0"/>
                  </a:moveTo>
                  <a:lnTo>
                    <a:pt x="292" y="51"/>
                  </a:lnTo>
                  <a:lnTo>
                    <a:pt x="35" y="10"/>
                  </a:lnTo>
                  <a:lnTo>
                    <a:pt x="17" y="5"/>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46" name="Freeform 369">
              <a:extLst>
                <a:ext uri="{FF2B5EF4-FFF2-40B4-BE49-F238E27FC236}">
                  <a16:creationId xmlns:a16="http://schemas.microsoft.com/office/drawing/2014/main" id="{432B843C-7AE7-4325-A591-6E23D1B14C58}"/>
                </a:ext>
              </a:extLst>
            </p:cNvPr>
            <p:cNvSpPr>
              <a:spLocks/>
            </p:cNvSpPr>
            <p:nvPr/>
          </p:nvSpPr>
          <p:spPr bwMode="auto">
            <a:xfrm>
              <a:off x="3183" y="1976"/>
              <a:ext cx="140" cy="26"/>
            </a:xfrm>
            <a:custGeom>
              <a:avLst/>
              <a:gdLst>
                <a:gd name="T0" fmla="*/ 0 w 140"/>
                <a:gd name="T1" fmla="*/ 0 h 26"/>
                <a:gd name="T2" fmla="*/ 140 w 140"/>
                <a:gd name="T3" fmla="*/ 26 h 26"/>
                <a:gd name="T4" fmla="*/ 23 w 140"/>
                <a:gd name="T5" fmla="*/ 7 h 26"/>
                <a:gd name="T6" fmla="*/ 11 w 140"/>
                <a:gd name="T7" fmla="*/ 4 h 26"/>
                <a:gd name="T8" fmla="*/ 0 w 140"/>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26">
                  <a:moveTo>
                    <a:pt x="0" y="0"/>
                  </a:moveTo>
                  <a:lnTo>
                    <a:pt x="140" y="26"/>
                  </a:lnTo>
                  <a:lnTo>
                    <a:pt x="23" y="7"/>
                  </a:lnTo>
                  <a:lnTo>
                    <a:pt x="11" y="4"/>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47" name="Freeform 370">
              <a:extLst>
                <a:ext uri="{FF2B5EF4-FFF2-40B4-BE49-F238E27FC236}">
                  <a16:creationId xmlns:a16="http://schemas.microsoft.com/office/drawing/2014/main" id="{CBBB392F-2AE5-4BC7-9048-023B7206F107}"/>
                </a:ext>
              </a:extLst>
            </p:cNvPr>
            <p:cNvSpPr>
              <a:spLocks/>
            </p:cNvSpPr>
            <p:nvPr/>
          </p:nvSpPr>
          <p:spPr bwMode="auto">
            <a:xfrm>
              <a:off x="2911" y="1682"/>
              <a:ext cx="1048" cy="372"/>
            </a:xfrm>
            <a:custGeom>
              <a:avLst/>
              <a:gdLst>
                <a:gd name="T0" fmla="*/ 5 w 1048"/>
                <a:gd name="T1" fmla="*/ 2 h 372"/>
                <a:gd name="T2" fmla="*/ 1 w 1048"/>
                <a:gd name="T3" fmla="*/ 10 h 372"/>
                <a:gd name="T4" fmla="*/ 0 w 1048"/>
                <a:gd name="T5" fmla="*/ 21 h 372"/>
                <a:gd name="T6" fmla="*/ 1 w 1048"/>
                <a:gd name="T7" fmla="*/ 29 h 372"/>
                <a:gd name="T8" fmla="*/ 5 w 1048"/>
                <a:gd name="T9" fmla="*/ 37 h 372"/>
                <a:gd name="T10" fmla="*/ 30 w 1048"/>
                <a:gd name="T11" fmla="*/ 70 h 372"/>
                <a:gd name="T12" fmla="*/ 56 w 1048"/>
                <a:gd name="T13" fmla="*/ 102 h 372"/>
                <a:gd name="T14" fmla="*/ 84 w 1048"/>
                <a:gd name="T15" fmla="*/ 132 h 372"/>
                <a:gd name="T16" fmla="*/ 113 w 1048"/>
                <a:gd name="T17" fmla="*/ 162 h 372"/>
                <a:gd name="T18" fmla="*/ 143 w 1048"/>
                <a:gd name="T19" fmla="*/ 193 h 372"/>
                <a:gd name="T20" fmla="*/ 174 w 1048"/>
                <a:gd name="T21" fmla="*/ 222 h 372"/>
                <a:gd name="T22" fmla="*/ 207 w 1048"/>
                <a:gd name="T23" fmla="*/ 249 h 372"/>
                <a:gd name="T24" fmla="*/ 241 w 1048"/>
                <a:gd name="T25" fmla="*/ 277 h 372"/>
                <a:gd name="T26" fmla="*/ 251 w 1048"/>
                <a:gd name="T27" fmla="*/ 286 h 372"/>
                <a:gd name="T28" fmla="*/ 265 w 1048"/>
                <a:gd name="T29" fmla="*/ 293 h 372"/>
                <a:gd name="T30" fmla="*/ 280 w 1048"/>
                <a:gd name="T31" fmla="*/ 296 h 372"/>
                <a:gd name="T32" fmla="*/ 295 w 1048"/>
                <a:gd name="T33" fmla="*/ 301 h 372"/>
                <a:gd name="T34" fmla="*/ 741 w 1048"/>
                <a:gd name="T35" fmla="*/ 372 h 372"/>
                <a:gd name="T36" fmla="*/ 770 w 1048"/>
                <a:gd name="T37" fmla="*/ 372 h 372"/>
                <a:gd name="T38" fmla="*/ 795 w 1048"/>
                <a:gd name="T39" fmla="*/ 372 h 372"/>
                <a:gd name="T40" fmla="*/ 822 w 1048"/>
                <a:gd name="T41" fmla="*/ 370 h 372"/>
                <a:gd name="T42" fmla="*/ 846 w 1048"/>
                <a:gd name="T43" fmla="*/ 369 h 372"/>
                <a:gd name="T44" fmla="*/ 869 w 1048"/>
                <a:gd name="T45" fmla="*/ 365 h 372"/>
                <a:gd name="T46" fmla="*/ 891 w 1048"/>
                <a:gd name="T47" fmla="*/ 360 h 372"/>
                <a:gd name="T48" fmla="*/ 913 w 1048"/>
                <a:gd name="T49" fmla="*/ 355 h 372"/>
                <a:gd name="T50" fmla="*/ 932 w 1048"/>
                <a:gd name="T51" fmla="*/ 348 h 372"/>
                <a:gd name="T52" fmla="*/ 950 w 1048"/>
                <a:gd name="T53" fmla="*/ 340 h 372"/>
                <a:gd name="T54" fmla="*/ 969 w 1048"/>
                <a:gd name="T55" fmla="*/ 331 h 372"/>
                <a:gd name="T56" fmla="*/ 984 w 1048"/>
                <a:gd name="T57" fmla="*/ 321 h 372"/>
                <a:gd name="T58" fmla="*/ 999 w 1048"/>
                <a:gd name="T59" fmla="*/ 311 h 372"/>
                <a:gd name="T60" fmla="*/ 1013 w 1048"/>
                <a:gd name="T61" fmla="*/ 299 h 372"/>
                <a:gd name="T62" fmla="*/ 1026 w 1048"/>
                <a:gd name="T63" fmla="*/ 286 h 372"/>
                <a:gd name="T64" fmla="*/ 1036 w 1048"/>
                <a:gd name="T65" fmla="*/ 272 h 372"/>
                <a:gd name="T66" fmla="*/ 1048 w 1048"/>
                <a:gd name="T67" fmla="*/ 257 h 372"/>
                <a:gd name="T68" fmla="*/ 1038 w 1048"/>
                <a:gd name="T69" fmla="*/ 254 h 372"/>
                <a:gd name="T70" fmla="*/ 1033 w 1048"/>
                <a:gd name="T71" fmla="*/ 250 h 372"/>
                <a:gd name="T72" fmla="*/ 988 w 1048"/>
                <a:gd name="T73" fmla="*/ 213 h 372"/>
                <a:gd name="T74" fmla="*/ 944 w 1048"/>
                <a:gd name="T75" fmla="*/ 179 h 372"/>
                <a:gd name="T76" fmla="*/ 896 w 1048"/>
                <a:gd name="T77" fmla="*/ 149 h 372"/>
                <a:gd name="T78" fmla="*/ 851 w 1048"/>
                <a:gd name="T79" fmla="*/ 122 h 372"/>
                <a:gd name="T80" fmla="*/ 802 w 1048"/>
                <a:gd name="T81" fmla="*/ 97 h 372"/>
                <a:gd name="T82" fmla="*/ 753 w 1048"/>
                <a:gd name="T83" fmla="*/ 76 h 372"/>
                <a:gd name="T84" fmla="*/ 704 w 1048"/>
                <a:gd name="T85" fmla="*/ 58 h 372"/>
                <a:gd name="T86" fmla="*/ 653 w 1048"/>
                <a:gd name="T87" fmla="*/ 42 h 372"/>
                <a:gd name="T88" fmla="*/ 603 w 1048"/>
                <a:gd name="T89" fmla="*/ 29 h 372"/>
                <a:gd name="T90" fmla="*/ 550 w 1048"/>
                <a:gd name="T91" fmla="*/ 19 h 372"/>
                <a:gd name="T92" fmla="*/ 498 w 1048"/>
                <a:gd name="T93" fmla="*/ 10 h 372"/>
                <a:gd name="T94" fmla="*/ 446 w 1048"/>
                <a:gd name="T95" fmla="*/ 5 h 372"/>
                <a:gd name="T96" fmla="*/ 392 w 1048"/>
                <a:gd name="T97" fmla="*/ 2 h 372"/>
                <a:gd name="T98" fmla="*/ 337 w 1048"/>
                <a:gd name="T99" fmla="*/ 0 h 372"/>
                <a:gd name="T100" fmla="*/ 283 w 1048"/>
                <a:gd name="T101" fmla="*/ 0 h 372"/>
                <a:gd name="T102" fmla="*/ 229 w 1048"/>
                <a:gd name="T103" fmla="*/ 2 h 372"/>
                <a:gd name="T104" fmla="*/ 213 w 1048"/>
                <a:gd name="T105" fmla="*/ 4 h 372"/>
                <a:gd name="T106" fmla="*/ 167 w 1048"/>
                <a:gd name="T107" fmla="*/ 4 h 372"/>
                <a:gd name="T108" fmla="*/ 96 w 1048"/>
                <a:gd name="T109" fmla="*/ 4 h 372"/>
                <a:gd name="T110" fmla="*/ 5 w 1048"/>
                <a:gd name="T111" fmla="*/ 2 h 3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8" h="372">
                  <a:moveTo>
                    <a:pt x="5" y="2"/>
                  </a:moveTo>
                  <a:lnTo>
                    <a:pt x="1" y="10"/>
                  </a:lnTo>
                  <a:lnTo>
                    <a:pt x="0" y="21"/>
                  </a:lnTo>
                  <a:lnTo>
                    <a:pt x="1" y="29"/>
                  </a:lnTo>
                  <a:lnTo>
                    <a:pt x="5" y="37"/>
                  </a:lnTo>
                  <a:lnTo>
                    <a:pt x="30" y="70"/>
                  </a:lnTo>
                  <a:lnTo>
                    <a:pt x="56" y="102"/>
                  </a:lnTo>
                  <a:lnTo>
                    <a:pt x="84" y="132"/>
                  </a:lnTo>
                  <a:lnTo>
                    <a:pt x="113" y="162"/>
                  </a:lnTo>
                  <a:lnTo>
                    <a:pt x="143" y="193"/>
                  </a:lnTo>
                  <a:lnTo>
                    <a:pt x="174" y="222"/>
                  </a:lnTo>
                  <a:lnTo>
                    <a:pt x="207" y="249"/>
                  </a:lnTo>
                  <a:lnTo>
                    <a:pt x="241" y="277"/>
                  </a:lnTo>
                  <a:lnTo>
                    <a:pt x="251" y="286"/>
                  </a:lnTo>
                  <a:lnTo>
                    <a:pt x="265" y="293"/>
                  </a:lnTo>
                  <a:lnTo>
                    <a:pt x="280" y="296"/>
                  </a:lnTo>
                  <a:lnTo>
                    <a:pt x="295" y="301"/>
                  </a:lnTo>
                  <a:lnTo>
                    <a:pt x="741" y="372"/>
                  </a:lnTo>
                  <a:lnTo>
                    <a:pt x="770" y="372"/>
                  </a:lnTo>
                  <a:lnTo>
                    <a:pt x="795" y="372"/>
                  </a:lnTo>
                  <a:lnTo>
                    <a:pt x="822" y="370"/>
                  </a:lnTo>
                  <a:lnTo>
                    <a:pt x="846" y="369"/>
                  </a:lnTo>
                  <a:lnTo>
                    <a:pt x="869" y="365"/>
                  </a:lnTo>
                  <a:lnTo>
                    <a:pt x="891" y="360"/>
                  </a:lnTo>
                  <a:lnTo>
                    <a:pt x="913" y="355"/>
                  </a:lnTo>
                  <a:lnTo>
                    <a:pt x="932" y="348"/>
                  </a:lnTo>
                  <a:lnTo>
                    <a:pt x="950" y="340"/>
                  </a:lnTo>
                  <a:lnTo>
                    <a:pt x="969" y="331"/>
                  </a:lnTo>
                  <a:lnTo>
                    <a:pt x="984" y="321"/>
                  </a:lnTo>
                  <a:lnTo>
                    <a:pt x="999" y="311"/>
                  </a:lnTo>
                  <a:lnTo>
                    <a:pt x="1013" y="299"/>
                  </a:lnTo>
                  <a:lnTo>
                    <a:pt x="1026" y="286"/>
                  </a:lnTo>
                  <a:lnTo>
                    <a:pt x="1036" y="272"/>
                  </a:lnTo>
                  <a:lnTo>
                    <a:pt x="1048" y="257"/>
                  </a:lnTo>
                  <a:lnTo>
                    <a:pt x="1038" y="254"/>
                  </a:lnTo>
                  <a:lnTo>
                    <a:pt x="1033" y="250"/>
                  </a:lnTo>
                  <a:lnTo>
                    <a:pt x="988" y="213"/>
                  </a:lnTo>
                  <a:lnTo>
                    <a:pt x="944" y="179"/>
                  </a:lnTo>
                  <a:lnTo>
                    <a:pt x="896" y="149"/>
                  </a:lnTo>
                  <a:lnTo>
                    <a:pt x="851" y="122"/>
                  </a:lnTo>
                  <a:lnTo>
                    <a:pt x="802" y="97"/>
                  </a:lnTo>
                  <a:lnTo>
                    <a:pt x="753" y="76"/>
                  </a:lnTo>
                  <a:lnTo>
                    <a:pt x="704" y="58"/>
                  </a:lnTo>
                  <a:lnTo>
                    <a:pt x="653" y="42"/>
                  </a:lnTo>
                  <a:lnTo>
                    <a:pt x="603" y="29"/>
                  </a:lnTo>
                  <a:lnTo>
                    <a:pt x="550" y="19"/>
                  </a:lnTo>
                  <a:lnTo>
                    <a:pt x="498" y="10"/>
                  </a:lnTo>
                  <a:lnTo>
                    <a:pt x="446" y="5"/>
                  </a:lnTo>
                  <a:lnTo>
                    <a:pt x="392" y="2"/>
                  </a:lnTo>
                  <a:lnTo>
                    <a:pt x="337" y="0"/>
                  </a:lnTo>
                  <a:lnTo>
                    <a:pt x="283" y="0"/>
                  </a:lnTo>
                  <a:lnTo>
                    <a:pt x="229" y="2"/>
                  </a:lnTo>
                  <a:lnTo>
                    <a:pt x="213" y="4"/>
                  </a:lnTo>
                  <a:lnTo>
                    <a:pt x="167" y="4"/>
                  </a:lnTo>
                  <a:lnTo>
                    <a:pt x="96" y="4"/>
                  </a:lnTo>
                  <a:lnTo>
                    <a:pt x="5" y="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48" name="Freeform 371">
              <a:extLst>
                <a:ext uri="{FF2B5EF4-FFF2-40B4-BE49-F238E27FC236}">
                  <a16:creationId xmlns:a16="http://schemas.microsoft.com/office/drawing/2014/main" id="{5557EAD7-72F4-4CBF-87AD-113D5A75DE82}"/>
                </a:ext>
              </a:extLst>
            </p:cNvPr>
            <p:cNvSpPr>
              <a:spLocks/>
            </p:cNvSpPr>
            <p:nvPr/>
          </p:nvSpPr>
          <p:spPr bwMode="auto">
            <a:xfrm>
              <a:off x="2936" y="1699"/>
              <a:ext cx="998" cy="249"/>
            </a:xfrm>
            <a:custGeom>
              <a:avLst/>
              <a:gdLst>
                <a:gd name="T0" fmla="*/ 14 w 998"/>
                <a:gd name="T1" fmla="*/ 25 h 249"/>
                <a:gd name="T2" fmla="*/ 186 w 998"/>
                <a:gd name="T3" fmla="*/ 29 h 249"/>
                <a:gd name="T4" fmla="*/ 328 w 998"/>
                <a:gd name="T5" fmla="*/ 32 h 249"/>
                <a:gd name="T6" fmla="*/ 390 w 998"/>
                <a:gd name="T7" fmla="*/ 34 h 249"/>
                <a:gd name="T8" fmla="*/ 448 w 998"/>
                <a:gd name="T9" fmla="*/ 36 h 249"/>
                <a:gd name="T10" fmla="*/ 502 w 998"/>
                <a:gd name="T11" fmla="*/ 41 h 249"/>
                <a:gd name="T12" fmla="*/ 552 w 998"/>
                <a:gd name="T13" fmla="*/ 47 h 249"/>
                <a:gd name="T14" fmla="*/ 578 w 998"/>
                <a:gd name="T15" fmla="*/ 51 h 249"/>
                <a:gd name="T16" fmla="*/ 603 w 998"/>
                <a:gd name="T17" fmla="*/ 56 h 249"/>
                <a:gd name="T18" fmla="*/ 628 w 998"/>
                <a:gd name="T19" fmla="*/ 63 h 249"/>
                <a:gd name="T20" fmla="*/ 654 w 998"/>
                <a:gd name="T21" fmla="*/ 69 h 249"/>
                <a:gd name="T22" fmla="*/ 679 w 998"/>
                <a:gd name="T23" fmla="*/ 76 h 249"/>
                <a:gd name="T24" fmla="*/ 704 w 998"/>
                <a:gd name="T25" fmla="*/ 86 h 249"/>
                <a:gd name="T26" fmla="*/ 730 w 998"/>
                <a:gd name="T27" fmla="*/ 96 h 249"/>
                <a:gd name="T28" fmla="*/ 755 w 998"/>
                <a:gd name="T29" fmla="*/ 107 h 249"/>
                <a:gd name="T30" fmla="*/ 811 w 998"/>
                <a:gd name="T31" fmla="*/ 134 h 249"/>
                <a:gd name="T32" fmla="*/ 868 w 998"/>
                <a:gd name="T33" fmla="*/ 166 h 249"/>
                <a:gd name="T34" fmla="*/ 930 w 998"/>
                <a:gd name="T35" fmla="*/ 203 h 249"/>
                <a:gd name="T36" fmla="*/ 998 w 998"/>
                <a:gd name="T37" fmla="*/ 249 h 249"/>
                <a:gd name="T38" fmla="*/ 969 w 998"/>
                <a:gd name="T39" fmla="*/ 223 h 249"/>
                <a:gd name="T40" fmla="*/ 941 w 998"/>
                <a:gd name="T41" fmla="*/ 200 h 249"/>
                <a:gd name="T42" fmla="*/ 912 w 998"/>
                <a:gd name="T43" fmla="*/ 179 h 249"/>
                <a:gd name="T44" fmla="*/ 883 w 998"/>
                <a:gd name="T45" fmla="*/ 159 h 249"/>
                <a:gd name="T46" fmla="*/ 853 w 998"/>
                <a:gd name="T47" fmla="*/ 140 h 249"/>
                <a:gd name="T48" fmla="*/ 824 w 998"/>
                <a:gd name="T49" fmla="*/ 123 h 249"/>
                <a:gd name="T50" fmla="*/ 795 w 998"/>
                <a:gd name="T51" fmla="*/ 108 h 249"/>
                <a:gd name="T52" fmla="*/ 765 w 998"/>
                <a:gd name="T53" fmla="*/ 95 h 249"/>
                <a:gd name="T54" fmla="*/ 736 w 998"/>
                <a:gd name="T55" fmla="*/ 81 h 249"/>
                <a:gd name="T56" fmla="*/ 706 w 998"/>
                <a:gd name="T57" fmla="*/ 69 h 249"/>
                <a:gd name="T58" fmla="*/ 675 w 998"/>
                <a:gd name="T59" fmla="*/ 59 h 249"/>
                <a:gd name="T60" fmla="*/ 645 w 998"/>
                <a:gd name="T61" fmla="*/ 51 h 249"/>
                <a:gd name="T62" fmla="*/ 615 w 998"/>
                <a:gd name="T63" fmla="*/ 42 h 249"/>
                <a:gd name="T64" fmla="*/ 584 w 998"/>
                <a:gd name="T65" fmla="*/ 34 h 249"/>
                <a:gd name="T66" fmla="*/ 554 w 998"/>
                <a:gd name="T67" fmla="*/ 29 h 249"/>
                <a:gd name="T68" fmla="*/ 524 w 998"/>
                <a:gd name="T69" fmla="*/ 24 h 249"/>
                <a:gd name="T70" fmla="*/ 461 w 998"/>
                <a:gd name="T71" fmla="*/ 15 h 249"/>
                <a:gd name="T72" fmla="*/ 399 w 998"/>
                <a:gd name="T73" fmla="*/ 9 h 249"/>
                <a:gd name="T74" fmla="*/ 334 w 998"/>
                <a:gd name="T75" fmla="*/ 5 h 249"/>
                <a:gd name="T76" fmla="*/ 270 w 998"/>
                <a:gd name="T77" fmla="*/ 4 h 249"/>
                <a:gd name="T78" fmla="*/ 139 w 998"/>
                <a:gd name="T79" fmla="*/ 2 h 249"/>
                <a:gd name="T80" fmla="*/ 2 w 998"/>
                <a:gd name="T81" fmla="*/ 0 h 249"/>
                <a:gd name="T82" fmla="*/ 0 w 998"/>
                <a:gd name="T83" fmla="*/ 2 h 249"/>
                <a:gd name="T84" fmla="*/ 0 w 998"/>
                <a:gd name="T85" fmla="*/ 4 h 249"/>
                <a:gd name="T86" fmla="*/ 4 w 998"/>
                <a:gd name="T87" fmla="*/ 9 h 249"/>
                <a:gd name="T88" fmla="*/ 9 w 998"/>
                <a:gd name="T89" fmla="*/ 12 h 249"/>
                <a:gd name="T90" fmla="*/ 12 w 998"/>
                <a:gd name="T91" fmla="*/ 17 h 249"/>
                <a:gd name="T92" fmla="*/ 15 w 998"/>
                <a:gd name="T93" fmla="*/ 22 h 249"/>
                <a:gd name="T94" fmla="*/ 15 w 998"/>
                <a:gd name="T95" fmla="*/ 22 h 249"/>
                <a:gd name="T96" fmla="*/ 17 w 998"/>
                <a:gd name="T97" fmla="*/ 24 h 249"/>
                <a:gd name="T98" fmla="*/ 15 w 998"/>
                <a:gd name="T99" fmla="*/ 25 h 249"/>
                <a:gd name="T100" fmla="*/ 14 w 998"/>
                <a:gd name="T101" fmla="*/ 25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98" h="249">
                  <a:moveTo>
                    <a:pt x="14" y="25"/>
                  </a:moveTo>
                  <a:lnTo>
                    <a:pt x="186" y="29"/>
                  </a:lnTo>
                  <a:lnTo>
                    <a:pt x="328" y="32"/>
                  </a:lnTo>
                  <a:lnTo>
                    <a:pt x="390" y="34"/>
                  </a:lnTo>
                  <a:lnTo>
                    <a:pt x="448" y="36"/>
                  </a:lnTo>
                  <a:lnTo>
                    <a:pt x="502" y="41"/>
                  </a:lnTo>
                  <a:lnTo>
                    <a:pt x="552" y="47"/>
                  </a:lnTo>
                  <a:lnTo>
                    <a:pt x="578" y="51"/>
                  </a:lnTo>
                  <a:lnTo>
                    <a:pt x="603" y="56"/>
                  </a:lnTo>
                  <a:lnTo>
                    <a:pt x="628" y="63"/>
                  </a:lnTo>
                  <a:lnTo>
                    <a:pt x="654" y="69"/>
                  </a:lnTo>
                  <a:lnTo>
                    <a:pt x="679" y="76"/>
                  </a:lnTo>
                  <a:lnTo>
                    <a:pt x="704" y="86"/>
                  </a:lnTo>
                  <a:lnTo>
                    <a:pt x="730" y="96"/>
                  </a:lnTo>
                  <a:lnTo>
                    <a:pt x="755" y="107"/>
                  </a:lnTo>
                  <a:lnTo>
                    <a:pt x="811" y="134"/>
                  </a:lnTo>
                  <a:lnTo>
                    <a:pt x="868" y="166"/>
                  </a:lnTo>
                  <a:lnTo>
                    <a:pt x="930" y="203"/>
                  </a:lnTo>
                  <a:lnTo>
                    <a:pt x="998" y="249"/>
                  </a:lnTo>
                  <a:lnTo>
                    <a:pt x="969" y="223"/>
                  </a:lnTo>
                  <a:lnTo>
                    <a:pt x="941" y="200"/>
                  </a:lnTo>
                  <a:lnTo>
                    <a:pt x="912" y="179"/>
                  </a:lnTo>
                  <a:lnTo>
                    <a:pt x="883" y="159"/>
                  </a:lnTo>
                  <a:lnTo>
                    <a:pt x="853" y="140"/>
                  </a:lnTo>
                  <a:lnTo>
                    <a:pt x="824" y="123"/>
                  </a:lnTo>
                  <a:lnTo>
                    <a:pt x="795" y="108"/>
                  </a:lnTo>
                  <a:lnTo>
                    <a:pt x="765" y="95"/>
                  </a:lnTo>
                  <a:lnTo>
                    <a:pt x="736" y="81"/>
                  </a:lnTo>
                  <a:lnTo>
                    <a:pt x="706" y="69"/>
                  </a:lnTo>
                  <a:lnTo>
                    <a:pt x="675" y="59"/>
                  </a:lnTo>
                  <a:lnTo>
                    <a:pt x="645" y="51"/>
                  </a:lnTo>
                  <a:lnTo>
                    <a:pt x="615" y="42"/>
                  </a:lnTo>
                  <a:lnTo>
                    <a:pt x="584" y="34"/>
                  </a:lnTo>
                  <a:lnTo>
                    <a:pt x="554" y="29"/>
                  </a:lnTo>
                  <a:lnTo>
                    <a:pt x="524" y="24"/>
                  </a:lnTo>
                  <a:lnTo>
                    <a:pt x="461" y="15"/>
                  </a:lnTo>
                  <a:lnTo>
                    <a:pt x="399" y="9"/>
                  </a:lnTo>
                  <a:lnTo>
                    <a:pt x="334" y="5"/>
                  </a:lnTo>
                  <a:lnTo>
                    <a:pt x="270" y="4"/>
                  </a:lnTo>
                  <a:lnTo>
                    <a:pt x="139" y="2"/>
                  </a:lnTo>
                  <a:lnTo>
                    <a:pt x="2" y="0"/>
                  </a:lnTo>
                  <a:lnTo>
                    <a:pt x="0" y="2"/>
                  </a:lnTo>
                  <a:lnTo>
                    <a:pt x="0" y="4"/>
                  </a:lnTo>
                  <a:lnTo>
                    <a:pt x="4" y="9"/>
                  </a:lnTo>
                  <a:lnTo>
                    <a:pt x="9" y="12"/>
                  </a:lnTo>
                  <a:lnTo>
                    <a:pt x="12" y="17"/>
                  </a:lnTo>
                  <a:lnTo>
                    <a:pt x="15" y="22"/>
                  </a:lnTo>
                  <a:lnTo>
                    <a:pt x="17" y="24"/>
                  </a:lnTo>
                  <a:lnTo>
                    <a:pt x="15" y="25"/>
                  </a:ln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49" name="Freeform 372">
              <a:extLst>
                <a:ext uri="{FF2B5EF4-FFF2-40B4-BE49-F238E27FC236}">
                  <a16:creationId xmlns:a16="http://schemas.microsoft.com/office/drawing/2014/main" id="{D41088E6-B125-4369-9FD3-CB815236C557}"/>
                </a:ext>
              </a:extLst>
            </p:cNvPr>
            <p:cNvSpPr>
              <a:spLocks/>
            </p:cNvSpPr>
            <p:nvPr/>
          </p:nvSpPr>
          <p:spPr bwMode="auto">
            <a:xfrm>
              <a:off x="2715" y="2111"/>
              <a:ext cx="981" cy="154"/>
            </a:xfrm>
            <a:custGeom>
              <a:avLst/>
              <a:gdLst>
                <a:gd name="T0" fmla="*/ 981 w 981"/>
                <a:gd name="T1" fmla="*/ 154 h 154"/>
                <a:gd name="T2" fmla="*/ 971 w 981"/>
                <a:gd name="T3" fmla="*/ 146 h 154"/>
                <a:gd name="T4" fmla="*/ 959 w 981"/>
                <a:gd name="T5" fmla="*/ 139 h 154"/>
                <a:gd name="T6" fmla="*/ 945 w 981"/>
                <a:gd name="T7" fmla="*/ 132 h 154"/>
                <a:gd name="T8" fmla="*/ 930 w 981"/>
                <a:gd name="T9" fmla="*/ 124 h 154"/>
                <a:gd name="T10" fmla="*/ 896 w 981"/>
                <a:gd name="T11" fmla="*/ 112 h 154"/>
                <a:gd name="T12" fmla="*/ 858 w 981"/>
                <a:gd name="T13" fmla="*/ 98 h 154"/>
                <a:gd name="T14" fmla="*/ 814 w 981"/>
                <a:gd name="T15" fmla="*/ 87 h 154"/>
                <a:gd name="T16" fmla="*/ 765 w 981"/>
                <a:gd name="T17" fmla="*/ 77 h 154"/>
                <a:gd name="T18" fmla="*/ 711 w 981"/>
                <a:gd name="T19" fmla="*/ 66 h 154"/>
                <a:gd name="T20" fmla="*/ 652 w 981"/>
                <a:gd name="T21" fmla="*/ 56 h 154"/>
                <a:gd name="T22" fmla="*/ 588 w 981"/>
                <a:gd name="T23" fmla="*/ 48 h 154"/>
                <a:gd name="T24" fmla="*/ 520 w 981"/>
                <a:gd name="T25" fmla="*/ 39 h 154"/>
                <a:gd name="T26" fmla="*/ 447 w 981"/>
                <a:gd name="T27" fmla="*/ 31 h 154"/>
                <a:gd name="T28" fmla="*/ 371 w 981"/>
                <a:gd name="T29" fmla="*/ 24 h 154"/>
                <a:gd name="T30" fmla="*/ 206 w 981"/>
                <a:gd name="T31" fmla="*/ 12 h 154"/>
                <a:gd name="T32" fmla="*/ 27 w 981"/>
                <a:gd name="T33" fmla="*/ 0 h 154"/>
                <a:gd name="T34" fmla="*/ 0 w 981"/>
                <a:gd name="T35" fmla="*/ 19 h 154"/>
                <a:gd name="T36" fmla="*/ 142 w 981"/>
                <a:gd name="T37" fmla="*/ 26 h 154"/>
                <a:gd name="T38" fmla="*/ 285 w 981"/>
                <a:gd name="T39" fmla="*/ 34 h 154"/>
                <a:gd name="T40" fmla="*/ 429 w 981"/>
                <a:gd name="T41" fmla="*/ 44 h 154"/>
                <a:gd name="T42" fmla="*/ 566 w 981"/>
                <a:gd name="T43" fmla="*/ 58 h 154"/>
                <a:gd name="T44" fmla="*/ 630 w 981"/>
                <a:gd name="T45" fmla="*/ 65 h 154"/>
                <a:gd name="T46" fmla="*/ 692 w 981"/>
                <a:gd name="T47" fmla="*/ 73 h 154"/>
                <a:gd name="T48" fmla="*/ 751 w 981"/>
                <a:gd name="T49" fmla="*/ 83 h 154"/>
                <a:gd name="T50" fmla="*/ 807 w 981"/>
                <a:gd name="T51" fmla="*/ 95 h 154"/>
                <a:gd name="T52" fmla="*/ 858 w 981"/>
                <a:gd name="T53" fmla="*/ 107 h 154"/>
                <a:gd name="T54" fmla="*/ 903 w 981"/>
                <a:gd name="T55" fmla="*/ 120 h 154"/>
                <a:gd name="T56" fmla="*/ 925 w 981"/>
                <a:gd name="T57" fmla="*/ 129 h 154"/>
                <a:gd name="T58" fmla="*/ 945 w 981"/>
                <a:gd name="T59" fmla="*/ 137 h 154"/>
                <a:gd name="T60" fmla="*/ 964 w 981"/>
                <a:gd name="T61" fmla="*/ 146 h 154"/>
                <a:gd name="T62" fmla="*/ 981 w 981"/>
                <a:gd name="T63" fmla="*/ 154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1" h="154">
                  <a:moveTo>
                    <a:pt x="981" y="154"/>
                  </a:moveTo>
                  <a:lnTo>
                    <a:pt x="971" y="146"/>
                  </a:lnTo>
                  <a:lnTo>
                    <a:pt x="959" y="139"/>
                  </a:lnTo>
                  <a:lnTo>
                    <a:pt x="945" y="132"/>
                  </a:lnTo>
                  <a:lnTo>
                    <a:pt x="930" y="124"/>
                  </a:lnTo>
                  <a:lnTo>
                    <a:pt x="896" y="112"/>
                  </a:lnTo>
                  <a:lnTo>
                    <a:pt x="858" y="98"/>
                  </a:lnTo>
                  <a:lnTo>
                    <a:pt x="814" y="87"/>
                  </a:lnTo>
                  <a:lnTo>
                    <a:pt x="765" y="77"/>
                  </a:lnTo>
                  <a:lnTo>
                    <a:pt x="711" y="66"/>
                  </a:lnTo>
                  <a:lnTo>
                    <a:pt x="652" y="56"/>
                  </a:lnTo>
                  <a:lnTo>
                    <a:pt x="588" y="48"/>
                  </a:lnTo>
                  <a:lnTo>
                    <a:pt x="520" y="39"/>
                  </a:lnTo>
                  <a:lnTo>
                    <a:pt x="447" y="31"/>
                  </a:lnTo>
                  <a:lnTo>
                    <a:pt x="371" y="24"/>
                  </a:lnTo>
                  <a:lnTo>
                    <a:pt x="206" y="12"/>
                  </a:lnTo>
                  <a:lnTo>
                    <a:pt x="27" y="0"/>
                  </a:lnTo>
                  <a:lnTo>
                    <a:pt x="0" y="19"/>
                  </a:lnTo>
                  <a:lnTo>
                    <a:pt x="142" y="26"/>
                  </a:lnTo>
                  <a:lnTo>
                    <a:pt x="285" y="34"/>
                  </a:lnTo>
                  <a:lnTo>
                    <a:pt x="429" y="44"/>
                  </a:lnTo>
                  <a:lnTo>
                    <a:pt x="566" y="58"/>
                  </a:lnTo>
                  <a:lnTo>
                    <a:pt x="630" y="65"/>
                  </a:lnTo>
                  <a:lnTo>
                    <a:pt x="692" y="73"/>
                  </a:lnTo>
                  <a:lnTo>
                    <a:pt x="751" y="83"/>
                  </a:lnTo>
                  <a:lnTo>
                    <a:pt x="807" y="95"/>
                  </a:lnTo>
                  <a:lnTo>
                    <a:pt x="858" y="107"/>
                  </a:lnTo>
                  <a:lnTo>
                    <a:pt x="903" y="120"/>
                  </a:lnTo>
                  <a:lnTo>
                    <a:pt x="925" y="129"/>
                  </a:lnTo>
                  <a:lnTo>
                    <a:pt x="945" y="137"/>
                  </a:lnTo>
                  <a:lnTo>
                    <a:pt x="964" y="146"/>
                  </a:lnTo>
                  <a:lnTo>
                    <a:pt x="981"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50" name="Freeform 373">
              <a:extLst>
                <a:ext uri="{FF2B5EF4-FFF2-40B4-BE49-F238E27FC236}">
                  <a16:creationId xmlns:a16="http://schemas.microsoft.com/office/drawing/2014/main" id="{43BF2675-FC17-462B-B920-B6318F1A7ED7}"/>
                </a:ext>
              </a:extLst>
            </p:cNvPr>
            <p:cNvSpPr>
              <a:spLocks/>
            </p:cNvSpPr>
            <p:nvPr/>
          </p:nvSpPr>
          <p:spPr bwMode="auto">
            <a:xfrm>
              <a:off x="1324" y="1757"/>
              <a:ext cx="348" cy="59"/>
            </a:xfrm>
            <a:custGeom>
              <a:avLst/>
              <a:gdLst>
                <a:gd name="T0" fmla="*/ 348 w 348"/>
                <a:gd name="T1" fmla="*/ 59 h 59"/>
                <a:gd name="T2" fmla="*/ 344 w 348"/>
                <a:gd name="T3" fmla="*/ 52 h 59"/>
                <a:gd name="T4" fmla="*/ 339 w 348"/>
                <a:gd name="T5" fmla="*/ 47 h 59"/>
                <a:gd name="T6" fmla="*/ 329 w 348"/>
                <a:gd name="T7" fmla="*/ 42 h 59"/>
                <a:gd name="T8" fmla="*/ 317 w 348"/>
                <a:gd name="T9" fmla="*/ 37 h 59"/>
                <a:gd name="T10" fmla="*/ 285 w 348"/>
                <a:gd name="T11" fmla="*/ 27 h 59"/>
                <a:gd name="T12" fmla="*/ 245 w 348"/>
                <a:gd name="T13" fmla="*/ 18 h 59"/>
                <a:gd name="T14" fmla="*/ 196 w 348"/>
                <a:gd name="T15" fmla="*/ 11 h 59"/>
                <a:gd name="T16" fmla="*/ 140 w 348"/>
                <a:gd name="T17" fmla="*/ 6 h 59"/>
                <a:gd name="T18" fmla="*/ 81 w 348"/>
                <a:gd name="T19" fmla="*/ 1 h 59"/>
                <a:gd name="T20" fmla="*/ 18 w 348"/>
                <a:gd name="T21" fmla="*/ 0 h 59"/>
                <a:gd name="T22" fmla="*/ 0 w 348"/>
                <a:gd name="T23" fmla="*/ 3 h 59"/>
                <a:gd name="T24" fmla="*/ 45 w 348"/>
                <a:gd name="T25" fmla="*/ 8 h 59"/>
                <a:gd name="T26" fmla="*/ 98 w 348"/>
                <a:gd name="T27" fmla="*/ 13 h 59"/>
                <a:gd name="T28" fmla="*/ 152 w 348"/>
                <a:gd name="T29" fmla="*/ 18 h 59"/>
                <a:gd name="T30" fmla="*/ 204 w 348"/>
                <a:gd name="T31" fmla="*/ 23 h 59"/>
                <a:gd name="T32" fmla="*/ 253 w 348"/>
                <a:gd name="T33" fmla="*/ 30 h 59"/>
                <a:gd name="T34" fmla="*/ 295 w 348"/>
                <a:gd name="T35" fmla="*/ 38 h 59"/>
                <a:gd name="T36" fmla="*/ 314 w 348"/>
                <a:gd name="T37" fmla="*/ 42 h 59"/>
                <a:gd name="T38" fmla="*/ 327 w 348"/>
                <a:gd name="T39" fmla="*/ 47 h 59"/>
                <a:gd name="T40" fmla="*/ 339 w 348"/>
                <a:gd name="T41" fmla="*/ 54 h 59"/>
                <a:gd name="T42" fmla="*/ 348 w 348"/>
                <a:gd name="T43" fmla="*/ 59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8" h="59">
                  <a:moveTo>
                    <a:pt x="348" y="59"/>
                  </a:moveTo>
                  <a:lnTo>
                    <a:pt x="344" y="52"/>
                  </a:lnTo>
                  <a:lnTo>
                    <a:pt x="339" y="47"/>
                  </a:lnTo>
                  <a:lnTo>
                    <a:pt x="329" y="42"/>
                  </a:lnTo>
                  <a:lnTo>
                    <a:pt x="317" y="37"/>
                  </a:lnTo>
                  <a:lnTo>
                    <a:pt x="285" y="27"/>
                  </a:lnTo>
                  <a:lnTo>
                    <a:pt x="245" y="18"/>
                  </a:lnTo>
                  <a:lnTo>
                    <a:pt x="196" y="11"/>
                  </a:lnTo>
                  <a:lnTo>
                    <a:pt x="140" y="6"/>
                  </a:lnTo>
                  <a:lnTo>
                    <a:pt x="81" y="1"/>
                  </a:lnTo>
                  <a:lnTo>
                    <a:pt x="18" y="0"/>
                  </a:lnTo>
                  <a:lnTo>
                    <a:pt x="0" y="3"/>
                  </a:lnTo>
                  <a:lnTo>
                    <a:pt x="45" y="8"/>
                  </a:lnTo>
                  <a:lnTo>
                    <a:pt x="98" y="13"/>
                  </a:lnTo>
                  <a:lnTo>
                    <a:pt x="152" y="18"/>
                  </a:lnTo>
                  <a:lnTo>
                    <a:pt x="204" y="23"/>
                  </a:lnTo>
                  <a:lnTo>
                    <a:pt x="253" y="30"/>
                  </a:lnTo>
                  <a:lnTo>
                    <a:pt x="295" y="38"/>
                  </a:lnTo>
                  <a:lnTo>
                    <a:pt x="314" y="42"/>
                  </a:lnTo>
                  <a:lnTo>
                    <a:pt x="327" y="47"/>
                  </a:lnTo>
                  <a:lnTo>
                    <a:pt x="339" y="54"/>
                  </a:lnTo>
                  <a:lnTo>
                    <a:pt x="348"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51" name="Freeform 374">
              <a:extLst>
                <a:ext uri="{FF2B5EF4-FFF2-40B4-BE49-F238E27FC236}">
                  <a16:creationId xmlns:a16="http://schemas.microsoft.com/office/drawing/2014/main" id="{3C2856CA-79D9-4704-B548-1B5C80B318C5}"/>
                </a:ext>
              </a:extLst>
            </p:cNvPr>
            <p:cNvSpPr>
              <a:spLocks/>
            </p:cNvSpPr>
            <p:nvPr/>
          </p:nvSpPr>
          <p:spPr bwMode="auto">
            <a:xfrm>
              <a:off x="2624" y="2130"/>
              <a:ext cx="1074" cy="139"/>
            </a:xfrm>
            <a:custGeom>
              <a:avLst/>
              <a:gdLst>
                <a:gd name="T0" fmla="*/ 1070 w 1074"/>
                <a:gd name="T1" fmla="*/ 139 h 139"/>
                <a:gd name="T2" fmla="*/ 1072 w 1074"/>
                <a:gd name="T3" fmla="*/ 137 h 139"/>
                <a:gd name="T4" fmla="*/ 1074 w 1074"/>
                <a:gd name="T5" fmla="*/ 137 h 139"/>
                <a:gd name="T6" fmla="*/ 1062 w 1074"/>
                <a:gd name="T7" fmla="*/ 128 h 139"/>
                <a:gd name="T8" fmla="*/ 1050 w 1074"/>
                <a:gd name="T9" fmla="*/ 122 h 139"/>
                <a:gd name="T10" fmla="*/ 1035 w 1074"/>
                <a:gd name="T11" fmla="*/ 113 h 139"/>
                <a:gd name="T12" fmla="*/ 1020 w 1074"/>
                <a:gd name="T13" fmla="*/ 107 h 139"/>
                <a:gd name="T14" fmla="*/ 984 w 1074"/>
                <a:gd name="T15" fmla="*/ 95 h 139"/>
                <a:gd name="T16" fmla="*/ 942 w 1074"/>
                <a:gd name="T17" fmla="*/ 83 h 139"/>
                <a:gd name="T18" fmla="*/ 895 w 1074"/>
                <a:gd name="T19" fmla="*/ 71 h 139"/>
                <a:gd name="T20" fmla="*/ 842 w 1074"/>
                <a:gd name="T21" fmla="*/ 61 h 139"/>
                <a:gd name="T22" fmla="*/ 787 w 1074"/>
                <a:gd name="T23" fmla="*/ 52 h 139"/>
                <a:gd name="T24" fmla="*/ 724 w 1074"/>
                <a:gd name="T25" fmla="*/ 44 h 139"/>
                <a:gd name="T26" fmla="*/ 658 w 1074"/>
                <a:gd name="T27" fmla="*/ 37 h 139"/>
                <a:gd name="T28" fmla="*/ 587 w 1074"/>
                <a:gd name="T29" fmla="*/ 30 h 139"/>
                <a:gd name="T30" fmla="*/ 513 w 1074"/>
                <a:gd name="T31" fmla="*/ 24 h 139"/>
                <a:gd name="T32" fmla="*/ 435 w 1074"/>
                <a:gd name="T33" fmla="*/ 19 h 139"/>
                <a:gd name="T34" fmla="*/ 270 w 1074"/>
                <a:gd name="T35" fmla="*/ 8 h 139"/>
                <a:gd name="T36" fmla="*/ 91 w 1074"/>
                <a:gd name="T37" fmla="*/ 0 h 139"/>
                <a:gd name="T38" fmla="*/ 0 w 1074"/>
                <a:gd name="T39" fmla="*/ 63 h 139"/>
                <a:gd name="T40" fmla="*/ 121 w 1074"/>
                <a:gd name="T41" fmla="*/ 56 h 139"/>
                <a:gd name="T42" fmla="*/ 263 w 1074"/>
                <a:gd name="T43" fmla="*/ 52 h 139"/>
                <a:gd name="T44" fmla="*/ 341 w 1074"/>
                <a:gd name="T45" fmla="*/ 51 h 139"/>
                <a:gd name="T46" fmla="*/ 420 w 1074"/>
                <a:gd name="T47" fmla="*/ 51 h 139"/>
                <a:gd name="T48" fmla="*/ 500 w 1074"/>
                <a:gd name="T49" fmla="*/ 51 h 139"/>
                <a:gd name="T50" fmla="*/ 579 w 1074"/>
                <a:gd name="T51" fmla="*/ 54 h 139"/>
                <a:gd name="T52" fmla="*/ 658 w 1074"/>
                <a:gd name="T53" fmla="*/ 58 h 139"/>
                <a:gd name="T54" fmla="*/ 734 w 1074"/>
                <a:gd name="T55" fmla="*/ 63 h 139"/>
                <a:gd name="T56" fmla="*/ 805 w 1074"/>
                <a:gd name="T57" fmla="*/ 69 h 139"/>
                <a:gd name="T58" fmla="*/ 873 w 1074"/>
                <a:gd name="T59" fmla="*/ 79 h 139"/>
                <a:gd name="T60" fmla="*/ 905 w 1074"/>
                <a:gd name="T61" fmla="*/ 85 h 139"/>
                <a:gd name="T62" fmla="*/ 933 w 1074"/>
                <a:gd name="T63" fmla="*/ 90 h 139"/>
                <a:gd name="T64" fmla="*/ 962 w 1074"/>
                <a:gd name="T65" fmla="*/ 96 h 139"/>
                <a:gd name="T66" fmla="*/ 987 w 1074"/>
                <a:gd name="T67" fmla="*/ 103 h 139"/>
                <a:gd name="T68" fmla="*/ 1013 w 1074"/>
                <a:gd name="T69" fmla="*/ 112 h 139"/>
                <a:gd name="T70" fmla="*/ 1035 w 1074"/>
                <a:gd name="T71" fmla="*/ 120 h 139"/>
                <a:gd name="T72" fmla="*/ 1053 w 1074"/>
                <a:gd name="T73" fmla="*/ 130 h 139"/>
                <a:gd name="T74" fmla="*/ 1070 w 1074"/>
                <a:gd name="T75" fmla="*/ 139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4" h="139">
                  <a:moveTo>
                    <a:pt x="1070" y="139"/>
                  </a:moveTo>
                  <a:lnTo>
                    <a:pt x="1072" y="137"/>
                  </a:lnTo>
                  <a:lnTo>
                    <a:pt x="1074" y="137"/>
                  </a:lnTo>
                  <a:lnTo>
                    <a:pt x="1062" y="128"/>
                  </a:lnTo>
                  <a:lnTo>
                    <a:pt x="1050" y="122"/>
                  </a:lnTo>
                  <a:lnTo>
                    <a:pt x="1035" y="113"/>
                  </a:lnTo>
                  <a:lnTo>
                    <a:pt x="1020" y="107"/>
                  </a:lnTo>
                  <a:lnTo>
                    <a:pt x="984" y="95"/>
                  </a:lnTo>
                  <a:lnTo>
                    <a:pt x="942" y="83"/>
                  </a:lnTo>
                  <a:lnTo>
                    <a:pt x="895" y="71"/>
                  </a:lnTo>
                  <a:lnTo>
                    <a:pt x="842" y="61"/>
                  </a:lnTo>
                  <a:lnTo>
                    <a:pt x="787" y="52"/>
                  </a:lnTo>
                  <a:lnTo>
                    <a:pt x="724" y="44"/>
                  </a:lnTo>
                  <a:lnTo>
                    <a:pt x="658" y="37"/>
                  </a:lnTo>
                  <a:lnTo>
                    <a:pt x="587" y="30"/>
                  </a:lnTo>
                  <a:lnTo>
                    <a:pt x="513" y="24"/>
                  </a:lnTo>
                  <a:lnTo>
                    <a:pt x="435" y="19"/>
                  </a:lnTo>
                  <a:lnTo>
                    <a:pt x="270" y="8"/>
                  </a:lnTo>
                  <a:lnTo>
                    <a:pt x="91" y="0"/>
                  </a:lnTo>
                  <a:lnTo>
                    <a:pt x="0" y="63"/>
                  </a:lnTo>
                  <a:lnTo>
                    <a:pt x="121" y="56"/>
                  </a:lnTo>
                  <a:lnTo>
                    <a:pt x="263" y="52"/>
                  </a:lnTo>
                  <a:lnTo>
                    <a:pt x="341" y="51"/>
                  </a:lnTo>
                  <a:lnTo>
                    <a:pt x="420" y="51"/>
                  </a:lnTo>
                  <a:lnTo>
                    <a:pt x="500" y="51"/>
                  </a:lnTo>
                  <a:lnTo>
                    <a:pt x="579" y="54"/>
                  </a:lnTo>
                  <a:lnTo>
                    <a:pt x="658" y="58"/>
                  </a:lnTo>
                  <a:lnTo>
                    <a:pt x="734" y="63"/>
                  </a:lnTo>
                  <a:lnTo>
                    <a:pt x="805" y="69"/>
                  </a:lnTo>
                  <a:lnTo>
                    <a:pt x="873" y="79"/>
                  </a:lnTo>
                  <a:lnTo>
                    <a:pt x="905" y="85"/>
                  </a:lnTo>
                  <a:lnTo>
                    <a:pt x="933" y="90"/>
                  </a:lnTo>
                  <a:lnTo>
                    <a:pt x="962" y="96"/>
                  </a:lnTo>
                  <a:lnTo>
                    <a:pt x="987" y="103"/>
                  </a:lnTo>
                  <a:lnTo>
                    <a:pt x="1013" y="112"/>
                  </a:lnTo>
                  <a:lnTo>
                    <a:pt x="1035" y="120"/>
                  </a:lnTo>
                  <a:lnTo>
                    <a:pt x="1053" y="130"/>
                  </a:lnTo>
                  <a:lnTo>
                    <a:pt x="1070" y="139"/>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52" name="Freeform 375">
              <a:extLst>
                <a:ext uri="{FF2B5EF4-FFF2-40B4-BE49-F238E27FC236}">
                  <a16:creationId xmlns:a16="http://schemas.microsoft.com/office/drawing/2014/main" id="{6EBCEAD3-C6D5-4430-A8A6-529B040F8E60}"/>
                </a:ext>
              </a:extLst>
            </p:cNvPr>
            <p:cNvSpPr>
              <a:spLocks/>
            </p:cNvSpPr>
            <p:nvPr/>
          </p:nvSpPr>
          <p:spPr bwMode="auto">
            <a:xfrm>
              <a:off x="1244" y="1760"/>
              <a:ext cx="428" cy="57"/>
            </a:xfrm>
            <a:custGeom>
              <a:avLst/>
              <a:gdLst>
                <a:gd name="T0" fmla="*/ 426 w 428"/>
                <a:gd name="T1" fmla="*/ 57 h 57"/>
                <a:gd name="T2" fmla="*/ 426 w 428"/>
                <a:gd name="T3" fmla="*/ 56 h 57"/>
                <a:gd name="T4" fmla="*/ 428 w 428"/>
                <a:gd name="T5" fmla="*/ 56 h 57"/>
                <a:gd name="T6" fmla="*/ 422 w 428"/>
                <a:gd name="T7" fmla="*/ 51 h 57"/>
                <a:gd name="T8" fmla="*/ 416 w 428"/>
                <a:gd name="T9" fmla="*/ 44 h 57"/>
                <a:gd name="T10" fmla="*/ 404 w 428"/>
                <a:gd name="T11" fmla="*/ 39 h 57"/>
                <a:gd name="T12" fmla="*/ 389 w 428"/>
                <a:gd name="T13" fmla="*/ 34 h 57"/>
                <a:gd name="T14" fmla="*/ 352 w 428"/>
                <a:gd name="T15" fmla="*/ 25 h 57"/>
                <a:gd name="T16" fmla="*/ 306 w 428"/>
                <a:gd name="T17" fmla="*/ 17 h 57"/>
                <a:gd name="T18" fmla="*/ 252 w 428"/>
                <a:gd name="T19" fmla="*/ 10 h 57"/>
                <a:gd name="T20" fmla="*/ 195 w 428"/>
                <a:gd name="T21" fmla="*/ 5 h 57"/>
                <a:gd name="T22" fmla="*/ 135 w 428"/>
                <a:gd name="T23" fmla="*/ 2 h 57"/>
                <a:gd name="T24" fmla="*/ 76 w 428"/>
                <a:gd name="T25" fmla="*/ 0 h 57"/>
                <a:gd name="T26" fmla="*/ 0 w 428"/>
                <a:gd name="T27" fmla="*/ 15 h 57"/>
                <a:gd name="T28" fmla="*/ 44 w 428"/>
                <a:gd name="T29" fmla="*/ 12 h 57"/>
                <a:gd name="T30" fmla="*/ 103 w 428"/>
                <a:gd name="T31" fmla="*/ 12 h 57"/>
                <a:gd name="T32" fmla="*/ 171 w 428"/>
                <a:gd name="T33" fmla="*/ 13 h 57"/>
                <a:gd name="T34" fmla="*/ 240 w 428"/>
                <a:gd name="T35" fmla="*/ 17 h 57"/>
                <a:gd name="T36" fmla="*/ 274 w 428"/>
                <a:gd name="T37" fmla="*/ 19 h 57"/>
                <a:gd name="T38" fmla="*/ 306 w 428"/>
                <a:gd name="T39" fmla="*/ 22 h 57"/>
                <a:gd name="T40" fmla="*/ 336 w 428"/>
                <a:gd name="T41" fmla="*/ 27 h 57"/>
                <a:gd name="T42" fmla="*/ 363 w 428"/>
                <a:gd name="T43" fmla="*/ 30 h 57"/>
                <a:gd name="T44" fmla="*/ 385 w 428"/>
                <a:gd name="T45" fmla="*/ 37 h 57"/>
                <a:gd name="T46" fmla="*/ 404 w 428"/>
                <a:gd name="T47" fmla="*/ 42 h 57"/>
                <a:gd name="T48" fmla="*/ 412 w 428"/>
                <a:gd name="T49" fmla="*/ 46 h 57"/>
                <a:gd name="T50" fmla="*/ 417 w 428"/>
                <a:gd name="T51" fmla="*/ 49 h 57"/>
                <a:gd name="T52" fmla="*/ 422 w 428"/>
                <a:gd name="T53" fmla="*/ 52 h 57"/>
                <a:gd name="T54" fmla="*/ 426 w 428"/>
                <a:gd name="T55" fmla="*/ 57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8" h="57">
                  <a:moveTo>
                    <a:pt x="426" y="57"/>
                  </a:moveTo>
                  <a:lnTo>
                    <a:pt x="426" y="56"/>
                  </a:lnTo>
                  <a:lnTo>
                    <a:pt x="428" y="56"/>
                  </a:lnTo>
                  <a:lnTo>
                    <a:pt x="422" y="51"/>
                  </a:lnTo>
                  <a:lnTo>
                    <a:pt x="416" y="44"/>
                  </a:lnTo>
                  <a:lnTo>
                    <a:pt x="404" y="39"/>
                  </a:lnTo>
                  <a:lnTo>
                    <a:pt x="389" y="34"/>
                  </a:lnTo>
                  <a:lnTo>
                    <a:pt x="352" y="25"/>
                  </a:lnTo>
                  <a:lnTo>
                    <a:pt x="306" y="17"/>
                  </a:lnTo>
                  <a:lnTo>
                    <a:pt x="252" y="10"/>
                  </a:lnTo>
                  <a:lnTo>
                    <a:pt x="195" y="5"/>
                  </a:lnTo>
                  <a:lnTo>
                    <a:pt x="135" y="2"/>
                  </a:lnTo>
                  <a:lnTo>
                    <a:pt x="76" y="0"/>
                  </a:lnTo>
                  <a:lnTo>
                    <a:pt x="0" y="15"/>
                  </a:lnTo>
                  <a:lnTo>
                    <a:pt x="44" y="12"/>
                  </a:lnTo>
                  <a:lnTo>
                    <a:pt x="103" y="12"/>
                  </a:lnTo>
                  <a:lnTo>
                    <a:pt x="171" y="13"/>
                  </a:lnTo>
                  <a:lnTo>
                    <a:pt x="240" y="17"/>
                  </a:lnTo>
                  <a:lnTo>
                    <a:pt x="274" y="19"/>
                  </a:lnTo>
                  <a:lnTo>
                    <a:pt x="306" y="22"/>
                  </a:lnTo>
                  <a:lnTo>
                    <a:pt x="336" y="27"/>
                  </a:lnTo>
                  <a:lnTo>
                    <a:pt x="363" y="30"/>
                  </a:lnTo>
                  <a:lnTo>
                    <a:pt x="385" y="37"/>
                  </a:lnTo>
                  <a:lnTo>
                    <a:pt x="404" y="42"/>
                  </a:lnTo>
                  <a:lnTo>
                    <a:pt x="412" y="46"/>
                  </a:lnTo>
                  <a:lnTo>
                    <a:pt x="417" y="49"/>
                  </a:lnTo>
                  <a:lnTo>
                    <a:pt x="422" y="52"/>
                  </a:lnTo>
                  <a:lnTo>
                    <a:pt x="426" y="57"/>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53" name="Freeform 376">
              <a:extLst>
                <a:ext uri="{FF2B5EF4-FFF2-40B4-BE49-F238E27FC236}">
                  <a16:creationId xmlns:a16="http://schemas.microsoft.com/office/drawing/2014/main" id="{88C9C46A-66C6-420F-AFAC-2D668EC44A87}"/>
                </a:ext>
              </a:extLst>
            </p:cNvPr>
            <p:cNvSpPr>
              <a:spLocks/>
            </p:cNvSpPr>
            <p:nvPr/>
          </p:nvSpPr>
          <p:spPr bwMode="auto">
            <a:xfrm>
              <a:off x="2487" y="2191"/>
              <a:ext cx="1197" cy="93"/>
            </a:xfrm>
            <a:custGeom>
              <a:avLst/>
              <a:gdLst>
                <a:gd name="T0" fmla="*/ 1180 w 1197"/>
                <a:gd name="T1" fmla="*/ 91 h 93"/>
                <a:gd name="T2" fmla="*/ 1197 w 1197"/>
                <a:gd name="T3" fmla="*/ 83 h 93"/>
                <a:gd name="T4" fmla="*/ 1177 w 1197"/>
                <a:gd name="T5" fmla="*/ 73 h 93"/>
                <a:gd name="T6" fmla="*/ 1155 w 1197"/>
                <a:gd name="T7" fmla="*/ 62 h 93"/>
                <a:gd name="T8" fmla="*/ 1131 w 1197"/>
                <a:gd name="T9" fmla="*/ 54 h 93"/>
                <a:gd name="T10" fmla="*/ 1106 w 1197"/>
                <a:gd name="T11" fmla="*/ 46 h 93"/>
                <a:gd name="T12" fmla="*/ 1079 w 1197"/>
                <a:gd name="T13" fmla="*/ 39 h 93"/>
                <a:gd name="T14" fmla="*/ 1049 w 1197"/>
                <a:gd name="T15" fmla="*/ 32 h 93"/>
                <a:gd name="T16" fmla="*/ 1018 w 1197"/>
                <a:gd name="T17" fmla="*/ 27 h 93"/>
                <a:gd name="T18" fmla="*/ 986 w 1197"/>
                <a:gd name="T19" fmla="*/ 22 h 93"/>
                <a:gd name="T20" fmla="*/ 917 w 1197"/>
                <a:gd name="T21" fmla="*/ 13 h 93"/>
                <a:gd name="T22" fmla="*/ 844 w 1197"/>
                <a:gd name="T23" fmla="*/ 7 h 93"/>
                <a:gd name="T24" fmla="*/ 768 w 1197"/>
                <a:gd name="T25" fmla="*/ 3 h 93"/>
                <a:gd name="T26" fmla="*/ 691 w 1197"/>
                <a:gd name="T27" fmla="*/ 0 h 93"/>
                <a:gd name="T28" fmla="*/ 611 w 1197"/>
                <a:gd name="T29" fmla="*/ 0 h 93"/>
                <a:gd name="T30" fmla="*/ 532 w 1197"/>
                <a:gd name="T31" fmla="*/ 0 h 93"/>
                <a:gd name="T32" fmla="*/ 453 w 1197"/>
                <a:gd name="T33" fmla="*/ 2 h 93"/>
                <a:gd name="T34" fmla="*/ 377 w 1197"/>
                <a:gd name="T35" fmla="*/ 5 h 93"/>
                <a:gd name="T36" fmla="*/ 235 w 1197"/>
                <a:gd name="T37" fmla="*/ 12 h 93"/>
                <a:gd name="T38" fmla="*/ 111 w 1197"/>
                <a:gd name="T39" fmla="*/ 17 h 93"/>
                <a:gd name="T40" fmla="*/ 0 w 1197"/>
                <a:gd name="T41" fmla="*/ 93 h 93"/>
                <a:gd name="T42" fmla="*/ 56 w 1197"/>
                <a:gd name="T43" fmla="*/ 84 h 93"/>
                <a:gd name="T44" fmla="*/ 120 w 1197"/>
                <a:gd name="T45" fmla="*/ 74 h 93"/>
                <a:gd name="T46" fmla="*/ 193 w 1197"/>
                <a:gd name="T47" fmla="*/ 66 h 93"/>
                <a:gd name="T48" fmla="*/ 270 w 1197"/>
                <a:gd name="T49" fmla="*/ 57 h 93"/>
                <a:gd name="T50" fmla="*/ 355 w 1197"/>
                <a:gd name="T51" fmla="*/ 49 h 93"/>
                <a:gd name="T52" fmla="*/ 442 w 1197"/>
                <a:gd name="T53" fmla="*/ 42 h 93"/>
                <a:gd name="T54" fmla="*/ 532 w 1197"/>
                <a:gd name="T55" fmla="*/ 37 h 93"/>
                <a:gd name="T56" fmla="*/ 621 w 1197"/>
                <a:gd name="T57" fmla="*/ 32 h 93"/>
                <a:gd name="T58" fmla="*/ 709 w 1197"/>
                <a:gd name="T59" fmla="*/ 30 h 93"/>
                <a:gd name="T60" fmla="*/ 797 w 1197"/>
                <a:gd name="T61" fmla="*/ 30 h 93"/>
                <a:gd name="T62" fmla="*/ 878 w 1197"/>
                <a:gd name="T63" fmla="*/ 32 h 93"/>
                <a:gd name="T64" fmla="*/ 956 w 1197"/>
                <a:gd name="T65" fmla="*/ 37 h 93"/>
                <a:gd name="T66" fmla="*/ 993 w 1197"/>
                <a:gd name="T67" fmla="*/ 40 h 93"/>
                <a:gd name="T68" fmla="*/ 1027 w 1197"/>
                <a:gd name="T69" fmla="*/ 46 h 93"/>
                <a:gd name="T70" fmla="*/ 1059 w 1197"/>
                <a:gd name="T71" fmla="*/ 51 h 93"/>
                <a:gd name="T72" fmla="*/ 1087 w 1197"/>
                <a:gd name="T73" fmla="*/ 57 h 93"/>
                <a:gd name="T74" fmla="*/ 1116 w 1197"/>
                <a:gd name="T75" fmla="*/ 64 h 93"/>
                <a:gd name="T76" fmla="*/ 1140 w 1197"/>
                <a:gd name="T77" fmla="*/ 73 h 93"/>
                <a:gd name="T78" fmla="*/ 1162 w 1197"/>
                <a:gd name="T79" fmla="*/ 81 h 93"/>
                <a:gd name="T80" fmla="*/ 1180 w 1197"/>
                <a:gd name="T81" fmla="*/ 91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7" h="93">
                  <a:moveTo>
                    <a:pt x="1180" y="91"/>
                  </a:moveTo>
                  <a:lnTo>
                    <a:pt x="1197" y="83"/>
                  </a:lnTo>
                  <a:lnTo>
                    <a:pt x="1177" y="73"/>
                  </a:lnTo>
                  <a:lnTo>
                    <a:pt x="1155" y="62"/>
                  </a:lnTo>
                  <a:lnTo>
                    <a:pt x="1131" y="54"/>
                  </a:lnTo>
                  <a:lnTo>
                    <a:pt x="1106" y="46"/>
                  </a:lnTo>
                  <a:lnTo>
                    <a:pt x="1079" y="39"/>
                  </a:lnTo>
                  <a:lnTo>
                    <a:pt x="1049" y="32"/>
                  </a:lnTo>
                  <a:lnTo>
                    <a:pt x="1018" y="27"/>
                  </a:lnTo>
                  <a:lnTo>
                    <a:pt x="986" y="22"/>
                  </a:lnTo>
                  <a:lnTo>
                    <a:pt x="917" y="13"/>
                  </a:lnTo>
                  <a:lnTo>
                    <a:pt x="844" y="7"/>
                  </a:lnTo>
                  <a:lnTo>
                    <a:pt x="768" y="3"/>
                  </a:lnTo>
                  <a:lnTo>
                    <a:pt x="691" y="0"/>
                  </a:lnTo>
                  <a:lnTo>
                    <a:pt x="611" y="0"/>
                  </a:lnTo>
                  <a:lnTo>
                    <a:pt x="532" y="0"/>
                  </a:lnTo>
                  <a:lnTo>
                    <a:pt x="453" y="2"/>
                  </a:lnTo>
                  <a:lnTo>
                    <a:pt x="377" y="5"/>
                  </a:lnTo>
                  <a:lnTo>
                    <a:pt x="235" y="12"/>
                  </a:lnTo>
                  <a:lnTo>
                    <a:pt x="111" y="17"/>
                  </a:lnTo>
                  <a:lnTo>
                    <a:pt x="0" y="93"/>
                  </a:lnTo>
                  <a:lnTo>
                    <a:pt x="56" y="84"/>
                  </a:lnTo>
                  <a:lnTo>
                    <a:pt x="120" y="74"/>
                  </a:lnTo>
                  <a:lnTo>
                    <a:pt x="193" y="66"/>
                  </a:lnTo>
                  <a:lnTo>
                    <a:pt x="270" y="57"/>
                  </a:lnTo>
                  <a:lnTo>
                    <a:pt x="355" y="49"/>
                  </a:lnTo>
                  <a:lnTo>
                    <a:pt x="442" y="42"/>
                  </a:lnTo>
                  <a:lnTo>
                    <a:pt x="532" y="37"/>
                  </a:lnTo>
                  <a:lnTo>
                    <a:pt x="621" y="32"/>
                  </a:lnTo>
                  <a:lnTo>
                    <a:pt x="709" y="30"/>
                  </a:lnTo>
                  <a:lnTo>
                    <a:pt x="797" y="30"/>
                  </a:lnTo>
                  <a:lnTo>
                    <a:pt x="878" y="32"/>
                  </a:lnTo>
                  <a:lnTo>
                    <a:pt x="956" y="37"/>
                  </a:lnTo>
                  <a:lnTo>
                    <a:pt x="993" y="40"/>
                  </a:lnTo>
                  <a:lnTo>
                    <a:pt x="1027" y="46"/>
                  </a:lnTo>
                  <a:lnTo>
                    <a:pt x="1059" y="51"/>
                  </a:lnTo>
                  <a:lnTo>
                    <a:pt x="1087" y="57"/>
                  </a:lnTo>
                  <a:lnTo>
                    <a:pt x="1116" y="64"/>
                  </a:lnTo>
                  <a:lnTo>
                    <a:pt x="1140" y="73"/>
                  </a:lnTo>
                  <a:lnTo>
                    <a:pt x="1162" y="81"/>
                  </a:lnTo>
                  <a:lnTo>
                    <a:pt x="1180" y="9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54" name="Freeform 377">
              <a:extLst>
                <a:ext uri="{FF2B5EF4-FFF2-40B4-BE49-F238E27FC236}">
                  <a16:creationId xmlns:a16="http://schemas.microsoft.com/office/drawing/2014/main" id="{2FCD613E-F933-4D4F-BD13-907B28D4982D}"/>
                </a:ext>
              </a:extLst>
            </p:cNvPr>
            <p:cNvSpPr>
              <a:spLocks/>
            </p:cNvSpPr>
            <p:nvPr/>
          </p:nvSpPr>
          <p:spPr bwMode="auto">
            <a:xfrm>
              <a:off x="1153" y="1779"/>
              <a:ext cx="512" cy="42"/>
            </a:xfrm>
            <a:custGeom>
              <a:avLst/>
              <a:gdLst>
                <a:gd name="T0" fmla="*/ 505 w 512"/>
                <a:gd name="T1" fmla="*/ 42 h 42"/>
                <a:gd name="T2" fmla="*/ 512 w 512"/>
                <a:gd name="T3" fmla="*/ 38 h 42"/>
                <a:gd name="T4" fmla="*/ 508 w 512"/>
                <a:gd name="T5" fmla="*/ 35 h 42"/>
                <a:gd name="T6" fmla="*/ 503 w 512"/>
                <a:gd name="T7" fmla="*/ 32 h 42"/>
                <a:gd name="T8" fmla="*/ 497 w 512"/>
                <a:gd name="T9" fmla="*/ 28 h 42"/>
                <a:gd name="T10" fmla="*/ 488 w 512"/>
                <a:gd name="T11" fmla="*/ 25 h 42"/>
                <a:gd name="T12" fmla="*/ 468 w 512"/>
                <a:gd name="T13" fmla="*/ 18 h 42"/>
                <a:gd name="T14" fmla="*/ 443 w 512"/>
                <a:gd name="T15" fmla="*/ 13 h 42"/>
                <a:gd name="T16" fmla="*/ 414 w 512"/>
                <a:gd name="T17" fmla="*/ 10 h 42"/>
                <a:gd name="T18" fmla="*/ 382 w 512"/>
                <a:gd name="T19" fmla="*/ 6 h 42"/>
                <a:gd name="T20" fmla="*/ 348 w 512"/>
                <a:gd name="T21" fmla="*/ 3 h 42"/>
                <a:gd name="T22" fmla="*/ 313 w 512"/>
                <a:gd name="T23" fmla="*/ 1 h 42"/>
                <a:gd name="T24" fmla="*/ 240 w 512"/>
                <a:gd name="T25" fmla="*/ 0 h 42"/>
                <a:gd name="T26" fmla="*/ 171 w 512"/>
                <a:gd name="T27" fmla="*/ 0 h 42"/>
                <a:gd name="T28" fmla="*/ 110 w 512"/>
                <a:gd name="T29" fmla="*/ 0 h 42"/>
                <a:gd name="T30" fmla="*/ 64 w 512"/>
                <a:gd name="T31" fmla="*/ 3 h 42"/>
                <a:gd name="T32" fmla="*/ 0 w 512"/>
                <a:gd name="T33" fmla="*/ 30 h 42"/>
                <a:gd name="T34" fmla="*/ 47 w 512"/>
                <a:gd name="T35" fmla="*/ 25 h 42"/>
                <a:gd name="T36" fmla="*/ 115 w 512"/>
                <a:gd name="T37" fmla="*/ 20 h 42"/>
                <a:gd name="T38" fmla="*/ 194 w 512"/>
                <a:gd name="T39" fmla="*/ 16 h 42"/>
                <a:gd name="T40" fmla="*/ 277 w 512"/>
                <a:gd name="T41" fmla="*/ 13 h 42"/>
                <a:gd name="T42" fmla="*/ 319 w 512"/>
                <a:gd name="T43" fmla="*/ 13 h 42"/>
                <a:gd name="T44" fmla="*/ 358 w 512"/>
                <a:gd name="T45" fmla="*/ 15 h 42"/>
                <a:gd name="T46" fmla="*/ 395 w 512"/>
                <a:gd name="T47" fmla="*/ 16 h 42"/>
                <a:gd name="T48" fmla="*/ 427 w 512"/>
                <a:gd name="T49" fmla="*/ 18 h 42"/>
                <a:gd name="T50" fmla="*/ 456 w 512"/>
                <a:gd name="T51" fmla="*/ 22 h 42"/>
                <a:gd name="T52" fmla="*/ 480 w 512"/>
                <a:gd name="T53" fmla="*/ 27 h 42"/>
                <a:gd name="T54" fmla="*/ 488 w 512"/>
                <a:gd name="T55" fmla="*/ 30 h 42"/>
                <a:gd name="T56" fmla="*/ 497 w 512"/>
                <a:gd name="T57" fmla="*/ 33 h 42"/>
                <a:gd name="T58" fmla="*/ 502 w 512"/>
                <a:gd name="T59" fmla="*/ 37 h 42"/>
                <a:gd name="T60" fmla="*/ 505 w 512"/>
                <a:gd name="T61" fmla="*/ 42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2" h="42">
                  <a:moveTo>
                    <a:pt x="505" y="42"/>
                  </a:moveTo>
                  <a:lnTo>
                    <a:pt x="512" y="38"/>
                  </a:lnTo>
                  <a:lnTo>
                    <a:pt x="508" y="35"/>
                  </a:lnTo>
                  <a:lnTo>
                    <a:pt x="503" y="32"/>
                  </a:lnTo>
                  <a:lnTo>
                    <a:pt x="497" y="28"/>
                  </a:lnTo>
                  <a:lnTo>
                    <a:pt x="488" y="25"/>
                  </a:lnTo>
                  <a:lnTo>
                    <a:pt x="468" y="18"/>
                  </a:lnTo>
                  <a:lnTo>
                    <a:pt x="443" y="13"/>
                  </a:lnTo>
                  <a:lnTo>
                    <a:pt x="414" y="10"/>
                  </a:lnTo>
                  <a:lnTo>
                    <a:pt x="382" y="6"/>
                  </a:lnTo>
                  <a:lnTo>
                    <a:pt x="348" y="3"/>
                  </a:lnTo>
                  <a:lnTo>
                    <a:pt x="313" y="1"/>
                  </a:lnTo>
                  <a:lnTo>
                    <a:pt x="240" y="0"/>
                  </a:lnTo>
                  <a:lnTo>
                    <a:pt x="171" y="0"/>
                  </a:lnTo>
                  <a:lnTo>
                    <a:pt x="110" y="0"/>
                  </a:lnTo>
                  <a:lnTo>
                    <a:pt x="64" y="3"/>
                  </a:lnTo>
                  <a:lnTo>
                    <a:pt x="0" y="30"/>
                  </a:lnTo>
                  <a:lnTo>
                    <a:pt x="47" y="25"/>
                  </a:lnTo>
                  <a:lnTo>
                    <a:pt x="115" y="20"/>
                  </a:lnTo>
                  <a:lnTo>
                    <a:pt x="194" y="16"/>
                  </a:lnTo>
                  <a:lnTo>
                    <a:pt x="277" y="13"/>
                  </a:lnTo>
                  <a:lnTo>
                    <a:pt x="319" y="13"/>
                  </a:lnTo>
                  <a:lnTo>
                    <a:pt x="358" y="15"/>
                  </a:lnTo>
                  <a:lnTo>
                    <a:pt x="395" y="16"/>
                  </a:lnTo>
                  <a:lnTo>
                    <a:pt x="427" y="18"/>
                  </a:lnTo>
                  <a:lnTo>
                    <a:pt x="456" y="22"/>
                  </a:lnTo>
                  <a:lnTo>
                    <a:pt x="480" y="27"/>
                  </a:lnTo>
                  <a:lnTo>
                    <a:pt x="488" y="30"/>
                  </a:lnTo>
                  <a:lnTo>
                    <a:pt x="497" y="33"/>
                  </a:lnTo>
                  <a:lnTo>
                    <a:pt x="502" y="37"/>
                  </a:lnTo>
                  <a:lnTo>
                    <a:pt x="505" y="4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55" name="Freeform 378">
              <a:extLst>
                <a:ext uri="{FF2B5EF4-FFF2-40B4-BE49-F238E27FC236}">
                  <a16:creationId xmlns:a16="http://schemas.microsoft.com/office/drawing/2014/main" id="{27113247-036C-4644-ADB1-69954AD29A02}"/>
                </a:ext>
              </a:extLst>
            </p:cNvPr>
            <p:cNvSpPr>
              <a:spLocks/>
            </p:cNvSpPr>
            <p:nvPr/>
          </p:nvSpPr>
          <p:spPr bwMode="auto">
            <a:xfrm>
              <a:off x="1785" y="2267"/>
              <a:ext cx="1869" cy="796"/>
            </a:xfrm>
            <a:custGeom>
              <a:avLst/>
              <a:gdLst>
                <a:gd name="T0" fmla="*/ 376 w 1869"/>
                <a:gd name="T1" fmla="*/ 776 h 796"/>
                <a:gd name="T2" fmla="*/ 363 w 1869"/>
                <a:gd name="T3" fmla="*/ 782 h 796"/>
                <a:gd name="T4" fmla="*/ 347 w 1869"/>
                <a:gd name="T5" fmla="*/ 787 h 796"/>
                <a:gd name="T6" fmla="*/ 332 w 1869"/>
                <a:gd name="T7" fmla="*/ 792 h 796"/>
                <a:gd name="T8" fmla="*/ 317 w 1869"/>
                <a:gd name="T9" fmla="*/ 794 h 796"/>
                <a:gd name="T10" fmla="*/ 302 w 1869"/>
                <a:gd name="T11" fmla="*/ 796 h 796"/>
                <a:gd name="T12" fmla="*/ 285 w 1869"/>
                <a:gd name="T13" fmla="*/ 796 h 796"/>
                <a:gd name="T14" fmla="*/ 268 w 1869"/>
                <a:gd name="T15" fmla="*/ 796 h 796"/>
                <a:gd name="T16" fmla="*/ 248 w 1869"/>
                <a:gd name="T17" fmla="*/ 794 h 796"/>
                <a:gd name="T18" fmla="*/ 189 w 1869"/>
                <a:gd name="T19" fmla="*/ 782 h 796"/>
                <a:gd name="T20" fmla="*/ 123 w 1869"/>
                <a:gd name="T21" fmla="*/ 771 h 796"/>
                <a:gd name="T22" fmla="*/ 59 w 1869"/>
                <a:gd name="T23" fmla="*/ 757 h 796"/>
                <a:gd name="T24" fmla="*/ 0 w 1869"/>
                <a:gd name="T25" fmla="*/ 743 h 796"/>
                <a:gd name="T26" fmla="*/ 3 w 1869"/>
                <a:gd name="T27" fmla="*/ 732 h 796"/>
                <a:gd name="T28" fmla="*/ 11 w 1869"/>
                <a:gd name="T29" fmla="*/ 720 h 796"/>
                <a:gd name="T30" fmla="*/ 23 w 1869"/>
                <a:gd name="T31" fmla="*/ 708 h 796"/>
                <a:gd name="T32" fmla="*/ 42 w 1869"/>
                <a:gd name="T33" fmla="*/ 694 h 796"/>
                <a:gd name="T34" fmla="*/ 140 w 1869"/>
                <a:gd name="T35" fmla="*/ 671 h 796"/>
                <a:gd name="T36" fmla="*/ 241 w 1869"/>
                <a:gd name="T37" fmla="*/ 644 h 796"/>
                <a:gd name="T38" fmla="*/ 346 w 1869"/>
                <a:gd name="T39" fmla="*/ 613 h 796"/>
                <a:gd name="T40" fmla="*/ 454 w 1869"/>
                <a:gd name="T41" fmla="*/ 578 h 796"/>
                <a:gd name="T42" fmla="*/ 565 w 1869"/>
                <a:gd name="T43" fmla="*/ 542 h 796"/>
                <a:gd name="T44" fmla="*/ 678 w 1869"/>
                <a:gd name="T45" fmla="*/ 502 h 796"/>
                <a:gd name="T46" fmla="*/ 792 w 1869"/>
                <a:gd name="T47" fmla="*/ 460 h 796"/>
                <a:gd name="T48" fmla="*/ 908 w 1869"/>
                <a:gd name="T49" fmla="*/ 416 h 796"/>
                <a:gd name="T50" fmla="*/ 1023 w 1869"/>
                <a:gd name="T51" fmla="*/ 368 h 796"/>
                <a:gd name="T52" fmla="*/ 1139 w 1869"/>
                <a:gd name="T53" fmla="*/ 319 h 796"/>
                <a:gd name="T54" fmla="*/ 1258 w 1869"/>
                <a:gd name="T55" fmla="*/ 269 h 796"/>
                <a:gd name="T56" fmla="*/ 1372 w 1869"/>
                <a:gd name="T57" fmla="*/ 218 h 796"/>
                <a:gd name="T58" fmla="*/ 1489 w 1869"/>
                <a:gd name="T59" fmla="*/ 164 h 796"/>
                <a:gd name="T60" fmla="*/ 1602 w 1869"/>
                <a:gd name="T61" fmla="*/ 110 h 796"/>
                <a:gd name="T62" fmla="*/ 1713 w 1869"/>
                <a:gd name="T63" fmla="*/ 56 h 796"/>
                <a:gd name="T64" fmla="*/ 1825 w 1869"/>
                <a:gd name="T65" fmla="*/ 0 h 796"/>
                <a:gd name="T66" fmla="*/ 1838 w 1869"/>
                <a:gd name="T67" fmla="*/ 5 h 796"/>
                <a:gd name="T68" fmla="*/ 1850 w 1869"/>
                <a:gd name="T69" fmla="*/ 10 h 796"/>
                <a:gd name="T70" fmla="*/ 1862 w 1869"/>
                <a:gd name="T71" fmla="*/ 17 h 796"/>
                <a:gd name="T72" fmla="*/ 1869 w 1869"/>
                <a:gd name="T73" fmla="*/ 24 h 796"/>
                <a:gd name="T74" fmla="*/ 376 w 1869"/>
                <a:gd name="T75" fmla="*/ 776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69" h="796">
                  <a:moveTo>
                    <a:pt x="376" y="776"/>
                  </a:moveTo>
                  <a:lnTo>
                    <a:pt x="363" y="782"/>
                  </a:lnTo>
                  <a:lnTo>
                    <a:pt x="347" y="787"/>
                  </a:lnTo>
                  <a:lnTo>
                    <a:pt x="332" y="792"/>
                  </a:lnTo>
                  <a:lnTo>
                    <a:pt x="317" y="794"/>
                  </a:lnTo>
                  <a:lnTo>
                    <a:pt x="302" y="796"/>
                  </a:lnTo>
                  <a:lnTo>
                    <a:pt x="285" y="796"/>
                  </a:lnTo>
                  <a:lnTo>
                    <a:pt x="268" y="796"/>
                  </a:lnTo>
                  <a:lnTo>
                    <a:pt x="248" y="794"/>
                  </a:lnTo>
                  <a:lnTo>
                    <a:pt x="189" y="782"/>
                  </a:lnTo>
                  <a:lnTo>
                    <a:pt x="123" y="771"/>
                  </a:lnTo>
                  <a:lnTo>
                    <a:pt x="59" y="757"/>
                  </a:lnTo>
                  <a:lnTo>
                    <a:pt x="0" y="743"/>
                  </a:lnTo>
                  <a:lnTo>
                    <a:pt x="3" y="732"/>
                  </a:lnTo>
                  <a:lnTo>
                    <a:pt x="11" y="720"/>
                  </a:lnTo>
                  <a:lnTo>
                    <a:pt x="23" y="708"/>
                  </a:lnTo>
                  <a:lnTo>
                    <a:pt x="42" y="694"/>
                  </a:lnTo>
                  <a:lnTo>
                    <a:pt x="140" y="671"/>
                  </a:lnTo>
                  <a:lnTo>
                    <a:pt x="241" y="644"/>
                  </a:lnTo>
                  <a:lnTo>
                    <a:pt x="346" y="613"/>
                  </a:lnTo>
                  <a:lnTo>
                    <a:pt x="454" y="578"/>
                  </a:lnTo>
                  <a:lnTo>
                    <a:pt x="565" y="542"/>
                  </a:lnTo>
                  <a:lnTo>
                    <a:pt x="678" y="502"/>
                  </a:lnTo>
                  <a:lnTo>
                    <a:pt x="792" y="460"/>
                  </a:lnTo>
                  <a:lnTo>
                    <a:pt x="908" y="416"/>
                  </a:lnTo>
                  <a:lnTo>
                    <a:pt x="1023" y="368"/>
                  </a:lnTo>
                  <a:lnTo>
                    <a:pt x="1139" y="319"/>
                  </a:lnTo>
                  <a:lnTo>
                    <a:pt x="1258" y="269"/>
                  </a:lnTo>
                  <a:lnTo>
                    <a:pt x="1372" y="218"/>
                  </a:lnTo>
                  <a:lnTo>
                    <a:pt x="1489" y="164"/>
                  </a:lnTo>
                  <a:lnTo>
                    <a:pt x="1602" y="110"/>
                  </a:lnTo>
                  <a:lnTo>
                    <a:pt x="1713" y="56"/>
                  </a:lnTo>
                  <a:lnTo>
                    <a:pt x="1825" y="0"/>
                  </a:lnTo>
                  <a:lnTo>
                    <a:pt x="1838" y="5"/>
                  </a:lnTo>
                  <a:lnTo>
                    <a:pt x="1850" y="10"/>
                  </a:lnTo>
                  <a:lnTo>
                    <a:pt x="1862" y="17"/>
                  </a:lnTo>
                  <a:lnTo>
                    <a:pt x="1869" y="24"/>
                  </a:lnTo>
                  <a:lnTo>
                    <a:pt x="376" y="776"/>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56" name="Freeform 379">
              <a:extLst>
                <a:ext uri="{FF2B5EF4-FFF2-40B4-BE49-F238E27FC236}">
                  <a16:creationId xmlns:a16="http://schemas.microsoft.com/office/drawing/2014/main" id="{33C42421-0446-47BD-A907-6E221FF5626C}"/>
                </a:ext>
              </a:extLst>
            </p:cNvPr>
            <p:cNvSpPr>
              <a:spLocks/>
            </p:cNvSpPr>
            <p:nvPr/>
          </p:nvSpPr>
          <p:spPr bwMode="auto">
            <a:xfrm>
              <a:off x="878" y="1814"/>
              <a:ext cx="773" cy="203"/>
            </a:xfrm>
            <a:custGeom>
              <a:avLst/>
              <a:gdLst>
                <a:gd name="T0" fmla="*/ 194 w 773"/>
                <a:gd name="T1" fmla="*/ 194 h 203"/>
                <a:gd name="T2" fmla="*/ 174 w 773"/>
                <a:gd name="T3" fmla="*/ 198 h 203"/>
                <a:gd name="T4" fmla="*/ 145 w 773"/>
                <a:gd name="T5" fmla="*/ 201 h 203"/>
                <a:gd name="T6" fmla="*/ 115 w 773"/>
                <a:gd name="T7" fmla="*/ 203 h 203"/>
                <a:gd name="T8" fmla="*/ 96 w 773"/>
                <a:gd name="T9" fmla="*/ 203 h 203"/>
                <a:gd name="T10" fmla="*/ 73 w 773"/>
                <a:gd name="T11" fmla="*/ 201 h 203"/>
                <a:gd name="T12" fmla="*/ 46 w 773"/>
                <a:gd name="T13" fmla="*/ 199 h 203"/>
                <a:gd name="T14" fmla="*/ 20 w 773"/>
                <a:gd name="T15" fmla="*/ 196 h 203"/>
                <a:gd name="T16" fmla="*/ 0 w 773"/>
                <a:gd name="T17" fmla="*/ 193 h 203"/>
                <a:gd name="T18" fmla="*/ 0 w 773"/>
                <a:gd name="T19" fmla="*/ 191 h 203"/>
                <a:gd name="T20" fmla="*/ 0 w 773"/>
                <a:gd name="T21" fmla="*/ 189 h 203"/>
                <a:gd name="T22" fmla="*/ 3 w 773"/>
                <a:gd name="T23" fmla="*/ 186 h 203"/>
                <a:gd name="T24" fmla="*/ 10 w 773"/>
                <a:gd name="T25" fmla="*/ 183 h 203"/>
                <a:gd name="T26" fmla="*/ 86 w 773"/>
                <a:gd name="T27" fmla="*/ 171 h 203"/>
                <a:gd name="T28" fmla="*/ 172 w 773"/>
                <a:gd name="T29" fmla="*/ 156 h 203"/>
                <a:gd name="T30" fmla="*/ 265 w 773"/>
                <a:gd name="T31" fmla="*/ 135 h 203"/>
                <a:gd name="T32" fmla="*/ 365 w 773"/>
                <a:gd name="T33" fmla="*/ 112 h 203"/>
                <a:gd name="T34" fmla="*/ 466 w 773"/>
                <a:gd name="T35" fmla="*/ 86 h 203"/>
                <a:gd name="T36" fmla="*/ 567 w 773"/>
                <a:gd name="T37" fmla="*/ 59 h 203"/>
                <a:gd name="T38" fmla="*/ 669 w 773"/>
                <a:gd name="T39" fmla="*/ 30 h 203"/>
                <a:gd name="T40" fmla="*/ 765 w 773"/>
                <a:gd name="T41" fmla="*/ 0 h 203"/>
                <a:gd name="T42" fmla="*/ 772 w 773"/>
                <a:gd name="T43" fmla="*/ 3 h 203"/>
                <a:gd name="T44" fmla="*/ 773 w 773"/>
                <a:gd name="T45" fmla="*/ 8 h 203"/>
                <a:gd name="T46" fmla="*/ 194 w 773"/>
                <a:gd name="T47" fmla="*/ 194 h 2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3" h="203">
                  <a:moveTo>
                    <a:pt x="194" y="194"/>
                  </a:moveTo>
                  <a:lnTo>
                    <a:pt x="174" y="198"/>
                  </a:lnTo>
                  <a:lnTo>
                    <a:pt x="145" y="201"/>
                  </a:lnTo>
                  <a:lnTo>
                    <a:pt x="115" y="203"/>
                  </a:lnTo>
                  <a:lnTo>
                    <a:pt x="96" y="203"/>
                  </a:lnTo>
                  <a:lnTo>
                    <a:pt x="73" y="201"/>
                  </a:lnTo>
                  <a:lnTo>
                    <a:pt x="46" y="199"/>
                  </a:lnTo>
                  <a:lnTo>
                    <a:pt x="20" y="196"/>
                  </a:lnTo>
                  <a:lnTo>
                    <a:pt x="0" y="193"/>
                  </a:lnTo>
                  <a:lnTo>
                    <a:pt x="0" y="191"/>
                  </a:lnTo>
                  <a:lnTo>
                    <a:pt x="0" y="189"/>
                  </a:lnTo>
                  <a:lnTo>
                    <a:pt x="3" y="186"/>
                  </a:lnTo>
                  <a:lnTo>
                    <a:pt x="10" y="183"/>
                  </a:lnTo>
                  <a:lnTo>
                    <a:pt x="86" y="171"/>
                  </a:lnTo>
                  <a:lnTo>
                    <a:pt x="172" y="156"/>
                  </a:lnTo>
                  <a:lnTo>
                    <a:pt x="265" y="135"/>
                  </a:lnTo>
                  <a:lnTo>
                    <a:pt x="365" y="112"/>
                  </a:lnTo>
                  <a:lnTo>
                    <a:pt x="466" y="86"/>
                  </a:lnTo>
                  <a:lnTo>
                    <a:pt x="567" y="59"/>
                  </a:lnTo>
                  <a:lnTo>
                    <a:pt x="669" y="30"/>
                  </a:lnTo>
                  <a:lnTo>
                    <a:pt x="765" y="0"/>
                  </a:lnTo>
                  <a:lnTo>
                    <a:pt x="772" y="3"/>
                  </a:lnTo>
                  <a:lnTo>
                    <a:pt x="773" y="8"/>
                  </a:lnTo>
                  <a:lnTo>
                    <a:pt x="194" y="194"/>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57" name="Freeform 380">
              <a:extLst>
                <a:ext uri="{FF2B5EF4-FFF2-40B4-BE49-F238E27FC236}">
                  <a16:creationId xmlns:a16="http://schemas.microsoft.com/office/drawing/2014/main" id="{E039EBB3-1878-43C3-8D30-FD8BD2D29243}"/>
                </a:ext>
              </a:extLst>
            </p:cNvPr>
            <p:cNvSpPr>
              <a:spLocks/>
            </p:cNvSpPr>
            <p:nvPr/>
          </p:nvSpPr>
          <p:spPr bwMode="auto">
            <a:xfrm>
              <a:off x="1746" y="2265"/>
              <a:ext cx="1864" cy="745"/>
            </a:xfrm>
            <a:custGeom>
              <a:avLst/>
              <a:gdLst>
                <a:gd name="T0" fmla="*/ 39 w 1864"/>
                <a:gd name="T1" fmla="*/ 685 h 745"/>
                <a:gd name="T2" fmla="*/ 29 w 1864"/>
                <a:gd name="T3" fmla="*/ 690 h 745"/>
                <a:gd name="T4" fmla="*/ 20 w 1864"/>
                <a:gd name="T5" fmla="*/ 695 h 745"/>
                <a:gd name="T6" fmla="*/ 13 w 1864"/>
                <a:gd name="T7" fmla="*/ 702 h 745"/>
                <a:gd name="T8" fmla="*/ 10 w 1864"/>
                <a:gd name="T9" fmla="*/ 710 h 745"/>
                <a:gd name="T10" fmla="*/ 3 w 1864"/>
                <a:gd name="T11" fmla="*/ 724 h 745"/>
                <a:gd name="T12" fmla="*/ 0 w 1864"/>
                <a:gd name="T13" fmla="*/ 737 h 745"/>
                <a:gd name="T14" fmla="*/ 39 w 1864"/>
                <a:gd name="T15" fmla="*/ 745 h 745"/>
                <a:gd name="T16" fmla="*/ 42 w 1864"/>
                <a:gd name="T17" fmla="*/ 734 h 745"/>
                <a:gd name="T18" fmla="*/ 50 w 1864"/>
                <a:gd name="T19" fmla="*/ 722 h 745"/>
                <a:gd name="T20" fmla="*/ 62 w 1864"/>
                <a:gd name="T21" fmla="*/ 710 h 745"/>
                <a:gd name="T22" fmla="*/ 81 w 1864"/>
                <a:gd name="T23" fmla="*/ 696 h 745"/>
                <a:gd name="T24" fmla="*/ 179 w 1864"/>
                <a:gd name="T25" fmla="*/ 673 h 745"/>
                <a:gd name="T26" fmla="*/ 280 w 1864"/>
                <a:gd name="T27" fmla="*/ 646 h 745"/>
                <a:gd name="T28" fmla="*/ 385 w 1864"/>
                <a:gd name="T29" fmla="*/ 615 h 745"/>
                <a:gd name="T30" fmla="*/ 493 w 1864"/>
                <a:gd name="T31" fmla="*/ 580 h 745"/>
                <a:gd name="T32" fmla="*/ 604 w 1864"/>
                <a:gd name="T33" fmla="*/ 544 h 745"/>
                <a:gd name="T34" fmla="*/ 717 w 1864"/>
                <a:gd name="T35" fmla="*/ 504 h 745"/>
                <a:gd name="T36" fmla="*/ 831 w 1864"/>
                <a:gd name="T37" fmla="*/ 462 h 745"/>
                <a:gd name="T38" fmla="*/ 947 w 1864"/>
                <a:gd name="T39" fmla="*/ 418 h 745"/>
                <a:gd name="T40" fmla="*/ 1062 w 1864"/>
                <a:gd name="T41" fmla="*/ 370 h 745"/>
                <a:gd name="T42" fmla="*/ 1178 w 1864"/>
                <a:gd name="T43" fmla="*/ 321 h 745"/>
                <a:gd name="T44" fmla="*/ 1297 w 1864"/>
                <a:gd name="T45" fmla="*/ 271 h 745"/>
                <a:gd name="T46" fmla="*/ 1411 w 1864"/>
                <a:gd name="T47" fmla="*/ 220 h 745"/>
                <a:gd name="T48" fmla="*/ 1528 w 1864"/>
                <a:gd name="T49" fmla="*/ 166 h 745"/>
                <a:gd name="T50" fmla="*/ 1641 w 1864"/>
                <a:gd name="T51" fmla="*/ 112 h 745"/>
                <a:gd name="T52" fmla="*/ 1752 w 1864"/>
                <a:gd name="T53" fmla="*/ 58 h 745"/>
                <a:gd name="T54" fmla="*/ 1864 w 1864"/>
                <a:gd name="T55" fmla="*/ 2 h 745"/>
                <a:gd name="T56" fmla="*/ 1854 w 1864"/>
                <a:gd name="T57" fmla="*/ 0 h 745"/>
                <a:gd name="T58" fmla="*/ 1727 w 1864"/>
                <a:gd name="T59" fmla="*/ 58 h 745"/>
                <a:gd name="T60" fmla="*/ 1602 w 1864"/>
                <a:gd name="T61" fmla="*/ 115 h 745"/>
                <a:gd name="T62" fmla="*/ 1479 w 1864"/>
                <a:gd name="T63" fmla="*/ 171 h 745"/>
                <a:gd name="T64" fmla="*/ 1356 w 1864"/>
                <a:gd name="T65" fmla="*/ 227 h 745"/>
                <a:gd name="T66" fmla="*/ 1234 w 1864"/>
                <a:gd name="T67" fmla="*/ 279 h 745"/>
                <a:gd name="T68" fmla="*/ 1116 w 1864"/>
                <a:gd name="T69" fmla="*/ 330 h 745"/>
                <a:gd name="T70" fmla="*/ 998 w 1864"/>
                <a:gd name="T71" fmla="*/ 379 h 745"/>
                <a:gd name="T72" fmla="*/ 881 w 1864"/>
                <a:gd name="T73" fmla="*/ 424 h 745"/>
                <a:gd name="T74" fmla="*/ 768 w 1864"/>
                <a:gd name="T75" fmla="*/ 468 h 745"/>
                <a:gd name="T76" fmla="*/ 657 w 1864"/>
                <a:gd name="T77" fmla="*/ 509 h 745"/>
                <a:gd name="T78" fmla="*/ 547 w 1864"/>
                <a:gd name="T79" fmla="*/ 546 h 745"/>
                <a:gd name="T80" fmla="*/ 439 w 1864"/>
                <a:gd name="T81" fmla="*/ 582 h 745"/>
                <a:gd name="T82" fmla="*/ 334 w 1864"/>
                <a:gd name="T83" fmla="*/ 612 h 745"/>
                <a:gd name="T84" fmla="*/ 233 w 1864"/>
                <a:gd name="T85" fmla="*/ 641 h 745"/>
                <a:gd name="T86" fmla="*/ 135 w 1864"/>
                <a:gd name="T87" fmla="*/ 664 h 745"/>
                <a:gd name="T88" fmla="*/ 39 w 1864"/>
                <a:gd name="T89" fmla="*/ 685 h 7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64" h="745">
                  <a:moveTo>
                    <a:pt x="39" y="685"/>
                  </a:moveTo>
                  <a:lnTo>
                    <a:pt x="29" y="690"/>
                  </a:lnTo>
                  <a:lnTo>
                    <a:pt x="20" y="695"/>
                  </a:lnTo>
                  <a:lnTo>
                    <a:pt x="13" y="702"/>
                  </a:lnTo>
                  <a:lnTo>
                    <a:pt x="10" y="710"/>
                  </a:lnTo>
                  <a:lnTo>
                    <a:pt x="3" y="724"/>
                  </a:lnTo>
                  <a:lnTo>
                    <a:pt x="0" y="737"/>
                  </a:lnTo>
                  <a:lnTo>
                    <a:pt x="39" y="745"/>
                  </a:lnTo>
                  <a:lnTo>
                    <a:pt x="42" y="734"/>
                  </a:lnTo>
                  <a:lnTo>
                    <a:pt x="50" y="722"/>
                  </a:lnTo>
                  <a:lnTo>
                    <a:pt x="62" y="710"/>
                  </a:lnTo>
                  <a:lnTo>
                    <a:pt x="81" y="696"/>
                  </a:lnTo>
                  <a:lnTo>
                    <a:pt x="179" y="673"/>
                  </a:lnTo>
                  <a:lnTo>
                    <a:pt x="280" y="646"/>
                  </a:lnTo>
                  <a:lnTo>
                    <a:pt x="385" y="615"/>
                  </a:lnTo>
                  <a:lnTo>
                    <a:pt x="493" y="580"/>
                  </a:lnTo>
                  <a:lnTo>
                    <a:pt x="604" y="544"/>
                  </a:lnTo>
                  <a:lnTo>
                    <a:pt x="717" y="504"/>
                  </a:lnTo>
                  <a:lnTo>
                    <a:pt x="831" y="462"/>
                  </a:lnTo>
                  <a:lnTo>
                    <a:pt x="947" y="418"/>
                  </a:lnTo>
                  <a:lnTo>
                    <a:pt x="1062" y="370"/>
                  </a:lnTo>
                  <a:lnTo>
                    <a:pt x="1178" y="321"/>
                  </a:lnTo>
                  <a:lnTo>
                    <a:pt x="1297" y="271"/>
                  </a:lnTo>
                  <a:lnTo>
                    <a:pt x="1411" y="220"/>
                  </a:lnTo>
                  <a:lnTo>
                    <a:pt x="1528" y="166"/>
                  </a:lnTo>
                  <a:lnTo>
                    <a:pt x="1641" y="112"/>
                  </a:lnTo>
                  <a:lnTo>
                    <a:pt x="1752" y="58"/>
                  </a:lnTo>
                  <a:lnTo>
                    <a:pt x="1864" y="2"/>
                  </a:lnTo>
                  <a:lnTo>
                    <a:pt x="1854" y="0"/>
                  </a:lnTo>
                  <a:lnTo>
                    <a:pt x="1727" y="58"/>
                  </a:lnTo>
                  <a:lnTo>
                    <a:pt x="1602" y="115"/>
                  </a:lnTo>
                  <a:lnTo>
                    <a:pt x="1479" y="171"/>
                  </a:lnTo>
                  <a:lnTo>
                    <a:pt x="1356" y="227"/>
                  </a:lnTo>
                  <a:lnTo>
                    <a:pt x="1234" y="279"/>
                  </a:lnTo>
                  <a:lnTo>
                    <a:pt x="1116" y="330"/>
                  </a:lnTo>
                  <a:lnTo>
                    <a:pt x="998" y="379"/>
                  </a:lnTo>
                  <a:lnTo>
                    <a:pt x="881" y="424"/>
                  </a:lnTo>
                  <a:lnTo>
                    <a:pt x="768" y="468"/>
                  </a:lnTo>
                  <a:lnTo>
                    <a:pt x="657" y="509"/>
                  </a:lnTo>
                  <a:lnTo>
                    <a:pt x="547" y="546"/>
                  </a:lnTo>
                  <a:lnTo>
                    <a:pt x="439" y="582"/>
                  </a:lnTo>
                  <a:lnTo>
                    <a:pt x="334" y="612"/>
                  </a:lnTo>
                  <a:lnTo>
                    <a:pt x="233" y="641"/>
                  </a:lnTo>
                  <a:lnTo>
                    <a:pt x="135" y="664"/>
                  </a:lnTo>
                  <a:lnTo>
                    <a:pt x="39" y="68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58" name="Freeform 381">
              <a:extLst>
                <a:ext uri="{FF2B5EF4-FFF2-40B4-BE49-F238E27FC236}">
                  <a16:creationId xmlns:a16="http://schemas.microsoft.com/office/drawing/2014/main" id="{A7404336-C478-4128-BEA7-D35434E39FF8}"/>
                </a:ext>
              </a:extLst>
            </p:cNvPr>
            <p:cNvSpPr>
              <a:spLocks/>
            </p:cNvSpPr>
            <p:nvPr/>
          </p:nvSpPr>
          <p:spPr bwMode="auto">
            <a:xfrm>
              <a:off x="864" y="1814"/>
              <a:ext cx="779" cy="193"/>
            </a:xfrm>
            <a:custGeom>
              <a:avLst/>
              <a:gdLst>
                <a:gd name="T0" fmla="*/ 17 w 779"/>
                <a:gd name="T1" fmla="*/ 179 h 193"/>
                <a:gd name="T2" fmla="*/ 9 w 779"/>
                <a:gd name="T3" fmla="*/ 181 h 193"/>
                <a:gd name="T4" fmla="*/ 4 w 779"/>
                <a:gd name="T5" fmla="*/ 184 h 193"/>
                <a:gd name="T6" fmla="*/ 2 w 779"/>
                <a:gd name="T7" fmla="*/ 188 h 193"/>
                <a:gd name="T8" fmla="*/ 0 w 779"/>
                <a:gd name="T9" fmla="*/ 191 h 193"/>
                <a:gd name="T10" fmla="*/ 14 w 779"/>
                <a:gd name="T11" fmla="*/ 193 h 193"/>
                <a:gd name="T12" fmla="*/ 14 w 779"/>
                <a:gd name="T13" fmla="*/ 191 h 193"/>
                <a:gd name="T14" fmla="*/ 14 w 779"/>
                <a:gd name="T15" fmla="*/ 189 h 193"/>
                <a:gd name="T16" fmla="*/ 17 w 779"/>
                <a:gd name="T17" fmla="*/ 186 h 193"/>
                <a:gd name="T18" fmla="*/ 24 w 779"/>
                <a:gd name="T19" fmla="*/ 183 h 193"/>
                <a:gd name="T20" fmla="*/ 100 w 779"/>
                <a:gd name="T21" fmla="*/ 171 h 193"/>
                <a:gd name="T22" fmla="*/ 186 w 779"/>
                <a:gd name="T23" fmla="*/ 156 h 193"/>
                <a:gd name="T24" fmla="*/ 279 w 779"/>
                <a:gd name="T25" fmla="*/ 135 h 193"/>
                <a:gd name="T26" fmla="*/ 379 w 779"/>
                <a:gd name="T27" fmla="*/ 112 h 193"/>
                <a:gd name="T28" fmla="*/ 480 w 779"/>
                <a:gd name="T29" fmla="*/ 86 h 193"/>
                <a:gd name="T30" fmla="*/ 581 w 779"/>
                <a:gd name="T31" fmla="*/ 59 h 193"/>
                <a:gd name="T32" fmla="*/ 683 w 779"/>
                <a:gd name="T33" fmla="*/ 30 h 193"/>
                <a:gd name="T34" fmla="*/ 779 w 779"/>
                <a:gd name="T35" fmla="*/ 0 h 193"/>
                <a:gd name="T36" fmla="*/ 777 w 779"/>
                <a:gd name="T37" fmla="*/ 0 h 193"/>
                <a:gd name="T38" fmla="*/ 669 w 779"/>
                <a:gd name="T39" fmla="*/ 30 h 193"/>
                <a:gd name="T40" fmla="*/ 563 w 779"/>
                <a:gd name="T41" fmla="*/ 59 h 193"/>
                <a:gd name="T42" fmla="*/ 458 w 779"/>
                <a:gd name="T43" fmla="*/ 88 h 193"/>
                <a:gd name="T44" fmla="*/ 357 w 779"/>
                <a:gd name="T45" fmla="*/ 113 h 193"/>
                <a:gd name="T46" fmla="*/ 261 w 779"/>
                <a:gd name="T47" fmla="*/ 135 h 193"/>
                <a:gd name="T48" fmla="*/ 171 w 779"/>
                <a:gd name="T49" fmla="*/ 154 h 193"/>
                <a:gd name="T50" fmla="*/ 90 w 779"/>
                <a:gd name="T51" fmla="*/ 169 h 193"/>
                <a:gd name="T52" fmla="*/ 17 w 779"/>
                <a:gd name="T53" fmla="*/ 179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9" h="193">
                  <a:moveTo>
                    <a:pt x="17" y="179"/>
                  </a:moveTo>
                  <a:lnTo>
                    <a:pt x="9" y="181"/>
                  </a:lnTo>
                  <a:lnTo>
                    <a:pt x="4" y="184"/>
                  </a:lnTo>
                  <a:lnTo>
                    <a:pt x="2" y="188"/>
                  </a:lnTo>
                  <a:lnTo>
                    <a:pt x="0" y="191"/>
                  </a:lnTo>
                  <a:lnTo>
                    <a:pt x="14" y="193"/>
                  </a:lnTo>
                  <a:lnTo>
                    <a:pt x="14" y="191"/>
                  </a:lnTo>
                  <a:lnTo>
                    <a:pt x="14" y="189"/>
                  </a:lnTo>
                  <a:lnTo>
                    <a:pt x="17" y="186"/>
                  </a:lnTo>
                  <a:lnTo>
                    <a:pt x="24" y="183"/>
                  </a:lnTo>
                  <a:lnTo>
                    <a:pt x="100" y="171"/>
                  </a:lnTo>
                  <a:lnTo>
                    <a:pt x="186" y="156"/>
                  </a:lnTo>
                  <a:lnTo>
                    <a:pt x="279" y="135"/>
                  </a:lnTo>
                  <a:lnTo>
                    <a:pt x="379" y="112"/>
                  </a:lnTo>
                  <a:lnTo>
                    <a:pt x="480" y="86"/>
                  </a:lnTo>
                  <a:lnTo>
                    <a:pt x="581" y="59"/>
                  </a:lnTo>
                  <a:lnTo>
                    <a:pt x="683" y="30"/>
                  </a:lnTo>
                  <a:lnTo>
                    <a:pt x="779" y="0"/>
                  </a:lnTo>
                  <a:lnTo>
                    <a:pt x="777" y="0"/>
                  </a:lnTo>
                  <a:lnTo>
                    <a:pt x="669" y="30"/>
                  </a:lnTo>
                  <a:lnTo>
                    <a:pt x="563" y="59"/>
                  </a:lnTo>
                  <a:lnTo>
                    <a:pt x="458" y="88"/>
                  </a:lnTo>
                  <a:lnTo>
                    <a:pt x="357" y="113"/>
                  </a:lnTo>
                  <a:lnTo>
                    <a:pt x="261" y="135"/>
                  </a:lnTo>
                  <a:lnTo>
                    <a:pt x="171" y="154"/>
                  </a:lnTo>
                  <a:lnTo>
                    <a:pt x="90" y="169"/>
                  </a:lnTo>
                  <a:lnTo>
                    <a:pt x="17"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59" name="Freeform 382">
              <a:extLst>
                <a:ext uri="{FF2B5EF4-FFF2-40B4-BE49-F238E27FC236}">
                  <a16:creationId xmlns:a16="http://schemas.microsoft.com/office/drawing/2014/main" id="{CBD289A2-9FF2-4F5F-947A-451FBFC08B54}"/>
                </a:ext>
              </a:extLst>
            </p:cNvPr>
            <p:cNvSpPr>
              <a:spLocks/>
            </p:cNvSpPr>
            <p:nvPr/>
          </p:nvSpPr>
          <p:spPr bwMode="auto">
            <a:xfrm>
              <a:off x="1530" y="2262"/>
              <a:ext cx="2009" cy="727"/>
            </a:xfrm>
            <a:custGeom>
              <a:avLst/>
              <a:gdLst>
                <a:gd name="T0" fmla="*/ 180 w 2009"/>
                <a:gd name="T1" fmla="*/ 544 h 727"/>
                <a:gd name="T2" fmla="*/ 3 w 2009"/>
                <a:gd name="T3" fmla="*/ 664 h 727"/>
                <a:gd name="T4" fmla="*/ 0 w 2009"/>
                <a:gd name="T5" fmla="*/ 666 h 727"/>
                <a:gd name="T6" fmla="*/ 0 w 2009"/>
                <a:gd name="T7" fmla="*/ 669 h 727"/>
                <a:gd name="T8" fmla="*/ 0 w 2009"/>
                <a:gd name="T9" fmla="*/ 672 h 727"/>
                <a:gd name="T10" fmla="*/ 0 w 2009"/>
                <a:gd name="T11" fmla="*/ 674 h 727"/>
                <a:gd name="T12" fmla="*/ 3 w 2009"/>
                <a:gd name="T13" fmla="*/ 679 h 727"/>
                <a:gd name="T14" fmla="*/ 6 w 2009"/>
                <a:gd name="T15" fmla="*/ 681 h 727"/>
                <a:gd name="T16" fmla="*/ 8 w 2009"/>
                <a:gd name="T17" fmla="*/ 683 h 727"/>
                <a:gd name="T18" fmla="*/ 94 w 2009"/>
                <a:gd name="T19" fmla="*/ 708 h 727"/>
                <a:gd name="T20" fmla="*/ 167 w 2009"/>
                <a:gd name="T21" fmla="*/ 727 h 727"/>
                <a:gd name="T22" fmla="*/ 172 w 2009"/>
                <a:gd name="T23" fmla="*/ 715 h 727"/>
                <a:gd name="T24" fmla="*/ 174 w 2009"/>
                <a:gd name="T25" fmla="*/ 699 h 727"/>
                <a:gd name="T26" fmla="*/ 174 w 2009"/>
                <a:gd name="T27" fmla="*/ 693 h 727"/>
                <a:gd name="T28" fmla="*/ 175 w 2009"/>
                <a:gd name="T29" fmla="*/ 686 h 727"/>
                <a:gd name="T30" fmla="*/ 177 w 2009"/>
                <a:gd name="T31" fmla="*/ 676 h 727"/>
                <a:gd name="T32" fmla="*/ 184 w 2009"/>
                <a:gd name="T33" fmla="*/ 666 h 727"/>
                <a:gd name="T34" fmla="*/ 282 w 2009"/>
                <a:gd name="T35" fmla="*/ 642 h 727"/>
                <a:gd name="T36" fmla="*/ 385 w 2009"/>
                <a:gd name="T37" fmla="*/ 615 h 727"/>
                <a:gd name="T38" fmla="*/ 493 w 2009"/>
                <a:gd name="T39" fmla="*/ 586 h 727"/>
                <a:gd name="T40" fmla="*/ 602 w 2009"/>
                <a:gd name="T41" fmla="*/ 554 h 727"/>
                <a:gd name="T42" fmla="*/ 717 w 2009"/>
                <a:gd name="T43" fmla="*/ 519 h 727"/>
                <a:gd name="T44" fmla="*/ 834 w 2009"/>
                <a:gd name="T45" fmla="*/ 481 h 727"/>
                <a:gd name="T46" fmla="*/ 952 w 2009"/>
                <a:gd name="T47" fmla="*/ 443 h 727"/>
                <a:gd name="T48" fmla="*/ 1072 w 2009"/>
                <a:gd name="T49" fmla="*/ 400 h 727"/>
                <a:gd name="T50" fmla="*/ 1192 w 2009"/>
                <a:gd name="T51" fmla="*/ 356 h 727"/>
                <a:gd name="T52" fmla="*/ 1313 w 2009"/>
                <a:gd name="T53" fmla="*/ 311 h 727"/>
                <a:gd name="T54" fmla="*/ 1433 w 2009"/>
                <a:gd name="T55" fmla="*/ 263 h 727"/>
                <a:gd name="T56" fmla="*/ 1553 w 2009"/>
                <a:gd name="T57" fmla="*/ 214 h 727"/>
                <a:gd name="T58" fmla="*/ 1670 w 2009"/>
                <a:gd name="T59" fmla="*/ 164 h 727"/>
                <a:gd name="T60" fmla="*/ 1786 w 2009"/>
                <a:gd name="T61" fmla="*/ 111 h 727"/>
                <a:gd name="T62" fmla="*/ 1899 w 2009"/>
                <a:gd name="T63" fmla="*/ 57 h 727"/>
                <a:gd name="T64" fmla="*/ 2009 w 2009"/>
                <a:gd name="T65" fmla="*/ 3 h 727"/>
                <a:gd name="T66" fmla="*/ 1999 w 2009"/>
                <a:gd name="T67" fmla="*/ 0 h 727"/>
                <a:gd name="T68" fmla="*/ 1872 w 2009"/>
                <a:gd name="T69" fmla="*/ 57 h 727"/>
                <a:gd name="T70" fmla="*/ 1747 w 2009"/>
                <a:gd name="T71" fmla="*/ 110 h 727"/>
                <a:gd name="T72" fmla="*/ 1624 w 2009"/>
                <a:gd name="T73" fmla="*/ 159 h 727"/>
                <a:gd name="T74" fmla="*/ 1501 w 2009"/>
                <a:gd name="T75" fmla="*/ 204 h 727"/>
                <a:gd name="T76" fmla="*/ 1379 w 2009"/>
                <a:gd name="T77" fmla="*/ 247 h 727"/>
                <a:gd name="T78" fmla="*/ 1259 w 2009"/>
                <a:gd name="T79" fmla="*/ 285 h 727"/>
                <a:gd name="T80" fmla="*/ 1141 w 2009"/>
                <a:gd name="T81" fmla="*/ 321 h 727"/>
                <a:gd name="T82" fmla="*/ 1026 w 2009"/>
                <a:gd name="T83" fmla="*/ 355 h 727"/>
                <a:gd name="T84" fmla="*/ 911 w 2009"/>
                <a:gd name="T85" fmla="*/ 385 h 727"/>
                <a:gd name="T86" fmla="*/ 800 w 2009"/>
                <a:gd name="T87" fmla="*/ 412 h 727"/>
                <a:gd name="T88" fmla="*/ 690 w 2009"/>
                <a:gd name="T89" fmla="*/ 439 h 727"/>
                <a:gd name="T90" fmla="*/ 582 w 2009"/>
                <a:gd name="T91" fmla="*/ 463 h 727"/>
                <a:gd name="T92" fmla="*/ 478 w 2009"/>
                <a:gd name="T93" fmla="*/ 485 h 727"/>
                <a:gd name="T94" fmla="*/ 376 w 2009"/>
                <a:gd name="T95" fmla="*/ 505 h 727"/>
                <a:gd name="T96" fmla="*/ 277 w 2009"/>
                <a:gd name="T97" fmla="*/ 525 h 727"/>
                <a:gd name="T98" fmla="*/ 180 w 2009"/>
                <a:gd name="T99" fmla="*/ 544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9" h="727">
                  <a:moveTo>
                    <a:pt x="180" y="544"/>
                  </a:moveTo>
                  <a:lnTo>
                    <a:pt x="3" y="664"/>
                  </a:lnTo>
                  <a:lnTo>
                    <a:pt x="0" y="666"/>
                  </a:lnTo>
                  <a:lnTo>
                    <a:pt x="0" y="669"/>
                  </a:lnTo>
                  <a:lnTo>
                    <a:pt x="0" y="672"/>
                  </a:lnTo>
                  <a:lnTo>
                    <a:pt x="0" y="674"/>
                  </a:lnTo>
                  <a:lnTo>
                    <a:pt x="3" y="679"/>
                  </a:lnTo>
                  <a:lnTo>
                    <a:pt x="6" y="681"/>
                  </a:lnTo>
                  <a:lnTo>
                    <a:pt x="8" y="683"/>
                  </a:lnTo>
                  <a:lnTo>
                    <a:pt x="94" y="708"/>
                  </a:lnTo>
                  <a:lnTo>
                    <a:pt x="167" y="727"/>
                  </a:lnTo>
                  <a:lnTo>
                    <a:pt x="172" y="715"/>
                  </a:lnTo>
                  <a:lnTo>
                    <a:pt x="174" y="699"/>
                  </a:lnTo>
                  <a:lnTo>
                    <a:pt x="174" y="693"/>
                  </a:lnTo>
                  <a:lnTo>
                    <a:pt x="175" y="686"/>
                  </a:lnTo>
                  <a:lnTo>
                    <a:pt x="177" y="676"/>
                  </a:lnTo>
                  <a:lnTo>
                    <a:pt x="184" y="666"/>
                  </a:lnTo>
                  <a:lnTo>
                    <a:pt x="282" y="642"/>
                  </a:lnTo>
                  <a:lnTo>
                    <a:pt x="385" y="615"/>
                  </a:lnTo>
                  <a:lnTo>
                    <a:pt x="493" y="586"/>
                  </a:lnTo>
                  <a:lnTo>
                    <a:pt x="602" y="554"/>
                  </a:lnTo>
                  <a:lnTo>
                    <a:pt x="717" y="519"/>
                  </a:lnTo>
                  <a:lnTo>
                    <a:pt x="834" y="481"/>
                  </a:lnTo>
                  <a:lnTo>
                    <a:pt x="952" y="443"/>
                  </a:lnTo>
                  <a:lnTo>
                    <a:pt x="1072" y="400"/>
                  </a:lnTo>
                  <a:lnTo>
                    <a:pt x="1192" y="356"/>
                  </a:lnTo>
                  <a:lnTo>
                    <a:pt x="1313" y="311"/>
                  </a:lnTo>
                  <a:lnTo>
                    <a:pt x="1433" y="263"/>
                  </a:lnTo>
                  <a:lnTo>
                    <a:pt x="1553" y="214"/>
                  </a:lnTo>
                  <a:lnTo>
                    <a:pt x="1670" y="164"/>
                  </a:lnTo>
                  <a:lnTo>
                    <a:pt x="1786" y="111"/>
                  </a:lnTo>
                  <a:lnTo>
                    <a:pt x="1899" y="57"/>
                  </a:lnTo>
                  <a:lnTo>
                    <a:pt x="2009" y="3"/>
                  </a:lnTo>
                  <a:lnTo>
                    <a:pt x="1999" y="0"/>
                  </a:lnTo>
                  <a:lnTo>
                    <a:pt x="1872" y="57"/>
                  </a:lnTo>
                  <a:lnTo>
                    <a:pt x="1747" y="110"/>
                  </a:lnTo>
                  <a:lnTo>
                    <a:pt x="1624" y="159"/>
                  </a:lnTo>
                  <a:lnTo>
                    <a:pt x="1501" y="204"/>
                  </a:lnTo>
                  <a:lnTo>
                    <a:pt x="1379" y="247"/>
                  </a:lnTo>
                  <a:lnTo>
                    <a:pt x="1259" y="285"/>
                  </a:lnTo>
                  <a:lnTo>
                    <a:pt x="1141" y="321"/>
                  </a:lnTo>
                  <a:lnTo>
                    <a:pt x="1026" y="355"/>
                  </a:lnTo>
                  <a:lnTo>
                    <a:pt x="911" y="385"/>
                  </a:lnTo>
                  <a:lnTo>
                    <a:pt x="800" y="412"/>
                  </a:lnTo>
                  <a:lnTo>
                    <a:pt x="690" y="439"/>
                  </a:lnTo>
                  <a:lnTo>
                    <a:pt x="582" y="463"/>
                  </a:lnTo>
                  <a:lnTo>
                    <a:pt x="478" y="485"/>
                  </a:lnTo>
                  <a:lnTo>
                    <a:pt x="376" y="505"/>
                  </a:lnTo>
                  <a:lnTo>
                    <a:pt x="277" y="525"/>
                  </a:lnTo>
                  <a:lnTo>
                    <a:pt x="180" y="544"/>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60" name="Freeform 383">
              <a:extLst>
                <a:ext uri="{FF2B5EF4-FFF2-40B4-BE49-F238E27FC236}">
                  <a16:creationId xmlns:a16="http://schemas.microsoft.com/office/drawing/2014/main" id="{78524C72-FBCB-4072-93B3-815C9A2B833B}"/>
                </a:ext>
              </a:extLst>
            </p:cNvPr>
            <p:cNvSpPr>
              <a:spLocks/>
            </p:cNvSpPr>
            <p:nvPr/>
          </p:nvSpPr>
          <p:spPr bwMode="auto">
            <a:xfrm>
              <a:off x="758" y="1812"/>
              <a:ext cx="865" cy="186"/>
            </a:xfrm>
            <a:custGeom>
              <a:avLst/>
              <a:gdLst>
                <a:gd name="T0" fmla="*/ 83 w 865"/>
                <a:gd name="T1" fmla="*/ 132 h 186"/>
                <a:gd name="T2" fmla="*/ 4 w 865"/>
                <a:gd name="T3" fmla="*/ 166 h 186"/>
                <a:gd name="T4" fmla="*/ 0 w 865"/>
                <a:gd name="T5" fmla="*/ 169 h 186"/>
                <a:gd name="T6" fmla="*/ 0 w 865"/>
                <a:gd name="T7" fmla="*/ 171 h 186"/>
                <a:gd name="T8" fmla="*/ 0 w 865"/>
                <a:gd name="T9" fmla="*/ 171 h 186"/>
                <a:gd name="T10" fmla="*/ 19 w 865"/>
                <a:gd name="T11" fmla="*/ 176 h 186"/>
                <a:gd name="T12" fmla="*/ 37 w 865"/>
                <a:gd name="T13" fmla="*/ 179 h 186"/>
                <a:gd name="T14" fmla="*/ 54 w 865"/>
                <a:gd name="T15" fmla="*/ 183 h 186"/>
                <a:gd name="T16" fmla="*/ 73 w 865"/>
                <a:gd name="T17" fmla="*/ 186 h 186"/>
                <a:gd name="T18" fmla="*/ 73 w 865"/>
                <a:gd name="T19" fmla="*/ 185 h 186"/>
                <a:gd name="T20" fmla="*/ 73 w 865"/>
                <a:gd name="T21" fmla="*/ 181 h 186"/>
                <a:gd name="T22" fmla="*/ 74 w 865"/>
                <a:gd name="T23" fmla="*/ 178 h 186"/>
                <a:gd name="T24" fmla="*/ 76 w 865"/>
                <a:gd name="T25" fmla="*/ 176 h 186"/>
                <a:gd name="T26" fmla="*/ 88 w 865"/>
                <a:gd name="T27" fmla="*/ 171 h 186"/>
                <a:gd name="T28" fmla="*/ 103 w 865"/>
                <a:gd name="T29" fmla="*/ 163 h 186"/>
                <a:gd name="T30" fmla="*/ 181 w 865"/>
                <a:gd name="T31" fmla="*/ 152 h 186"/>
                <a:gd name="T32" fmla="*/ 267 w 865"/>
                <a:gd name="T33" fmla="*/ 137 h 186"/>
                <a:gd name="T34" fmla="*/ 361 w 865"/>
                <a:gd name="T35" fmla="*/ 120 h 186"/>
                <a:gd name="T36" fmla="*/ 461 w 865"/>
                <a:gd name="T37" fmla="*/ 102 h 186"/>
                <a:gd name="T38" fmla="*/ 562 w 865"/>
                <a:gd name="T39" fmla="*/ 80 h 186"/>
                <a:gd name="T40" fmla="*/ 665 w 865"/>
                <a:gd name="T41" fmla="*/ 54 h 186"/>
                <a:gd name="T42" fmla="*/ 767 w 865"/>
                <a:gd name="T43" fmla="*/ 29 h 186"/>
                <a:gd name="T44" fmla="*/ 865 w 865"/>
                <a:gd name="T45" fmla="*/ 0 h 186"/>
                <a:gd name="T46" fmla="*/ 861 w 865"/>
                <a:gd name="T47" fmla="*/ 0 h 186"/>
                <a:gd name="T48" fmla="*/ 807 w 865"/>
                <a:gd name="T49" fmla="*/ 14 h 186"/>
                <a:gd name="T50" fmla="*/ 753 w 865"/>
                <a:gd name="T51" fmla="*/ 27 h 186"/>
                <a:gd name="T52" fmla="*/ 699 w 865"/>
                <a:gd name="T53" fmla="*/ 41 h 186"/>
                <a:gd name="T54" fmla="*/ 645 w 865"/>
                <a:gd name="T55" fmla="*/ 53 h 186"/>
                <a:gd name="T56" fmla="*/ 537 w 865"/>
                <a:gd name="T57" fmla="*/ 73 h 186"/>
                <a:gd name="T58" fmla="*/ 432 w 865"/>
                <a:gd name="T59" fmla="*/ 90 h 186"/>
                <a:gd name="T60" fmla="*/ 333 w 865"/>
                <a:gd name="T61" fmla="*/ 103 h 186"/>
                <a:gd name="T62" fmla="*/ 240 w 865"/>
                <a:gd name="T63" fmla="*/ 115 h 186"/>
                <a:gd name="T64" fmla="*/ 155 w 865"/>
                <a:gd name="T65" fmla="*/ 124 h 186"/>
                <a:gd name="T66" fmla="*/ 83 w 865"/>
                <a:gd name="T67" fmla="*/ 132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5" h="186">
                  <a:moveTo>
                    <a:pt x="83" y="132"/>
                  </a:moveTo>
                  <a:lnTo>
                    <a:pt x="4" y="166"/>
                  </a:lnTo>
                  <a:lnTo>
                    <a:pt x="0" y="169"/>
                  </a:lnTo>
                  <a:lnTo>
                    <a:pt x="0" y="171"/>
                  </a:lnTo>
                  <a:lnTo>
                    <a:pt x="19" y="176"/>
                  </a:lnTo>
                  <a:lnTo>
                    <a:pt x="37" y="179"/>
                  </a:lnTo>
                  <a:lnTo>
                    <a:pt x="54" y="183"/>
                  </a:lnTo>
                  <a:lnTo>
                    <a:pt x="73" y="186"/>
                  </a:lnTo>
                  <a:lnTo>
                    <a:pt x="73" y="185"/>
                  </a:lnTo>
                  <a:lnTo>
                    <a:pt x="73" y="181"/>
                  </a:lnTo>
                  <a:lnTo>
                    <a:pt x="74" y="178"/>
                  </a:lnTo>
                  <a:lnTo>
                    <a:pt x="76" y="176"/>
                  </a:lnTo>
                  <a:lnTo>
                    <a:pt x="88" y="171"/>
                  </a:lnTo>
                  <a:lnTo>
                    <a:pt x="103" y="163"/>
                  </a:lnTo>
                  <a:lnTo>
                    <a:pt x="181" y="152"/>
                  </a:lnTo>
                  <a:lnTo>
                    <a:pt x="267" y="137"/>
                  </a:lnTo>
                  <a:lnTo>
                    <a:pt x="361" y="120"/>
                  </a:lnTo>
                  <a:lnTo>
                    <a:pt x="461" y="102"/>
                  </a:lnTo>
                  <a:lnTo>
                    <a:pt x="562" y="80"/>
                  </a:lnTo>
                  <a:lnTo>
                    <a:pt x="665" y="54"/>
                  </a:lnTo>
                  <a:lnTo>
                    <a:pt x="767" y="29"/>
                  </a:lnTo>
                  <a:lnTo>
                    <a:pt x="865" y="0"/>
                  </a:lnTo>
                  <a:lnTo>
                    <a:pt x="861" y="0"/>
                  </a:lnTo>
                  <a:lnTo>
                    <a:pt x="807" y="14"/>
                  </a:lnTo>
                  <a:lnTo>
                    <a:pt x="753" y="27"/>
                  </a:lnTo>
                  <a:lnTo>
                    <a:pt x="699" y="41"/>
                  </a:lnTo>
                  <a:lnTo>
                    <a:pt x="645" y="53"/>
                  </a:lnTo>
                  <a:lnTo>
                    <a:pt x="537" y="73"/>
                  </a:lnTo>
                  <a:lnTo>
                    <a:pt x="432" y="90"/>
                  </a:lnTo>
                  <a:lnTo>
                    <a:pt x="333" y="103"/>
                  </a:lnTo>
                  <a:lnTo>
                    <a:pt x="240" y="115"/>
                  </a:lnTo>
                  <a:lnTo>
                    <a:pt x="155" y="124"/>
                  </a:lnTo>
                  <a:lnTo>
                    <a:pt x="83" y="13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61" name="Freeform 384">
              <a:extLst>
                <a:ext uri="{FF2B5EF4-FFF2-40B4-BE49-F238E27FC236}">
                  <a16:creationId xmlns:a16="http://schemas.microsoft.com/office/drawing/2014/main" id="{2CA75FD3-C85C-4D30-B0DE-3AAA8DCDAEC3}"/>
                </a:ext>
              </a:extLst>
            </p:cNvPr>
            <p:cNvSpPr>
              <a:spLocks/>
            </p:cNvSpPr>
            <p:nvPr/>
          </p:nvSpPr>
          <p:spPr bwMode="auto">
            <a:xfrm>
              <a:off x="1710" y="2264"/>
              <a:ext cx="1817" cy="542"/>
            </a:xfrm>
            <a:custGeom>
              <a:avLst/>
              <a:gdLst>
                <a:gd name="T0" fmla="*/ 0 w 1817"/>
                <a:gd name="T1" fmla="*/ 542 h 542"/>
                <a:gd name="T2" fmla="*/ 54 w 1817"/>
                <a:gd name="T3" fmla="*/ 505 h 542"/>
                <a:gd name="T4" fmla="*/ 80 w 1817"/>
                <a:gd name="T5" fmla="*/ 503 h 542"/>
                <a:gd name="T6" fmla="*/ 125 w 1817"/>
                <a:gd name="T7" fmla="*/ 496 h 542"/>
                <a:gd name="T8" fmla="*/ 188 w 1817"/>
                <a:gd name="T9" fmla="*/ 486 h 542"/>
                <a:gd name="T10" fmla="*/ 265 w 1817"/>
                <a:gd name="T11" fmla="*/ 471 h 542"/>
                <a:gd name="T12" fmla="*/ 358 w 1817"/>
                <a:gd name="T13" fmla="*/ 452 h 542"/>
                <a:gd name="T14" fmla="*/ 465 w 1817"/>
                <a:gd name="T15" fmla="*/ 430 h 542"/>
                <a:gd name="T16" fmla="*/ 579 w 1817"/>
                <a:gd name="T17" fmla="*/ 403 h 542"/>
                <a:gd name="T18" fmla="*/ 706 w 1817"/>
                <a:gd name="T19" fmla="*/ 373 h 542"/>
                <a:gd name="T20" fmla="*/ 838 w 1817"/>
                <a:gd name="T21" fmla="*/ 339 h 542"/>
                <a:gd name="T22" fmla="*/ 975 w 1817"/>
                <a:gd name="T23" fmla="*/ 302 h 542"/>
                <a:gd name="T24" fmla="*/ 1116 w 1817"/>
                <a:gd name="T25" fmla="*/ 261 h 542"/>
                <a:gd name="T26" fmla="*/ 1260 w 1817"/>
                <a:gd name="T27" fmla="*/ 216 h 542"/>
                <a:gd name="T28" fmla="*/ 1333 w 1817"/>
                <a:gd name="T29" fmla="*/ 192 h 542"/>
                <a:gd name="T30" fmla="*/ 1403 w 1817"/>
                <a:gd name="T31" fmla="*/ 167 h 542"/>
                <a:gd name="T32" fmla="*/ 1474 w 1817"/>
                <a:gd name="T33" fmla="*/ 141 h 542"/>
                <a:gd name="T34" fmla="*/ 1545 w 1817"/>
                <a:gd name="T35" fmla="*/ 114 h 542"/>
                <a:gd name="T36" fmla="*/ 1614 w 1817"/>
                <a:gd name="T37" fmla="*/ 87 h 542"/>
                <a:gd name="T38" fmla="*/ 1684 w 1817"/>
                <a:gd name="T39" fmla="*/ 59 h 542"/>
                <a:gd name="T40" fmla="*/ 1751 w 1817"/>
                <a:gd name="T41" fmla="*/ 30 h 542"/>
                <a:gd name="T42" fmla="*/ 1817 w 1817"/>
                <a:gd name="T43" fmla="*/ 0 h 542"/>
                <a:gd name="T44" fmla="*/ 1817 w 1817"/>
                <a:gd name="T45" fmla="*/ 0 h 542"/>
                <a:gd name="T46" fmla="*/ 1692 w 1817"/>
                <a:gd name="T47" fmla="*/ 55 h 542"/>
                <a:gd name="T48" fmla="*/ 1567 w 1817"/>
                <a:gd name="T49" fmla="*/ 109 h 542"/>
                <a:gd name="T50" fmla="*/ 1442 w 1817"/>
                <a:gd name="T51" fmla="*/ 158 h 542"/>
                <a:gd name="T52" fmla="*/ 1321 w 1817"/>
                <a:gd name="T53" fmla="*/ 202 h 542"/>
                <a:gd name="T54" fmla="*/ 1199 w 1817"/>
                <a:gd name="T55" fmla="*/ 245 h 542"/>
                <a:gd name="T56" fmla="*/ 1079 w 1817"/>
                <a:gd name="T57" fmla="*/ 283 h 542"/>
                <a:gd name="T58" fmla="*/ 961 w 1817"/>
                <a:gd name="T59" fmla="*/ 319 h 542"/>
                <a:gd name="T60" fmla="*/ 845 w 1817"/>
                <a:gd name="T61" fmla="*/ 353 h 542"/>
                <a:gd name="T62" fmla="*/ 731 w 1817"/>
                <a:gd name="T63" fmla="*/ 383 h 542"/>
                <a:gd name="T64" fmla="*/ 620 w 1817"/>
                <a:gd name="T65" fmla="*/ 410 h 542"/>
                <a:gd name="T66" fmla="*/ 510 w 1817"/>
                <a:gd name="T67" fmla="*/ 437 h 542"/>
                <a:gd name="T68" fmla="*/ 402 w 1817"/>
                <a:gd name="T69" fmla="*/ 461 h 542"/>
                <a:gd name="T70" fmla="*/ 298 w 1817"/>
                <a:gd name="T71" fmla="*/ 483 h 542"/>
                <a:gd name="T72" fmla="*/ 196 w 1817"/>
                <a:gd name="T73" fmla="*/ 503 h 542"/>
                <a:gd name="T74" fmla="*/ 97 w 1817"/>
                <a:gd name="T75" fmla="*/ 523 h 542"/>
                <a:gd name="T76" fmla="*/ 0 w 1817"/>
                <a:gd name="T77" fmla="*/ 542 h 5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17" h="542">
                  <a:moveTo>
                    <a:pt x="0" y="542"/>
                  </a:moveTo>
                  <a:lnTo>
                    <a:pt x="54" y="505"/>
                  </a:lnTo>
                  <a:lnTo>
                    <a:pt x="80" y="503"/>
                  </a:lnTo>
                  <a:lnTo>
                    <a:pt x="125" y="496"/>
                  </a:lnTo>
                  <a:lnTo>
                    <a:pt x="188" y="486"/>
                  </a:lnTo>
                  <a:lnTo>
                    <a:pt x="265" y="471"/>
                  </a:lnTo>
                  <a:lnTo>
                    <a:pt x="358" y="452"/>
                  </a:lnTo>
                  <a:lnTo>
                    <a:pt x="465" y="430"/>
                  </a:lnTo>
                  <a:lnTo>
                    <a:pt x="579" y="403"/>
                  </a:lnTo>
                  <a:lnTo>
                    <a:pt x="706" y="373"/>
                  </a:lnTo>
                  <a:lnTo>
                    <a:pt x="838" y="339"/>
                  </a:lnTo>
                  <a:lnTo>
                    <a:pt x="975" y="302"/>
                  </a:lnTo>
                  <a:lnTo>
                    <a:pt x="1116" y="261"/>
                  </a:lnTo>
                  <a:lnTo>
                    <a:pt x="1260" y="216"/>
                  </a:lnTo>
                  <a:lnTo>
                    <a:pt x="1333" y="192"/>
                  </a:lnTo>
                  <a:lnTo>
                    <a:pt x="1403" y="167"/>
                  </a:lnTo>
                  <a:lnTo>
                    <a:pt x="1474" y="141"/>
                  </a:lnTo>
                  <a:lnTo>
                    <a:pt x="1545" y="114"/>
                  </a:lnTo>
                  <a:lnTo>
                    <a:pt x="1614" y="87"/>
                  </a:lnTo>
                  <a:lnTo>
                    <a:pt x="1684" y="59"/>
                  </a:lnTo>
                  <a:lnTo>
                    <a:pt x="1751" y="30"/>
                  </a:lnTo>
                  <a:lnTo>
                    <a:pt x="1817" y="0"/>
                  </a:lnTo>
                  <a:lnTo>
                    <a:pt x="1692" y="55"/>
                  </a:lnTo>
                  <a:lnTo>
                    <a:pt x="1567" y="109"/>
                  </a:lnTo>
                  <a:lnTo>
                    <a:pt x="1442" y="158"/>
                  </a:lnTo>
                  <a:lnTo>
                    <a:pt x="1321" y="202"/>
                  </a:lnTo>
                  <a:lnTo>
                    <a:pt x="1199" y="245"/>
                  </a:lnTo>
                  <a:lnTo>
                    <a:pt x="1079" y="283"/>
                  </a:lnTo>
                  <a:lnTo>
                    <a:pt x="961" y="319"/>
                  </a:lnTo>
                  <a:lnTo>
                    <a:pt x="845" y="353"/>
                  </a:lnTo>
                  <a:lnTo>
                    <a:pt x="731" y="383"/>
                  </a:lnTo>
                  <a:lnTo>
                    <a:pt x="620" y="410"/>
                  </a:lnTo>
                  <a:lnTo>
                    <a:pt x="510" y="437"/>
                  </a:lnTo>
                  <a:lnTo>
                    <a:pt x="402" y="461"/>
                  </a:lnTo>
                  <a:lnTo>
                    <a:pt x="298" y="483"/>
                  </a:lnTo>
                  <a:lnTo>
                    <a:pt x="196" y="503"/>
                  </a:lnTo>
                  <a:lnTo>
                    <a:pt x="97" y="523"/>
                  </a:lnTo>
                  <a:lnTo>
                    <a:pt x="0" y="5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62" name="Freeform 385">
              <a:extLst>
                <a:ext uri="{FF2B5EF4-FFF2-40B4-BE49-F238E27FC236}">
                  <a16:creationId xmlns:a16="http://schemas.microsoft.com/office/drawing/2014/main" id="{93699822-5704-45E0-B03A-44755E6CC114}"/>
                </a:ext>
              </a:extLst>
            </p:cNvPr>
            <p:cNvSpPr>
              <a:spLocks/>
            </p:cNvSpPr>
            <p:nvPr/>
          </p:nvSpPr>
          <p:spPr bwMode="auto">
            <a:xfrm>
              <a:off x="841" y="1812"/>
              <a:ext cx="778" cy="132"/>
            </a:xfrm>
            <a:custGeom>
              <a:avLst/>
              <a:gdLst>
                <a:gd name="T0" fmla="*/ 0 w 778"/>
                <a:gd name="T1" fmla="*/ 132 h 132"/>
                <a:gd name="T2" fmla="*/ 23 w 778"/>
                <a:gd name="T3" fmla="*/ 122 h 132"/>
                <a:gd name="T4" fmla="*/ 52 w 778"/>
                <a:gd name="T5" fmla="*/ 120 h 132"/>
                <a:gd name="T6" fmla="*/ 111 w 778"/>
                <a:gd name="T7" fmla="*/ 115 h 132"/>
                <a:gd name="T8" fmla="*/ 196 w 778"/>
                <a:gd name="T9" fmla="*/ 105 h 132"/>
                <a:gd name="T10" fmla="*/ 300 w 778"/>
                <a:gd name="T11" fmla="*/ 93 h 132"/>
                <a:gd name="T12" fmla="*/ 417 w 778"/>
                <a:gd name="T13" fmla="*/ 76 h 132"/>
                <a:gd name="T14" fmla="*/ 538 w 778"/>
                <a:gd name="T15" fmla="*/ 54 h 132"/>
                <a:gd name="T16" fmla="*/ 601 w 778"/>
                <a:gd name="T17" fmla="*/ 43 h 132"/>
                <a:gd name="T18" fmla="*/ 662 w 778"/>
                <a:gd name="T19" fmla="*/ 29 h 132"/>
                <a:gd name="T20" fmla="*/ 721 w 778"/>
                <a:gd name="T21" fmla="*/ 16 h 132"/>
                <a:gd name="T22" fmla="*/ 778 w 778"/>
                <a:gd name="T23" fmla="*/ 0 h 132"/>
                <a:gd name="T24" fmla="*/ 778 w 778"/>
                <a:gd name="T25" fmla="*/ 0 h 132"/>
                <a:gd name="T26" fmla="*/ 724 w 778"/>
                <a:gd name="T27" fmla="*/ 14 h 132"/>
                <a:gd name="T28" fmla="*/ 670 w 778"/>
                <a:gd name="T29" fmla="*/ 29 h 132"/>
                <a:gd name="T30" fmla="*/ 616 w 778"/>
                <a:gd name="T31" fmla="*/ 41 h 132"/>
                <a:gd name="T32" fmla="*/ 560 w 778"/>
                <a:gd name="T33" fmla="*/ 53 h 132"/>
                <a:gd name="T34" fmla="*/ 454 w 778"/>
                <a:gd name="T35" fmla="*/ 73 h 132"/>
                <a:gd name="T36" fmla="*/ 349 w 778"/>
                <a:gd name="T37" fmla="*/ 90 h 132"/>
                <a:gd name="T38" fmla="*/ 250 w 778"/>
                <a:gd name="T39" fmla="*/ 103 h 132"/>
                <a:gd name="T40" fmla="*/ 157 w 778"/>
                <a:gd name="T41" fmla="*/ 115 h 132"/>
                <a:gd name="T42" fmla="*/ 72 w 778"/>
                <a:gd name="T43" fmla="*/ 124 h 132"/>
                <a:gd name="T44" fmla="*/ 0 w 778"/>
                <a:gd name="T45" fmla="*/ 132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78" h="132">
                  <a:moveTo>
                    <a:pt x="0" y="132"/>
                  </a:moveTo>
                  <a:lnTo>
                    <a:pt x="23" y="122"/>
                  </a:lnTo>
                  <a:lnTo>
                    <a:pt x="52" y="120"/>
                  </a:lnTo>
                  <a:lnTo>
                    <a:pt x="111" y="115"/>
                  </a:lnTo>
                  <a:lnTo>
                    <a:pt x="196" y="105"/>
                  </a:lnTo>
                  <a:lnTo>
                    <a:pt x="300" y="93"/>
                  </a:lnTo>
                  <a:lnTo>
                    <a:pt x="417" y="76"/>
                  </a:lnTo>
                  <a:lnTo>
                    <a:pt x="538" y="54"/>
                  </a:lnTo>
                  <a:lnTo>
                    <a:pt x="601" y="43"/>
                  </a:lnTo>
                  <a:lnTo>
                    <a:pt x="662" y="29"/>
                  </a:lnTo>
                  <a:lnTo>
                    <a:pt x="721" y="16"/>
                  </a:lnTo>
                  <a:lnTo>
                    <a:pt x="778" y="0"/>
                  </a:lnTo>
                  <a:lnTo>
                    <a:pt x="724" y="14"/>
                  </a:lnTo>
                  <a:lnTo>
                    <a:pt x="670" y="29"/>
                  </a:lnTo>
                  <a:lnTo>
                    <a:pt x="616" y="41"/>
                  </a:lnTo>
                  <a:lnTo>
                    <a:pt x="560" y="53"/>
                  </a:lnTo>
                  <a:lnTo>
                    <a:pt x="454" y="73"/>
                  </a:lnTo>
                  <a:lnTo>
                    <a:pt x="349" y="90"/>
                  </a:lnTo>
                  <a:lnTo>
                    <a:pt x="250" y="103"/>
                  </a:lnTo>
                  <a:lnTo>
                    <a:pt x="157" y="115"/>
                  </a:lnTo>
                  <a:lnTo>
                    <a:pt x="72" y="124"/>
                  </a:lnTo>
                  <a:lnTo>
                    <a:pt x="0" y="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63" name="Freeform 386">
              <a:extLst>
                <a:ext uri="{FF2B5EF4-FFF2-40B4-BE49-F238E27FC236}">
                  <a16:creationId xmlns:a16="http://schemas.microsoft.com/office/drawing/2014/main" id="{9E9495E9-DAE4-4F77-8472-78962F19DC14}"/>
                </a:ext>
              </a:extLst>
            </p:cNvPr>
            <p:cNvSpPr>
              <a:spLocks/>
            </p:cNvSpPr>
            <p:nvPr/>
          </p:nvSpPr>
          <p:spPr bwMode="auto">
            <a:xfrm>
              <a:off x="2056" y="2248"/>
              <a:ext cx="1474" cy="565"/>
            </a:xfrm>
            <a:custGeom>
              <a:avLst/>
              <a:gdLst>
                <a:gd name="T0" fmla="*/ 274 w 1474"/>
                <a:gd name="T1" fmla="*/ 240 h 565"/>
                <a:gd name="T2" fmla="*/ 269 w 1474"/>
                <a:gd name="T3" fmla="*/ 262 h 565"/>
                <a:gd name="T4" fmla="*/ 261 w 1474"/>
                <a:gd name="T5" fmla="*/ 284 h 565"/>
                <a:gd name="T6" fmla="*/ 249 w 1474"/>
                <a:gd name="T7" fmla="*/ 308 h 565"/>
                <a:gd name="T8" fmla="*/ 233 w 1474"/>
                <a:gd name="T9" fmla="*/ 332 h 565"/>
                <a:gd name="T10" fmla="*/ 218 w 1474"/>
                <a:gd name="T11" fmla="*/ 355 h 565"/>
                <a:gd name="T12" fmla="*/ 200 w 1474"/>
                <a:gd name="T13" fmla="*/ 379 h 565"/>
                <a:gd name="T14" fmla="*/ 181 w 1474"/>
                <a:gd name="T15" fmla="*/ 401 h 565"/>
                <a:gd name="T16" fmla="*/ 159 w 1474"/>
                <a:gd name="T17" fmla="*/ 424 h 565"/>
                <a:gd name="T18" fmla="*/ 117 w 1474"/>
                <a:gd name="T19" fmla="*/ 467 h 565"/>
                <a:gd name="T20" fmla="*/ 75 w 1474"/>
                <a:gd name="T21" fmla="*/ 506 h 565"/>
                <a:gd name="T22" fmla="*/ 34 w 1474"/>
                <a:gd name="T23" fmla="*/ 539 h 565"/>
                <a:gd name="T24" fmla="*/ 0 w 1474"/>
                <a:gd name="T25" fmla="*/ 565 h 565"/>
                <a:gd name="T26" fmla="*/ 83 w 1474"/>
                <a:gd name="T27" fmla="*/ 539 h 565"/>
                <a:gd name="T28" fmla="*/ 171 w 1474"/>
                <a:gd name="T29" fmla="*/ 512 h 565"/>
                <a:gd name="T30" fmla="*/ 262 w 1474"/>
                <a:gd name="T31" fmla="*/ 484 h 565"/>
                <a:gd name="T32" fmla="*/ 355 w 1474"/>
                <a:gd name="T33" fmla="*/ 452 h 565"/>
                <a:gd name="T34" fmla="*/ 450 w 1474"/>
                <a:gd name="T35" fmla="*/ 419 h 565"/>
                <a:gd name="T36" fmla="*/ 546 w 1474"/>
                <a:gd name="T37" fmla="*/ 384 h 565"/>
                <a:gd name="T38" fmla="*/ 644 w 1474"/>
                <a:gd name="T39" fmla="*/ 348 h 565"/>
                <a:gd name="T40" fmla="*/ 742 w 1474"/>
                <a:gd name="T41" fmla="*/ 313 h 565"/>
                <a:gd name="T42" fmla="*/ 840 w 1474"/>
                <a:gd name="T43" fmla="*/ 276 h 565"/>
                <a:gd name="T44" fmla="*/ 938 w 1474"/>
                <a:gd name="T45" fmla="*/ 237 h 565"/>
                <a:gd name="T46" fmla="*/ 1032 w 1474"/>
                <a:gd name="T47" fmla="*/ 198 h 565"/>
                <a:gd name="T48" fmla="*/ 1127 w 1474"/>
                <a:gd name="T49" fmla="*/ 159 h 565"/>
                <a:gd name="T50" fmla="*/ 1219 w 1474"/>
                <a:gd name="T51" fmla="*/ 120 h 565"/>
                <a:gd name="T52" fmla="*/ 1307 w 1474"/>
                <a:gd name="T53" fmla="*/ 81 h 565"/>
                <a:gd name="T54" fmla="*/ 1393 w 1474"/>
                <a:gd name="T55" fmla="*/ 43 h 565"/>
                <a:gd name="T56" fmla="*/ 1474 w 1474"/>
                <a:gd name="T57" fmla="*/ 4 h 565"/>
                <a:gd name="T58" fmla="*/ 1454 w 1474"/>
                <a:gd name="T59" fmla="*/ 0 h 565"/>
                <a:gd name="T60" fmla="*/ 1378 w 1474"/>
                <a:gd name="T61" fmla="*/ 27 h 565"/>
                <a:gd name="T62" fmla="*/ 1301 w 1474"/>
                <a:gd name="T63" fmla="*/ 53 h 565"/>
                <a:gd name="T64" fmla="*/ 1223 w 1474"/>
                <a:gd name="T65" fmla="*/ 78 h 565"/>
                <a:gd name="T66" fmla="*/ 1144 w 1474"/>
                <a:gd name="T67" fmla="*/ 102 h 565"/>
                <a:gd name="T68" fmla="*/ 1064 w 1474"/>
                <a:gd name="T69" fmla="*/ 124 h 565"/>
                <a:gd name="T70" fmla="*/ 983 w 1474"/>
                <a:gd name="T71" fmla="*/ 144 h 565"/>
                <a:gd name="T72" fmla="*/ 904 w 1474"/>
                <a:gd name="T73" fmla="*/ 163 h 565"/>
                <a:gd name="T74" fmla="*/ 826 w 1474"/>
                <a:gd name="T75" fmla="*/ 179 h 565"/>
                <a:gd name="T76" fmla="*/ 748 w 1474"/>
                <a:gd name="T77" fmla="*/ 195 h 565"/>
                <a:gd name="T78" fmla="*/ 672 w 1474"/>
                <a:gd name="T79" fmla="*/ 208 h 565"/>
                <a:gd name="T80" fmla="*/ 598 w 1474"/>
                <a:gd name="T81" fmla="*/ 218 h 565"/>
                <a:gd name="T82" fmla="*/ 527 w 1474"/>
                <a:gd name="T83" fmla="*/ 228 h 565"/>
                <a:gd name="T84" fmla="*/ 458 w 1474"/>
                <a:gd name="T85" fmla="*/ 234 h 565"/>
                <a:gd name="T86" fmla="*/ 394 w 1474"/>
                <a:gd name="T87" fmla="*/ 239 h 565"/>
                <a:gd name="T88" fmla="*/ 331 w 1474"/>
                <a:gd name="T89" fmla="*/ 240 h 565"/>
                <a:gd name="T90" fmla="*/ 274 w 1474"/>
                <a:gd name="T91" fmla="*/ 240 h 5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4" h="565">
                  <a:moveTo>
                    <a:pt x="274" y="240"/>
                  </a:moveTo>
                  <a:lnTo>
                    <a:pt x="269" y="262"/>
                  </a:lnTo>
                  <a:lnTo>
                    <a:pt x="261" y="284"/>
                  </a:lnTo>
                  <a:lnTo>
                    <a:pt x="249" y="308"/>
                  </a:lnTo>
                  <a:lnTo>
                    <a:pt x="233" y="332"/>
                  </a:lnTo>
                  <a:lnTo>
                    <a:pt x="218" y="355"/>
                  </a:lnTo>
                  <a:lnTo>
                    <a:pt x="200" y="379"/>
                  </a:lnTo>
                  <a:lnTo>
                    <a:pt x="181" y="401"/>
                  </a:lnTo>
                  <a:lnTo>
                    <a:pt x="159" y="424"/>
                  </a:lnTo>
                  <a:lnTo>
                    <a:pt x="117" y="467"/>
                  </a:lnTo>
                  <a:lnTo>
                    <a:pt x="75" y="506"/>
                  </a:lnTo>
                  <a:lnTo>
                    <a:pt x="34" y="539"/>
                  </a:lnTo>
                  <a:lnTo>
                    <a:pt x="0" y="565"/>
                  </a:lnTo>
                  <a:lnTo>
                    <a:pt x="83" y="539"/>
                  </a:lnTo>
                  <a:lnTo>
                    <a:pt x="171" y="512"/>
                  </a:lnTo>
                  <a:lnTo>
                    <a:pt x="262" y="484"/>
                  </a:lnTo>
                  <a:lnTo>
                    <a:pt x="355" y="452"/>
                  </a:lnTo>
                  <a:lnTo>
                    <a:pt x="450" y="419"/>
                  </a:lnTo>
                  <a:lnTo>
                    <a:pt x="546" y="384"/>
                  </a:lnTo>
                  <a:lnTo>
                    <a:pt x="644" y="348"/>
                  </a:lnTo>
                  <a:lnTo>
                    <a:pt x="742" y="313"/>
                  </a:lnTo>
                  <a:lnTo>
                    <a:pt x="840" y="276"/>
                  </a:lnTo>
                  <a:lnTo>
                    <a:pt x="938" y="237"/>
                  </a:lnTo>
                  <a:lnTo>
                    <a:pt x="1032" y="198"/>
                  </a:lnTo>
                  <a:lnTo>
                    <a:pt x="1127" y="159"/>
                  </a:lnTo>
                  <a:lnTo>
                    <a:pt x="1219" y="120"/>
                  </a:lnTo>
                  <a:lnTo>
                    <a:pt x="1307" y="81"/>
                  </a:lnTo>
                  <a:lnTo>
                    <a:pt x="1393" y="43"/>
                  </a:lnTo>
                  <a:lnTo>
                    <a:pt x="1474" y="4"/>
                  </a:lnTo>
                  <a:lnTo>
                    <a:pt x="1454" y="0"/>
                  </a:lnTo>
                  <a:lnTo>
                    <a:pt x="1378" y="27"/>
                  </a:lnTo>
                  <a:lnTo>
                    <a:pt x="1301" y="53"/>
                  </a:lnTo>
                  <a:lnTo>
                    <a:pt x="1223" y="78"/>
                  </a:lnTo>
                  <a:lnTo>
                    <a:pt x="1144" y="102"/>
                  </a:lnTo>
                  <a:lnTo>
                    <a:pt x="1064" y="124"/>
                  </a:lnTo>
                  <a:lnTo>
                    <a:pt x="983" y="144"/>
                  </a:lnTo>
                  <a:lnTo>
                    <a:pt x="904" y="163"/>
                  </a:lnTo>
                  <a:lnTo>
                    <a:pt x="826" y="179"/>
                  </a:lnTo>
                  <a:lnTo>
                    <a:pt x="748" y="195"/>
                  </a:lnTo>
                  <a:lnTo>
                    <a:pt x="672" y="208"/>
                  </a:lnTo>
                  <a:lnTo>
                    <a:pt x="598" y="218"/>
                  </a:lnTo>
                  <a:lnTo>
                    <a:pt x="527" y="228"/>
                  </a:lnTo>
                  <a:lnTo>
                    <a:pt x="458" y="234"/>
                  </a:lnTo>
                  <a:lnTo>
                    <a:pt x="394" y="239"/>
                  </a:lnTo>
                  <a:lnTo>
                    <a:pt x="331" y="240"/>
                  </a:lnTo>
                  <a:lnTo>
                    <a:pt x="274" y="24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64" name="Freeform 387">
              <a:extLst>
                <a:ext uri="{FF2B5EF4-FFF2-40B4-BE49-F238E27FC236}">
                  <a16:creationId xmlns:a16="http://schemas.microsoft.com/office/drawing/2014/main" id="{AC40798C-539E-4A52-8FF1-551A0027D577}"/>
                </a:ext>
              </a:extLst>
            </p:cNvPr>
            <p:cNvSpPr>
              <a:spLocks/>
            </p:cNvSpPr>
            <p:nvPr/>
          </p:nvSpPr>
          <p:spPr bwMode="auto">
            <a:xfrm>
              <a:off x="1028" y="1807"/>
              <a:ext cx="595" cy="135"/>
            </a:xfrm>
            <a:custGeom>
              <a:avLst/>
              <a:gdLst>
                <a:gd name="T0" fmla="*/ 156 w 595"/>
                <a:gd name="T1" fmla="*/ 49 h 135"/>
                <a:gd name="T2" fmla="*/ 140 w 595"/>
                <a:gd name="T3" fmla="*/ 63 h 135"/>
                <a:gd name="T4" fmla="*/ 122 w 595"/>
                <a:gd name="T5" fmla="*/ 76 h 135"/>
                <a:gd name="T6" fmla="*/ 102 w 595"/>
                <a:gd name="T7" fmla="*/ 88 h 135"/>
                <a:gd name="T8" fmla="*/ 80 w 595"/>
                <a:gd name="T9" fmla="*/ 100 h 135"/>
                <a:gd name="T10" fmla="*/ 36 w 595"/>
                <a:gd name="T11" fmla="*/ 120 h 135"/>
                <a:gd name="T12" fmla="*/ 0 w 595"/>
                <a:gd name="T13" fmla="*/ 135 h 135"/>
                <a:gd name="T14" fmla="*/ 66 w 595"/>
                <a:gd name="T15" fmla="*/ 124 h 135"/>
                <a:gd name="T16" fmla="*/ 139 w 595"/>
                <a:gd name="T17" fmla="*/ 110 h 135"/>
                <a:gd name="T18" fmla="*/ 215 w 595"/>
                <a:gd name="T19" fmla="*/ 95 h 135"/>
                <a:gd name="T20" fmla="*/ 292 w 595"/>
                <a:gd name="T21" fmla="*/ 78 h 135"/>
                <a:gd name="T22" fmla="*/ 372 w 595"/>
                <a:gd name="T23" fmla="*/ 59 h 135"/>
                <a:gd name="T24" fmla="*/ 449 w 595"/>
                <a:gd name="T25" fmla="*/ 41 h 135"/>
                <a:gd name="T26" fmla="*/ 524 w 595"/>
                <a:gd name="T27" fmla="*/ 22 h 135"/>
                <a:gd name="T28" fmla="*/ 595 w 595"/>
                <a:gd name="T29" fmla="*/ 2 h 135"/>
                <a:gd name="T30" fmla="*/ 590 w 595"/>
                <a:gd name="T31" fmla="*/ 0 h 135"/>
                <a:gd name="T32" fmla="*/ 529 w 595"/>
                <a:gd name="T33" fmla="*/ 14 h 135"/>
                <a:gd name="T34" fmla="*/ 466 w 595"/>
                <a:gd name="T35" fmla="*/ 24 h 135"/>
                <a:gd name="T36" fmla="*/ 405 w 595"/>
                <a:gd name="T37" fmla="*/ 34 h 135"/>
                <a:gd name="T38" fmla="*/ 346 w 595"/>
                <a:gd name="T39" fmla="*/ 43 h 135"/>
                <a:gd name="T40" fmla="*/ 289 w 595"/>
                <a:gd name="T41" fmla="*/ 48 h 135"/>
                <a:gd name="T42" fmla="*/ 238 w 595"/>
                <a:gd name="T43" fmla="*/ 51 h 135"/>
                <a:gd name="T44" fmla="*/ 193 w 595"/>
                <a:gd name="T45" fmla="*/ 53 h 135"/>
                <a:gd name="T46" fmla="*/ 156 w 595"/>
                <a:gd name="T47" fmla="*/ 49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5" h="135">
                  <a:moveTo>
                    <a:pt x="156" y="49"/>
                  </a:moveTo>
                  <a:lnTo>
                    <a:pt x="140" y="63"/>
                  </a:lnTo>
                  <a:lnTo>
                    <a:pt x="122" y="76"/>
                  </a:lnTo>
                  <a:lnTo>
                    <a:pt x="102" y="88"/>
                  </a:lnTo>
                  <a:lnTo>
                    <a:pt x="80" y="100"/>
                  </a:lnTo>
                  <a:lnTo>
                    <a:pt x="36" y="120"/>
                  </a:lnTo>
                  <a:lnTo>
                    <a:pt x="0" y="135"/>
                  </a:lnTo>
                  <a:lnTo>
                    <a:pt x="66" y="124"/>
                  </a:lnTo>
                  <a:lnTo>
                    <a:pt x="139" y="110"/>
                  </a:lnTo>
                  <a:lnTo>
                    <a:pt x="215" y="95"/>
                  </a:lnTo>
                  <a:lnTo>
                    <a:pt x="292" y="78"/>
                  </a:lnTo>
                  <a:lnTo>
                    <a:pt x="372" y="59"/>
                  </a:lnTo>
                  <a:lnTo>
                    <a:pt x="449" y="41"/>
                  </a:lnTo>
                  <a:lnTo>
                    <a:pt x="524" y="22"/>
                  </a:lnTo>
                  <a:lnTo>
                    <a:pt x="595" y="2"/>
                  </a:lnTo>
                  <a:lnTo>
                    <a:pt x="590" y="0"/>
                  </a:lnTo>
                  <a:lnTo>
                    <a:pt x="529" y="14"/>
                  </a:lnTo>
                  <a:lnTo>
                    <a:pt x="466" y="24"/>
                  </a:lnTo>
                  <a:lnTo>
                    <a:pt x="405" y="34"/>
                  </a:lnTo>
                  <a:lnTo>
                    <a:pt x="346" y="43"/>
                  </a:lnTo>
                  <a:lnTo>
                    <a:pt x="289" y="48"/>
                  </a:lnTo>
                  <a:lnTo>
                    <a:pt x="238" y="51"/>
                  </a:lnTo>
                  <a:lnTo>
                    <a:pt x="193" y="53"/>
                  </a:lnTo>
                  <a:lnTo>
                    <a:pt x="156" y="49"/>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65" name="Freeform 388">
              <a:extLst>
                <a:ext uri="{FF2B5EF4-FFF2-40B4-BE49-F238E27FC236}">
                  <a16:creationId xmlns:a16="http://schemas.microsoft.com/office/drawing/2014/main" id="{623EDDD2-83C9-4A01-955D-03A442533A3E}"/>
                </a:ext>
              </a:extLst>
            </p:cNvPr>
            <p:cNvSpPr>
              <a:spLocks/>
            </p:cNvSpPr>
            <p:nvPr/>
          </p:nvSpPr>
          <p:spPr bwMode="auto">
            <a:xfrm>
              <a:off x="2080" y="2252"/>
              <a:ext cx="1471" cy="586"/>
            </a:xfrm>
            <a:custGeom>
              <a:avLst/>
              <a:gdLst>
                <a:gd name="T0" fmla="*/ 275 w 1471"/>
                <a:gd name="T1" fmla="*/ 262 h 586"/>
                <a:gd name="T2" fmla="*/ 269 w 1471"/>
                <a:gd name="T3" fmla="*/ 284 h 586"/>
                <a:gd name="T4" fmla="*/ 260 w 1471"/>
                <a:gd name="T5" fmla="*/ 306 h 586"/>
                <a:gd name="T6" fmla="*/ 248 w 1471"/>
                <a:gd name="T7" fmla="*/ 329 h 586"/>
                <a:gd name="T8" fmla="*/ 235 w 1471"/>
                <a:gd name="T9" fmla="*/ 353 h 586"/>
                <a:gd name="T10" fmla="*/ 218 w 1471"/>
                <a:gd name="T11" fmla="*/ 377 h 586"/>
                <a:gd name="T12" fmla="*/ 199 w 1471"/>
                <a:gd name="T13" fmla="*/ 400 h 586"/>
                <a:gd name="T14" fmla="*/ 181 w 1471"/>
                <a:gd name="T15" fmla="*/ 422 h 586"/>
                <a:gd name="T16" fmla="*/ 161 w 1471"/>
                <a:gd name="T17" fmla="*/ 446 h 586"/>
                <a:gd name="T18" fmla="*/ 117 w 1471"/>
                <a:gd name="T19" fmla="*/ 488 h 586"/>
                <a:gd name="T20" fmla="*/ 74 w 1471"/>
                <a:gd name="T21" fmla="*/ 527 h 586"/>
                <a:gd name="T22" fmla="*/ 34 w 1471"/>
                <a:gd name="T23" fmla="*/ 561 h 586"/>
                <a:gd name="T24" fmla="*/ 0 w 1471"/>
                <a:gd name="T25" fmla="*/ 586 h 586"/>
                <a:gd name="T26" fmla="*/ 85 w 1471"/>
                <a:gd name="T27" fmla="*/ 561 h 586"/>
                <a:gd name="T28" fmla="*/ 171 w 1471"/>
                <a:gd name="T29" fmla="*/ 534 h 586"/>
                <a:gd name="T30" fmla="*/ 262 w 1471"/>
                <a:gd name="T31" fmla="*/ 503 h 586"/>
                <a:gd name="T32" fmla="*/ 355 w 1471"/>
                <a:gd name="T33" fmla="*/ 470 h 586"/>
                <a:gd name="T34" fmla="*/ 449 w 1471"/>
                <a:gd name="T35" fmla="*/ 436 h 586"/>
                <a:gd name="T36" fmla="*/ 545 w 1471"/>
                <a:gd name="T37" fmla="*/ 400 h 586"/>
                <a:gd name="T38" fmla="*/ 642 w 1471"/>
                <a:gd name="T39" fmla="*/ 361 h 586"/>
                <a:gd name="T40" fmla="*/ 740 w 1471"/>
                <a:gd name="T41" fmla="*/ 324 h 586"/>
                <a:gd name="T42" fmla="*/ 836 w 1471"/>
                <a:gd name="T43" fmla="*/ 284 h 586"/>
                <a:gd name="T44" fmla="*/ 934 w 1471"/>
                <a:gd name="T45" fmla="*/ 245 h 586"/>
                <a:gd name="T46" fmla="*/ 1028 w 1471"/>
                <a:gd name="T47" fmla="*/ 204 h 586"/>
                <a:gd name="T48" fmla="*/ 1123 w 1471"/>
                <a:gd name="T49" fmla="*/ 164 h 586"/>
                <a:gd name="T50" fmla="*/ 1214 w 1471"/>
                <a:gd name="T51" fmla="*/ 123 h 586"/>
                <a:gd name="T52" fmla="*/ 1304 w 1471"/>
                <a:gd name="T53" fmla="*/ 83 h 586"/>
                <a:gd name="T54" fmla="*/ 1388 w 1471"/>
                <a:gd name="T55" fmla="*/ 44 h 586"/>
                <a:gd name="T56" fmla="*/ 1471 w 1471"/>
                <a:gd name="T57" fmla="*/ 5 h 586"/>
                <a:gd name="T58" fmla="*/ 1449 w 1471"/>
                <a:gd name="T59" fmla="*/ 0 h 586"/>
                <a:gd name="T60" fmla="*/ 1373 w 1471"/>
                <a:gd name="T61" fmla="*/ 27 h 586"/>
                <a:gd name="T62" fmla="*/ 1297 w 1471"/>
                <a:gd name="T63" fmla="*/ 54 h 586"/>
                <a:gd name="T64" fmla="*/ 1217 w 1471"/>
                <a:gd name="T65" fmla="*/ 81 h 586"/>
                <a:gd name="T66" fmla="*/ 1140 w 1471"/>
                <a:gd name="T67" fmla="*/ 104 h 586"/>
                <a:gd name="T68" fmla="*/ 1059 w 1471"/>
                <a:gd name="T69" fmla="*/ 128 h 586"/>
                <a:gd name="T70" fmla="*/ 979 w 1471"/>
                <a:gd name="T71" fmla="*/ 150 h 586"/>
                <a:gd name="T72" fmla="*/ 902 w 1471"/>
                <a:gd name="T73" fmla="*/ 172 h 586"/>
                <a:gd name="T74" fmla="*/ 822 w 1471"/>
                <a:gd name="T75" fmla="*/ 191 h 586"/>
                <a:gd name="T76" fmla="*/ 746 w 1471"/>
                <a:gd name="T77" fmla="*/ 208 h 586"/>
                <a:gd name="T78" fmla="*/ 670 w 1471"/>
                <a:gd name="T79" fmla="*/ 223 h 586"/>
                <a:gd name="T80" fmla="*/ 598 w 1471"/>
                <a:gd name="T81" fmla="*/ 235 h 586"/>
                <a:gd name="T82" fmla="*/ 527 w 1471"/>
                <a:gd name="T83" fmla="*/ 246 h 586"/>
                <a:gd name="T84" fmla="*/ 458 w 1471"/>
                <a:gd name="T85" fmla="*/ 253 h 586"/>
                <a:gd name="T86" fmla="*/ 394 w 1471"/>
                <a:gd name="T87" fmla="*/ 260 h 586"/>
                <a:gd name="T88" fmla="*/ 333 w 1471"/>
                <a:gd name="T89" fmla="*/ 262 h 586"/>
                <a:gd name="T90" fmla="*/ 275 w 1471"/>
                <a:gd name="T91" fmla="*/ 262 h 5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1" h="586">
                  <a:moveTo>
                    <a:pt x="275" y="262"/>
                  </a:moveTo>
                  <a:lnTo>
                    <a:pt x="269" y="284"/>
                  </a:lnTo>
                  <a:lnTo>
                    <a:pt x="260" y="306"/>
                  </a:lnTo>
                  <a:lnTo>
                    <a:pt x="248" y="329"/>
                  </a:lnTo>
                  <a:lnTo>
                    <a:pt x="235" y="353"/>
                  </a:lnTo>
                  <a:lnTo>
                    <a:pt x="218" y="377"/>
                  </a:lnTo>
                  <a:lnTo>
                    <a:pt x="199" y="400"/>
                  </a:lnTo>
                  <a:lnTo>
                    <a:pt x="181" y="422"/>
                  </a:lnTo>
                  <a:lnTo>
                    <a:pt x="161" y="446"/>
                  </a:lnTo>
                  <a:lnTo>
                    <a:pt x="117" y="488"/>
                  </a:lnTo>
                  <a:lnTo>
                    <a:pt x="74" y="527"/>
                  </a:lnTo>
                  <a:lnTo>
                    <a:pt x="34" y="561"/>
                  </a:lnTo>
                  <a:lnTo>
                    <a:pt x="0" y="586"/>
                  </a:lnTo>
                  <a:lnTo>
                    <a:pt x="85" y="561"/>
                  </a:lnTo>
                  <a:lnTo>
                    <a:pt x="171" y="534"/>
                  </a:lnTo>
                  <a:lnTo>
                    <a:pt x="262" y="503"/>
                  </a:lnTo>
                  <a:lnTo>
                    <a:pt x="355" y="470"/>
                  </a:lnTo>
                  <a:lnTo>
                    <a:pt x="449" y="436"/>
                  </a:lnTo>
                  <a:lnTo>
                    <a:pt x="545" y="400"/>
                  </a:lnTo>
                  <a:lnTo>
                    <a:pt x="642" y="361"/>
                  </a:lnTo>
                  <a:lnTo>
                    <a:pt x="740" y="324"/>
                  </a:lnTo>
                  <a:lnTo>
                    <a:pt x="836" y="284"/>
                  </a:lnTo>
                  <a:lnTo>
                    <a:pt x="934" y="245"/>
                  </a:lnTo>
                  <a:lnTo>
                    <a:pt x="1028" y="204"/>
                  </a:lnTo>
                  <a:lnTo>
                    <a:pt x="1123" y="164"/>
                  </a:lnTo>
                  <a:lnTo>
                    <a:pt x="1214" y="123"/>
                  </a:lnTo>
                  <a:lnTo>
                    <a:pt x="1304" y="83"/>
                  </a:lnTo>
                  <a:lnTo>
                    <a:pt x="1388" y="44"/>
                  </a:lnTo>
                  <a:lnTo>
                    <a:pt x="1471" y="5"/>
                  </a:lnTo>
                  <a:lnTo>
                    <a:pt x="1449" y="0"/>
                  </a:lnTo>
                  <a:lnTo>
                    <a:pt x="1373" y="27"/>
                  </a:lnTo>
                  <a:lnTo>
                    <a:pt x="1297" y="54"/>
                  </a:lnTo>
                  <a:lnTo>
                    <a:pt x="1217" y="81"/>
                  </a:lnTo>
                  <a:lnTo>
                    <a:pt x="1140" y="104"/>
                  </a:lnTo>
                  <a:lnTo>
                    <a:pt x="1059" y="128"/>
                  </a:lnTo>
                  <a:lnTo>
                    <a:pt x="979" y="150"/>
                  </a:lnTo>
                  <a:lnTo>
                    <a:pt x="902" y="172"/>
                  </a:lnTo>
                  <a:lnTo>
                    <a:pt x="822" y="191"/>
                  </a:lnTo>
                  <a:lnTo>
                    <a:pt x="746" y="208"/>
                  </a:lnTo>
                  <a:lnTo>
                    <a:pt x="670" y="223"/>
                  </a:lnTo>
                  <a:lnTo>
                    <a:pt x="598" y="235"/>
                  </a:lnTo>
                  <a:lnTo>
                    <a:pt x="527" y="246"/>
                  </a:lnTo>
                  <a:lnTo>
                    <a:pt x="458" y="253"/>
                  </a:lnTo>
                  <a:lnTo>
                    <a:pt x="394" y="260"/>
                  </a:lnTo>
                  <a:lnTo>
                    <a:pt x="333" y="262"/>
                  </a:lnTo>
                  <a:lnTo>
                    <a:pt x="275" y="26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66" name="Freeform 389">
              <a:extLst>
                <a:ext uri="{FF2B5EF4-FFF2-40B4-BE49-F238E27FC236}">
                  <a16:creationId xmlns:a16="http://schemas.microsoft.com/office/drawing/2014/main" id="{394409C8-D353-4D01-8866-E0165DBA269D}"/>
                </a:ext>
              </a:extLst>
            </p:cNvPr>
            <p:cNvSpPr>
              <a:spLocks/>
            </p:cNvSpPr>
            <p:nvPr/>
          </p:nvSpPr>
          <p:spPr bwMode="auto">
            <a:xfrm>
              <a:off x="4083" y="2235"/>
              <a:ext cx="494" cy="120"/>
            </a:xfrm>
            <a:custGeom>
              <a:avLst/>
              <a:gdLst>
                <a:gd name="T0" fmla="*/ 0 w 494"/>
                <a:gd name="T1" fmla="*/ 0 h 120"/>
                <a:gd name="T2" fmla="*/ 32 w 494"/>
                <a:gd name="T3" fmla="*/ 5 h 120"/>
                <a:gd name="T4" fmla="*/ 67 w 494"/>
                <a:gd name="T5" fmla="*/ 12 h 120"/>
                <a:gd name="T6" fmla="*/ 106 w 494"/>
                <a:gd name="T7" fmla="*/ 18 h 120"/>
                <a:gd name="T8" fmla="*/ 153 w 494"/>
                <a:gd name="T9" fmla="*/ 27 h 120"/>
                <a:gd name="T10" fmla="*/ 206 w 494"/>
                <a:gd name="T11" fmla="*/ 35 h 120"/>
                <a:gd name="T12" fmla="*/ 268 w 494"/>
                <a:gd name="T13" fmla="*/ 44 h 120"/>
                <a:gd name="T14" fmla="*/ 339 w 494"/>
                <a:gd name="T15" fmla="*/ 54 h 120"/>
                <a:gd name="T16" fmla="*/ 420 w 494"/>
                <a:gd name="T17" fmla="*/ 62 h 120"/>
                <a:gd name="T18" fmla="*/ 439 w 494"/>
                <a:gd name="T19" fmla="*/ 64 h 120"/>
                <a:gd name="T20" fmla="*/ 459 w 494"/>
                <a:gd name="T21" fmla="*/ 64 h 120"/>
                <a:gd name="T22" fmla="*/ 476 w 494"/>
                <a:gd name="T23" fmla="*/ 64 h 120"/>
                <a:gd name="T24" fmla="*/ 494 w 494"/>
                <a:gd name="T25" fmla="*/ 62 h 120"/>
                <a:gd name="T26" fmla="*/ 471 w 494"/>
                <a:gd name="T27" fmla="*/ 81 h 120"/>
                <a:gd name="T28" fmla="*/ 449 w 494"/>
                <a:gd name="T29" fmla="*/ 96 h 120"/>
                <a:gd name="T30" fmla="*/ 437 w 494"/>
                <a:gd name="T31" fmla="*/ 105 h 120"/>
                <a:gd name="T32" fmla="*/ 423 w 494"/>
                <a:gd name="T33" fmla="*/ 110 h 120"/>
                <a:gd name="T34" fmla="*/ 408 w 494"/>
                <a:gd name="T35" fmla="*/ 115 h 120"/>
                <a:gd name="T36" fmla="*/ 391 w 494"/>
                <a:gd name="T37" fmla="*/ 120 h 120"/>
                <a:gd name="T38" fmla="*/ 342 w 494"/>
                <a:gd name="T39" fmla="*/ 103 h 120"/>
                <a:gd name="T40" fmla="*/ 295 w 494"/>
                <a:gd name="T41" fmla="*/ 88 h 120"/>
                <a:gd name="T42" fmla="*/ 246 w 494"/>
                <a:gd name="T43" fmla="*/ 71 h 120"/>
                <a:gd name="T44" fmla="*/ 195 w 494"/>
                <a:gd name="T45" fmla="*/ 57 h 120"/>
                <a:gd name="T46" fmla="*/ 146 w 494"/>
                <a:gd name="T47" fmla="*/ 42 h 120"/>
                <a:gd name="T48" fmla="*/ 97 w 494"/>
                <a:gd name="T49" fmla="*/ 29 h 120"/>
                <a:gd name="T50" fmla="*/ 49 w 494"/>
                <a:gd name="T51" fmla="*/ 13 h 120"/>
                <a:gd name="T52" fmla="*/ 0 w 494"/>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4" h="120">
                  <a:moveTo>
                    <a:pt x="0" y="0"/>
                  </a:moveTo>
                  <a:lnTo>
                    <a:pt x="32" y="5"/>
                  </a:lnTo>
                  <a:lnTo>
                    <a:pt x="67" y="12"/>
                  </a:lnTo>
                  <a:lnTo>
                    <a:pt x="106" y="18"/>
                  </a:lnTo>
                  <a:lnTo>
                    <a:pt x="153" y="27"/>
                  </a:lnTo>
                  <a:lnTo>
                    <a:pt x="206" y="35"/>
                  </a:lnTo>
                  <a:lnTo>
                    <a:pt x="268" y="44"/>
                  </a:lnTo>
                  <a:lnTo>
                    <a:pt x="339" y="54"/>
                  </a:lnTo>
                  <a:lnTo>
                    <a:pt x="420" y="62"/>
                  </a:lnTo>
                  <a:lnTo>
                    <a:pt x="439" y="64"/>
                  </a:lnTo>
                  <a:lnTo>
                    <a:pt x="459" y="64"/>
                  </a:lnTo>
                  <a:lnTo>
                    <a:pt x="476" y="64"/>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67" name="Freeform 390">
              <a:extLst>
                <a:ext uri="{FF2B5EF4-FFF2-40B4-BE49-F238E27FC236}">
                  <a16:creationId xmlns:a16="http://schemas.microsoft.com/office/drawing/2014/main" id="{5FFF251B-8422-4DE6-83B5-88E9EDC32F3B}"/>
                </a:ext>
              </a:extLst>
            </p:cNvPr>
            <p:cNvSpPr>
              <a:spLocks/>
            </p:cNvSpPr>
            <p:nvPr/>
          </p:nvSpPr>
          <p:spPr bwMode="auto">
            <a:xfrm>
              <a:off x="1037" y="1809"/>
              <a:ext cx="591" cy="144"/>
            </a:xfrm>
            <a:custGeom>
              <a:avLst/>
              <a:gdLst>
                <a:gd name="T0" fmla="*/ 153 w 591"/>
                <a:gd name="T1" fmla="*/ 54 h 144"/>
                <a:gd name="T2" fmla="*/ 138 w 591"/>
                <a:gd name="T3" fmla="*/ 68 h 144"/>
                <a:gd name="T4" fmla="*/ 120 w 591"/>
                <a:gd name="T5" fmla="*/ 79 h 144"/>
                <a:gd name="T6" fmla="*/ 99 w 591"/>
                <a:gd name="T7" fmla="*/ 93 h 144"/>
                <a:gd name="T8" fmla="*/ 79 w 591"/>
                <a:gd name="T9" fmla="*/ 106 h 144"/>
                <a:gd name="T10" fmla="*/ 35 w 591"/>
                <a:gd name="T11" fmla="*/ 128 h 144"/>
                <a:gd name="T12" fmla="*/ 0 w 591"/>
                <a:gd name="T13" fmla="*/ 144 h 144"/>
                <a:gd name="T14" fmla="*/ 66 w 591"/>
                <a:gd name="T15" fmla="*/ 132 h 144"/>
                <a:gd name="T16" fmla="*/ 136 w 591"/>
                <a:gd name="T17" fmla="*/ 117 h 144"/>
                <a:gd name="T18" fmla="*/ 212 w 591"/>
                <a:gd name="T19" fmla="*/ 100 h 144"/>
                <a:gd name="T20" fmla="*/ 290 w 591"/>
                <a:gd name="T21" fmla="*/ 81 h 144"/>
                <a:gd name="T22" fmla="*/ 368 w 591"/>
                <a:gd name="T23" fmla="*/ 62 h 144"/>
                <a:gd name="T24" fmla="*/ 445 w 591"/>
                <a:gd name="T25" fmla="*/ 42 h 144"/>
                <a:gd name="T26" fmla="*/ 520 w 591"/>
                <a:gd name="T27" fmla="*/ 22 h 144"/>
                <a:gd name="T28" fmla="*/ 591 w 591"/>
                <a:gd name="T29" fmla="*/ 2 h 144"/>
                <a:gd name="T30" fmla="*/ 586 w 591"/>
                <a:gd name="T31" fmla="*/ 0 h 144"/>
                <a:gd name="T32" fmla="*/ 525 w 591"/>
                <a:gd name="T33" fmla="*/ 13 h 144"/>
                <a:gd name="T34" fmla="*/ 462 w 591"/>
                <a:gd name="T35" fmla="*/ 25 h 144"/>
                <a:gd name="T36" fmla="*/ 402 w 591"/>
                <a:gd name="T37" fmla="*/ 35 h 144"/>
                <a:gd name="T38" fmla="*/ 342 w 591"/>
                <a:gd name="T39" fmla="*/ 44 h 144"/>
                <a:gd name="T40" fmla="*/ 287 w 591"/>
                <a:gd name="T41" fmla="*/ 51 h 144"/>
                <a:gd name="T42" fmla="*/ 236 w 591"/>
                <a:gd name="T43" fmla="*/ 54 h 144"/>
                <a:gd name="T44" fmla="*/ 190 w 591"/>
                <a:gd name="T45" fmla="*/ 56 h 144"/>
                <a:gd name="T46" fmla="*/ 153 w 591"/>
                <a:gd name="T47" fmla="*/ 54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1" h="144">
                  <a:moveTo>
                    <a:pt x="153" y="54"/>
                  </a:moveTo>
                  <a:lnTo>
                    <a:pt x="138" y="68"/>
                  </a:lnTo>
                  <a:lnTo>
                    <a:pt x="120" y="79"/>
                  </a:lnTo>
                  <a:lnTo>
                    <a:pt x="99" y="93"/>
                  </a:lnTo>
                  <a:lnTo>
                    <a:pt x="79" y="106"/>
                  </a:lnTo>
                  <a:lnTo>
                    <a:pt x="35" y="128"/>
                  </a:lnTo>
                  <a:lnTo>
                    <a:pt x="0" y="144"/>
                  </a:lnTo>
                  <a:lnTo>
                    <a:pt x="66" y="132"/>
                  </a:lnTo>
                  <a:lnTo>
                    <a:pt x="136" y="117"/>
                  </a:lnTo>
                  <a:lnTo>
                    <a:pt x="212" y="100"/>
                  </a:lnTo>
                  <a:lnTo>
                    <a:pt x="290" y="81"/>
                  </a:lnTo>
                  <a:lnTo>
                    <a:pt x="368" y="62"/>
                  </a:lnTo>
                  <a:lnTo>
                    <a:pt x="445" y="42"/>
                  </a:lnTo>
                  <a:lnTo>
                    <a:pt x="520" y="22"/>
                  </a:lnTo>
                  <a:lnTo>
                    <a:pt x="591" y="2"/>
                  </a:lnTo>
                  <a:lnTo>
                    <a:pt x="586" y="0"/>
                  </a:lnTo>
                  <a:lnTo>
                    <a:pt x="525" y="13"/>
                  </a:lnTo>
                  <a:lnTo>
                    <a:pt x="462" y="25"/>
                  </a:lnTo>
                  <a:lnTo>
                    <a:pt x="402" y="35"/>
                  </a:lnTo>
                  <a:lnTo>
                    <a:pt x="342" y="44"/>
                  </a:lnTo>
                  <a:lnTo>
                    <a:pt x="287" y="51"/>
                  </a:lnTo>
                  <a:lnTo>
                    <a:pt x="236" y="54"/>
                  </a:lnTo>
                  <a:lnTo>
                    <a:pt x="190" y="56"/>
                  </a:lnTo>
                  <a:lnTo>
                    <a:pt x="153"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68" name="Freeform 391">
              <a:extLst>
                <a:ext uri="{FF2B5EF4-FFF2-40B4-BE49-F238E27FC236}">
                  <a16:creationId xmlns:a16="http://schemas.microsoft.com/office/drawing/2014/main" id="{65BA7404-6A75-4D41-8EC3-A680A92CA6EC}"/>
                </a:ext>
              </a:extLst>
            </p:cNvPr>
            <p:cNvSpPr>
              <a:spLocks/>
            </p:cNvSpPr>
            <p:nvPr/>
          </p:nvSpPr>
          <p:spPr bwMode="auto">
            <a:xfrm>
              <a:off x="2097" y="2255"/>
              <a:ext cx="1466" cy="598"/>
            </a:xfrm>
            <a:custGeom>
              <a:avLst/>
              <a:gdLst>
                <a:gd name="T0" fmla="*/ 275 w 1466"/>
                <a:gd name="T1" fmla="*/ 272 h 598"/>
                <a:gd name="T2" fmla="*/ 270 w 1466"/>
                <a:gd name="T3" fmla="*/ 294 h 598"/>
                <a:gd name="T4" fmla="*/ 260 w 1466"/>
                <a:gd name="T5" fmla="*/ 318 h 598"/>
                <a:gd name="T6" fmla="*/ 248 w 1466"/>
                <a:gd name="T7" fmla="*/ 340 h 598"/>
                <a:gd name="T8" fmla="*/ 235 w 1466"/>
                <a:gd name="T9" fmla="*/ 363 h 598"/>
                <a:gd name="T10" fmla="*/ 218 w 1466"/>
                <a:gd name="T11" fmla="*/ 387 h 598"/>
                <a:gd name="T12" fmla="*/ 201 w 1466"/>
                <a:gd name="T13" fmla="*/ 411 h 598"/>
                <a:gd name="T14" fmla="*/ 181 w 1466"/>
                <a:gd name="T15" fmla="*/ 434 h 598"/>
                <a:gd name="T16" fmla="*/ 160 w 1466"/>
                <a:gd name="T17" fmla="*/ 456 h 598"/>
                <a:gd name="T18" fmla="*/ 118 w 1466"/>
                <a:gd name="T19" fmla="*/ 500 h 598"/>
                <a:gd name="T20" fmla="*/ 74 w 1466"/>
                <a:gd name="T21" fmla="*/ 539 h 598"/>
                <a:gd name="T22" fmla="*/ 35 w 1466"/>
                <a:gd name="T23" fmla="*/ 571 h 598"/>
                <a:gd name="T24" fmla="*/ 0 w 1466"/>
                <a:gd name="T25" fmla="*/ 598 h 598"/>
                <a:gd name="T26" fmla="*/ 84 w 1466"/>
                <a:gd name="T27" fmla="*/ 573 h 598"/>
                <a:gd name="T28" fmla="*/ 171 w 1466"/>
                <a:gd name="T29" fmla="*/ 544 h 598"/>
                <a:gd name="T30" fmla="*/ 262 w 1466"/>
                <a:gd name="T31" fmla="*/ 512 h 598"/>
                <a:gd name="T32" fmla="*/ 355 w 1466"/>
                <a:gd name="T33" fmla="*/ 480 h 598"/>
                <a:gd name="T34" fmla="*/ 447 w 1466"/>
                <a:gd name="T35" fmla="*/ 445 h 598"/>
                <a:gd name="T36" fmla="*/ 544 w 1466"/>
                <a:gd name="T37" fmla="*/ 407 h 598"/>
                <a:gd name="T38" fmla="*/ 640 w 1466"/>
                <a:gd name="T39" fmla="*/ 368 h 598"/>
                <a:gd name="T40" fmla="*/ 738 w 1466"/>
                <a:gd name="T41" fmla="*/ 330 h 598"/>
                <a:gd name="T42" fmla="*/ 834 w 1466"/>
                <a:gd name="T43" fmla="*/ 289 h 598"/>
                <a:gd name="T44" fmla="*/ 930 w 1466"/>
                <a:gd name="T45" fmla="*/ 247 h 598"/>
                <a:gd name="T46" fmla="*/ 1025 w 1466"/>
                <a:gd name="T47" fmla="*/ 206 h 598"/>
                <a:gd name="T48" fmla="*/ 1119 w 1466"/>
                <a:gd name="T49" fmla="*/ 164 h 598"/>
                <a:gd name="T50" fmla="*/ 1211 w 1466"/>
                <a:gd name="T51" fmla="*/ 123 h 598"/>
                <a:gd name="T52" fmla="*/ 1298 w 1466"/>
                <a:gd name="T53" fmla="*/ 83 h 598"/>
                <a:gd name="T54" fmla="*/ 1384 w 1466"/>
                <a:gd name="T55" fmla="*/ 42 h 598"/>
                <a:gd name="T56" fmla="*/ 1466 w 1466"/>
                <a:gd name="T57" fmla="*/ 3 h 598"/>
                <a:gd name="T58" fmla="*/ 1444 w 1466"/>
                <a:gd name="T59" fmla="*/ 0 h 598"/>
                <a:gd name="T60" fmla="*/ 1369 w 1466"/>
                <a:gd name="T61" fmla="*/ 27 h 598"/>
                <a:gd name="T62" fmla="*/ 1292 w 1466"/>
                <a:gd name="T63" fmla="*/ 54 h 598"/>
                <a:gd name="T64" fmla="*/ 1214 w 1466"/>
                <a:gd name="T65" fmla="*/ 81 h 598"/>
                <a:gd name="T66" fmla="*/ 1135 w 1466"/>
                <a:gd name="T67" fmla="*/ 107 h 598"/>
                <a:gd name="T68" fmla="*/ 1057 w 1466"/>
                <a:gd name="T69" fmla="*/ 130 h 598"/>
                <a:gd name="T70" fmla="*/ 978 w 1466"/>
                <a:gd name="T71" fmla="*/ 154 h 598"/>
                <a:gd name="T72" fmla="*/ 898 w 1466"/>
                <a:gd name="T73" fmla="*/ 176 h 598"/>
                <a:gd name="T74" fmla="*/ 821 w 1466"/>
                <a:gd name="T75" fmla="*/ 196 h 598"/>
                <a:gd name="T76" fmla="*/ 745 w 1466"/>
                <a:gd name="T77" fmla="*/ 215 h 598"/>
                <a:gd name="T78" fmla="*/ 670 w 1466"/>
                <a:gd name="T79" fmla="*/ 230 h 598"/>
                <a:gd name="T80" fmla="*/ 596 w 1466"/>
                <a:gd name="T81" fmla="*/ 243 h 598"/>
                <a:gd name="T82" fmla="*/ 527 w 1466"/>
                <a:gd name="T83" fmla="*/ 255 h 598"/>
                <a:gd name="T84" fmla="*/ 458 w 1466"/>
                <a:gd name="T85" fmla="*/ 264 h 598"/>
                <a:gd name="T86" fmla="*/ 393 w 1466"/>
                <a:gd name="T87" fmla="*/ 270 h 598"/>
                <a:gd name="T88" fmla="*/ 333 w 1466"/>
                <a:gd name="T89" fmla="*/ 272 h 598"/>
                <a:gd name="T90" fmla="*/ 275 w 1466"/>
                <a:gd name="T91" fmla="*/ 272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66" h="598">
                  <a:moveTo>
                    <a:pt x="275" y="272"/>
                  </a:moveTo>
                  <a:lnTo>
                    <a:pt x="270" y="294"/>
                  </a:lnTo>
                  <a:lnTo>
                    <a:pt x="260" y="318"/>
                  </a:lnTo>
                  <a:lnTo>
                    <a:pt x="248" y="340"/>
                  </a:lnTo>
                  <a:lnTo>
                    <a:pt x="235" y="363"/>
                  </a:lnTo>
                  <a:lnTo>
                    <a:pt x="218" y="387"/>
                  </a:lnTo>
                  <a:lnTo>
                    <a:pt x="201" y="411"/>
                  </a:lnTo>
                  <a:lnTo>
                    <a:pt x="181" y="434"/>
                  </a:lnTo>
                  <a:lnTo>
                    <a:pt x="160" y="456"/>
                  </a:lnTo>
                  <a:lnTo>
                    <a:pt x="118" y="500"/>
                  </a:lnTo>
                  <a:lnTo>
                    <a:pt x="74" y="539"/>
                  </a:lnTo>
                  <a:lnTo>
                    <a:pt x="35" y="571"/>
                  </a:lnTo>
                  <a:lnTo>
                    <a:pt x="0" y="598"/>
                  </a:lnTo>
                  <a:lnTo>
                    <a:pt x="84" y="573"/>
                  </a:lnTo>
                  <a:lnTo>
                    <a:pt x="171" y="544"/>
                  </a:lnTo>
                  <a:lnTo>
                    <a:pt x="262" y="512"/>
                  </a:lnTo>
                  <a:lnTo>
                    <a:pt x="355" y="480"/>
                  </a:lnTo>
                  <a:lnTo>
                    <a:pt x="447" y="445"/>
                  </a:lnTo>
                  <a:lnTo>
                    <a:pt x="544" y="407"/>
                  </a:lnTo>
                  <a:lnTo>
                    <a:pt x="640" y="368"/>
                  </a:lnTo>
                  <a:lnTo>
                    <a:pt x="738" y="330"/>
                  </a:lnTo>
                  <a:lnTo>
                    <a:pt x="834" y="289"/>
                  </a:lnTo>
                  <a:lnTo>
                    <a:pt x="930" y="247"/>
                  </a:lnTo>
                  <a:lnTo>
                    <a:pt x="1025" y="206"/>
                  </a:lnTo>
                  <a:lnTo>
                    <a:pt x="1119" y="164"/>
                  </a:lnTo>
                  <a:lnTo>
                    <a:pt x="1211" y="123"/>
                  </a:lnTo>
                  <a:lnTo>
                    <a:pt x="1298" y="83"/>
                  </a:lnTo>
                  <a:lnTo>
                    <a:pt x="1384" y="42"/>
                  </a:lnTo>
                  <a:lnTo>
                    <a:pt x="1466" y="3"/>
                  </a:lnTo>
                  <a:lnTo>
                    <a:pt x="1444" y="0"/>
                  </a:lnTo>
                  <a:lnTo>
                    <a:pt x="1369" y="27"/>
                  </a:lnTo>
                  <a:lnTo>
                    <a:pt x="1292" y="54"/>
                  </a:lnTo>
                  <a:lnTo>
                    <a:pt x="1214" y="81"/>
                  </a:lnTo>
                  <a:lnTo>
                    <a:pt x="1135" y="107"/>
                  </a:lnTo>
                  <a:lnTo>
                    <a:pt x="1057" y="130"/>
                  </a:lnTo>
                  <a:lnTo>
                    <a:pt x="978" y="154"/>
                  </a:lnTo>
                  <a:lnTo>
                    <a:pt x="898" y="176"/>
                  </a:lnTo>
                  <a:lnTo>
                    <a:pt x="821" y="196"/>
                  </a:lnTo>
                  <a:lnTo>
                    <a:pt x="745" y="215"/>
                  </a:lnTo>
                  <a:lnTo>
                    <a:pt x="670" y="230"/>
                  </a:lnTo>
                  <a:lnTo>
                    <a:pt x="596" y="243"/>
                  </a:lnTo>
                  <a:lnTo>
                    <a:pt x="527" y="255"/>
                  </a:lnTo>
                  <a:lnTo>
                    <a:pt x="458" y="264"/>
                  </a:lnTo>
                  <a:lnTo>
                    <a:pt x="393" y="270"/>
                  </a:lnTo>
                  <a:lnTo>
                    <a:pt x="333" y="272"/>
                  </a:lnTo>
                  <a:lnTo>
                    <a:pt x="275" y="272"/>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69" name="Freeform 392">
              <a:extLst>
                <a:ext uri="{FF2B5EF4-FFF2-40B4-BE49-F238E27FC236}">
                  <a16:creationId xmlns:a16="http://schemas.microsoft.com/office/drawing/2014/main" id="{AD7D8C0C-5B76-48C7-98F0-C6D4E9DCF6DF}"/>
                </a:ext>
              </a:extLst>
            </p:cNvPr>
            <p:cNvSpPr>
              <a:spLocks/>
            </p:cNvSpPr>
            <p:nvPr/>
          </p:nvSpPr>
          <p:spPr bwMode="auto">
            <a:xfrm>
              <a:off x="1030" y="1809"/>
              <a:ext cx="601" cy="154"/>
            </a:xfrm>
            <a:custGeom>
              <a:avLst/>
              <a:gdLst>
                <a:gd name="T0" fmla="*/ 165 w 601"/>
                <a:gd name="T1" fmla="*/ 61 h 154"/>
                <a:gd name="T2" fmla="*/ 150 w 601"/>
                <a:gd name="T3" fmla="*/ 74 h 154"/>
                <a:gd name="T4" fmla="*/ 130 w 601"/>
                <a:gd name="T5" fmla="*/ 88 h 154"/>
                <a:gd name="T6" fmla="*/ 108 w 601"/>
                <a:gd name="T7" fmla="*/ 101 h 154"/>
                <a:gd name="T8" fmla="*/ 84 w 601"/>
                <a:gd name="T9" fmla="*/ 113 h 154"/>
                <a:gd name="T10" fmla="*/ 39 w 601"/>
                <a:gd name="T11" fmla="*/ 137 h 154"/>
                <a:gd name="T12" fmla="*/ 0 w 601"/>
                <a:gd name="T13" fmla="*/ 154 h 154"/>
                <a:gd name="T14" fmla="*/ 67 w 601"/>
                <a:gd name="T15" fmla="*/ 140 h 154"/>
                <a:gd name="T16" fmla="*/ 140 w 601"/>
                <a:gd name="T17" fmla="*/ 125 h 154"/>
                <a:gd name="T18" fmla="*/ 216 w 601"/>
                <a:gd name="T19" fmla="*/ 106 h 154"/>
                <a:gd name="T20" fmla="*/ 295 w 601"/>
                <a:gd name="T21" fmla="*/ 86 h 154"/>
                <a:gd name="T22" fmla="*/ 375 w 601"/>
                <a:gd name="T23" fmla="*/ 66 h 154"/>
                <a:gd name="T24" fmla="*/ 454 w 601"/>
                <a:gd name="T25" fmla="*/ 44 h 154"/>
                <a:gd name="T26" fmla="*/ 530 w 601"/>
                <a:gd name="T27" fmla="*/ 22 h 154"/>
                <a:gd name="T28" fmla="*/ 601 w 601"/>
                <a:gd name="T29" fmla="*/ 2 h 154"/>
                <a:gd name="T30" fmla="*/ 596 w 601"/>
                <a:gd name="T31" fmla="*/ 0 h 154"/>
                <a:gd name="T32" fmla="*/ 535 w 601"/>
                <a:gd name="T33" fmla="*/ 13 h 154"/>
                <a:gd name="T34" fmla="*/ 473 w 601"/>
                <a:gd name="T35" fmla="*/ 27 h 154"/>
                <a:gd name="T36" fmla="*/ 412 w 601"/>
                <a:gd name="T37" fmla="*/ 39 h 154"/>
                <a:gd name="T38" fmla="*/ 353 w 601"/>
                <a:gd name="T39" fmla="*/ 47 h 154"/>
                <a:gd name="T40" fmla="*/ 299 w 601"/>
                <a:gd name="T41" fmla="*/ 56 h 154"/>
                <a:gd name="T42" fmla="*/ 246 w 601"/>
                <a:gd name="T43" fmla="*/ 61 h 154"/>
                <a:gd name="T44" fmla="*/ 203 w 601"/>
                <a:gd name="T45" fmla="*/ 62 h 154"/>
                <a:gd name="T46" fmla="*/ 165 w 601"/>
                <a:gd name="T47" fmla="*/ 61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1" h="154">
                  <a:moveTo>
                    <a:pt x="165" y="61"/>
                  </a:moveTo>
                  <a:lnTo>
                    <a:pt x="150" y="74"/>
                  </a:lnTo>
                  <a:lnTo>
                    <a:pt x="130" y="88"/>
                  </a:lnTo>
                  <a:lnTo>
                    <a:pt x="108" y="101"/>
                  </a:lnTo>
                  <a:lnTo>
                    <a:pt x="84" y="113"/>
                  </a:lnTo>
                  <a:lnTo>
                    <a:pt x="39" y="137"/>
                  </a:lnTo>
                  <a:lnTo>
                    <a:pt x="0" y="154"/>
                  </a:lnTo>
                  <a:lnTo>
                    <a:pt x="67" y="140"/>
                  </a:lnTo>
                  <a:lnTo>
                    <a:pt x="140" y="125"/>
                  </a:lnTo>
                  <a:lnTo>
                    <a:pt x="216" y="106"/>
                  </a:lnTo>
                  <a:lnTo>
                    <a:pt x="295" y="86"/>
                  </a:lnTo>
                  <a:lnTo>
                    <a:pt x="375" y="66"/>
                  </a:lnTo>
                  <a:lnTo>
                    <a:pt x="454" y="44"/>
                  </a:lnTo>
                  <a:lnTo>
                    <a:pt x="530" y="22"/>
                  </a:lnTo>
                  <a:lnTo>
                    <a:pt x="601" y="2"/>
                  </a:lnTo>
                  <a:lnTo>
                    <a:pt x="596" y="0"/>
                  </a:lnTo>
                  <a:lnTo>
                    <a:pt x="535" y="13"/>
                  </a:lnTo>
                  <a:lnTo>
                    <a:pt x="473" y="27"/>
                  </a:lnTo>
                  <a:lnTo>
                    <a:pt x="412" y="39"/>
                  </a:lnTo>
                  <a:lnTo>
                    <a:pt x="353" y="47"/>
                  </a:lnTo>
                  <a:lnTo>
                    <a:pt x="299" y="56"/>
                  </a:lnTo>
                  <a:lnTo>
                    <a:pt x="246" y="61"/>
                  </a:lnTo>
                  <a:lnTo>
                    <a:pt x="203" y="62"/>
                  </a:lnTo>
                  <a:lnTo>
                    <a:pt x="165" y="61"/>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70" name="Freeform 393">
              <a:extLst>
                <a:ext uri="{FF2B5EF4-FFF2-40B4-BE49-F238E27FC236}">
                  <a16:creationId xmlns:a16="http://schemas.microsoft.com/office/drawing/2014/main" id="{60E46189-09A2-4630-A532-88F8A90A3BA6}"/>
                </a:ext>
              </a:extLst>
            </p:cNvPr>
            <p:cNvSpPr>
              <a:spLocks/>
            </p:cNvSpPr>
            <p:nvPr/>
          </p:nvSpPr>
          <p:spPr bwMode="auto">
            <a:xfrm>
              <a:off x="1705" y="2284"/>
              <a:ext cx="956" cy="711"/>
            </a:xfrm>
            <a:custGeom>
              <a:avLst/>
              <a:gdLst>
                <a:gd name="T0" fmla="*/ 9 w 956"/>
                <a:gd name="T1" fmla="*/ 711 h 711"/>
                <a:gd name="T2" fmla="*/ 5 w 956"/>
                <a:gd name="T3" fmla="*/ 701 h 711"/>
                <a:gd name="T4" fmla="*/ 2 w 956"/>
                <a:gd name="T5" fmla="*/ 689 h 711"/>
                <a:gd name="T6" fmla="*/ 0 w 956"/>
                <a:gd name="T7" fmla="*/ 679 h 711"/>
                <a:gd name="T8" fmla="*/ 0 w 956"/>
                <a:gd name="T9" fmla="*/ 669 h 711"/>
                <a:gd name="T10" fmla="*/ 2 w 956"/>
                <a:gd name="T11" fmla="*/ 657 h 711"/>
                <a:gd name="T12" fmla="*/ 7 w 956"/>
                <a:gd name="T13" fmla="*/ 647 h 711"/>
                <a:gd name="T14" fmla="*/ 14 w 956"/>
                <a:gd name="T15" fmla="*/ 637 h 711"/>
                <a:gd name="T16" fmla="*/ 24 w 956"/>
                <a:gd name="T17" fmla="*/ 628 h 711"/>
                <a:gd name="T18" fmla="*/ 956 w 956"/>
                <a:gd name="T19" fmla="*/ 12 h 711"/>
                <a:gd name="T20" fmla="*/ 782 w 956"/>
                <a:gd name="T21" fmla="*/ 0 h 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6" h="711">
                  <a:moveTo>
                    <a:pt x="9" y="711"/>
                  </a:moveTo>
                  <a:lnTo>
                    <a:pt x="5" y="701"/>
                  </a:lnTo>
                  <a:lnTo>
                    <a:pt x="2" y="689"/>
                  </a:lnTo>
                  <a:lnTo>
                    <a:pt x="0" y="679"/>
                  </a:lnTo>
                  <a:lnTo>
                    <a:pt x="0" y="669"/>
                  </a:lnTo>
                  <a:lnTo>
                    <a:pt x="2" y="657"/>
                  </a:lnTo>
                  <a:lnTo>
                    <a:pt x="7" y="647"/>
                  </a:lnTo>
                  <a:lnTo>
                    <a:pt x="14" y="637"/>
                  </a:lnTo>
                  <a:lnTo>
                    <a:pt x="24" y="628"/>
                  </a:lnTo>
                  <a:lnTo>
                    <a:pt x="956" y="12"/>
                  </a:lnTo>
                  <a:lnTo>
                    <a:pt x="782"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71" name="Freeform 394">
              <a:extLst>
                <a:ext uri="{FF2B5EF4-FFF2-40B4-BE49-F238E27FC236}">
                  <a16:creationId xmlns:a16="http://schemas.microsoft.com/office/drawing/2014/main" id="{252A7762-9400-4291-8EDF-C213F0EAFA59}"/>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72" name="Freeform 395">
              <a:extLst>
                <a:ext uri="{FF2B5EF4-FFF2-40B4-BE49-F238E27FC236}">
                  <a16:creationId xmlns:a16="http://schemas.microsoft.com/office/drawing/2014/main" id="{D6981E97-C3F9-4187-8387-146C2A003EC3}"/>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73" name="Freeform 396">
              <a:extLst>
                <a:ext uri="{FF2B5EF4-FFF2-40B4-BE49-F238E27FC236}">
                  <a16:creationId xmlns:a16="http://schemas.microsoft.com/office/drawing/2014/main" id="{86D77B6B-FE0C-4671-A7AF-A0DC4637BD76}"/>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74" name="Freeform 397">
              <a:extLst>
                <a:ext uri="{FF2B5EF4-FFF2-40B4-BE49-F238E27FC236}">
                  <a16:creationId xmlns:a16="http://schemas.microsoft.com/office/drawing/2014/main" id="{4BE4D874-2845-4671-B2AC-003B46854E62}"/>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75" name="Freeform 398">
              <a:extLst>
                <a:ext uri="{FF2B5EF4-FFF2-40B4-BE49-F238E27FC236}">
                  <a16:creationId xmlns:a16="http://schemas.microsoft.com/office/drawing/2014/main" id="{74EA12A9-8FC1-411F-B637-0413E8A9E10D}"/>
                </a:ext>
              </a:extLst>
            </p:cNvPr>
            <p:cNvSpPr>
              <a:spLocks/>
            </p:cNvSpPr>
            <p:nvPr/>
          </p:nvSpPr>
          <p:spPr bwMode="auto">
            <a:xfrm>
              <a:off x="831" y="1755"/>
              <a:ext cx="565" cy="245"/>
            </a:xfrm>
            <a:custGeom>
              <a:avLst/>
              <a:gdLst>
                <a:gd name="T0" fmla="*/ 565 w 565"/>
                <a:gd name="T1" fmla="*/ 0 h 245"/>
                <a:gd name="T2" fmla="*/ 6 w 565"/>
                <a:gd name="T3" fmla="*/ 231 h 245"/>
                <a:gd name="T4" fmla="*/ 3 w 565"/>
                <a:gd name="T5" fmla="*/ 235 h 245"/>
                <a:gd name="T6" fmla="*/ 1 w 565"/>
                <a:gd name="T7" fmla="*/ 238 h 245"/>
                <a:gd name="T8" fmla="*/ 0 w 565"/>
                <a:gd name="T9" fmla="*/ 242 h 245"/>
                <a:gd name="T10" fmla="*/ 1 w 565"/>
                <a:gd name="T11" fmla="*/ 245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 h="245">
                  <a:moveTo>
                    <a:pt x="565" y="0"/>
                  </a:moveTo>
                  <a:lnTo>
                    <a:pt x="6" y="231"/>
                  </a:lnTo>
                  <a:lnTo>
                    <a:pt x="3" y="235"/>
                  </a:lnTo>
                  <a:lnTo>
                    <a:pt x="1" y="238"/>
                  </a:lnTo>
                  <a:lnTo>
                    <a:pt x="0" y="242"/>
                  </a:lnTo>
                  <a:lnTo>
                    <a:pt x="1" y="24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76" name="Freeform 399">
              <a:extLst>
                <a:ext uri="{FF2B5EF4-FFF2-40B4-BE49-F238E27FC236}">
                  <a16:creationId xmlns:a16="http://schemas.microsoft.com/office/drawing/2014/main" id="{946DA59C-9D7A-4F56-AFB8-27AD04BE727D}"/>
                </a:ext>
              </a:extLst>
            </p:cNvPr>
            <p:cNvSpPr>
              <a:spLocks/>
            </p:cNvSpPr>
            <p:nvPr/>
          </p:nvSpPr>
          <p:spPr bwMode="auto">
            <a:xfrm>
              <a:off x="1202" y="1370"/>
              <a:ext cx="144" cy="243"/>
            </a:xfrm>
            <a:custGeom>
              <a:avLst/>
              <a:gdLst>
                <a:gd name="T0" fmla="*/ 0 w 144"/>
                <a:gd name="T1" fmla="*/ 0 h 243"/>
                <a:gd name="T2" fmla="*/ 4 w 144"/>
                <a:gd name="T3" fmla="*/ 211 h 243"/>
                <a:gd name="T4" fmla="*/ 140 w 144"/>
                <a:gd name="T5" fmla="*/ 243 h 243"/>
                <a:gd name="T6" fmla="*/ 144 w 144"/>
                <a:gd name="T7" fmla="*/ 180 h 243"/>
                <a:gd name="T8" fmla="*/ 127 w 144"/>
                <a:gd name="T9" fmla="*/ 103 h 243"/>
                <a:gd name="T10" fmla="*/ 101 w 144"/>
                <a:gd name="T11" fmla="*/ 37 h 243"/>
                <a:gd name="T12" fmla="*/ 95 w 144"/>
                <a:gd name="T13" fmla="*/ 28 h 243"/>
                <a:gd name="T14" fmla="*/ 73 w 144"/>
                <a:gd name="T15" fmla="*/ 20 h 243"/>
                <a:gd name="T16" fmla="*/ 49 w 144"/>
                <a:gd name="T17" fmla="*/ 11 h 243"/>
                <a:gd name="T18" fmla="*/ 25 w 144"/>
                <a:gd name="T19" fmla="*/ 5 h 243"/>
                <a:gd name="T20" fmla="*/ 0 w 144"/>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 h="243">
                  <a:moveTo>
                    <a:pt x="0" y="0"/>
                  </a:moveTo>
                  <a:lnTo>
                    <a:pt x="4" y="211"/>
                  </a:lnTo>
                  <a:lnTo>
                    <a:pt x="140" y="243"/>
                  </a:lnTo>
                  <a:lnTo>
                    <a:pt x="144" y="180"/>
                  </a:lnTo>
                  <a:lnTo>
                    <a:pt x="127" y="103"/>
                  </a:lnTo>
                  <a:lnTo>
                    <a:pt x="101" y="37"/>
                  </a:lnTo>
                  <a:lnTo>
                    <a:pt x="95" y="28"/>
                  </a:lnTo>
                  <a:lnTo>
                    <a:pt x="73" y="20"/>
                  </a:lnTo>
                  <a:lnTo>
                    <a:pt x="49" y="11"/>
                  </a:lnTo>
                  <a:lnTo>
                    <a:pt x="25" y="5"/>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77" name="Freeform 400">
              <a:extLst>
                <a:ext uri="{FF2B5EF4-FFF2-40B4-BE49-F238E27FC236}">
                  <a16:creationId xmlns:a16="http://schemas.microsoft.com/office/drawing/2014/main" id="{65CB3B70-44F9-402D-B239-EB2EB1A52EC9}"/>
                </a:ext>
              </a:extLst>
            </p:cNvPr>
            <p:cNvSpPr>
              <a:spLocks/>
            </p:cNvSpPr>
            <p:nvPr/>
          </p:nvSpPr>
          <p:spPr bwMode="auto">
            <a:xfrm>
              <a:off x="1260" y="1346"/>
              <a:ext cx="3344" cy="953"/>
            </a:xfrm>
            <a:custGeom>
              <a:avLst/>
              <a:gdLst>
                <a:gd name="T0" fmla="*/ 3343 w 3344"/>
                <a:gd name="T1" fmla="*/ 946 h 953"/>
                <a:gd name="T2" fmla="*/ 3272 w 3344"/>
                <a:gd name="T3" fmla="*/ 945 h 953"/>
                <a:gd name="T4" fmla="*/ 3175 w 3344"/>
                <a:gd name="T5" fmla="*/ 936 h 953"/>
                <a:gd name="T6" fmla="*/ 3050 w 3344"/>
                <a:gd name="T7" fmla="*/ 923 h 953"/>
                <a:gd name="T8" fmla="*/ 2919 w 3344"/>
                <a:gd name="T9" fmla="*/ 904 h 953"/>
                <a:gd name="T10" fmla="*/ 2698 w 3344"/>
                <a:gd name="T11" fmla="*/ 863 h 953"/>
                <a:gd name="T12" fmla="*/ 2389 w 3344"/>
                <a:gd name="T13" fmla="*/ 801 h 953"/>
                <a:gd name="T14" fmla="*/ 2086 w 3344"/>
                <a:gd name="T15" fmla="*/ 737 h 953"/>
                <a:gd name="T16" fmla="*/ 1791 w 3344"/>
                <a:gd name="T17" fmla="*/ 671 h 953"/>
                <a:gd name="T18" fmla="*/ 1499 w 3344"/>
                <a:gd name="T19" fmla="*/ 605 h 953"/>
                <a:gd name="T20" fmla="*/ 1210 w 3344"/>
                <a:gd name="T21" fmla="*/ 539 h 953"/>
                <a:gd name="T22" fmla="*/ 923 w 3344"/>
                <a:gd name="T23" fmla="*/ 471 h 953"/>
                <a:gd name="T24" fmla="*/ 634 w 3344"/>
                <a:gd name="T25" fmla="*/ 406 h 953"/>
                <a:gd name="T26" fmla="*/ 467 w 3344"/>
                <a:gd name="T27" fmla="*/ 367 h 953"/>
                <a:gd name="T28" fmla="*/ 427 w 3344"/>
                <a:gd name="T29" fmla="*/ 353 h 953"/>
                <a:gd name="T30" fmla="*/ 391 w 3344"/>
                <a:gd name="T31" fmla="*/ 336 h 953"/>
                <a:gd name="T32" fmla="*/ 359 w 3344"/>
                <a:gd name="T33" fmla="*/ 318 h 953"/>
                <a:gd name="T34" fmla="*/ 315 w 3344"/>
                <a:gd name="T35" fmla="*/ 282 h 953"/>
                <a:gd name="T36" fmla="*/ 265 w 3344"/>
                <a:gd name="T37" fmla="*/ 230 h 953"/>
                <a:gd name="T38" fmla="*/ 217 w 3344"/>
                <a:gd name="T39" fmla="*/ 172 h 953"/>
                <a:gd name="T40" fmla="*/ 168 w 3344"/>
                <a:gd name="T41" fmla="*/ 115 h 953"/>
                <a:gd name="T42" fmla="*/ 126 w 3344"/>
                <a:gd name="T43" fmla="*/ 76 h 953"/>
                <a:gd name="T44" fmla="*/ 96 w 3344"/>
                <a:gd name="T45" fmla="*/ 51 h 953"/>
                <a:gd name="T46" fmla="*/ 60 w 3344"/>
                <a:gd name="T47" fmla="*/ 29 h 953"/>
                <a:gd name="T48" fmla="*/ 22 w 3344"/>
                <a:gd name="T49" fmla="*/ 8 h 953"/>
                <a:gd name="T50" fmla="*/ 15 w 3344"/>
                <a:gd name="T51" fmla="*/ 25 h 953"/>
                <a:gd name="T52" fmla="*/ 40 w 3344"/>
                <a:gd name="T53" fmla="*/ 74 h 953"/>
                <a:gd name="T54" fmla="*/ 59 w 3344"/>
                <a:gd name="T55" fmla="*/ 120 h 953"/>
                <a:gd name="T56" fmla="*/ 70 w 3344"/>
                <a:gd name="T57" fmla="*/ 164 h 953"/>
                <a:gd name="T58" fmla="*/ 77 w 3344"/>
                <a:gd name="T59" fmla="*/ 203 h 953"/>
                <a:gd name="T60" fmla="*/ 79 w 3344"/>
                <a:gd name="T61" fmla="*/ 240 h 953"/>
                <a:gd name="T62" fmla="*/ 74 w 3344"/>
                <a:gd name="T63" fmla="*/ 289 h 953"/>
                <a:gd name="T64" fmla="*/ 243 w 3344"/>
                <a:gd name="T65" fmla="*/ 355 h 953"/>
                <a:gd name="T66" fmla="*/ 597 w 3344"/>
                <a:gd name="T67" fmla="*/ 431 h 953"/>
                <a:gd name="T68" fmla="*/ 954 w 3344"/>
                <a:gd name="T69" fmla="*/ 509 h 953"/>
                <a:gd name="T70" fmla="*/ 1311 w 3344"/>
                <a:gd name="T71" fmla="*/ 585 h 953"/>
                <a:gd name="T72" fmla="*/ 1664 w 3344"/>
                <a:gd name="T73" fmla="*/ 659 h 953"/>
                <a:gd name="T74" fmla="*/ 2012 w 3344"/>
                <a:gd name="T75" fmla="*/ 732 h 953"/>
                <a:gd name="T76" fmla="*/ 2350 w 3344"/>
                <a:gd name="T77" fmla="*/ 799 h 953"/>
                <a:gd name="T78" fmla="*/ 2674 w 3344"/>
                <a:gd name="T79" fmla="*/ 865 h 953"/>
                <a:gd name="T80" fmla="*/ 2899 w 3344"/>
                <a:gd name="T81" fmla="*/ 904 h 953"/>
                <a:gd name="T82" fmla="*/ 3034 w 3344"/>
                <a:gd name="T83" fmla="*/ 924 h 953"/>
                <a:gd name="T84" fmla="*/ 3162 w 3344"/>
                <a:gd name="T85" fmla="*/ 941 h 953"/>
                <a:gd name="T86" fmla="*/ 3270 w 3344"/>
                <a:gd name="T87" fmla="*/ 953 h 953"/>
                <a:gd name="T88" fmla="*/ 3344 w 3344"/>
                <a:gd name="T89" fmla="*/ 953 h 9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44" h="953">
                  <a:moveTo>
                    <a:pt x="3344" y="953"/>
                  </a:moveTo>
                  <a:lnTo>
                    <a:pt x="3343" y="946"/>
                  </a:lnTo>
                  <a:lnTo>
                    <a:pt x="3304" y="943"/>
                  </a:lnTo>
                  <a:lnTo>
                    <a:pt x="3272" y="945"/>
                  </a:lnTo>
                  <a:lnTo>
                    <a:pt x="3228" y="941"/>
                  </a:lnTo>
                  <a:lnTo>
                    <a:pt x="3175" y="936"/>
                  </a:lnTo>
                  <a:lnTo>
                    <a:pt x="3115" y="929"/>
                  </a:lnTo>
                  <a:lnTo>
                    <a:pt x="3050" y="923"/>
                  </a:lnTo>
                  <a:lnTo>
                    <a:pt x="2985" y="912"/>
                  </a:lnTo>
                  <a:lnTo>
                    <a:pt x="2919" y="904"/>
                  </a:lnTo>
                  <a:lnTo>
                    <a:pt x="2856" y="896"/>
                  </a:lnTo>
                  <a:lnTo>
                    <a:pt x="2698" y="863"/>
                  </a:lnTo>
                  <a:lnTo>
                    <a:pt x="2542" y="833"/>
                  </a:lnTo>
                  <a:lnTo>
                    <a:pt x="2389" y="801"/>
                  </a:lnTo>
                  <a:lnTo>
                    <a:pt x="2237" y="769"/>
                  </a:lnTo>
                  <a:lnTo>
                    <a:pt x="2086" y="737"/>
                  </a:lnTo>
                  <a:lnTo>
                    <a:pt x="1938" y="703"/>
                  </a:lnTo>
                  <a:lnTo>
                    <a:pt x="1791" y="671"/>
                  </a:lnTo>
                  <a:lnTo>
                    <a:pt x="1644" y="639"/>
                  </a:lnTo>
                  <a:lnTo>
                    <a:pt x="1499" y="605"/>
                  </a:lnTo>
                  <a:lnTo>
                    <a:pt x="1354" y="573"/>
                  </a:lnTo>
                  <a:lnTo>
                    <a:pt x="1210" y="539"/>
                  </a:lnTo>
                  <a:lnTo>
                    <a:pt x="1067" y="505"/>
                  </a:lnTo>
                  <a:lnTo>
                    <a:pt x="923" y="471"/>
                  </a:lnTo>
                  <a:lnTo>
                    <a:pt x="778" y="439"/>
                  </a:lnTo>
                  <a:lnTo>
                    <a:pt x="634" y="406"/>
                  </a:lnTo>
                  <a:lnTo>
                    <a:pt x="489" y="372"/>
                  </a:lnTo>
                  <a:lnTo>
                    <a:pt x="467" y="367"/>
                  </a:lnTo>
                  <a:lnTo>
                    <a:pt x="447" y="360"/>
                  </a:lnTo>
                  <a:lnTo>
                    <a:pt x="427" y="353"/>
                  </a:lnTo>
                  <a:lnTo>
                    <a:pt x="408" y="346"/>
                  </a:lnTo>
                  <a:lnTo>
                    <a:pt x="391" y="336"/>
                  </a:lnTo>
                  <a:lnTo>
                    <a:pt x="374" y="328"/>
                  </a:lnTo>
                  <a:lnTo>
                    <a:pt x="359" y="318"/>
                  </a:lnTo>
                  <a:lnTo>
                    <a:pt x="344" y="306"/>
                  </a:lnTo>
                  <a:lnTo>
                    <a:pt x="315" y="282"/>
                  </a:lnTo>
                  <a:lnTo>
                    <a:pt x="290" y="257"/>
                  </a:lnTo>
                  <a:lnTo>
                    <a:pt x="265" y="230"/>
                  </a:lnTo>
                  <a:lnTo>
                    <a:pt x="241" y="201"/>
                  </a:lnTo>
                  <a:lnTo>
                    <a:pt x="217" y="172"/>
                  </a:lnTo>
                  <a:lnTo>
                    <a:pt x="194" y="144"/>
                  </a:lnTo>
                  <a:lnTo>
                    <a:pt x="168" y="115"/>
                  </a:lnTo>
                  <a:lnTo>
                    <a:pt x="141" y="88"/>
                  </a:lnTo>
                  <a:lnTo>
                    <a:pt x="126" y="76"/>
                  </a:lnTo>
                  <a:lnTo>
                    <a:pt x="111" y="62"/>
                  </a:lnTo>
                  <a:lnTo>
                    <a:pt x="96" y="51"/>
                  </a:lnTo>
                  <a:lnTo>
                    <a:pt x="79" y="39"/>
                  </a:lnTo>
                  <a:lnTo>
                    <a:pt x="60" y="29"/>
                  </a:lnTo>
                  <a:lnTo>
                    <a:pt x="42" y="19"/>
                  </a:lnTo>
                  <a:lnTo>
                    <a:pt x="22" y="8"/>
                  </a:lnTo>
                  <a:lnTo>
                    <a:pt x="0" y="0"/>
                  </a:lnTo>
                  <a:lnTo>
                    <a:pt x="15" y="25"/>
                  </a:lnTo>
                  <a:lnTo>
                    <a:pt x="28" y="51"/>
                  </a:lnTo>
                  <a:lnTo>
                    <a:pt x="40" y="74"/>
                  </a:lnTo>
                  <a:lnTo>
                    <a:pt x="50" y="98"/>
                  </a:lnTo>
                  <a:lnTo>
                    <a:pt x="59" y="120"/>
                  </a:lnTo>
                  <a:lnTo>
                    <a:pt x="65" y="142"/>
                  </a:lnTo>
                  <a:lnTo>
                    <a:pt x="70" y="164"/>
                  </a:lnTo>
                  <a:lnTo>
                    <a:pt x="74" y="184"/>
                  </a:lnTo>
                  <a:lnTo>
                    <a:pt x="77" y="203"/>
                  </a:lnTo>
                  <a:lnTo>
                    <a:pt x="77" y="221"/>
                  </a:lnTo>
                  <a:lnTo>
                    <a:pt x="79" y="240"/>
                  </a:lnTo>
                  <a:lnTo>
                    <a:pt x="77" y="257"/>
                  </a:lnTo>
                  <a:lnTo>
                    <a:pt x="74" y="289"/>
                  </a:lnTo>
                  <a:lnTo>
                    <a:pt x="69" y="316"/>
                  </a:lnTo>
                  <a:lnTo>
                    <a:pt x="243" y="355"/>
                  </a:lnTo>
                  <a:lnTo>
                    <a:pt x="420" y="392"/>
                  </a:lnTo>
                  <a:lnTo>
                    <a:pt x="597" y="431"/>
                  </a:lnTo>
                  <a:lnTo>
                    <a:pt x="775" y="470"/>
                  </a:lnTo>
                  <a:lnTo>
                    <a:pt x="954" y="509"/>
                  </a:lnTo>
                  <a:lnTo>
                    <a:pt x="1132" y="546"/>
                  </a:lnTo>
                  <a:lnTo>
                    <a:pt x="1311" y="585"/>
                  </a:lnTo>
                  <a:lnTo>
                    <a:pt x="1489" y="622"/>
                  </a:lnTo>
                  <a:lnTo>
                    <a:pt x="1664" y="659"/>
                  </a:lnTo>
                  <a:lnTo>
                    <a:pt x="1840" y="696"/>
                  </a:lnTo>
                  <a:lnTo>
                    <a:pt x="2012" y="732"/>
                  </a:lnTo>
                  <a:lnTo>
                    <a:pt x="2183" y="765"/>
                  </a:lnTo>
                  <a:lnTo>
                    <a:pt x="2350" y="799"/>
                  </a:lnTo>
                  <a:lnTo>
                    <a:pt x="2514" y="833"/>
                  </a:lnTo>
                  <a:lnTo>
                    <a:pt x="2674" y="865"/>
                  </a:lnTo>
                  <a:lnTo>
                    <a:pt x="2831" y="896"/>
                  </a:lnTo>
                  <a:lnTo>
                    <a:pt x="2899" y="904"/>
                  </a:lnTo>
                  <a:lnTo>
                    <a:pt x="2968" y="914"/>
                  </a:lnTo>
                  <a:lnTo>
                    <a:pt x="3034" y="924"/>
                  </a:lnTo>
                  <a:lnTo>
                    <a:pt x="3099" y="933"/>
                  </a:lnTo>
                  <a:lnTo>
                    <a:pt x="3162" y="941"/>
                  </a:lnTo>
                  <a:lnTo>
                    <a:pt x="3219" y="948"/>
                  </a:lnTo>
                  <a:lnTo>
                    <a:pt x="3270" y="953"/>
                  </a:lnTo>
                  <a:lnTo>
                    <a:pt x="3314" y="953"/>
                  </a:lnTo>
                  <a:lnTo>
                    <a:pt x="3344" y="9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78" name="Freeform 401">
              <a:extLst>
                <a:ext uri="{FF2B5EF4-FFF2-40B4-BE49-F238E27FC236}">
                  <a16:creationId xmlns:a16="http://schemas.microsoft.com/office/drawing/2014/main" id="{E37E7670-1179-44AB-9229-D9877E04F67D}"/>
                </a:ext>
              </a:extLst>
            </p:cNvPr>
            <p:cNvSpPr>
              <a:spLocks/>
            </p:cNvSpPr>
            <p:nvPr/>
          </p:nvSpPr>
          <p:spPr bwMode="auto">
            <a:xfrm>
              <a:off x="1207" y="1650"/>
              <a:ext cx="3402" cy="683"/>
            </a:xfrm>
            <a:custGeom>
              <a:avLst/>
              <a:gdLst>
                <a:gd name="T0" fmla="*/ 3402 w 3402"/>
                <a:gd name="T1" fmla="*/ 676 h 683"/>
                <a:gd name="T2" fmla="*/ 3399 w 3402"/>
                <a:gd name="T3" fmla="*/ 668 h 683"/>
                <a:gd name="T4" fmla="*/ 3338 w 3402"/>
                <a:gd name="T5" fmla="*/ 673 h 683"/>
                <a:gd name="T6" fmla="*/ 3325 w 3402"/>
                <a:gd name="T7" fmla="*/ 673 h 683"/>
                <a:gd name="T8" fmla="*/ 3309 w 3402"/>
                <a:gd name="T9" fmla="*/ 673 h 683"/>
                <a:gd name="T10" fmla="*/ 3291 w 3402"/>
                <a:gd name="T11" fmla="*/ 671 h 683"/>
                <a:gd name="T12" fmla="*/ 3271 w 3402"/>
                <a:gd name="T13" fmla="*/ 668 h 683"/>
                <a:gd name="T14" fmla="*/ 3225 w 3402"/>
                <a:gd name="T15" fmla="*/ 661 h 683"/>
                <a:gd name="T16" fmla="*/ 3174 w 3402"/>
                <a:gd name="T17" fmla="*/ 649 h 683"/>
                <a:gd name="T18" fmla="*/ 3119 w 3402"/>
                <a:gd name="T19" fmla="*/ 637 h 683"/>
                <a:gd name="T20" fmla="*/ 3060 w 3402"/>
                <a:gd name="T21" fmla="*/ 625 h 683"/>
                <a:gd name="T22" fmla="*/ 2999 w 3402"/>
                <a:gd name="T23" fmla="*/ 614 h 683"/>
                <a:gd name="T24" fmla="*/ 2938 w 3402"/>
                <a:gd name="T25" fmla="*/ 605 h 683"/>
                <a:gd name="T26" fmla="*/ 2762 w 3402"/>
                <a:gd name="T27" fmla="*/ 570 h 683"/>
                <a:gd name="T28" fmla="*/ 2582 w 3402"/>
                <a:gd name="T29" fmla="*/ 536 h 683"/>
                <a:gd name="T30" fmla="*/ 2401 w 3402"/>
                <a:gd name="T31" fmla="*/ 499 h 683"/>
                <a:gd name="T32" fmla="*/ 2215 w 3402"/>
                <a:gd name="T33" fmla="*/ 463 h 683"/>
                <a:gd name="T34" fmla="*/ 2030 w 3402"/>
                <a:gd name="T35" fmla="*/ 426 h 683"/>
                <a:gd name="T36" fmla="*/ 1842 w 3402"/>
                <a:gd name="T37" fmla="*/ 389 h 683"/>
                <a:gd name="T38" fmla="*/ 1655 w 3402"/>
                <a:gd name="T39" fmla="*/ 352 h 683"/>
                <a:gd name="T40" fmla="*/ 1467 w 3402"/>
                <a:gd name="T41" fmla="*/ 313 h 683"/>
                <a:gd name="T42" fmla="*/ 1278 w 3402"/>
                <a:gd name="T43" fmla="*/ 274 h 683"/>
                <a:gd name="T44" fmla="*/ 1091 w 3402"/>
                <a:gd name="T45" fmla="*/ 235 h 683"/>
                <a:gd name="T46" fmla="*/ 904 w 3402"/>
                <a:gd name="T47" fmla="*/ 196 h 683"/>
                <a:gd name="T48" fmla="*/ 718 w 3402"/>
                <a:gd name="T49" fmla="*/ 157 h 683"/>
                <a:gd name="T50" fmla="*/ 535 w 3402"/>
                <a:gd name="T51" fmla="*/ 118 h 683"/>
                <a:gd name="T52" fmla="*/ 353 w 3402"/>
                <a:gd name="T53" fmla="*/ 80 h 683"/>
                <a:gd name="T54" fmla="*/ 176 w 3402"/>
                <a:gd name="T55" fmla="*/ 39 h 683"/>
                <a:gd name="T56" fmla="*/ 0 w 3402"/>
                <a:gd name="T57" fmla="*/ 0 h 683"/>
                <a:gd name="T58" fmla="*/ 0 w 3402"/>
                <a:gd name="T59" fmla="*/ 34 h 683"/>
                <a:gd name="T60" fmla="*/ 178 w 3402"/>
                <a:gd name="T61" fmla="*/ 71 h 683"/>
                <a:gd name="T62" fmla="*/ 362 w 3402"/>
                <a:gd name="T63" fmla="*/ 110 h 683"/>
                <a:gd name="T64" fmla="*/ 551 w 3402"/>
                <a:gd name="T65" fmla="*/ 149 h 683"/>
                <a:gd name="T66" fmla="*/ 745 w 3402"/>
                <a:gd name="T67" fmla="*/ 188 h 683"/>
                <a:gd name="T68" fmla="*/ 941 w 3402"/>
                <a:gd name="T69" fmla="*/ 228 h 683"/>
                <a:gd name="T70" fmla="*/ 1140 w 3402"/>
                <a:gd name="T71" fmla="*/ 267 h 683"/>
                <a:gd name="T72" fmla="*/ 1339 w 3402"/>
                <a:gd name="T73" fmla="*/ 306 h 683"/>
                <a:gd name="T74" fmla="*/ 1538 w 3402"/>
                <a:gd name="T75" fmla="*/ 345 h 683"/>
                <a:gd name="T76" fmla="*/ 1736 w 3402"/>
                <a:gd name="T77" fmla="*/ 382 h 683"/>
                <a:gd name="T78" fmla="*/ 1932 w 3402"/>
                <a:gd name="T79" fmla="*/ 421 h 683"/>
                <a:gd name="T80" fmla="*/ 2124 w 3402"/>
                <a:gd name="T81" fmla="*/ 456 h 683"/>
                <a:gd name="T82" fmla="*/ 2312 w 3402"/>
                <a:gd name="T83" fmla="*/ 492 h 683"/>
                <a:gd name="T84" fmla="*/ 2496 w 3402"/>
                <a:gd name="T85" fmla="*/ 527 h 683"/>
                <a:gd name="T86" fmla="*/ 2671 w 3402"/>
                <a:gd name="T87" fmla="*/ 561 h 683"/>
                <a:gd name="T88" fmla="*/ 2838 w 3402"/>
                <a:gd name="T89" fmla="*/ 592 h 683"/>
                <a:gd name="T90" fmla="*/ 2999 w 3402"/>
                <a:gd name="T91" fmla="*/ 622 h 683"/>
                <a:gd name="T92" fmla="*/ 3056 w 3402"/>
                <a:gd name="T93" fmla="*/ 636 h 683"/>
                <a:gd name="T94" fmla="*/ 3103 w 3402"/>
                <a:gd name="T95" fmla="*/ 646 h 683"/>
                <a:gd name="T96" fmla="*/ 3146 w 3402"/>
                <a:gd name="T97" fmla="*/ 656 h 683"/>
                <a:gd name="T98" fmla="*/ 3183 w 3402"/>
                <a:gd name="T99" fmla="*/ 666 h 683"/>
                <a:gd name="T100" fmla="*/ 3218 w 3402"/>
                <a:gd name="T101" fmla="*/ 673 h 683"/>
                <a:gd name="T102" fmla="*/ 3252 w 3402"/>
                <a:gd name="T103" fmla="*/ 678 h 683"/>
                <a:gd name="T104" fmla="*/ 3286 w 3402"/>
                <a:gd name="T105" fmla="*/ 681 h 683"/>
                <a:gd name="T106" fmla="*/ 3325 w 3402"/>
                <a:gd name="T107" fmla="*/ 683 h 683"/>
                <a:gd name="T108" fmla="*/ 3402 w 3402"/>
                <a:gd name="T109" fmla="*/ 676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02" h="683">
                  <a:moveTo>
                    <a:pt x="3402" y="676"/>
                  </a:moveTo>
                  <a:lnTo>
                    <a:pt x="3399" y="668"/>
                  </a:lnTo>
                  <a:lnTo>
                    <a:pt x="3338" y="673"/>
                  </a:lnTo>
                  <a:lnTo>
                    <a:pt x="3325" y="673"/>
                  </a:lnTo>
                  <a:lnTo>
                    <a:pt x="3309" y="673"/>
                  </a:lnTo>
                  <a:lnTo>
                    <a:pt x="3291" y="671"/>
                  </a:lnTo>
                  <a:lnTo>
                    <a:pt x="3271" y="668"/>
                  </a:lnTo>
                  <a:lnTo>
                    <a:pt x="3225" y="661"/>
                  </a:lnTo>
                  <a:lnTo>
                    <a:pt x="3174" y="649"/>
                  </a:lnTo>
                  <a:lnTo>
                    <a:pt x="3119" y="637"/>
                  </a:lnTo>
                  <a:lnTo>
                    <a:pt x="3060" y="625"/>
                  </a:lnTo>
                  <a:lnTo>
                    <a:pt x="2999" y="614"/>
                  </a:lnTo>
                  <a:lnTo>
                    <a:pt x="2938" y="605"/>
                  </a:lnTo>
                  <a:lnTo>
                    <a:pt x="2762" y="570"/>
                  </a:lnTo>
                  <a:lnTo>
                    <a:pt x="2582" y="536"/>
                  </a:lnTo>
                  <a:lnTo>
                    <a:pt x="2401" y="499"/>
                  </a:lnTo>
                  <a:lnTo>
                    <a:pt x="2215" y="463"/>
                  </a:lnTo>
                  <a:lnTo>
                    <a:pt x="2030" y="426"/>
                  </a:lnTo>
                  <a:lnTo>
                    <a:pt x="1842" y="389"/>
                  </a:lnTo>
                  <a:lnTo>
                    <a:pt x="1655" y="352"/>
                  </a:lnTo>
                  <a:lnTo>
                    <a:pt x="1467" y="313"/>
                  </a:lnTo>
                  <a:lnTo>
                    <a:pt x="1278" y="274"/>
                  </a:lnTo>
                  <a:lnTo>
                    <a:pt x="1091" y="235"/>
                  </a:lnTo>
                  <a:lnTo>
                    <a:pt x="904" y="196"/>
                  </a:lnTo>
                  <a:lnTo>
                    <a:pt x="718" y="157"/>
                  </a:lnTo>
                  <a:lnTo>
                    <a:pt x="535" y="118"/>
                  </a:lnTo>
                  <a:lnTo>
                    <a:pt x="353" y="80"/>
                  </a:lnTo>
                  <a:lnTo>
                    <a:pt x="176" y="39"/>
                  </a:lnTo>
                  <a:lnTo>
                    <a:pt x="0" y="0"/>
                  </a:lnTo>
                  <a:lnTo>
                    <a:pt x="0" y="34"/>
                  </a:lnTo>
                  <a:lnTo>
                    <a:pt x="178" y="71"/>
                  </a:lnTo>
                  <a:lnTo>
                    <a:pt x="362" y="110"/>
                  </a:lnTo>
                  <a:lnTo>
                    <a:pt x="551" y="149"/>
                  </a:lnTo>
                  <a:lnTo>
                    <a:pt x="745" y="188"/>
                  </a:lnTo>
                  <a:lnTo>
                    <a:pt x="941" y="228"/>
                  </a:lnTo>
                  <a:lnTo>
                    <a:pt x="1140" y="267"/>
                  </a:lnTo>
                  <a:lnTo>
                    <a:pt x="1339" y="306"/>
                  </a:lnTo>
                  <a:lnTo>
                    <a:pt x="1538" y="345"/>
                  </a:lnTo>
                  <a:lnTo>
                    <a:pt x="1736" y="382"/>
                  </a:lnTo>
                  <a:lnTo>
                    <a:pt x="1932" y="421"/>
                  </a:lnTo>
                  <a:lnTo>
                    <a:pt x="2124" y="456"/>
                  </a:lnTo>
                  <a:lnTo>
                    <a:pt x="2312" y="492"/>
                  </a:lnTo>
                  <a:lnTo>
                    <a:pt x="2496" y="527"/>
                  </a:lnTo>
                  <a:lnTo>
                    <a:pt x="2671" y="561"/>
                  </a:lnTo>
                  <a:lnTo>
                    <a:pt x="2838" y="592"/>
                  </a:lnTo>
                  <a:lnTo>
                    <a:pt x="2999" y="622"/>
                  </a:lnTo>
                  <a:lnTo>
                    <a:pt x="3056" y="636"/>
                  </a:lnTo>
                  <a:lnTo>
                    <a:pt x="3103" y="646"/>
                  </a:lnTo>
                  <a:lnTo>
                    <a:pt x="3146" y="656"/>
                  </a:lnTo>
                  <a:lnTo>
                    <a:pt x="3183" y="666"/>
                  </a:lnTo>
                  <a:lnTo>
                    <a:pt x="3218" y="673"/>
                  </a:lnTo>
                  <a:lnTo>
                    <a:pt x="3252" y="678"/>
                  </a:lnTo>
                  <a:lnTo>
                    <a:pt x="3286" y="681"/>
                  </a:lnTo>
                  <a:lnTo>
                    <a:pt x="3325" y="683"/>
                  </a:lnTo>
                  <a:lnTo>
                    <a:pt x="3402" y="67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79" name="Freeform 402">
              <a:extLst>
                <a:ext uri="{FF2B5EF4-FFF2-40B4-BE49-F238E27FC236}">
                  <a16:creationId xmlns:a16="http://schemas.microsoft.com/office/drawing/2014/main" id="{1C66F383-59A8-4B7F-A441-97E85D439286}"/>
                </a:ext>
              </a:extLst>
            </p:cNvPr>
            <p:cNvSpPr>
              <a:spLocks/>
            </p:cNvSpPr>
            <p:nvPr/>
          </p:nvSpPr>
          <p:spPr bwMode="auto">
            <a:xfrm>
              <a:off x="1265" y="1329"/>
              <a:ext cx="3339" cy="965"/>
            </a:xfrm>
            <a:custGeom>
              <a:avLst/>
              <a:gdLst>
                <a:gd name="T0" fmla="*/ 3338 w 3339"/>
                <a:gd name="T1" fmla="*/ 957 h 965"/>
                <a:gd name="T2" fmla="*/ 3267 w 3339"/>
                <a:gd name="T3" fmla="*/ 955 h 965"/>
                <a:gd name="T4" fmla="*/ 3175 w 3339"/>
                <a:gd name="T5" fmla="*/ 948 h 965"/>
                <a:gd name="T6" fmla="*/ 3059 w 3339"/>
                <a:gd name="T7" fmla="*/ 933 h 965"/>
                <a:gd name="T8" fmla="*/ 2931 w 3339"/>
                <a:gd name="T9" fmla="*/ 916 h 965"/>
                <a:gd name="T10" fmla="*/ 2711 w 3339"/>
                <a:gd name="T11" fmla="*/ 877 h 965"/>
                <a:gd name="T12" fmla="*/ 2401 w 3339"/>
                <a:gd name="T13" fmla="*/ 813 h 965"/>
                <a:gd name="T14" fmla="*/ 2098 w 3339"/>
                <a:gd name="T15" fmla="*/ 747 h 965"/>
                <a:gd name="T16" fmla="*/ 1803 w 3339"/>
                <a:gd name="T17" fmla="*/ 679 h 965"/>
                <a:gd name="T18" fmla="*/ 1511 w 3339"/>
                <a:gd name="T19" fmla="*/ 613 h 965"/>
                <a:gd name="T20" fmla="*/ 1222 w 3339"/>
                <a:gd name="T21" fmla="*/ 546 h 965"/>
                <a:gd name="T22" fmla="*/ 935 w 3339"/>
                <a:gd name="T23" fmla="*/ 478 h 965"/>
                <a:gd name="T24" fmla="*/ 646 w 3339"/>
                <a:gd name="T25" fmla="*/ 409 h 965"/>
                <a:gd name="T26" fmla="*/ 479 w 3339"/>
                <a:gd name="T27" fmla="*/ 372 h 965"/>
                <a:gd name="T28" fmla="*/ 439 w 3339"/>
                <a:gd name="T29" fmla="*/ 358 h 965"/>
                <a:gd name="T30" fmla="*/ 401 w 3339"/>
                <a:gd name="T31" fmla="*/ 341 h 965"/>
                <a:gd name="T32" fmla="*/ 369 w 3339"/>
                <a:gd name="T33" fmla="*/ 321 h 965"/>
                <a:gd name="T34" fmla="*/ 324 w 3339"/>
                <a:gd name="T35" fmla="*/ 286 h 965"/>
                <a:gd name="T36" fmla="*/ 271 w 3339"/>
                <a:gd name="T37" fmla="*/ 232 h 965"/>
                <a:gd name="T38" fmla="*/ 223 w 3339"/>
                <a:gd name="T39" fmla="*/ 174 h 965"/>
                <a:gd name="T40" fmla="*/ 170 w 3339"/>
                <a:gd name="T41" fmla="*/ 117 h 965"/>
                <a:gd name="T42" fmla="*/ 126 w 3339"/>
                <a:gd name="T43" fmla="*/ 76 h 965"/>
                <a:gd name="T44" fmla="*/ 94 w 3339"/>
                <a:gd name="T45" fmla="*/ 52 h 965"/>
                <a:gd name="T46" fmla="*/ 59 w 3339"/>
                <a:gd name="T47" fmla="*/ 29 h 965"/>
                <a:gd name="T48" fmla="*/ 20 w 3339"/>
                <a:gd name="T49" fmla="*/ 10 h 965"/>
                <a:gd name="T50" fmla="*/ 15 w 3339"/>
                <a:gd name="T51" fmla="*/ 25 h 965"/>
                <a:gd name="T52" fmla="*/ 40 w 3339"/>
                <a:gd name="T53" fmla="*/ 74 h 965"/>
                <a:gd name="T54" fmla="*/ 60 w 3339"/>
                <a:gd name="T55" fmla="*/ 120 h 965"/>
                <a:gd name="T56" fmla="*/ 74 w 3339"/>
                <a:gd name="T57" fmla="*/ 162 h 965"/>
                <a:gd name="T58" fmla="*/ 87 w 3339"/>
                <a:gd name="T59" fmla="*/ 221 h 965"/>
                <a:gd name="T60" fmla="*/ 91 w 3339"/>
                <a:gd name="T61" fmla="*/ 291 h 965"/>
                <a:gd name="T62" fmla="*/ 265 w 3339"/>
                <a:gd name="T63" fmla="*/ 362 h 965"/>
                <a:gd name="T64" fmla="*/ 616 w 3339"/>
                <a:gd name="T65" fmla="*/ 438 h 965"/>
                <a:gd name="T66" fmla="*/ 969 w 3339"/>
                <a:gd name="T67" fmla="*/ 515 h 965"/>
                <a:gd name="T68" fmla="*/ 1322 w 3339"/>
                <a:gd name="T69" fmla="*/ 593 h 965"/>
                <a:gd name="T70" fmla="*/ 1671 w 3339"/>
                <a:gd name="T71" fmla="*/ 669 h 965"/>
                <a:gd name="T72" fmla="*/ 2014 w 3339"/>
                <a:gd name="T73" fmla="*/ 744 h 965"/>
                <a:gd name="T74" fmla="*/ 2348 w 3339"/>
                <a:gd name="T75" fmla="*/ 813 h 965"/>
                <a:gd name="T76" fmla="*/ 2671 w 3339"/>
                <a:gd name="T77" fmla="*/ 879 h 965"/>
                <a:gd name="T78" fmla="*/ 2895 w 3339"/>
                <a:gd name="T79" fmla="*/ 918 h 965"/>
                <a:gd name="T80" fmla="*/ 3030 w 3339"/>
                <a:gd name="T81" fmla="*/ 936 h 965"/>
                <a:gd name="T82" fmla="*/ 3157 w 3339"/>
                <a:gd name="T83" fmla="*/ 953 h 965"/>
                <a:gd name="T84" fmla="*/ 3265 w 3339"/>
                <a:gd name="T85" fmla="*/ 963 h 965"/>
                <a:gd name="T86" fmla="*/ 3339 w 3339"/>
                <a:gd name="T87" fmla="*/ 965 h 9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39" h="965">
                  <a:moveTo>
                    <a:pt x="3339" y="965"/>
                  </a:moveTo>
                  <a:lnTo>
                    <a:pt x="3338" y="957"/>
                  </a:lnTo>
                  <a:lnTo>
                    <a:pt x="3297" y="953"/>
                  </a:lnTo>
                  <a:lnTo>
                    <a:pt x="3267" y="955"/>
                  </a:lnTo>
                  <a:lnTo>
                    <a:pt x="3224" y="953"/>
                  </a:lnTo>
                  <a:lnTo>
                    <a:pt x="3175" y="948"/>
                  </a:lnTo>
                  <a:lnTo>
                    <a:pt x="3118" y="941"/>
                  </a:lnTo>
                  <a:lnTo>
                    <a:pt x="3059" y="933"/>
                  </a:lnTo>
                  <a:lnTo>
                    <a:pt x="2995" y="924"/>
                  </a:lnTo>
                  <a:lnTo>
                    <a:pt x="2931" y="916"/>
                  </a:lnTo>
                  <a:lnTo>
                    <a:pt x="2870" y="908"/>
                  </a:lnTo>
                  <a:lnTo>
                    <a:pt x="2711" y="877"/>
                  </a:lnTo>
                  <a:lnTo>
                    <a:pt x="2554" y="845"/>
                  </a:lnTo>
                  <a:lnTo>
                    <a:pt x="2401" y="813"/>
                  </a:lnTo>
                  <a:lnTo>
                    <a:pt x="2249" y="779"/>
                  </a:lnTo>
                  <a:lnTo>
                    <a:pt x="2098" y="747"/>
                  </a:lnTo>
                  <a:lnTo>
                    <a:pt x="1950" y="713"/>
                  </a:lnTo>
                  <a:lnTo>
                    <a:pt x="1803" y="679"/>
                  </a:lnTo>
                  <a:lnTo>
                    <a:pt x="1656" y="647"/>
                  </a:lnTo>
                  <a:lnTo>
                    <a:pt x="1511" y="613"/>
                  </a:lnTo>
                  <a:lnTo>
                    <a:pt x="1366" y="580"/>
                  </a:lnTo>
                  <a:lnTo>
                    <a:pt x="1222" y="546"/>
                  </a:lnTo>
                  <a:lnTo>
                    <a:pt x="1079" y="512"/>
                  </a:lnTo>
                  <a:lnTo>
                    <a:pt x="935" y="478"/>
                  </a:lnTo>
                  <a:lnTo>
                    <a:pt x="790" y="443"/>
                  </a:lnTo>
                  <a:lnTo>
                    <a:pt x="646" y="409"/>
                  </a:lnTo>
                  <a:lnTo>
                    <a:pt x="501" y="375"/>
                  </a:lnTo>
                  <a:lnTo>
                    <a:pt x="479" y="372"/>
                  </a:lnTo>
                  <a:lnTo>
                    <a:pt x="459" y="365"/>
                  </a:lnTo>
                  <a:lnTo>
                    <a:pt x="439" y="358"/>
                  </a:lnTo>
                  <a:lnTo>
                    <a:pt x="420" y="350"/>
                  </a:lnTo>
                  <a:lnTo>
                    <a:pt x="401" y="341"/>
                  </a:lnTo>
                  <a:lnTo>
                    <a:pt x="385" y="331"/>
                  </a:lnTo>
                  <a:lnTo>
                    <a:pt x="369" y="321"/>
                  </a:lnTo>
                  <a:lnTo>
                    <a:pt x="354" y="309"/>
                  </a:lnTo>
                  <a:lnTo>
                    <a:pt x="324" y="286"/>
                  </a:lnTo>
                  <a:lnTo>
                    <a:pt x="298" y="260"/>
                  </a:lnTo>
                  <a:lnTo>
                    <a:pt x="271" y="232"/>
                  </a:lnTo>
                  <a:lnTo>
                    <a:pt x="248" y="205"/>
                  </a:lnTo>
                  <a:lnTo>
                    <a:pt x="223" y="174"/>
                  </a:lnTo>
                  <a:lnTo>
                    <a:pt x="197" y="145"/>
                  </a:lnTo>
                  <a:lnTo>
                    <a:pt x="170" y="117"/>
                  </a:lnTo>
                  <a:lnTo>
                    <a:pt x="141" y="90"/>
                  </a:lnTo>
                  <a:lnTo>
                    <a:pt x="126" y="76"/>
                  </a:lnTo>
                  <a:lnTo>
                    <a:pt x="111" y="64"/>
                  </a:lnTo>
                  <a:lnTo>
                    <a:pt x="94" y="52"/>
                  </a:lnTo>
                  <a:lnTo>
                    <a:pt x="77" y="41"/>
                  </a:lnTo>
                  <a:lnTo>
                    <a:pt x="59" y="29"/>
                  </a:lnTo>
                  <a:lnTo>
                    <a:pt x="40" y="19"/>
                  </a:lnTo>
                  <a:lnTo>
                    <a:pt x="20" y="10"/>
                  </a:lnTo>
                  <a:lnTo>
                    <a:pt x="0" y="0"/>
                  </a:lnTo>
                  <a:lnTo>
                    <a:pt x="15" y="25"/>
                  </a:lnTo>
                  <a:lnTo>
                    <a:pt x="28" y="51"/>
                  </a:lnTo>
                  <a:lnTo>
                    <a:pt x="40" y="74"/>
                  </a:lnTo>
                  <a:lnTo>
                    <a:pt x="50" y="98"/>
                  </a:lnTo>
                  <a:lnTo>
                    <a:pt x="60" y="120"/>
                  </a:lnTo>
                  <a:lnTo>
                    <a:pt x="67" y="142"/>
                  </a:lnTo>
                  <a:lnTo>
                    <a:pt x="74" y="162"/>
                  </a:lnTo>
                  <a:lnTo>
                    <a:pt x="79" y="183"/>
                  </a:lnTo>
                  <a:lnTo>
                    <a:pt x="87" y="221"/>
                  </a:lnTo>
                  <a:lnTo>
                    <a:pt x="91" y="257"/>
                  </a:lnTo>
                  <a:lnTo>
                    <a:pt x="91" y="291"/>
                  </a:lnTo>
                  <a:lnTo>
                    <a:pt x="89" y="323"/>
                  </a:lnTo>
                  <a:lnTo>
                    <a:pt x="265" y="362"/>
                  </a:lnTo>
                  <a:lnTo>
                    <a:pt x="440" y="399"/>
                  </a:lnTo>
                  <a:lnTo>
                    <a:pt x="616" y="438"/>
                  </a:lnTo>
                  <a:lnTo>
                    <a:pt x="793" y="477"/>
                  </a:lnTo>
                  <a:lnTo>
                    <a:pt x="969" y="515"/>
                  </a:lnTo>
                  <a:lnTo>
                    <a:pt x="1146" y="554"/>
                  </a:lnTo>
                  <a:lnTo>
                    <a:pt x="1322" y="593"/>
                  </a:lnTo>
                  <a:lnTo>
                    <a:pt x="1497" y="632"/>
                  </a:lnTo>
                  <a:lnTo>
                    <a:pt x="1671" y="669"/>
                  </a:lnTo>
                  <a:lnTo>
                    <a:pt x="1843" y="706"/>
                  </a:lnTo>
                  <a:lnTo>
                    <a:pt x="2014" y="744"/>
                  </a:lnTo>
                  <a:lnTo>
                    <a:pt x="2183" y="779"/>
                  </a:lnTo>
                  <a:lnTo>
                    <a:pt x="2348" y="813"/>
                  </a:lnTo>
                  <a:lnTo>
                    <a:pt x="2512" y="847"/>
                  </a:lnTo>
                  <a:lnTo>
                    <a:pt x="2671" y="879"/>
                  </a:lnTo>
                  <a:lnTo>
                    <a:pt x="2828" y="908"/>
                  </a:lnTo>
                  <a:lnTo>
                    <a:pt x="2895" y="918"/>
                  </a:lnTo>
                  <a:lnTo>
                    <a:pt x="2963" y="928"/>
                  </a:lnTo>
                  <a:lnTo>
                    <a:pt x="3030" y="936"/>
                  </a:lnTo>
                  <a:lnTo>
                    <a:pt x="3094" y="946"/>
                  </a:lnTo>
                  <a:lnTo>
                    <a:pt x="3157" y="953"/>
                  </a:lnTo>
                  <a:lnTo>
                    <a:pt x="3214" y="960"/>
                  </a:lnTo>
                  <a:lnTo>
                    <a:pt x="3265" y="963"/>
                  </a:lnTo>
                  <a:lnTo>
                    <a:pt x="3309" y="965"/>
                  </a:lnTo>
                  <a:lnTo>
                    <a:pt x="3339" y="965"/>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80" name="Freeform 403">
              <a:extLst>
                <a:ext uri="{FF2B5EF4-FFF2-40B4-BE49-F238E27FC236}">
                  <a16:creationId xmlns:a16="http://schemas.microsoft.com/office/drawing/2014/main" id="{BB6C0014-40A2-4B16-97B8-92DA90F606A6}"/>
                </a:ext>
              </a:extLst>
            </p:cNvPr>
            <p:cNvSpPr>
              <a:spLocks/>
            </p:cNvSpPr>
            <p:nvPr/>
          </p:nvSpPr>
          <p:spPr bwMode="auto">
            <a:xfrm>
              <a:off x="4083" y="2235"/>
              <a:ext cx="494" cy="120"/>
            </a:xfrm>
            <a:custGeom>
              <a:avLst/>
              <a:gdLst>
                <a:gd name="T0" fmla="*/ 0 w 494"/>
                <a:gd name="T1" fmla="*/ 0 h 120"/>
                <a:gd name="T2" fmla="*/ 50 w 494"/>
                <a:gd name="T3" fmla="*/ 3 h 120"/>
                <a:gd name="T4" fmla="*/ 103 w 494"/>
                <a:gd name="T5" fmla="*/ 3 h 120"/>
                <a:gd name="T6" fmla="*/ 153 w 494"/>
                <a:gd name="T7" fmla="*/ 5 h 120"/>
                <a:gd name="T8" fmla="*/ 204 w 494"/>
                <a:gd name="T9" fmla="*/ 5 h 120"/>
                <a:gd name="T10" fmla="*/ 253 w 494"/>
                <a:gd name="T11" fmla="*/ 5 h 120"/>
                <a:gd name="T12" fmla="*/ 303 w 494"/>
                <a:gd name="T13" fmla="*/ 3 h 120"/>
                <a:gd name="T14" fmla="*/ 354 w 494"/>
                <a:gd name="T15" fmla="*/ 3 h 120"/>
                <a:gd name="T16" fmla="*/ 403 w 494"/>
                <a:gd name="T17" fmla="*/ 0 h 120"/>
                <a:gd name="T18" fmla="*/ 418 w 494"/>
                <a:gd name="T19" fmla="*/ 7 h 120"/>
                <a:gd name="T20" fmla="*/ 430 w 494"/>
                <a:gd name="T21" fmla="*/ 12 h 120"/>
                <a:gd name="T22" fmla="*/ 444 w 494"/>
                <a:gd name="T23" fmla="*/ 18 h 120"/>
                <a:gd name="T24" fmla="*/ 454 w 494"/>
                <a:gd name="T25" fmla="*/ 27 h 120"/>
                <a:gd name="T26" fmla="*/ 474 w 494"/>
                <a:gd name="T27" fmla="*/ 42 h 120"/>
                <a:gd name="T28" fmla="*/ 494 w 494"/>
                <a:gd name="T29" fmla="*/ 62 h 120"/>
                <a:gd name="T30" fmla="*/ 471 w 494"/>
                <a:gd name="T31" fmla="*/ 81 h 120"/>
                <a:gd name="T32" fmla="*/ 449 w 494"/>
                <a:gd name="T33" fmla="*/ 96 h 120"/>
                <a:gd name="T34" fmla="*/ 437 w 494"/>
                <a:gd name="T35" fmla="*/ 105 h 120"/>
                <a:gd name="T36" fmla="*/ 423 w 494"/>
                <a:gd name="T37" fmla="*/ 110 h 120"/>
                <a:gd name="T38" fmla="*/ 408 w 494"/>
                <a:gd name="T39" fmla="*/ 115 h 120"/>
                <a:gd name="T40" fmla="*/ 391 w 494"/>
                <a:gd name="T41" fmla="*/ 120 h 120"/>
                <a:gd name="T42" fmla="*/ 342 w 494"/>
                <a:gd name="T43" fmla="*/ 103 h 120"/>
                <a:gd name="T44" fmla="*/ 295 w 494"/>
                <a:gd name="T45" fmla="*/ 88 h 120"/>
                <a:gd name="T46" fmla="*/ 246 w 494"/>
                <a:gd name="T47" fmla="*/ 71 h 120"/>
                <a:gd name="T48" fmla="*/ 195 w 494"/>
                <a:gd name="T49" fmla="*/ 57 h 120"/>
                <a:gd name="T50" fmla="*/ 146 w 494"/>
                <a:gd name="T51" fmla="*/ 42 h 120"/>
                <a:gd name="T52" fmla="*/ 97 w 494"/>
                <a:gd name="T53" fmla="*/ 29 h 120"/>
                <a:gd name="T54" fmla="*/ 49 w 494"/>
                <a:gd name="T55" fmla="*/ 13 h 120"/>
                <a:gd name="T56" fmla="*/ 0 w 494"/>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4" h="120">
                  <a:moveTo>
                    <a:pt x="0" y="0"/>
                  </a:moveTo>
                  <a:lnTo>
                    <a:pt x="50" y="3"/>
                  </a:lnTo>
                  <a:lnTo>
                    <a:pt x="103" y="3"/>
                  </a:lnTo>
                  <a:lnTo>
                    <a:pt x="153" y="5"/>
                  </a:lnTo>
                  <a:lnTo>
                    <a:pt x="204" y="5"/>
                  </a:lnTo>
                  <a:lnTo>
                    <a:pt x="253" y="5"/>
                  </a:lnTo>
                  <a:lnTo>
                    <a:pt x="303" y="3"/>
                  </a:lnTo>
                  <a:lnTo>
                    <a:pt x="354" y="3"/>
                  </a:lnTo>
                  <a:lnTo>
                    <a:pt x="403" y="0"/>
                  </a:lnTo>
                  <a:lnTo>
                    <a:pt x="418" y="7"/>
                  </a:lnTo>
                  <a:lnTo>
                    <a:pt x="430" y="12"/>
                  </a:lnTo>
                  <a:lnTo>
                    <a:pt x="444" y="18"/>
                  </a:lnTo>
                  <a:lnTo>
                    <a:pt x="454" y="27"/>
                  </a:lnTo>
                  <a:lnTo>
                    <a:pt x="474" y="42"/>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81" name="Freeform 404">
              <a:extLst>
                <a:ext uri="{FF2B5EF4-FFF2-40B4-BE49-F238E27FC236}">
                  <a16:creationId xmlns:a16="http://schemas.microsoft.com/office/drawing/2014/main" id="{80387F37-931F-4222-AFD2-EBEB507CFE78}"/>
                </a:ext>
              </a:extLst>
            </p:cNvPr>
            <p:cNvSpPr>
              <a:spLocks/>
            </p:cNvSpPr>
            <p:nvPr/>
          </p:nvSpPr>
          <p:spPr bwMode="auto">
            <a:xfrm>
              <a:off x="1325" y="1273"/>
              <a:ext cx="76" cy="479"/>
            </a:xfrm>
            <a:custGeom>
              <a:avLst/>
              <a:gdLst>
                <a:gd name="T0" fmla="*/ 7 w 76"/>
                <a:gd name="T1" fmla="*/ 0 h 479"/>
                <a:gd name="T2" fmla="*/ 4 w 76"/>
                <a:gd name="T3" fmla="*/ 2 h 479"/>
                <a:gd name="T4" fmla="*/ 2 w 76"/>
                <a:gd name="T5" fmla="*/ 5 h 479"/>
                <a:gd name="T6" fmla="*/ 0 w 76"/>
                <a:gd name="T7" fmla="*/ 9 h 479"/>
                <a:gd name="T8" fmla="*/ 0 w 76"/>
                <a:gd name="T9" fmla="*/ 12 h 479"/>
                <a:gd name="T10" fmla="*/ 76 w 76"/>
                <a:gd name="T11" fmla="*/ 479 h 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479">
                  <a:moveTo>
                    <a:pt x="7" y="0"/>
                  </a:moveTo>
                  <a:lnTo>
                    <a:pt x="4" y="2"/>
                  </a:lnTo>
                  <a:lnTo>
                    <a:pt x="2" y="5"/>
                  </a:lnTo>
                  <a:lnTo>
                    <a:pt x="0" y="9"/>
                  </a:lnTo>
                  <a:lnTo>
                    <a:pt x="0" y="12"/>
                  </a:lnTo>
                  <a:lnTo>
                    <a:pt x="76" y="47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82" name="Freeform 405">
              <a:extLst>
                <a:ext uri="{FF2B5EF4-FFF2-40B4-BE49-F238E27FC236}">
                  <a16:creationId xmlns:a16="http://schemas.microsoft.com/office/drawing/2014/main" id="{B6613B86-F347-48F9-BBB3-4183FB386DA0}"/>
                </a:ext>
              </a:extLst>
            </p:cNvPr>
            <p:cNvSpPr>
              <a:spLocks/>
            </p:cNvSpPr>
            <p:nvPr/>
          </p:nvSpPr>
          <p:spPr bwMode="auto">
            <a:xfrm>
              <a:off x="1910" y="1547"/>
              <a:ext cx="145" cy="103"/>
            </a:xfrm>
            <a:custGeom>
              <a:avLst/>
              <a:gdLst>
                <a:gd name="T0" fmla="*/ 64 w 145"/>
                <a:gd name="T1" fmla="*/ 0 h 103"/>
                <a:gd name="T2" fmla="*/ 65 w 145"/>
                <a:gd name="T3" fmla="*/ 7 h 103"/>
                <a:gd name="T4" fmla="*/ 67 w 145"/>
                <a:gd name="T5" fmla="*/ 14 h 103"/>
                <a:gd name="T6" fmla="*/ 67 w 145"/>
                <a:gd name="T7" fmla="*/ 19 h 103"/>
                <a:gd name="T8" fmla="*/ 67 w 145"/>
                <a:gd name="T9" fmla="*/ 25 h 103"/>
                <a:gd name="T10" fmla="*/ 62 w 145"/>
                <a:gd name="T11" fmla="*/ 39 h 103"/>
                <a:gd name="T12" fmla="*/ 54 w 145"/>
                <a:gd name="T13" fmla="*/ 51 h 103"/>
                <a:gd name="T14" fmla="*/ 44 w 145"/>
                <a:gd name="T15" fmla="*/ 63 h 103"/>
                <a:gd name="T16" fmla="*/ 30 w 145"/>
                <a:gd name="T17" fmla="*/ 76 h 103"/>
                <a:gd name="T18" fmla="*/ 15 w 145"/>
                <a:gd name="T19" fmla="*/ 88 h 103"/>
                <a:gd name="T20" fmla="*/ 0 w 145"/>
                <a:gd name="T21" fmla="*/ 101 h 103"/>
                <a:gd name="T22" fmla="*/ 20 w 145"/>
                <a:gd name="T23" fmla="*/ 101 h 103"/>
                <a:gd name="T24" fmla="*/ 40 w 145"/>
                <a:gd name="T25" fmla="*/ 103 h 103"/>
                <a:gd name="T26" fmla="*/ 138 w 145"/>
                <a:gd name="T27" fmla="*/ 44 h 103"/>
                <a:gd name="T28" fmla="*/ 141 w 145"/>
                <a:gd name="T29" fmla="*/ 39 h 103"/>
                <a:gd name="T30" fmla="*/ 145 w 145"/>
                <a:gd name="T31" fmla="*/ 36 h 103"/>
                <a:gd name="T32" fmla="*/ 145 w 145"/>
                <a:gd name="T33" fmla="*/ 32 h 103"/>
                <a:gd name="T34" fmla="*/ 145 w 145"/>
                <a:gd name="T35" fmla="*/ 29 h 103"/>
                <a:gd name="T36" fmla="*/ 145 w 145"/>
                <a:gd name="T37" fmla="*/ 25 h 103"/>
                <a:gd name="T38" fmla="*/ 141 w 145"/>
                <a:gd name="T39" fmla="*/ 24 h 103"/>
                <a:gd name="T40" fmla="*/ 138 w 145"/>
                <a:gd name="T41" fmla="*/ 20 h 103"/>
                <a:gd name="T42" fmla="*/ 133 w 145"/>
                <a:gd name="T43" fmla="*/ 19 h 103"/>
                <a:gd name="T44" fmla="*/ 116 w 145"/>
                <a:gd name="T45" fmla="*/ 14 h 103"/>
                <a:gd name="T46" fmla="*/ 99 w 145"/>
                <a:gd name="T47" fmla="*/ 8 h 103"/>
                <a:gd name="T48" fmla="*/ 81 w 145"/>
                <a:gd name="T49" fmla="*/ 3 h 103"/>
                <a:gd name="T50" fmla="*/ 64 w 145"/>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03">
                  <a:moveTo>
                    <a:pt x="64" y="0"/>
                  </a:moveTo>
                  <a:lnTo>
                    <a:pt x="65" y="7"/>
                  </a:lnTo>
                  <a:lnTo>
                    <a:pt x="67" y="14"/>
                  </a:lnTo>
                  <a:lnTo>
                    <a:pt x="67" y="19"/>
                  </a:lnTo>
                  <a:lnTo>
                    <a:pt x="67" y="25"/>
                  </a:lnTo>
                  <a:lnTo>
                    <a:pt x="62" y="39"/>
                  </a:lnTo>
                  <a:lnTo>
                    <a:pt x="54" y="51"/>
                  </a:lnTo>
                  <a:lnTo>
                    <a:pt x="44" y="63"/>
                  </a:lnTo>
                  <a:lnTo>
                    <a:pt x="30" y="76"/>
                  </a:lnTo>
                  <a:lnTo>
                    <a:pt x="15" y="88"/>
                  </a:lnTo>
                  <a:lnTo>
                    <a:pt x="0" y="101"/>
                  </a:lnTo>
                  <a:lnTo>
                    <a:pt x="20" y="101"/>
                  </a:lnTo>
                  <a:lnTo>
                    <a:pt x="40" y="103"/>
                  </a:lnTo>
                  <a:lnTo>
                    <a:pt x="138" y="44"/>
                  </a:lnTo>
                  <a:lnTo>
                    <a:pt x="141" y="39"/>
                  </a:lnTo>
                  <a:lnTo>
                    <a:pt x="145" y="36"/>
                  </a:lnTo>
                  <a:lnTo>
                    <a:pt x="145" y="32"/>
                  </a:lnTo>
                  <a:lnTo>
                    <a:pt x="145" y="29"/>
                  </a:lnTo>
                  <a:lnTo>
                    <a:pt x="145" y="25"/>
                  </a:lnTo>
                  <a:lnTo>
                    <a:pt x="141" y="24"/>
                  </a:lnTo>
                  <a:lnTo>
                    <a:pt x="138" y="20"/>
                  </a:lnTo>
                  <a:lnTo>
                    <a:pt x="133" y="19"/>
                  </a:lnTo>
                  <a:lnTo>
                    <a:pt x="116" y="14"/>
                  </a:lnTo>
                  <a:lnTo>
                    <a:pt x="99" y="8"/>
                  </a:lnTo>
                  <a:lnTo>
                    <a:pt x="81" y="3"/>
                  </a:lnTo>
                  <a:lnTo>
                    <a:pt x="64"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83" name="Freeform 406">
              <a:extLst>
                <a:ext uri="{FF2B5EF4-FFF2-40B4-BE49-F238E27FC236}">
                  <a16:creationId xmlns:a16="http://schemas.microsoft.com/office/drawing/2014/main" id="{550F09DC-8D39-48E8-86FB-20F629824556}"/>
                </a:ext>
              </a:extLst>
            </p:cNvPr>
            <p:cNvSpPr>
              <a:spLocks/>
            </p:cNvSpPr>
            <p:nvPr/>
          </p:nvSpPr>
          <p:spPr bwMode="auto">
            <a:xfrm>
              <a:off x="3966" y="1520"/>
              <a:ext cx="365" cy="429"/>
            </a:xfrm>
            <a:custGeom>
              <a:avLst/>
              <a:gdLst>
                <a:gd name="T0" fmla="*/ 138 w 365"/>
                <a:gd name="T1" fmla="*/ 0 h 429"/>
                <a:gd name="T2" fmla="*/ 142 w 365"/>
                <a:gd name="T3" fmla="*/ 25 h 429"/>
                <a:gd name="T4" fmla="*/ 144 w 365"/>
                <a:gd name="T5" fmla="*/ 51 h 429"/>
                <a:gd name="T6" fmla="*/ 142 w 365"/>
                <a:gd name="T7" fmla="*/ 78 h 429"/>
                <a:gd name="T8" fmla="*/ 140 w 365"/>
                <a:gd name="T9" fmla="*/ 103 h 429"/>
                <a:gd name="T10" fmla="*/ 135 w 365"/>
                <a:gd name="T11" fmla="*/ 130 h 429"/>
                <a:gd name="T12" fmla="*/ 128 w 365"/>
                <a:gd name="T13" fmla="*/ 157 h 429"/>
                <a:gd name="T14" fmla="*/ 120 w 365"/>
                <a:gd name="T15" fmla="*/ 183 h 429"/>
                <a:gd name="T16" fmla="*/ 111 w 365"/>
                <a:gd name="T17" fmla="*/ 210 h 429"/>
                <a:gd name="T18" fmla="*/ 101 w 365"/>
                <a:gd name="T19" fmla="*/ 237 h 429"/>
                <a:gd name="T20" fmla="*/ 88 w 365"/>
                <a:gd name="T21" fmla="*/ 264 h 429"/>
                <a:gd name="T22" fmla="*/ 76 w 365"/>
                <a:gd name="T23" fmla="*/ 291 h 429"/>
                <a:gd name="T24" fmla="*/ 63 w 365"/>
                <a:gd name="T25" fmla="*/ 316 h 429"/>
                <a:gd name="T26" fmla="*/ 32 w 365"/>
                <a:gd name="T27" fmla="*/ 368 h 429"/>
                <a:gd name="T28" fmla="*/ 0 w 365"/>
                <a:gd name="T29" fmla="*/ 421 h 429"/>
                <a:gd name="T30" fmla="*/ 22 w 365"/>
                <a:gd name="T31" fmla="*/ 424 h 429"/>
                <a:gd name="T32" fmla="*/ 51 w 365"/>
                <a:gd name="T33" fmla="*/ 429 h 429"/>
                <a:gd name="T34" fmla="*/ 358 w 365"/>
                <a:gd name="T35" fmla="*/ 68 h 429"/>
                <a:gd name="T36" fmla="*/ 363 w 365"/>
                <a:gd name="T37" fmla="*/ 61 h 429"/>
                <a:gd name="T38" fmla="*/ 365 w 365"/>
                <a:gd name="T39" fmla="*/ 54 h 429"/>
                <a:gd name="T40" fmla="*/ 365 w 365"/>
                <a:gd name="T41" fmla="*/ 49 h 429"/>
                <a:gd name="T42" fmla="*/ 361 w 365"/>
                <a:gd name="T43" fmla="*/ 44 h 429"/>
                <a:gd name="T44" fmla="*/ 358 w 365"/>
                <a:gd name="T45" fmla="*/ 41 h 429"/>
                <a:gd name="T46" fmla="*/ 355 w 365"/>
                <a:gd name="T47" fmla="*/ 37 h 429"/>
                <a:gd name="T48" fmla="*/ 350 w 365"/>
                <a:gd name="T49" fmla="*/ 35 h 429"/>
                <a:gd name="T50" fmla="*/ 344 w 365"/>
                <a:gd name="T51" fmla="*/ 32 h 429"/>
                <a:gd name="T52" fmla="*/ 317 w 365"/>
                <a:gd name="T53" fmla="*/ 24 h 429"/>
                <a:gd name="T54" fmla="*/ 287 w 365"/>
                <a:gd name="T55" fmla="*/ 15 h 429"/>
                <a:gd name="T56" fmla="*/ 257 w 365"/>
                <a:gd name="T57" fmla="*/ 10 h 429"/>
                <a:gd name="T58" fmla="*/ 226 w 365"/>
                <a:gd name="T59" fmla="*/ 7 h 429"/>
                <a:gd name="T60" fmla="*/ 172 w 365"/>
                <a:gd name="T61" fmla="*/ 2 h 429"/>
                <a:gd name="T62" fmla="*/ 138 w 365"/>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5" h="429">
                  <a:moveTo>
                    <a:pt x="138" y="0"/>
                  </a:moveTo>
                  <a:lnTo>
                    <a:pt x="142" y="25"/>
                  </a:lnTo>
                  <a:lnTo>
                    <a:pt x="144" y="51"/>
                  </a:lnTo>
                  <a:lnTo>
                    <a:pt x="142" y="78"/>
                  </a:lnTo>
                  <a:lnTo>
                    <a:pt x="140" y="103"/>
                  </a:lnTo>
                  <a:lnTo>
                    <a:pt x="135" y="130"/>
                  </a:lnTo>
                  <a:lnTo>
                    <a:pt x="128" y="157"/>
                  </a:lnTo>
                  <a:lnTo>
                    <a:pt x="120" y="183"/>
                  </a:lnTo>
                  <a:lnTo>
                    <a:pt x="111" y="210"/>
                  </a:lnTo>
                  <a:lnTo>
                    <a:pt x="101" y="237"/>
                  </a:lnTo>
                  <a:lnTo>
                    <a:pt x="88" y="264"/>
                  </a:lnTo>
                  <a:lnTo>
                    <a:pt x="76" y="291"/>
                  </a:lnTo>
                  <a:lnTo>
                    <a:pt x="63" y="316"/>
                  </a:lnTo>
                  <a:lnTo>
                    <a:pt x="32" y="368"/>
                  </a:lnTo>
                  <a:lnTo>
                    <a:pt x="0" y="421"/>
                  </a:lnTo>
                  <a:lnTo>
                    <a:pt x="22" y="424"/>
                  </a:lnTo>
                  <a:lnTo>
                    <a:pt x="51" y="429"/>
                  </a:lnTo>
                  <a:lnTo>
                    <a:pt x="358" y="68"/>
                  </a:lnTo>
                  <a:lnTo>
                    <a:pt x="363" y="61"/>
                  </a:lnTo>
                  <a:lnTo>
                    <a:pt x="365" y="54"/>
                  </a:lnTo>
                  <a:lnTo>
                    <a:pt x="365" y="49"/>
                  </a:lnTo>
                  <a:lnTo>
                    <a:pt x="361" y="44"/>
                  </a:lnTo>
                  <a:lnTo>
                    <a:pt x="358" y="41"/>
                  </a:lnTo>
                  <a:lnTo>
                    <a:pt x="355" y="37"/>
                  </a:lnTo>
                  <a:lnTo>
                    <a:pt x="350" y="35"/>
                  </a:lnTo>
                  <a:lnTo>
                    <a:pt x="344" y="32"/>
                  </a:lnTo>
                  <a:lnTo>
                    <a:pt x="317" y="24"/>
                  </a:lnTo>
                  <a:lnTo>
                    <a:pt x="287" y="15"/>
                  </a:lnTo>
                  <a:lnTo>
                    <a:pt x="257" y="10"/>
                  </a:lnTo>
                  <a:lnTo>
                    <a:pt x="226" y="7"/>
                  </a:lnTo>
                  <a:lnTo>
                    <a:pt x="172" y="2"/>
                  </a:lnTo>
                  <a:lnTo>
                    <a:pt x="138"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84" name="Freeform 407">
              <a:extLst>
                <a:ext uri="{FF2B5EF4-FFF2-40B4-BE49-F238E27FC236}">
                  <a16:creationId xmlns:a16="http://schemas.microsoft.com/office/drawing/2014/main" id="{DB86FE80-D003-4AC9-B8A1-37295AFF7441}"/>
                </a:ext>
              </a:extLst>
            </p:cNvPr>
            <p:cNvSpPr>
              <a:spLocks/>
            </p:cNvSpPr>
            <p:nvPr/>
          </p:nvSpPr>
          <p:spPr bwMode="auto">
            <a:xfrm>
              <a:off x="1903" y="1544"/>
              <a:ext cx="76" cy="104"/>
            </a:xfrm>
            <a:custGeom>
              <a:avLst/>
              <a:gdLst>
                <a:gd name="T0" fmla="*/ 71 w 76"/>
                <a:gd name="T1" fmla="*/ 3 h 104"/>
                <a:gd name="T2" fmla="*/ 72 w 76"/>
                <a:gd name="T3" fmla="*/ 10 h 104"/>
                <a:gd name="T4" fmla="*/ 74 w 76"/>
                <a:gd name="T5" fmla="*/ 17 h 104"/>
                <a:gd name="T6" fmla="*/ 74 w 76"/>
                <a:gd name="T7" fmla="*/ 22 h 104"/>
                <a:gd name="T8" fmla="*/ 74 w 76"/>
                <a:gd name="T9" fmla="*/ 28 h 104"/>
                <a:gd name="T10" fmla="*/ 69 w 76"/>
                <a:gd name="T11" fmla="*/ 42 h 104"/>
                <a:gd name="T12" fmla="*/ 61 w 76"/>
                <a:gd name="T13" fmla="*/ 54 h 104"/>
                <a:gd name="T14" fmla="*/ 51 w 76"/>
                <a:gd name="T15" fmla="*/ 66 h 104"/>
                <a:gd name="T16" fmla="*/ 37 w 76"/>
                <a:gd name="T17" fmla="*/ 79 h 104"/>
                <a:gd name="T18" fmla="*/ 22 w 76"/>
                <a:gd name="T19" fmla="*/ 91 h 104"/>
                <a:gd name="T20" fmla="*/ 7 w 76"/>
                <a:gd name="T21" fmla="*/ 104 h 104"/>
                <a:gd name="T22" fmla="*/ 10 w 76"/>
                <a:gd name="T23" fmla="*/ 104 h 104"/>
                <a:gd name="T24" fmla="*/ 5 w 76"/>
                <a:gd name="T25" fmla="*/ 103 h 104"/>
                <a:gd name="T26" fmla="*/ 0 w 76"/>
                <a:gd name="T27" fmla="*/ 103 h 104"/>
                <a:gd name="T28" fmla="*/ 2 w 76"/>
                <a:gd name="T29" fmla="*/ 103 h 104"/>
                <a:gd name="T30" fmla="*/ 18 w 76"/>
                <a:gd name="T31" fmla="*/ 91 h 104"/>
                <a:gd name="T32" fmla="*/ 34 w 76"/>
                <a:gd name="T33" fmla="*/ 77 h 104"/>
                <a:gd name="T34" fmla="*/ 47 w 76"/>
                <a:gd name="T35" fmla="*/ 64 h 104"/>
                <a:gd name="T36" fmla="*/ 57 w 76"/>
                <a:gd name="T37" fmla="*/ 50 h 104"/>
                <a:gd name="T38" fmla="*/ 66 w 76"/>
                <a:gd name="T39" fmla="*/ 37 h 104"/>
                <a:gd name="T40" fmla="*/ 71 w 76"/>
                <a:gd name="T41" fmla="*/ 25 h 104"/>
                <a:gd name="T42" fmla="*/ 71 w 76"/>
                <a:gd name="T43" fmla="*/ 18 h 104"/>
                <a:gd name="T44" fmla="*/ 71 w 76"/>
                <a:gd name="T45" fmla="*/ 13 h 104"/>
                <a:gd name="T46" fmla="*/ 69 w 76"/>
                <a:gd name="T47" fmla="*/ 8 h 104"/>
                <a:gd name="T48" fmla="*/ 66 w 76"/>
                <a:gd name="T49" fmla="*/ 3 h 104"/>
                <a:gd name="T50" fmla="*/ 59 w 76"/>
                <a:gd name="T51" fmla="*/ 1 h 104"/>
                <a:gd name="T52" fmla="*/ 59 w 76"/>
                <a:gd name="T53" fmla="*/ 0 h 104"/>
                <a:gd name="T54" fmla="*/ 62 w 76"/>
                <a:gd name="T55" fmla="*/ 0 h 104"/>
                <a:gd name="T56" fmla="*/ 67 w 76"/>
                <a:gd name="T57" fmla="*/ 1 h 104"/>
                <a:gd name="T58" fmla="*/ 72 w 76"/>
                <a:gd name="T59" fmla="*/ 3 h 104"/>
                <a:gd name="T60" fmla="*/ 76 w 76"/>
                <a:gd name="T61" fmla="*/ 5 h 104"/>
                <a:gd name="T62" fmla="*/ 76 w 76"/>
                <a:gd name="T63" fmla="*/ 5 h 104"/>
                <a:gd name="T64" fmla="*/ 71 w 76"/>
                <a:gd name="T65" fmla="*/ 3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04">
                  <a:moveTo>
                    <a:pt x="71" y="3"/>
                  </a:moveTo>
                  <a:lnTo>
                    <a:pt x="72" y="10"/>
                  </a:lnTo>
                  <a:lnTo>
                    <a:pt x="74" y="17"/>
                  </a:lnTo>
                  <a:lnTo>
                    <a:pt x="74" y="22"/>
                  </a:lnTo>
                  <a:lnTo>
                    <a:pt x="74" y="28"/>
                  </a:lnTo>
                  <a:lnTo>
                    <a:pt x="69" y="42"/>
                  </a:lnTo>
                  <a:lnTo>
                    <a:pt x="61" y="54"/>
                  </a:lnTo>
                  <a:lnTo>
                    <a:pt x="51" y="66"/>
                  </a:lnTo>
                  <a:lnTo>
                    <a:pt x="37" y="79"/>
                  </a:lnTo>
                  <a:lnTo>
                    <a:pt x="22" y="91"/>
                  </a:lnTo>
                  <a:lnTo>
                    <a:pt x="7" y="104"/>
                  </a:lnTo>
                  <a:lnTo>
                    <a:pt x="10" y="104"/>
                  </a:lnTo>
                  <a:lnTo>
                    <a:pt x="5" y="103"/>
                  </a:lnTo>
                  <a:lnTo>
                    <a:pt x="0" y="103"/>
                  </a:lnTo>
                  <a:lnTo>
                    <a:pt x="2" y="103"/>
                  </a:lnTo>
                  <a:lnTo>
                    <a:pt x="18" y="91"/>
                  </a:lnTo>
                  <a:lnTo>
                    <a:pt x="34" y="77"/>
                  </a:lnTo>
                  <a:lnTo>
                    <a:pt x="47" y="64"/>
                  </a:lnTo>
                  <a:lnTo>
                    <a:pt x="57" y="50"/>
                  </a:lnTo>
                  <a:lnTo>
                    <a:pt x="66" y="37"/>
                  </a:lnTo>
                  <a:lnTo>
                    <a:pt x="71" y="25"/>
                  </a:lnTo>
                  <a:lnTo>
                    <a:pt x="71" y="18"/>
                  </a:lnTo>
                  <a:lnTo>
                    <a:pt x="71" y="13"/>
                  </a:lnTo>
                  <a:lnTo>
                    <a:pt x="69" y="8"/>
                  </a:lnTo>
                  <a:lnTo>
                    <a:pt x="66" y="3"/>
                  </a:lnTo>
                  <a:lnTo>
                    <a:pt x="59" y="1"/>
                  </a:lnTo>
                  <a:lnTo>
                    <a:pt x="59" y="0"/>
                  </a:lnTo>
                  <a:lnTo>
                    <a:pt x="62" y="0"/>
                  </a:lnTo>
                  <a:lnTo>
                    <a:pt x="67" y="1"/>
                  </a:lnTo>
                  <a:lnTo>
                    <a:pt x="72" y="3"/>
                  </a:lnTo>
                  <a:lnTo>
                    <a:pt x="76" y="5"/>
                  </a:lnTo>
                  <a:lnTo>
                    <a:pt x="71"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85" name="Freeform 408">
              <a:extLst>
                <a:ext uri="{FF2B5EF4-FFF2-40B4-BE49-F238E27FC236}">
                  <a16:creationId xmlns:a16="http://schemas.microsoft.com/office/drawing/2014/main" id="{F76C02C0-25CC-4B07-A9F0-8D858B571AE8}"/>
                </a:ext>
              </a:extLst>
            </p:cNvPr>
            <p:cNvSpPr>
              <a:spLocks/>
            </p:cNvSpPr>
            <p:nvPr/>
          </p:nvSpPr>
          <p:spPr bwMode="auto">
            <a:xfrm>
              <a:off x="3961" y="1520"/>
              <a:ext cx="149" cy="419"/>
            </a:xfrm>
            <a:custGeom>
              <a:avLst/>
              <a:gdLst>
                <a:gd name="T0" fmla="*/ 143 w 149"/>
                <a:gd name="T1" fmla="*/ 0 h 419"/>
                <a:gd name="T2" fmla="*/ 147 w 149"/>
                <a:gd name="T3" fmla="*/ 25 h 419"/>
                <a:gd name="T4" fmla="*/ 149 w 149"/>
                <a:gd name="T5" fmla="*/ 51 h 419"/>
                <a:gd name="T6" fmla="*/ 149 w 149"/>
                <a:gd name="T7" fmla="*/ 78 h 419"/>
                <a:gd name="T8" fmla="*/ 145 w 149"/>
                <a:gd name="T9" fmla="*/ 103 h 419"/>
                <a:gd name="T10" fmla="*/ 140 w 149"/>
                <a:gd name="T11" fmla="*/ 130 h 419"/>
                <a:gd name="T12" fmla="*/ 133 w 149"/>
                <a:gd name="T13" fmla="*/ 157 h 419"/>
                <a:gd name="T14" fmla="*/ 127 w 149"/>
                <a:gd name="T15" fmla="*/ 183 h 419"/>
                <a:gd name="T16" fmla="*/ 116 w 149"/>
                <a:gd name="T17" fmla="*/ 210 h 419"/>
                <a:gd name="T18" fmla="*/ 106 w 149"/>
                <a:gd name="T19" fmla="*/ 237 h 419"/>
                <a:gd name="T20" fmla="*/ 95 w 149"/>
                <a:gd name="T21" fmla="*/ 264 h 419"/>
                <a:gd name="T22" fmla="*/ 81 w 149"/>
                <a:gd name="T23" fmla="*/ 291 h 419"/>
                <a:gd name="T24" fmla="*/ 68 w 149"/>
                <a:gd name="T25" fmla="*/ 316 h 419"/>
                <a:gd name="T26" fmla="*/ 37 w 149"/>
                <a:gd name="T27" fmla="*/ 368 h 419"/>
                <a:gd name="T28" fmla="*/ 7 w 149"/>
                <a:gd name="T29" fmla="*/ 419 h 419"/>
                <a:gd name="T30" fmla="*/ 0 w 149"/>
                <a:gd name="T31" fmla="*/ 419 h 419"/>
                <a:gd name="T32" fmla="*/ 17 w 149"/>
                <a:gd name="T33" fmla="*/ 395 h 419"/>
                <a:gd name="T34" fmla="*/ 32 w 149"/>
                <a:gd name="T35" fmla="*/ 368 h 419"/>
                <a:gd name="T36" fmla="*/ 49 w 149"/>
                <a:gd name="T37" fmla="*/ 343 h 419"/>
                <a:gd name="T38" fmla="*/ 62 w 149"/>
                <a:gd name="T39" fmla="*/ 314 h 419"/>
                <a:gd name="T40" fmla="*/ 78 w 149"/>
                <a:gd name="T41" fmla="*/ 287 h 419"/>
                <a:gd name="T42" fmla="*/ 89 w 149"/>
                <a:gd name="T43" fmla="*/ 259 h 419"/>
                <a:gd name="T44" fmla="*/ 101 w 149"/>
                <a:gd name="T45" fmla="*/ 230 h 419"/>
                <a:gd name="T46" fmla="*/ 113 w 149"/>
                <a:gd name="T47" fmla="*/ 201 h 419"/>
                <a:gd name="T48" fmla="*/ 122 w 149"/>
                <a:gd name="T49" fmla="*/ 172 h 419"/>
                <a:gd name="T50" fmla="*/ 130 w 149"/>
                <a:gd name="T51" fmla="*/ 144 h 419"/>
                <a:gd name="T52" fmla="*/ 135 w 149"/>
                <a:gd name="T53" fmla="*/ 117 h 419"/>
                <a:gd name="T54" fmla="*/ 138 w 149"/>
                <a:gd name="T55" fmla="*/ 90 h 419"/>
                <a:gd name="T56" fmla="*/ 140 w 149"/>
                <a:gd name="T57" fmla="*/ 64 h 419"/>
                <a:gd name="T58" fmla="*/ 140 w 149"/>
                <a:gd name="T59" fmla="*/ 41 h 419"/>
                <a:gd name="T60" fmla="*/ 138 w 149"/>
                <a:gd name="T61" fmla="*/ 19 h 419"/>
                <a:gd name="T62" fmla="*/ 132 w 149"/>
                <a:gd name="T63" fmla="*/ 0 h 419"/>
                <a:gd name="T64" fmla="*/ 143 w 149"/>
                <a:gd name="T65" fmla="*/ 0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 h="419">
                  <a:moveTo>
                    <a:pt x="143" y="0"/>
                  </a:moveTo>
                  <a:lnTo>
                    <a:pt x="147" y="25"/>
                  </a:lnTo>
                  <a:lnTo>
                    <a:pt x="149" y="51"/>
                  </a:lnTo>
                  <a:lnTo>
                    <a:pt x="149" y="78"/>
                  </a:lnTo>
                  <a:lnTo>
                    <a:pt x="145" y="103"/>
                  </a:lnTo>
                  <a:lnTo>
                    <a:pt x="140" y="130"/>
                  </a:lnTo>
                  <a:lnTo>
                    <a:pt x="133" y="157"/>
                  </a:lnTo>
                  <a:lnTo>
                    <a:pt x="127" y="183"/>
                  </a:lnTo>
                  <a:lnTo>
                    <a:pt x="116" y="210"/>
                  </a:lnTo>
                  <a:lnTo>
                    <a:pt x="106" y="237"/>
                  </a:lnTo>
                  <a:lnTo>
                    <a:pt x="95" y="264"/>
                  </a:lnTo>
                  <a:lnTo>
                    <a:pt x="81" y="291"/>
                  </a:lnTo>
                  <a:lnTo>
                    <a:pt x="68" y="316"/>
                  </a:lnTo>
                  <a:lnTo>
                    <a:pt x="37" y="368"/>
                  </a:lnTo>
                  <a:lnTo>
                    <a:pt x="7" y="419"/>
                  </a:lnTo>
                  <a:lnTo>
                    <a:pt x="0" y="419"/>
                  </a:lnTo>
                  <a:lnTo>
                    <a:pt x="17" y="395"/>
                  </a:lnTo>
                  <a:lnTo>
                    <a:pt x="32" y="368"/>
                  </a:lnTo>
                  <a:lnTo>
                    <a:pt x="49" y="343"/>
                  </a:lnTo>
                  <a:lnTo>
                    <a:pt x="62" y="314"/>
                  </a:lnTo>
                  <a:lnTo>
                    <a:pt x="78" y="287"/>
                  </a:lnTo>
                  <a:lnTo>
                    <a:pt x="89" y="259"/>
                  </a:lnTo>
                  <a:lnTo>
                    <a:pt x="101" y="230"/>
                  </a:lnTo>
                  <a:lnTo>
                    <a:pt x="113" y="201"/>
                  </a:lnTo>
                  <a:lnTo>
                    <a:pt x="122" y="172"/>
                  </a:lnTo>
                  <a:lnTo>
                    <a:pt x="130" y="144"/>
                  </a:lnTo>
                  <a:lnTo>
                    <a:pt x="135" y="117"/>
                  </a:lnTo>
                  <a:lnTo>
                    <a:pt x="138" y="90"/>
                  </a:lnTo>
                  <a:lnTo>
                    <a:pt x="140" y="64"/>
                  </a:lnTo>
                  <a:lnTo>
                    <a:pt x="140" y="41"/>
                  </a:lnTo>
                  <a:lnTo>
                    <a:pt x="138" y="19"/>
                  </a:lnTo>
                  <a:lnTo>
                    <a:pt x="132" y="0"/>
                  </a:lnTo>
                  <a:lnTo>
                    <a:pt x="1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86" name="Freeform 409">
              <a:extLst>
                <a:ext uri="{FF2B5EF4-FFF2-40B4-BE49-F238E27FC236}">
                  <a16:creationId xmlns:a16="http://schemas.microsoft.com/office/drawing/2014/main" id="{FC30AF7D-67E5-497D-845F-4A6919A4E24F}"/>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287" name="Freeform 410">
              <a:extLst>
                <a:ext uri="{FF2B5EF4-FFF2-40B4-BE49-F238E27FC236}">
                  <a16:creationId xmlns:a16="http://schemas.microsoft.com/office/drawing/2014/main" id="{0CDFA2F2-9188-4C85-B4FF-F3C0C4C4871B}"/>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3536"/>
                                        </p:tgtEl>
                                        <p:attrNameLst>
                                          <p:attrName>style.visibility</p:attrName>
                                        </p:attrNameLst>
                                      </p:cBhvr>
                                      <p:to>
                                        <p:strVal val="visible"/>
                                      </p:to>
                                    </p:set>
                                    <p:animEffect transition="in" filter="blinds(horizontal)">
                                      <p:cBhvr>
                                        <p:cTn id="7" dur="1000"/>
                                        <p:tgtEl>
                                          <p:spTgt spid="63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6">
            <a:extLst>
              <a:ext uri="{FF2B5EF4-FFF2-40B4-BE49-F238E27FC236}">
                <a16:creationId xmlns:a16="http://schemas.microsoft.com/office/drawing/2014/main" id="{63F35A2B-FCAF-4FF1-947B-6E077E4A4C35}"/>
              </a:ext>
            </a:extLst>
          </p:cNvPr>
          <p:cNvSpPr>
            <a:spLocks noChangeArrowheads="1"/>
          </p:cNvSpPr>
          <p:nvPr/>
        </p:nvSpPr>
        <p:spPr bwMode="auto">
          <a:xfrm>
            <a:off x="0" y="0"/>
            <a:ext cx="9144000" cy="6858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9" name="Text Box 169">
            <a:extLst>
              <a:ext uri="{FF2B5EF4-FFF2-40B4-BE49-F238E27FC236}">
                <a16:creationId xmlns:a16="http://schemas.microsoft.com/office/drawing/2014/main" id="{E443456C-7F96-4975-8BF9-D8C7D0756B5D}"/>
              </a:ext>
            </a:extLst>
          </p:cNvPr>
          <p:cNvSpPr txBox="1">
            <a:spLocks noChangeArrowheads="1"/>
          </p:cNvSpPr>
          <p:nvPr/>
        </p:nvSpPr>
        <p:spPr bwMode="auto">
          <a:xfrm>
            <a:off x="4922838" y="4376738"/>
            <a:ext cx="542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de-DE" sz="1400" b="1" i="0" u="none" strike="noStrike" kern="1200" cap="none" spc="0" normalizeH="0" baseline="0" noProof="0">
                <a:ln>
                  <a:noFill/>
                </a:ln>
                <a:solidFill>
                  <a:srgbClr val="02369E"/>
                </a:solidFill>
                <a:effectLst/>
                <a:uLnTx/>
                <a:uFillTx/>
                <a:latin typeface="Arial" panose="020B0604020202020204" pitchFamily="34" charset="0"/>
                <a:ea typeface="+mn-ea"/>
                <a:cs typeface="+mn-cs"/>
              </a:rPr>
              <a:t>120</a:t>
            </a:r>
            <a:r>
              <a:rPr kumimoji="0" lang="en-GB" altLang="de-DE" sz="1400" b="1" i="0" u="none" strike="noStrike" kern="1200" cap="none" spc="0" normalizeH="0" baseline="30000" noProof="0">
                <a:ln>
                  <a:noFill/>
                </a:ln>
                <a:solidFill>
                  <a:srgbClr val="02369E"/>
                </a:solidFill>
                <a:effectLst/>
                <a:uLnTx/>
                <a:uFillTx/>
                <a:latin typeface="Arial" panose="020B0604020202020204" pitchFamily="34" charset="0"/>
                <a:ea typeface="+mn-ea"/>
                <a:cs typeface="+mn-cs"/>
              </a:rPr>
              <a:t>0</a:t>
            </a:r>
            <a:endParaRPr kumimoji="0" lang="en-GB" altLang="de-DE" sz="1400" b="1" i="0" u="none" strike="noStrike" kern="1200" cap="none" spc="0" normalizeH="0" baseline="0" noProof="0">
              <a:ln>
                <a:noFill/>
              </a:ln>
              <a:solidFill>
                <a:srgbClr val="02369E"/>
              </a:solidFill>
              <a:effectLst/>
              <a:uLnTx/>
              <a:uFillTx/>
              <a:latin typeface="Arial" panose="020B0604020202020204" pitchFamily="34" charset="0"/>
              <a:ea typeface="+mn-ea"/>
              <a:cs typeface="+mn-cs"/>
            </a:endParaRPr>
          </a:p>
        </p:txBody>
      </p:sp>
      <p:sp>
        <p:nvSpPr>
          <p:cNvPr id="9220" name="Text Box 176">
            <a:extLst>
              <a:ext uri="{FF2B5EF4-FFF2-40B4-BE49-F238E27FC236}">
                <a16:creationId xmlns:a16="http://schemas.microsoft.com/office/drawing/2014/main" id="{9AE3862A-F38C-4669-B03A-9914C8D0A0EF}"/>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GB" altLang="de-DE" sz="1400" b="1" i="0" u="none" strike="noStrike" kern="1200" cap="none" spc="0" normalizeH="0" baseline="0" noProof="0">
              <a:ln>
                <a:noFill/>
              </a:ln>
              <a:solidFill>
                <a:srgbClr val="CC3300"/>
              </a:solidFill>
              <a:effectLst/>
              <a:uLnTx/>
              <a:uFillTx/>
              <a:latin typeface="Arial" panose="020B0604020202020204" pitchFamily="34" charset="0"/>
              <a:ea typeface="+mn-ea"/>
              <a:cs typeface="+mn-cs"/>
            </a:endParaRPr>
          </a:p>
        </p:txBody>
      </p:sp>
      <p:sp>
        <p:nvSpPr>
          <p:cNvPr id="9222" name="Line 222">
            <a:extLst>
              <a:ext uri="{FF2B5EF4-FFF2-40B4-BE49-F238E27FC236}">
                <a16:creationId xmlns:a16="http://schemas.microsoft.com/office/drawing/2014/main" id="{83816437-03AB-4D88-AD01-6BB947D4DDDB}"/>
              </a:ext>
            </a:extLst>
          </p:cNvPr>
          <p:cNvSpPr>
            <a:spLocks noChangeShapeType="1"/>
          </p:cNvSpPr>
          <p:nvPr/>
        </p:nvSpPr>
        <p:spPr bwMode="auto">
          <a:xfrm>
            <a:off x="228600" y="5156200"/>
            <a:ext cx="8915400" cy="127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3" name="Text Box 223">
            <a:extLst>
              <a:ext uri="{FF2B5EF4-FFF2-40B4-BE49-F238E27FC236}">
                <a16:creationId xmlns:a16="http://schemas.microsoft.com/office/drawing/2014/main" id="{F3238F61-0984-45F2-A0FF-408D3CDDD2D0}"/>
              </a:ext>
            </a:extLst>
          </p:cNvPr>
          <p:cNvSpPr txBox="1">
            <a:spLocks noChangeArrowheads="1"/>
          </p:cNvSpPr>
          <p:nvPr/>
        </p:nvSpPr>
        <p:spPr bwMode="auto">
          <a:xfrm>
            <a:off x="4251605" y="5595856"/>
            <a:ext cx="1079142"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CC3300"/>
                </a:solidFill>
                <a:effectLst/>
                <a:uLnTx/>
                <a:uFillTx/>
                <a:latin typeface="Arial" panose="020B0604020202020204" pitchFamily="34" charset="0"/>
                <a:ea typeface="+mn-ea"/>
                <a:cs typeface="+mn-cs"/>
              </a:rPr>
              <a:t>安全线</a:t>
            </a:r>
            <a:endParaRPr kumimoji="0" lang="en-US" altLang="zh-CN" sz="1400" b="1" i="0" u="none" strike="noStrike" kern="1200" cap="none" spc="0" normalizeH="0" baseline="0" noProof="0" dirty="0">
              <a:ln>
                <a:noFill/>
              </a:ln>
              <a:solidFill>
                <a:srgbClr val="CC33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GB" altLang="de-DE" sz="1400" b="1" i="0" u="none" strike="noStrike" kern="1200" cap="none" spc="0" normalizeH="0" baseline="0" noProof="0" dirty="0">
                <a:ln>
                  <a:noFill/>
                </a:ln>
                <a:solidFill>
                  <a:srgbClr val="CC3300"/>
                </a:solidFill>
                <a:effectLst/>
                <a:uLnTx/>
                <a:uFillTx/>
                <a:latin typeface="Arial" panose="020B0604020202020204" pitchFamily="34" charset="0"/>
                <a:ea typeface="+mn-ea"/>
                <a:cs typeface="+mn-cs"/>
              </a:rPr>
              <a:t>Safety line</a:t>
            </a:r>
          </a:p>
        </p:txBody>
      </p:sp>
      <p:graphicFrame>
        <p:nvGraphicFramePr>
          <p:cNvPr id="9224" name="Object 224">
            <a:extLst>
              <a:ext uri="{FF2B5EF4-FFF2-40B4-BE49-F238E27FC236}">
                <a16:creationId xmlns:a16="http://schemas.microsoft.com/office/drawing/2014/main" id="{EC52FBB4-3588-42CF-9FFF-B61ACE06AB5F}"/>
              </a:ext>
            </a:extLst>
          </p:cNvPr>
          <p:cNvGraphicFramePr>
            <a:graphicFrameLocks noChangeAspect="1"/>
          </p:cNvGraphicFramePr>
          <p:nvPr/>
        </p:nvGraphicFramePr>
        <p:xfrm>
          <a:off x="4716463" y="1916113"/>
          <a:ext cx="409575" cy="217487"/>
        </p:xfrm>
        <a:graphic>
          <a:graphicData uri="http://schemas.openxmlformats.org/presentationml/2006/ole">
            <mc:AlternateContent xmlns:mc="http://schemas.openxmlformats.org/markup-compatibility/2006">
              <mc:Choice xmlns:v="urn:schemas-microsoft-com:vml" Requires="v">
                <p:oleObj name="Designer Zeichnung" r:id="rId2" imgW="304800" imgH="304800" progId="Designer.Drawing.7">
                  <p:embed/>
                </p:oleObj>
              </mc:Choice>
              <mc:Fallback>
                <p:oleObj name="Designer Zeichnung" r:id="rId2" imgW="304800" imgH="304800" progId="Designer.Drawing.7">
                  <p:embed/>
                  <p:pic>
                    <p:nvPicPr>
                      <p:cNvPr id="9224" name="Object 224">
                        <a:extLst>
                          <a:ext uri="{FF2B5EF4-FFF2-40B4-BE49-F238E27FC236}">
                            <a16:creationId xmlns:a16="http://schemas.microsoft.com/office/drawing/2014/main" id="{EC52FBB4-3588-42CF-9FFF-B61ACE06A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16113"/>
                        <a:ext cx="40957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Text Box 225">
            <a:extLst>
              <a:ext uri="{FF2B5EF4-FFF2-40B4-BE49-F238E27FC236}">
                <a16:creationId xmlns:a16="http://schemas.microsoft.com/office/drawing/2014/main" id="{9790DDC0-4F04-4E06-92C2-096C462485D6}"/>
              </a:ext>
            </a:extLst>
          </p:cNvPr>
          <p:cNvSpPr txBox="1">
            <a:spLocks noChangeArrowheads="1"/>
          </p:cNvSpPr>
          <p:nvPr/>
        </p:nvSpPr>
        <p:spPr bwMode="auto">
          <a:xfrm>
            <a:off x="5292725" y="1773238"/>
            <a:ext cx="21570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1" i="0" u="none" strike="noStrike" kern="1200" cap="none" spc="0" normalizeH="0" baseline="0" noProof="0" dirty="0">
                <a:ln>
                  <a:noFill/>
                </a:ln>
                <a:solidFill>
                  <a:srgbClr val="02369E"/>
                </a:solidFill>
                <a:effectLst/>
                <a:uLnTx/>
                <a:uFillTx/>
                <a:latin typeface="Arial" panose="020B0604020202020204" pitchFamily="34" charset="0"/>
                <a:ea typeface="+mn-ea"/>
                <a:cs typeface="+mn-cs"/>
              </a:rPr>
              <a:t>风向 </a:t>
            </a:r>
            <a:r>
              <a:rPr kumimoji="0" lang="de-DE" altLang="de-DE" sz="2400" b="1" i="0" u="none" strike="noStrike" kern="1200" cap="none" spc="0" normalizeH="0" baseline="0" noProof="0" dirty="0">
                <a:ln>
                  <a:noFill/>
                </a:ln>
                <a:solidFill>
                  <a:srgbClr val="02369E"/>
                </a:solidFill>
                <a:effectLst/>
                <a:uLnTx/>
                <a:uFillTx/>
                <a:latin typeface="Arial" panose="020B0604020202020204" pitchFamily="34" charset="0"/>
                <a:ea typeface="+mn-ea"/>
                <a:cs typeface="+mn-cs"/>
              </a:rPr>
              <a:t>wind</a:t>
            </a:r>
          </a:p>
        </p:txBody>
      </p:sp>
      <p:sp>
        <p:nvSpPr>
          <p:cNvPr id="9226" name="Text Box 227">
            <a:extLst>
              <a:ext uri="{FF2B5EF4-FFF2-40B4-BE49-F238E27FC236}">
                <a16:creationId xmlns:a16="http://schemas.microsoft.com/office/drawing/2014/main" id="{41A2D070-5AD6-4E7A-975F-893DF392D203}"/>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GB" altLang="de-DE" sz="1400" b="1" i="0" u="none" strike="noStrike" kern="1200" cap="none" spc="0" normalizeH="0" baseline="0" noProof="0">
              <a:ln>
                <a:noFill/>
              </a:ln>
              <a:solidFill>
                <a:srgbClr val="CC3300"/>
              </a:solidFill>
              <a:effectLst/>
              <a:uLnTx/>
              <a:uFillTx/>
              <a:latin typeface="Arial" panose="020B0604020202020204" pitchFamily="34" charset="0"/>
              <a:ea typeface="+mn-ea"/>
              <a:cs typeface="+mn-cs"/>
            </a:endParaRPr>
          </a:p>
        </p:txBody>
      </p:sp>
      <p:grpSp>
        <p:nvGrpSpPr>
          <p:cNvPr id="9227" name="Group 229">
            <a:extLst>
              <a:ext uri="{FF2B5EF4-FFF2-40B4-BE49-F238E27FC236}">
                <a16:creationId xmlns:a16="http://schemas.microsoft.com/office/drawing/2014/main" id="{F9A90DEE-94A5-43DA-9D4B-87332A860998}"/>
              </a:ext>
            </a:extLst>
          </p:cNvPr>
          <p:cNvGrpSpPr>
            <a:grpSpLocks/>
          </p:cNvGrpSpPr>
          <p:nvPr/>
        </p:nvGrpSpPr>
        <p:grpSpPr bwMode="auto">
          <a:xfrm>
            <a:off x="3527425" y="4879975"/>
            <a:ext cx="2560638" cy="214313"/>
            <a:chOff x="2072" y="3594"/>
            <a:chExt cx="1613" cy="135"/>
          </a:xfrm>
        </p:grpSpPr>
        <p:sp>
          <p:nvSpPr>
            <p:cNvPr id="9611" name="Rectangle 230">
              <a:extLst>
                <a:ext uri="{FF2B5EF4-FFF2-40B4-BE49-F238E27FC236}">
                  <a16:creationId xmlns:a16="http://schemas.microsoft.com/office/drawing/2014/main" id="{A8E81FB7-4613-4133-BC17-5B4A11083BE3}"/>
                </a:ext>
              </a:extLst>
            </p:cNvPr>
            <p:cNvSpPr>
              <a:spLocks noChangeArrowheads="1"/>
            </p:cNvSpPr>
            <p:nvPr/>
          </p:nvSpPr>
          <p:spPr bwMode="auto">
            <a:xfrm>
              <a:off x="2072" y="3594"/>
              <a:ext cx="1613" cy="135"/>
            </a:xfrm>
            <a:prstGeom prst="rect">
              <a:avLst/>
            </a:prstGeom>
            <a:solidFill>
              <a:srgbClr val="C3C3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12" name="Line 231">
              <a:extLst>
                <a:ext uri="{FF2B5EF4-FFF2-40B4-BE49-F238E27FC236}">
                  <a16:creationId xmlns:a16="http://schemas.microsoft.com/office/drawing/2014/main" id="{78566E2E-9A82-40A8-BE71-411871882676}"/>
                </a:ext>
              </a:extLst>
            </p:cNvPr>
            <p:cNvSpPr>
              <a:spLocks noChangeShapeType="1"/>
            </p:cNvSpPr>
            <p:nvPr/>
          </p:nvSpPr>
          <p:spPr bwMode="auto">
            <a:xfrm flipH="1">
              <a:off x="2850" y="3660"/>
              <a:ext cx="835" cy="1"/>
            </a:xfrm>
            <a:prstGeom prst="line">
              <a:avLst/>
            </a:prstGeom>
            <a:noFill/>
            <a:ln w="23813">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228" name="Rectangle 232">
            <a:extLst>
              <a:ext uri="{FF2B5EF4-FFF2-40B4-BE49-F238E27FC236}">
                <a16:creationId xmlns:a16="http://schemas.microsoft.com/office/drawing/2014/main" id="{3AA1E2A0-7EF4-4B7E-A277-344CABFC33B5}"/>
              </a:ext>
            </a:extLst>
          </p:cNvPr>
          <p:cNvSpPr>
            <a:spLocks noChangeArrowheads="1"/>
          </p:cNvSpPr>
          <p:nvPr/>
        </p:nvSpPr>
        <p:spPr bwMode="auto">
          <a:xfrm>
            <a:off x="4749800" y="5145088"/>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9" name="Rectangle 233">
            <a:extLst>
              <a:ext uri="{FF2B5EF4-FFF2-40B4-BE49-F238E27FC236}">
                <a16:creationId xmlns:a16="http://schemas.microsoft.com/office/drawing/2014/main" id="{D5F49611-DE26-486D-8D22-5F4662CCD677}"/>
              </a:ext>
            </a:extLst>
          </p:cNvPr>
          <p:cNvSpPr>
            <a:spLocks noChangeArrowheads="1"/>
          </p:cNvSpPr>
          <p:nvPr/>
        </p:nvSpPr>
        <p:spPr bwMode="auto">
          <a:xfrm>
            <a:off x="4359275"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0" name="Rectangle 234">
            <a:extLst>
              <a:ext uri="{FF2B5EF4-FFF2-40B4-BE49-F238E27FC236}">
                <a16:creationId xmlns:a16="http://schemas.microsoft.com/office/drawing/2014/main" id="{CAD1E9F9-525F-4800-8CD3-567C1A9613D4}"/>
              </a:ext>
            </a:extLst>
          </p:cNvPr>
          <p:cNvSpPr>
            <a:spLocks noChangeArrowheads="1"/>
          </p:cNvSpPr>
          <p:nvPr/>
        </p:nvSpPr>
        <p:spPr bwMode="auto">
          <a:xfrm>
            <a:off x="5140325"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1" name="Rectangle 235">
            <a:extLst>
              <a:ext uri="{FF2B5EF4-FFF2-40B4-BE49-F238E27FC236}">
                <a16:creationId xmlns:a16="http://schemas.microsoft.com/office/drawing/2014/main" id="{240ADA50-AAB2-4E2D-8D64-44471C7AA7DC}"/>
              </a:ext>
            </a:extLst>
          </p:cNvPr>
          <p:cNvSpPr>
            <a:spLocks noChangeArrowheads="1"/>
          </p:cNvSpPr>
          <p:nvPr/>
        </p:nvSpPr>
        <p:spPr bwMode="auto">
          <a:xfrm>
            <a:off x="4545013" y="5314950"/>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2" name="Rectangle 236">
            <a:extLst>
              <a:ext uri="{FF2B5EF4-FFF2-40B4-BE49-F238E27FC236}">
                <a16:creationId xmlns:a16="http://schemas.microsoft.com/office/drawing/2014/main" id="{7D2FB7A2-4928-4D36-B34A-CB585DB4C1A4}"/>
              </a:ext>
            </a:extLst>
          </p:cNvPr>
          <p:cNvSpPr>
            <a:spLocks noChangeArrowheads="1"/>
          </p:cNvSpPr>
          <p:nvPr/>
        </p:nvSpPr>
        <p:spPr bwMode="auto">
          <a:xfrm>
            <a:off x="4746625" y="5316538"/>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3" name="Rectangle 237">
            <a:extLst>
              <a:ext uri="{FF2B5EF4-FFF2-40B4-BE49-F238E27FC236}">
                <a16:creationId xmlns:a16="http://schemas.microsoft.com/office/drawing/2014/main" id="{10480196-A09D-40B9-A972-B8F9AF7A5E6A}"/>
              </a:ext>
            </a:extLst>
          </p:cNvPr>
          <p:cNvSpPr>
            <a:spLocks noChangeArrowheads="1"/>
          </p:cNvSpPr>
          <p:nvPr/>
        </p:nvSpPr>
        <p:spPr bwMode="auto">
          <a:xfrm>
            <a:off x="4933950"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4" name="Freeform 238">
            <a:extLst>
              <a:ext uri="{FF2B5EF4-FFF2-40B4-BE49-F238E27FC236}">
                <a16:creationId xmlns:a16="http://schemas.microsoft.com/office/drawing/2014/main" id="{A70DCD08-8B1C-4CC2-824D-D61620BDE7CD}"/>
              </a:ext>
            </a:extLst>
          </p:cNvPr>
          <p:cNvSpPr>
            <a:spLocks/>
          </p:cNvSpPr>
          <p:nvPr/>
        </p:nvSpPr>
        <p:spPr bwMode="auto">
          <a:xfrm>
            <a:off x="4179888" y="4876800"/>
            <a:ext cx="196850" cy="190500"/>
          </a:xfrm>
          <a:custGeom>
            <a:avLst/>
            <a:gdLst>
              <a:gd name="T0" fmla="*/ 2147483646 w 124"/>
              <a:gd name="T1" fmla="*/ 2147483646 h 120"/>
              <a:gd name="T2" fmla="*/ 2147483646 w 124"/>
              <a:gd name="T3" fmla="*/ 2147483646 h 120"/>
              <a:gd name="T4" fmla="*/ 2147483646 w 124"/>
              <a:gd name="T5" fmla="*/ 2147483646 h 120"/>
              <a:gd name="T6" fmla="*/ 2147483646 w 124"/>
              <a:gd name="T7" fmla="*/ 2147483646 h 120"/>
              <a:gd name="T8" fmla="*/ 2147483646 w 124"/>
              <a:gd name="T9" fmla="*/ 2147483646 h 120"/>
              <a:gd name="T10" fmla="*/ 2147483646 w 124"/>
              <a:gd name="T11" fmla="*/ 2147483646 h 120"/>
              <a:gd name="T12" fmla="*/ 2147483646 w 124"/>
              <a:gd name="T13" fmla="*/ 2147483646 h 120"/>
              <a:gd name="T14" fmla="*/ 2147483646 w 124"/>
              <a:gd name="T15" fmla="*/ 2147483646 h 120"/>
              <a:gd name="T16" fmla="*/ 2147483646 w 124"/>
              <a:gd name="T17" fmla="*/ 2147483646 h 120"/>
              <a:gd name="T18" fmla="*/ 2147483646 w 124"/>
              <a:gd name="T19" fmla="*/ 2147483646 h 120"/>
              <a:gd name="T20" fmla="*/ 2147483646 w 124"/>
              <a:gd name="T21" fmla="*/ 2147483646 h 120"/>
              <a:gd name="T22" fmla="*/ 0 w 124"/>
              <a:gd name="T23" fmla="*/ 2147483646 h 120"/>
              <a:gd name="T24" fmla="*/ 2147483646 w 124"/>
              <a:gd name="T25" fmla="*/ 2147483646 h 120"/>
              <a:gd name="T26" fmla="*/ 2147483646 w 124"/>
              <a:gd name="T27" fmla="*/ 2147483646 h 120"/>
              <a:gd name="T28" fmla="*/ 2147483646 w 124"/>
              <a:gd name="T29" fmla="*/ 2147483646 h 120"/>
              <a:gd name="T30" fmla="*/ 2147483646 w 124"/>
              <a:gd name="T31" fmla="*/ 2147483646 h 120"/>
              <a:gd name="T32" fmla="*/ 2147483646 w 124"/>
              <a:gd name="T33" fmla="*/ 2147483646 h 120"/>
              <a:gd name="T34" fmla="*/ 2147483646 w 124"/>
              <a:gd name="T35" fmla="*/ 2147483646 h 120"/>
              <a:gd name="T36" fmla="*/ 2147483646 w 124"/>
              <a:gd name="T37" fmla="*/ 0 h 120"/>
              <a:gd name="T38" fmla="*/ 2147483646 w 124"/>
              <a:gd name="T39" fmla="*/ 2147483646 h 120"/>
              <a:gd name="T40" fmla="*/ 2147483646 w 124"/>
              <a:gd name="T41" fmla="*/ 2147483646 h 120"/>
              <a:gd name="T42" fmla="*/ 2147483646 w 124"/>
              <a:gd name="T43" fmla="*/ 2147483646 h 120"/>
              <a:gd name="T44" fmla="*/ 2147483646 w 124"/>
              <a:gd name="T45" fmla="*/ 2147483646 h 1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4" h="120">
                <a:moveTo>
                  <a:pt x="124" y="62"/>
                </a:moveTo>
                <a:lnTo>
                  <a:pt x="109" y="65"/>
                </a:lnTo>
                <a:lnTo>
                  <a:pt x="91" y="65"/>
                </a:lnTo>
                <a:lnTo>
                  <a:pt x="80" y="116"/>
                </a:lnTo>
                <a:lnTo>
                  <a:pt x="65" y="120"/>
                </a:lnTo>
                <a:lnTo>
                  <a:pt x="65" y="65"/>
                </a:lnTo>
                <a:lnTo>
                  <a:pt x="43" y="65"/>
                </a:lnTo>
                <a:lnTo>
                  <a:pt x="21" y="62"/>
                </a:lnTo>
                <a:lnTo>
                  <a:pt x="14" y="80"/>
                </a:lnTo>
                <a:lnTo>
                  <a:pt x="7" y="80"/>
                </a:lnTo>
                <a:lnTo>
                  <a:pt x="7" y="62"/>
                </a:lnTo>
                <a:lnTo>
                  <a:pt x="0" y="62"/>
                </a:lnTo>
                <a:lnTo>
                  <a:pt x="7" y="58"/>
                </a:lnTo>
                <a:lnTo>
                  <a:pt x="7" y="40"/>
                </a:lnTo>
                <a:lnTo>
                  <a:pt x="14" y="40"/>
                </a:lnTo>
                <a:lnTo>
                  <a:pt x="21" y="58"/>
                </a:lnTo>
                <a:lnTo>
                  <a:pt x="43" y="54"/>
                </a:lnTo>
                <a:lnTo>
                  <a:pt x="65" y="54"/>
                </a:lnTo>
                <a:lnTo>
                  <a:pt x="65" y="0"/>
                </a:lnTo>
                <a:lnTo>
                  <a:pt x="80" y="3"/>
                </a:lnTo>
                <a:lnTo>
                  <a:pt x="91" y="54"/>
                </a:lnTo>
                <a:lnTo>
                  <a:pt x="109" y="54"/>
                </a:lnTo>
                <a:lnTo>
                  <a:pt x="124" y="62"/>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235" name="Group 239">
            <a:extLst>
              <a:ext uri="{FF2B5EF4-FFF2-40B4-BE49-F238E27FC236}">
                <a16:creationId xmlns:a16="http://schemas.microsoft.com/office/drawing/2014/main" id="{68EC0E52-E17B-4BBF-8330-D3A767D8D932}"/>
              </a:ext>
            </a:extLst>
          </p:cNvPr>
          <p:cNvGrpSpPr>
            <a:grpSpLocks/>
          </p:cNvGrpSpPr>
          <p:nvPr/>
        </p:nvGrpSpPr>
        <p:grpSpPr bwMode="auto">
          <a:xfrm>
            <a:off x="1333500" y="2827338"/>
            <a:ext cx="6910388" cy="2317750"/>
            <a:chOff x="1200" y="1805"/>
            <a:chExt cx="4177" cy="1460"/>
          </a:xfrm>
        </p:grpSpPr>
        <p:grpSp>
          <p:nvGrpSpPr>
            <p:cNvPr id="9599" name="Group 240">
              <a:extLst>
                <a:ext uri="{FF2B5EF4-FFF2-40B4-BE49-F238E27FC236}">
                  <a16:creationId xmlns:a16="http://schemas.microsoft.com/office/drawing/2014/main" id="{5EE203C9-E814-414C-96D4-5971A67E6ED3}"/>
                </a:ext>
              </a:extLst>
            </p:cNvPr>
            <p:cNvGrpSpPr>
              <a:grpSpLocks/>
            </p:cNvGrpSpPr>
            <p:nvPr/>
          </p:nvGrpSpPr>
          <p:grpSpPr bwMode="auto">
            <a:xfrm>
              <a:off x="3213" y="1805"/>
              <a:ext cx="78" cy="252"/>
              <a:chOff x="2802" y="2429"/>
              <a:chExt cx="78" cy="252"/>
            </a:xfrm>
          </p:grpSpPr>
          <p:sp>
            <p:nvSpPr>
              <p:cNvPr id="9609" name="Freeform 241">
                <a:extLst>
                  <a:ext uri="{FF2B5EF4-FFF2-40B4-BE49-F238E27FC236}">
                    <a16:creationId xmlns:a16="http://schemas.microsoft.com/office/drawing/2014/main" id="{8DF6E1BA-F10B-47C3-9859-CC2AF805FA15}"/>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10" name="Line 242">
                <a:extLst>
                  <a:ext uri="{FF2B5EF4-FFF2-40B4-BE49-F238E27FC236}">
                    <a16:creationId xmlns:a16="http://schemas.microsoft.com/office/drawing/2014/main" id="{ACA95BE9-E293-45A4-9966-C8E12B2EF599}"/>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600" name="Group 243">
              <a:extLst>
                <a:ext uri="{FF2B5EF4-FFF2-40B4-BE49-F238E27FC236}">
                  <a16:creationId xmlns:a16="http://schemas.microsoft.com/office/drawing/2014/main" id="{D1248D0D-2EAB-462E-B5BF-EE41C30138DC}"/>
                </a:ext>
              </a:extLst>
            </p:cNvPr>
            <p:cNvGrpSpPr>
              <a:grpSpLocks/>
            </p:cNvGrpSpPr>
            <p:nvPr/>
          </p:nvGrpSpPr>
          <p:grpSpPr bwMode="auto">
            <a:xfrm>
              <a:off x="5299" y="1812"/>
              <a:ext cx="78" cy="252"/>
              <a:chOff x="2802" y="2429"/>
              <a:chExt cx="78" cy="252"/>
            </a:xfrm>
          </p:grpSpPr>
          <p:sp>
            <p:nvSpPr>
              <p:cNvPr id="9607" name="Freeform 244">
                <a:extLst>
                  <a:ext uri="{FF2B5EF4-FFF2-40B4-BE49-F238E27FC236}">
                    <a16:creationId xmlns:a16="http://schemas.microsoft.com/office/drawing/2014/main" id="{F92EBE4F-F689-4F4E-828E-9DB43229C245}"/>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08" name="Line 245">
                <a:extLst>
                  <a:ext uri="{FF2B5EF4-FFF2-40B4-BE49-F238E27FC236}">
                    <a16:creationId xmlns:a16="http://schemas.microsoft.com/office/drawing/2014/main" id="{3C304E47-DC14-4D0C-9A90-1F4B1AC8FEFB}"/>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601" name="Line 246">
              <a:extLst>
                <a:ext uri="{FF2B5EF4-FFF2-40B4-BE49-F238E27FC236}">
                  <a16:creationId xmlns:a16="http://schemas.microsoft.com/office/drawing/2014/main" id="{B5B57442-91C9-400B-B135-533FD10DFB2D}"/>
                </a:ext>
              </a:extLst>
            </p:cNvPr>
            <p:cNvSpPr>
              <a:spLocks noChangeShapeType="1"/>
            </p:cNvSpPr>
            <p:nvPr/>
          </p:nvSpPr>
          <p:spPr bwMode="auto">
            <a:xfrm flipV="1">
              <a:off x="3319" y="2076"/>
              <a:ext cx="2057" cy="1179"/>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02" name="Line 247">
              <a:extLst>
                <a:ext uri="{FF2B5EF4-FFF2-40B4-BE49-F238E27FC236}">
                  <a16:creationId xmlns:a16="http://schemas.microsoft.com/office/drawing/2014/main" id="{852581CB-AC7E-451E-94A3-B9AB0FFAACBA}"/>
                </a:ext>
              </a:extLst>
            </p:cNvPr>
            <p:cNvSpPr>
              <a:spLocks noChangeShapeType="1"/>
            </p:cNvSpPr>
            <p:nvPr/>
          </p:nvSpPr>
          <p:spPr bwMode="auto">
            <a:xfrm>
              <a:off x="3291" y="2075"/>
              <a:ext cx="0" cy="113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03" name="Line 248">
              <a:extLst>
                <a:ext uri="{FF2B5EF4-FFF2-40B4-BE49-F238E27FC236}">
                  <a16:creationId xmlns:a16="http://schemas.microsoft.com/office/drawing/2014/main" id="{550D7EB4-93E1-4DC1-A2A6-E9C7E600279F}"/>
                </a:ext>
              </a:extLst>
            </p:cNvPr>
            <p:cNvSpPr>
              <a:spLocks noChangeShapeType="1"/>
            </p:cNvSpPr>
            <p:nvPr/>
          </p:nvSpPr>
          <p:spPr bwMode="auto">
            <a:xfrm flipH="1" flipV="1">
              <a:off x="1260" y="2068"/>
              <a:ext cx="2020" cy="1197"/>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604" name="Group 249">
              <a:extLst>
                <a:ext uri="{FF2B5EF4-FFF2-40B4-BE49-F238E27FC236}">
                  <a16:creationId xmlns:a16="http://schemas.microsoft.com/office/drawing/2014/main" id="{8ACB5182-AA02-4EF1-AAED-6878703F4990}"/>
                </a:ext>
              </a:extLst>
            </p:cNvPr>
            <p:cNvGrpSpPr>
              <a:grpSpLocks/>
            </p:cNvGrpSpPr>
            <p:nvPr/>
          </p:nvGrpSpPr>
          <p:grpSpPr bwMode="auto">
            <a:xfrm>
              <a:off x="1200" y="1813"/>
              <a:ext cx="78" cy="252"/>
              <a:chOff x="2802" y="2429"/>
              <a:chExt cx="78" cy="252"/>
            </a:xfrm>
          </p:grpSpPr>
          <p:sp>
            <p:nvSpPr>
              <p:cNvPr id="9605" name="Freeform 250">
                <a:extLst>
                  <a:ext uri="{FF2B5EF4-FFF2-40B4-BE49-F238E27FC236}">
                    <a16:creationId xmlns:a16="http://schemas.microsoft.com/office/drawing/2014/main" id="{877F11B2-D1B5-4BFD-A443-0289CA2F7AE8}"/>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06" name="Line 251">
                <a:extLst>
                  <a:ext uri="{FF2B5EF4-FFF2-40B4-BE49-F238E27FC236}">
                    <a16:creationId xmlns:a16="http://schemas.microsoft.com/office/drawing/2014/main" id="{6377F1B0-D69C-496D-AFC8-EAE0B191523A}"/>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9236" name="Text Box 254">
            <a:extLst>
              <a:ext uri="{FF2B5EF4-FFF2-40B4-BE49-F238E27FC236}">
                <a16:creationId xmlns:a16="http://schemas.microsoft.com/office/drawing/2014/main" id="{2060ED99-681C-4440-B6BF-351DC14ACAE7}"/>
              </a:ext>
            </a:extLst>
          </p:cNvPr>
          <p:cNvSpPr txBox="1">
            <a:spLocks noChangeArrowheads="1"/>
          </p:cNvSpPr>
          <p:nvPr/>
        </p:nvSpPr>
        <p:spPr bwMode="auto">
          <a:xfrm>
            <a:off x="2505176" y="356395"/>
            <a:ext cx="4572000" cy="109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793750" rtl="0" eaLnBrk="0" fontAlgn="base" latinLnBrk="0" hangingPunct="0">
              <a:lnSpc>
                <a:spcPct val="7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起飞程序</a:t>
            </a:r>
          </a:p>
          <a:p>
            <a:pPr marL="0" marR="0" lvl="0" indent="0" algn="ctr" defTabSz="793750" rtl="0" eaLnBrk="0" fontAlgn="base" latinLnBrk="0" hangingPunct="0">
              <a:lnSpc>
                <a:spcPct val="70000"/>
              </a:lnSpc>
              <a:spcBef>
                <a:spcPct val="0"/>
              </a:spcBef>
              <a:spcAft>
                <a:spcPct val="0"/>
              </a:spcAft>
              <a:buClrTx/>
              <a:buSzTx/>
              <a:buFontTx/>
              <a:buNone/>
              <a:tabLst/>
              <a:defRPr/>
            </a:pPr>
            <a:endPar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793750" rtl="0" eaLnBrk="0" fontAlgn="base" latinLnBrk="0" hangingPunct="0">
              <a:lnSpc>
                <a:spcPct val="7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（不计分，不评分）</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793750" rtl="0" eaLnBrk="0" fontAlgn="base" latinLnBrk="0" hangingPunct="0">
              <a:lnSpc>
                <a:spcPct val="70000"/>
              </a:lnSpc>
              <a:spcBef>
                <a:spcPct val="0"/>
              </a:spcBef>
              <a:spcAft>
                <a:spcPct val="0"/>
              </a:spcAft>
              <a:buClrTx/>
              <a:buSzTx/>
              <a:buFontTx/>
              <a:buNone/>
              <a:tabLst/>
              <a:defRPr/>
            </a:pPr>
            <a:endParaRPr kumimoji="0" lang="en-GB" altLang="de-DE"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793750" rtl="0" eaLnBrk="0" fontAlgn="base" latinLnBrk="0" hangingPunct="0">
              <a:lnSpc>
                <a:spcPct val="70000"/>
              </a:lnSpc>
              <a:spcBef>
                <a:spcPct val="0"/>
              </a:spcBef>
              <a:spcAft>
                <a:spcPct val="0"/>
              </a:spcAft>
              <a:buClrTx/>
              <a:buSzTx/>
              <a:buFontTx/>
              <a:buNone/>
              <a:tabLst/>
              <a:defRPr/>
            </a:pPr>
            <a:r>
              <a:rPr kumimoji="0" lang="en-GB" altLang="de-DE"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Take-off procedure</a:t>
            </a:r>
          </a:p>
          <a:p>
            <a:pPr marL="0" marR="0" lvl="0" indent="0" algn="ctr" defTabSz="793750" rtl="0" eaLnBrk="0" fontAlgn="base" latinLnBrk="0" hangingPunct="0">
              <a:lnSpc>
                <a:spcPct val="70000"/>
              </a:lnSpc>
              <a:spcBef>
                <a:spcPct val="0"/>
              </a:spcBef>
              <a:spcAft>
                <a:spcPct val="0"/>
              </a:spcAft>
              <a:buClrTx/>
              <a:buSzTx/>
              <a:buFontTx/>
              <a:buNone/>
              <a:tabLst/>
              <a:defRPr/>
            </a:pPr>
            <a:r>
              <a:rPr kumimoji="0" lang="en-GB" altLang="de-DE"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not judged, not scored )</a:t>
            </a:r>
          </a:p>
        </p:txBody>
      </p:sp>
      <p:grpSp>
        <p:nvGrpSpPr>
          <p:cNvPr id="9237" name="Group 256">
            <a:extLst>
              <a:ext uri="{FF2B5EF4-FFF2-40B4-BE49-F238E27FC236}">
                <a16:creationId xmlns:a16="http://schemas.microsoft.com/office/drawing/2014/main" id="{6A3FB2F7-2B81-4B57-8EEF-89097EFA3C26}"/>
              </a:ext>
            </a:extLst>
          </p:cNvPr>
          <p:cNvGrpSpPr>
            <a:grpSpLocks/>
          </p:cNvGrpSpPr>
          <p:nvPr/>
        </p:nvGrpSpPr>
        <p:grpSpPr bwMode="auto">
          <a:xfrm>
            <a:off x="95250" y="173038"/>
            <a:ext cx="1422400" cy="577850"/>
            <a:chOff x="748" y="1253"/>
            <a:chExt cx="4096" cy="1820"/>
          </a:xfrm>
        </p:grpSpPr>
        <p:sp>
          <p:nvSpPr>
            <p:cNvPr id="9238" name="AutoShape 257">
              <a:extLst>
                <a:ext uri="{FF2B5EF4-FFF2-40B4-BE49-F238E27FC236}">
                  <a16:creationId xmlns:a16="http://schemas.microsoft.com/office/drawing/2014/main" id="{DCBECD0A-CCFE-450A-B18F-3753A22C6148}"/>
                </a:ext>
              </a:extLst>
            </p:cNvPr>
            <p:cNvSpPr>
              <a:spLocks noChangeAspect="1" noChangeArrowheads="1" noTextEdit="1"/>
            </p:cNvSpPr>
            <p:nvPr/>
          </p:nvSpPr>
          <p:spPr bwMode="auto">
            <a:xfrm>
              <a:off x="748" y="1253"/>
              <a:ext cx="4096" cy="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239" name="Group 258">
              <a:extLst>
                <a:ext uri="{FF2B5EF4-FFF2-40B4-BE49-F238E27FC236}">
                  <a16:creationId xmlns:a16="http://schemas.microsoft.com/office/drawing/2014/main" id="{ED3D1FC8-C623-4F7B-A1A9-309B415195D0}"/>
                </a:ext>
              </a:extLst>
            </p:cNvPr>
            <p:cNvGrpSpPr>
              <a:grpSpLocks/>
            </p:cNvGrpSpPr>
            <p:nvPr/>
          </p:nvGrpSpPr>
          <p:grpSpPr bwMode="auto">
            <a:xfrm>
              <a:off x="756" y="1261"/>
              <a:ext cx="4080" cy="1804"/>
              <a:chOff x="756" y="1261"/>
              <a:chExt cx="4080" cy="1804"/>
            </a:xfrm>
          </p:grpSpPr>
          <p:sp>
            <p:nvSpPr>
              <p:cNvPr id="9399" name="Freeform 259">
                <a:extLst>
                  <a:ext uri="{FF2B5EF4-FFF2-40B4-BE49-F238E27FC236}">
                    <a16:creationId xmlns:a16="http://schemas.microsoft.com/office/drawing/2014/main" id="{70F9796A-859C-4265-A49A-DA812B55B45A}"/>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0" name="Freeform 260">
                <a:extLst>
                  <a:ext uri="{FF2B5EF4-FFF2-40B4-BE49-F238E27FC236}">
                    <a16:creationId xmlns:a16="http://schemas.microsoft.com/office/drawing/2014/main" id="{C2773635-8966-4458-B8F3-D2910580DA19}"/>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1" name="Freeform 261">
                <a:extLst>
                  <a:ext uri="{FF2B5EF4-FFF2-40B4-BE49-F238E27FC236}">
                    <a16:creationId xmlns:a16="http://schemas.microsoft.com/office/drawing/2014/main" id="{C71DCA7C-596C-47A9-A563-8C28C626BDCD}"/>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2" name="Freeform 262">
                <a:extLst>
                  <a:ext uri="{FF2B5EF4-FFF2-40B4-BE49-F238E27FC236}">
                    <a16:creationId xmlns:a16="http://schemas.microsoft.com/office/drawing/2014/main" id="{94D6FF9C-6DDC-4B73-B42D-BBF9461BE694}"/>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3" name="Freeform 263">
                <a:extLst>
                  <a:ext uri="{FF2B5EF4-FFF2-40B4-BE49-F238E27FC236}">
                    <a16:creationId xmlns:a16="http://schemas.microsoft.com/office/drawing/2014/main" id="{70E4D263-0714-4FE1-8BE0-82150BD805D1}"/>
                  </a:ext>
                </a:extLst>
              </p:cNvPr>
              <p:cNvSpPr>
                <a:spLocks/>
              </p:cNvSpPr>
              <p:nvPr/>
            </p:nvSpPr>
            <p:spPr bwMode="auto">
              <a:xfrm>
                <a:off x="1753" y="1547"/>
                <a:ext cx="86" cy="171"/>
              </a:xfrm>
              <a:custGeom>
                <a:avLst/>
                <a:gdLst>
                  <a:gd name="T0" fmla="*/ 81 w 86"/>
                  <a:gd name="T1" fmla="*/ 41 h 171"/>
                  <a:gd name="T2" fmla="*/ 82 w 86"/>
                  <a:gd name="T3" fmla="*/ 32 h 171"/>
                  <a:gd name="T4" fmla="*/ 84 w 86"/>
                  <a:gd name="T5" fmla="*/ 25 h 171"/>
                  <a:gd name="T6" fmla="*/ 84 w 86"/>
                  <a:gd name="T7" fmla="*/ 19 h 171"/>
                  <a:gd name="T8" fmla="*/ 82 w 86"/>
                  <a:gd name="T9" fmla="*/ 14 h 171"/>
                  <a:gd name="T10" fmla="*/ 81 w 86"/>
                  <a:gd name="T11" fmla="*/ 8 h 171"/>
                  <a:gd name="T12" fmla="*/ 79 w 86"/>
                  <a:gd name="T13" fmla="*/ 5 h 171"/>
                  <a:gd name="T14" fmla="*/ 76 w 86"/>
                  <a:gd name="T15" fmla="*/ 2 h 171"/>
                  <a:gd name="T16" fmla="*/ 72 w 86"/>
                  <a:gd name="T17" fmla="*/ 0 h 171"/>
                  <a:gd name="T18" fmla="*/ 74 w 86"/>
                  <a:gd name="T19" fmla="*/ 0 h 171"/>
                  <a:gd name="T20" fmla="*/ 79 w 86"/>
                  <a:gd name="T21" fmla="*/ 2 h 171"/>
                  <a:gd name="T22" fmla="*/ 81 w 86"/>
                  <a:gd name="T23" fmla="*/ 3 h 171"/>
                  <a:gd name="T24" fmla="*/ 82 w 86"/>
                  <a:gd name="T25" fmla="*/ 7 h 171"/>
                  <a:gd name="T26" fmla="*/ 84 w 86"/>
                  <a:gd name="T27" fmla="*/ 10 h 171"/>
                  <a:gd name="T28" fmla="*/ 86 w 86"/>
                  <a:gd name="T29" fmla="*/ 20 h 171"/>
                  <a:gd name="T30" fmla="*/ 84 w 86"/>
                  <a:gd name="T31" fmla="*/ 32 h 171"/>
                  <a:gd name="T32" fmla="*/ 81 w 86"/>
                  <a:gd name="T33" fmla="*/ 44 h 171"/>
                  <a:gd name="T34" fmla="*/ 76 w 86"/>
                  <a:gd name="T35" fmla="*/ 59 h 171"/>
                  <a:gd name="T36" fmla="*/ 69 w 86"/>
                  <a:gd name="T37" fmla="*/ 74 h 171"/>
                  <a:gd name="T38" fmla="*/ 62 w 86"/>
                  <a:gd name="T39" fmla="*/ 90 h 171"/>
                  <a:gd name="T40" fmla="*/ 45 w 86"/>
                  <a:gd name="T41" fmla="*/ 118 h 171"/>
                  <a:gd name="T42" fmla="*/ 28 w 86"/>
                  <a:gd name="T43" fmla="*/ 145 h 171"/>
                  <a:gd name="T44" fmla="*/ 20 w 86"/>
                  <a:gd name="T45" fmla="*/ 156 h 171"/>
                  <a:gd name="T46" fmla="*/ 11 w 86"/>
                  <a:gd name="T47" fmla="*/ 164 h 171"/>
                  <a:gd name="T48" fmla="*/ 5 w 86"/>
                  <a:gd name="T49" fmla="*/ 169 h 171"/>
                  <a:gd name="T50" fmla="*/ 0 w 86"/>
                  <a:gd name="T51" fmla="*/ 171 h 171"/>
                  <a:gd name="T52" fmla="*/ 81 w 86"/>
                  <a:gd name="T53" fmla="*/ 41 h 1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6" h="171">
                    <a:moveTo>
                      <a:pt x="81" y="41"/>
                    </a:moveTo>
                    <a:lnTo>
                      <a:pt x="82" y="32"/>
                    </a:lnTo>
                    <a:lnTo>
                      <a:pt x="84" y="25"/>
                    </a:lnTo>
                    <a:lnTo>
                      <a:pt x="84" y="19"/>
                    </a:lnTo>
                    <a:lnTo>
                      <a:pt x="82" y="14"/>
                    </a:lnTo>
                    <a:lnTo>
                      <a:pt x="81" y="8"/>
                    </a:lnTo>
                    <a:lnTo>
                      <a:pt x="79" y="5"/>
                    </a:lnTo>
                    <a:lnTo>
                      <a:pt x="76" y="2"/>
                    </a:lnTo>
                    <a:lnTo>
                      <a:pt x="72" y="0"/>
                    </a:lnTo>
                    <a:lnTo>
                      <a:pt x="74" y="0"/>
                    </a:lnTo>
                    <a:lnTo>
                      <a:pt x="79" y="2"/>
                    </a:lnTo>
                    <a:lnTo>
                      <a:pt x="81" y="3"/>
                    </a:lnTo>
                    <a:lnTo>
                      <a:pt x="82" y="7"/>
                    </a:lnTo>
                    <a:lnTo>
                      <a:pt x="84" y="10"/>
                    </a:lnTo>
                    <a:lnTo>
                      <a:pt x="86" y="20"/>
                    </a:lnTo>
                    <a:lnTo>
                      <a:pt x="84" y="32"/>
                    </a:lnTo>
                    <a:lnTo>
                      <a:pt x="81" y="44"/>
                    </a:lnTo>
                    <a:lnTo>
                      <a:pt x="76" y="59"/>
                    </a:lnTo>
                    <a:lnTo>
                      <a:pt x="69" y="74"/>
                    </a:lnTo>
                    <a:lnTo>
                      <a:pt x="62" y="90"/>
                    </a:lnTo>
                    <a:lnTo>
                      <a:pt x="45" y="118"/>
                    </a:lnTo>
                    <a:lnTo>
                      <a:pt x="28" y="145"/>
                    </a:lnTo>
                    <a:lnTo>
                      <a:pt x="20" y="156"/>
                    </a:lnTo>
                    <a:lnTo>
                      <a:pt x="11" y="164"/>
                    </a:lnTo>
                    <a:lnTo>
                      <a:pt x="5" y="169"/>
                    </a:lnTo>
                    <a:lnTo>
                      <a:pt x="0" y="171"/>
                    </a:lnTo>
                    <a:lnTo>
                      <a:pt x="81"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4" name="Freeform 264">
                <a:extLst>
                  <a:ext uri="{FF2B5EF4-FFF2-40B4-BE49-F238E27FC236}">
                    <a16:creationId xmlns:a16="http://schemas.microsoft.com/office/drawing/2014/main" id="{7D1746D3-1100-4EA7-8366-82FE8AE1C52D}"/>
                  </a:ext>
                </a:extLst>
              </p:cNvPr>
              <p:cNvSpPr>
                <a:spLocks/>
              </p:cNvSpPr>
              <p:nvPr/>
            </p:nvSpPr>
            <p:spPr bwMode="auto">
              <a:xfrm>
                <a:off x="3838" y="1559"/>
                <a:ext cx="28" cy="164"/>
              </a:xfrm>
              <a:custGeom>
                <a:avLst/>
                <a:gdLst>
                  <a:gd name="T0" fmla="*/ 0 w 28"/>
                  <a:gd name="T1" fmla="*/ 164 h 164"/>
                  <a:gd name="T2" fmla="*/ 6 w 28"/>
                  <a:gd name="T3" fmla="*/ 133 h 164"/>
                  <a:gd name="T4" fmla="*/ 12 w 28"/>
                  <a:gd name="T5" fmla="*/ 105 h 164"/>
                  <a:gd name="T6" fmla="*/ 15 w 28"/>
                  <a:gd name="T7" fmla="*/ 78 h 164"/>
                  <a:gd name="T8" fmla="*/ 15 w 28"/>
                  <a:gd name="T9" fmla="*/ 54 h 164"/>
                  <a:gd name="T10" fmla="*/ 15 w 28"/>
                  <a:gd name="T11" fmla="*/ 35 h 164"/>
                  <a:gd name="T12" fmla="*/ 12 w 28"/>
                  <a:gd name="T13" fmla="*/ 20 h 164"/>
                  <a:gd name="T14" fmla="*/ 10 w 28"/>
                  <a:gd name="T15" fmla="*/ 13 h 164"/>
                  <a:gd name="T16" fmla="*/ 6 w 28"/>
                  <a:gd name="T17" fmla="*/ 8 h 164"/>
                  <a:gd name="T18" fmla="*/ 5 w 28"/>
                  <a:gd name="T19" fmla="*/ 5 h 164"/>
                  <a:gd name="T20" fmla="*/ 1 w 28"/>
                  <a:gd name="T21" fmla="*/ 3 h 164"/>
                  <a:gd name="T22" fmla="*/ 10 w 28"/>
                  <a:gd name="T23" fmla="*/ 0 h 164"/>
                  <a:gd name="T24" fmla="*/ 15 w 28"/>
                  <a:gd name="T25" fmla="*/ 3 h 164"/>
                  <a:gd name="T26" fmla="*/ 18 w 28"/>
                  <a:gd name="T27" fmla="*/ 10 h 164"/>
                  <a:gd name="T28" fmla="*/ 22 w 28"/>
                  <a:gd name="T29" fmla="*/ 17 h 164"/>
                  <a:gd name="T30" fmla="*/ 25 w 28"/>
                  <a:gd name="T31" fmla="*/ 25 h 164"/>
                  <a:gd name="T32" fmla="*/ 28 w 28"/>
                  <a:gd name="T33" fmla="*/ 45 h 164"/>
                  <a:gd name="T34" fmla="*/ 28 w 28"/>
                  <a:gd name="T35" fmla="*/ 69 h 164"/>
                  <a:gd name="T36" fmla="*/ 27 w 28"/>
                  <a:gd name="T37" fmla="*/ 95 h 164"/>
                  <a:gd name="T38" fmla="*/ 23 w 28"/>
                  <a:gd name="T39" fmla="*/ 118 h 164"/>
                  <a:gd name="T40" fmla="*/ 20 w 28"/>
                  <a:gd name="T41" fmla="*/ 144 h 164"/>
                  <a:gd name="T42" fmla="*/ 15 w 28"/>
                  <a:gd name="T43" fmla="*/ 164 h 164"/>
                  <a:gd name="T44" fmla="*/ 0 w 28"/>
                  <a:gd name="T45" fmla="*/ 164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164">
                    <a:moveTo>
                      <a:pt x="0" y="164"/>
                    </a:moveTo>
                    <a:lnTo>
                      <a:pt x="6" y="133"/>
                    </a:lnTo>
                    <a:lnTo>
                      <a:pt x="12" y="105"/>
                    </a:lnTo>
                    <a:lnTo>
                      <a:pt x="15" y="78"/>
                    </a:lnTo>
                    <a:lnTo>
                      <a:pt x="15" y="54"/>
                    </a:lnTo>
                    <a:lnTo>
                      <a:pt x="15" y="35"/>
                    </a:lnTo>
                    <a:lnTo>
                      <a:pt x="12" y="20"/>
                    </a:lnTo>
                    <a:lnTo>
                      <a:pt x="10" y="13"/>
                    </a:lnTo>
                    <a:lnTo>
                      <a:pt x="6" y="8"/>
                    </a:lnTo>
                    <a:lnTo>
                      <a:pt x="5" y="5"/>
                    </a:lnTo>
                    <a:lnTo>
                      <a:pt x="1" y="3"/>
                    </a:lnTo>
                    <a:lnTo>
                      <a:pt x="10" y="0"/>
                    </a:lnTo>
                    <a:lnTo>
                      <a:pt x="15" y="3"/>
                    </a:lnTo>
                    <a:lnTo>
                      <a:pt x="18" y="10"/>
                    </a:lnTo>
                    <a:lnTo>
                      <a:pt x="22" y="17"/>
                    </a:lnTo>
                    <a:lnTo>
                      <a:pt x="25" y="25"/>
                    </a:lnTo>
                    <a:lnTo>
                      <a:pt x="28" y="45"/>
                    </a:lnTo>
                    <a:lnTo>
                      <a:pt x="28" y="69"/>
                    </a:lnTo>
                    <a:lnTo>
                      <a:pt x="27" y="95"/>
                    </a:lnTo>
                    <a:lnTo>
                      <a:pt x="23" y="118"/>
                    </a:lnTo>
                    <a:lnTo>
                      <a:pt x="20" y="144"/>
                    </a:lnTo>
                    <a:lnTo>
                      <a:pt x="15" y="164"/>
                    </a:lnTo>
                    <a:lnTo>
                      <a:pt x="0" y="16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5" name="Freeform 265">
                <a:extLst>
                  <a:ext uri="{FF2B5EF4-FFF2-40B4-BE49-F238E27FC236}">
                    <a16:creationId xmlns:a16="http://schemas.microsoft.com/office/drawing/2014/main" id="{1539DAEA-B41E-42A3-8CFE-73ED6FDE45CB}"/>
                  </a:ext>
                </a:extLst>
              </p:cNvPr>
              <p:cNvSpPr>
                <a:spLocks/>
              </p:cNvSpPr>
              <p:nvPr/>
            </p:nvSpPr>
            <p:spPr bwMode="auto">
              <a:xfrm>
                <a:off x="1753" y="1532"/>
                <a:ext cx="175" cy="186"/>
              </a:xfrm>
              <a:custGeom>
                <a:avLst/>
                <a:gdLst>
                  <a:gd name="T0" fmla="*/ 172 w 175"/>
                  <a:gd name="T1" fmla="*/ 7 h 186"/>
                  <a:gd name="T2" fmla="*/ 160 w 175"/>
                  <a:gd name="T3" fmla="*/ 5 h 186"/>
                  <a:gd name="T4" fmla="*/ 141 w 175"/>
                  <a:gd name="T5" fmla="*/ 3 h 186"/>
                  <a:gd name="T6" fmla="*/ 125 w 175"/>
                  <a:gd name="T7" fmla="*/ 0 h 186"/>
                  <a:gd name="T8" fmla="*/ 118 w 175"/>
                  <a:gd name="T9" fmla="*/ 0 h 186"/>
                  <a:gd name="T10" fmla="*/ 116 w 175"/>
                  <a:gd name="T11" fmla="*/ 0 h 186"/>
                  <a:gd name="T12" fmla="*/ 96 w 175"/>
                  <a:gd name="T13" fmla="*/ 7 h 186"/>
                  <a:gd name="T14" fmla="*/ 74 w 175"/>
                  <a:gd name="T15" fmla="*/ 15 h 186"/>
                  <a:gd name="T16" fmla="*/ 79 w 175"/>
                  <a:gd name="T17" fmla="*/ 17 h 186"/>
                  <a:gd name="T18" fmla="*/ 81 w 175"/>
                  <a:gd name="T19" fmla="*/ 18 h 186"/>
                  <a:gd name="T20" fmla="*/ 82 w 175"/>
                  <a:gd name="T21" fmla="*/ 22 h 186"/>
                  <a:gd name="T22" fmla="*/ 84 w 175"/>
                  <a:gd name="T23" fmla="*/ 25 h 186"/>
                  <a:gd name="T24" fmla="*/ 86 w 175"/>
                  <a:gd name="T25" fmla="*/ 35 h 186"/>
                  <a:gd name="T26" fmla="*/ 84 w 175"/>
                  <a:gd name="T27" fmla="*/ 47 h 186"/>
                  <a:gd name="T28" fmla="*/ 81 w 175"/>
                  <a:gd name="T29" fmla="*/ 59 h 186"/>
                  <a:gd name="T30" fmla="*/ 76 w 175"/>
                  <a:gd name="T31" fmla="*/ 74 h 186"/>
                  <a:gd name="T32" fmla="*/ 69 w 175"/>
                  <a:gd name="T33" fmla="*/ 89 h 186"/>
                  <a:gd name="T34" fmla="*/ 62 w 175"/>
                  <a:gd name="T35" fmla="*/ 105 h 186"/>
                  <a:gd name="T36" fmla="*/ 45 w 175"/>
                  <a:gd name="T37" fmla="*/ 133 h 186"/>
                  <a:gd name="T38" fmla="*/ 28 w 175"/>
                  <a:gd name="T39" fmla="*/ 160 h 186"/>
                  <a:gd name="T40" fmla="*/ 20 w 175"/>
                  <a:gd name="T41" fmla="*/ 171 h 186"/>
                  <a:gd name="T42" fmla="*/ 11 w 175"/>
                  <a:gd name="T43" fmla="*/ 179 h 186"/>
                  <a:gd name="T44" fmla="*/ 5 w 175"/>
                  <a:gd name="T45" fmla="*/ 184 h 186"/>
                  <a:gd name="T46" fmla="*/ 0 w 175"/>
                  <a:gd name="T47" fmla="*/ 186 h 186"/>
                  <a:gd name="T48" fmla="*/ 3 w 175"/>
                  <a:gd name="T49" fmla="*/ 186 h 186"/>
                  <a:gd name="T50" fmla="*/ 91 w 175"/>
                  <a:gd name="T51" fmla="*/ 118 h 186"/>
                  <a:gd name="T52" fmla="*/ 146 w 175"/>
                  <a:gd name="T53" fmla="*/ 74 h 186"/>
                  <a:gd name="T54" fmla="*/ 155 w 175"/>
                  <a:gd name="T55" fmla="*/ 66 h 186"/>
                  <a:gd name="T56" fmla="*/ 163 w 175"/>
                  <a:gd name="T57" fmla="*/ 57 h 186"/>
                  <a:gd name="T58" fmla="*/ 168 w 175"/>
                  <a:gd name="T59" fmla="*/ 49 h 186"/>
                  <a:gd name="T60" fmla="*/ 172 w 175"/>
                  <a:gd name="T61" fmla="*/ 40 h 186"/>
                  <a:gd name="T62" fmla="*/ 175 w 175"/>
                  <a:gd name="T63" fmla="*/ 32 h 186"/>
                  <a:gd name="T64" fmla="*/ 175 w 175"/>
                  <a:gd name="T65" fmla="*/ 25 h 186"/>
                  <a:gd name="T66" fmla="*/ 173 w 175"/>
                  <a:gd name="T67" fmla="*/ 15 h 186"/>
                  <a:gd name="T68" fmla="*/ 172 w 175"/>
                  <a:gd name="T69" fmla="*/ 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 h="186">
                    <a:moveTo>
                      <a:pt x="172" y="7"/>
                    </a:moveTo>
                    <a:lnTo>
                      <a:pt x="160" y="5"/>
                    </a:lnTo>
                    <a:lnTo>
                      <a:pt x="141" y="3"/>
                    </a:lnTo>
                    <a:lnTo>
                      <a:pt x="125" y="0"/>
                    </a:lnTo>
                    <a:lnTo>
                      <a:pt x="118" y="0"/>
                    </a:lnTo>
                    <a:lnTo>
                      <a:pt x="116" y="0"/>
                    </a:lnTo>
                    <a:lnTo>
                      <a:pt x="96" y="7"/>
                    </a:lnTo>
                    <a:lnTo>
                      <a:pt x="74" y="15"/>
                    </a:lnTo>
                    <a:lnTo>
                      <a:pt x="79" y="17"/>
                    </a:lnTo>
                    <a:lnTo>
                      <a:pt x="81" y="18"/>
                    </a:lnTo>
                    <a:lnTo>
                      <a:pt x="82" y="22"/>
                    </a:lnTo>
                    <a:lnTo>
                      <a:pt x="84" y="25"/>
                    </a:lnTo>
                    <a:lnTo>
                      <a:pt x="86" y="35"/>
                    </a:lnTo>
                    <a:lnTo>
                      <a:pt x="84" y="47"/>
                    </a:lnTo>
                    <a:lnTo>
                      <a:pt x="81" y="59"/>
                    </a:lnTo>
                    <a:lnTo>
                      <a:pt x="76" y="74"/>
                    </a:lnTo>
                    <a:lnTo>
                      <a:pt x="69" y="89"/>
                    </a:lnTo>
                    <a:lnTo>
                      <a:pt x="62" y="105"/>
                    </a:lnTo>
                    <a:lnTo>
                      <a:pt x="45" y="133"/>
                    </a:lnTo>
                    <a:lnTo>
                      <a:pt x="28" y="160"/>
                    </a:lnTo>
                    <a:lnTo>
                      <a:pt x="20" y="171"/>
                    </a:lnTo>
                    <a:lnTo>
                      <a:pt x="11" y="179"/>
                    </a:lnTo>
                    <a:lnTo>
                      <a:pt x="5" y="184"/>
                    </a:lnTo>
                    <a:lnTo>
                      <a:pt x="0" y="186"/>
                    </a:lnTo>
                    <a:lnTo>
                      <a:pt x="3" y="186"/>
                    </a:lnTo>
                    <a:lnTo>
                      <a:pt x="91" y="118"/>
                    </a:lnTo>
                    <a:lnTo>
                      <a:pt x="146" y="74"/>
                    </a:lnTo>
                    <a:lnTo>
                      <a:pt x="155" y="66"/>
                    </a:lnTo>
                    <a:lnTo>
                      <a:pt x="163" y="57"/>
                    </a:lnTo>
                    <a:lnTo>
                      <a:pt x="168" y="49"/>
                    </a:lnTo>
                    <a:lnTo>
                      <a:pt x="172" y="40"/>
                    </a:lnTo>
                    <a:lnTo>
                      <a:pt x="175" y="32"/>
                    </a:lnTo>
                    <a:lnTo>
                      <a:pt x="175" y="25"/>
                    </a:lnTo>
                    <a:lnTo>
                      <a:pt x="173" y="15"/>
                    </a:lnTo>
                    <a:lnTo>
                      <a:pt x="172" y="7"/>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6" name="Freeform 266">
                <a:extLst>
                  <a:ext uri="{FF2B5EF4-FFF2-40B4-BE49-F238E27FC236}">
                    <a16:creationId xmlns:a16="http://schemas.microsoft.com/office/drawing/2014/main" id="{9DE6A2DA-764A-4FD6-8DD0-F57130A33EE6}"/>
                  </a:ext>
                </a:extLst>
              </p:cNvPr>
              <p:cNvSpPr>
                <a:spLocks/>
              </p:cNvSpPr>
              <p:nvPr/>
            </p:nvSpPr>
            <p:spPr bwMode="auto">
              <a:xfrm>
                <a:off x="3652" y="1517"/>
                <a:ext cx="370" cy="696"/>
              </a:xfrm>
              <a:custGeom>
                <a:avLst/>
                <a:gdLst>
                  <a:gd name="T0" fmla="*/ 366 w 370"/>
                  <a:gd name="T1" fmla="*/ 1 h 696"/>
                  <a:gd name="T2" fmla="*/ 351 w 370"/>
                  <a:gd name="T3" fmla="*/ 0 h 696"/>
                  <a:gd name="T4" fmla="*/ 328 w 370"/>
                  <a:gd name="T5" fmla="*/ 0 h 696"/>
                  <a:gd name="T6" fmla="*/ 307 w 370"/>
                  <a:gd name="T7" fmla="*/ 0 h 696"/>
                  <a:gd name="T8" fmla="*/ 297 w 370"/>
                  <a:gd name="T9" fmla="*/ 0 h 696"/>
                  <a:gd name="T10" fmla="*/ 284 w 370"/>
                  <a:gd name="T11" fmla="*/ 1 h 696"/>
                  <a:gd name="T12" fmla="*/ 272 w 370"/>
                  <a:gd name="T13" fmla="*/ 5 h 696"/>
                  <a:gd name="T14" fmla="*/ 196 w 370"/>
                  <a:gd name="T15" fmla="*/ 42 h 696"/>
                  <a:gd name="T16" fmla="*/ 201 w 370"/>
                  <a:gd name="T17" fmla="*/ 49 h 696"/>
                  <a:gd name="T18" fmla="*/ 206 w 370"/>
                  <a:gd name="T19" fmla="*/ 57 h 696"/>
                  <a:gd name="T20" fmla="*/ 209 w 370"/>
                  <a:gd name="T21" fmla="*/ 71 h 696"/>
                  <a:gd name="T22" fmla="*/ 211 w 370"/>
                  <a:gd name="T23" fmla="*/ 86 h 696"/>
                  <a:gd name="T24" fmla="*/ 211 w 370"/>
                  <a:gd name="T25" fmla="*/ 103 h 696"/>
                  <a:gd name="T26" fmla="*/ 209 w 370"/>
                  <a:gd name="T27" fmla="*/ 121 h 696"/>
                  <a:gd name="T28" fmla="*/ 208 w 370"/>
                  <a:gd name="T29" fmla="*/ 143 h 696"/>
                  <a:gd name="T30" fmla="*/ 203 w 370"/>
                  <a:gd name="T31" fmla="*/ 165 h 696"/>
                  <a:gd name="T32" fmla="*/ 192 w 370"/>
                  <a:gd name="T33" fmla="*/ 216 h 696"/>
                  <a:gd name="T34" fmla="*/ 179 w 370"/>
                  <a:gd name="T35" fmla="*/ 270 h 696"/>
                  <a:gd name="T36" fmla="*/ 162 w 370"/>
                  <a:gd name="T37" fmla="*/ 326 h 696"/>
                  <a:gd name="T38" fmla="*/ 144 w 370"/>
                  <a:gd name="T39" fmla="*/ 385 h 696"/>
                  <a:gd name="T40" fmla="*/ 123 w 370"/>
                  <a:gd name="T41" fmla="*/ 441 h 696"/>
                  <a:gd name="T42" fmla="*/ 101 w 370"/>
                  <a:gd name="T43" fmla="*/ 496 h 696"/>
                  <a:gd name="T44" fmla="*/ 81 w 370"/>
                  <a:gd name="T45" fmla="*/ 549 h 696"/>
                  <a:gd name="T46" fmla="*/ 61 w 370"/>
                  <a:gd name="T47" fmla="*/ 594 h 696"/>
                  <a:gd name="T48" fmla="*/ 42 w 370"/>
                  <a:gd name="T49" fmla="*/ 633 h 696"/>
                  <a:gd name="T50" fmla="*/ 25 w 370"/>
                  <a:gd name="T51" fmla="*/ 665 h 696"/>
                  <a:gd name="T52" fmla="*/ 17 w 370"/>
                  <a:gd name="T53" fmla="*/ 677 h 696"/>
                  <a:gd name="T54" fmla="*/ 10 w 370"/>
                  <a:gd name="T55" fmla="*/ 686 h 696"/>
                  <a:gd name="T56" fmla="*/ 5 w 370"/>
                  <a:gd name="T57" fmla="*/ 692 h 696"/>
                  <a:gd name="T58" fmla="*/ 0 w 370"/>
                  <a:gd name="T59" fmla="*/ 696 h 696"/>
                  <a:gd name="T60" fmla="*/ 3 w 370"/>
                  <a:gd name="T61" fmla="*/ 692 h 696"/>
                  <a:gd name="T62" fmla="*/ 103 w 370"/>
                  <a:gd name="T63" fmla="*/ 542 h 696"/>
                  <a:gd name="T64" fmla="*/ 184 w 370"/>
                  <a:gd name="T65" fmla="*/ 419 h 696"/>
                  <a:gd name="T66" fmla="*/ 252 w 370"/>
                  <a:gd name="T67" fmla="*/ 319 h 696"/>
                  <a:gd name="T68" fmla="*/ 302 w 370"/>
                  <a:gd name="T69" fmla="*/ 236 h 696"/>
                  <a:gd name="T70" fmla="*/ 322 w 370"/>
                  <a:gd name="T71" fmla="*/ 201 h 696"/>
                  <a:gd name="T72" fmla="*/ 338 w 370"/>
                  <a:gd name="T73" fmla="*/ 169 h 696"/>
                  <a:gd name="T74" fmla="*/ 351 w 370"/>
                  <a:gd name="T75" fmla="*/ 138 h 696"/>
                  <a:gd name="T76" fmla="*/ 361 w 370"/>
                  <a:gd name="T77" fmla="*/ 109 h 696"/>
                  <a:gd name="T78" fmla="*/ 366 w 370"/>
                  <a:gd name="T79" fmla="*/ 82 h 696"/>
                  <a:gd name="T80" fmla="*/ 370 w 370"/>
                  <a:gd name="T81" fmla="*/ 55 h 696"/>
                  <a:gd name="T82" fmla="*/ 370 w 370"/>
                  <a:gd name="T83" fmla="*/ 28 h 696"/>
                  <a:gd name="T84" fmla="*/ 366 w 370"/>
                  <a:gd name="T85" fmla="*/ 1 h 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0" h="696">
                    <a:moveTo>
                      <a:pt x="366" y="1"/>
                    </a:moveTo>
                    <a:lnTo>
                      <a:pt x="351" y="0"/>
                    </a:lnTo>
                    <a:lnTo>
                      <a:pt x="328" y="0"/>
                    </a:lnTo>
                    <a:lnTo>
                      <a:pt x="307" y="0"/>
                    </a:lnTo>
                    <a:lnTo>
                      <a:pt x="297" y="0"/>
                    </a:lnTo>
                    <a:lnTo>
                      <a:pt x="284" y="1"/>
                    </a:lnTo>
                    <a:lnTo>
                      <a:pt x="272" y="5"/>
                    </a:lnTo>
                    <a:lnTo>
                      <a:pt x="196" y="42"/>
                    </a:lnTo>
                    <a:lnTo>
                      <a:pt x="201" y="49"/>
                    </a:lnTo>
                    <a:lnTo>
                      <a:pt x="206" y="57"/>
                    </a:lnTo>
                    <a:lnTo>
                      <a:pt x="209" y="71"/>
                    </a:lnTo>
                    <a:lnTo>
                      <a:pt x="211" y="86"/>
                    </a:lnTo>
                    <a:lnTo>
                      <a:pt x="211" y="103"/>
                    </a:lnTo>
                    <a:lnTo>
                      <a:pt x="209" y="121"/>
                    </a:lnTo>
                    <a:lnTo>
                      <a:pt x="208" y="143"/>
                    </a:lnTo>
                    <a:lnTo>
                      <a:pt x="203" y="165"/>
                    </a:lnTo>
                    <a:lnTo>
                      <a:pt x="192" y="216"/>
                    </a:lnTo>
                    <a:lnTo>
                      <a:pt x="179" y="270"/>
                    </a:lnTo>
                    <a:lnTo>
                      <a:pt x="162" y="326"/>
                    </a:lnTo>
                    <a:lnTo>
                      <a:pt x="144" y="385"/>
                    </a:lnTo>
                    <a:lnTo>
                      <a:pt x="123" y="441"/>
                    </a:lnTo>
                    <a:lnTo>
                      <a:pt x="101" y="496"/>
                    </a:lnTo>
                    <a:lnTo>
                      <a:pt x="81" y="549"/>
                    </a:lnTo>
                    <a:lnTo>
                      <a:pt x="61" y="594"/>
                    </a:lnTo>
                    <a:lnTo>
                      <a:pt x="42" y="633"/>
                    </a:lnTo>
                    <a:lnTo>
                      <a:pt x="25" y="665"/>
                    </a:lnTo>
                    <a:lnTo>
                      <a:pt x="17" y="677"/>
                    </a:lnTo>
                    <a:lnTo>
                      <a:pt x="10" y="686"/>
                    </a:lnTo>
                    <a:lnTo>
                      <a:pt x="5" y="692"/>
                    </a:lnTo>
                    <a:lnTo>
                      <a:pt x="0" y="696"/>
                    </a:lnTo>
                    <a:lnTo>
                      <a:pt x="3" y="692"/>
                    </a:lnTo>
                    <a:lnTo>
                      <a:pt x="103" y="542"/>
                    </a:lnTo>
                    <a:lnTo>
                      <a:pt x="184" y="419"/>
                    </a:lnTo>
                    <a:lnTo>
                      <a:pt x="252" y="319"/>
                    </a:lnTo>
                    <a:lnTo>
                      <a:pt x="302" y="236"/>
                    </a:lnTo>
                    <a:lnTo>
                      <a:pt x="322" y="201"/>
                    </a:lnTo>
                    <a:lnTo>
                      <a:pt x="338" y="169"/>
                    </a:lnTo>
                    <a:lnTo>
                      <a:pt x="351" y="138"/>
                    </a:lnTo>
                    <a:lnTo>
                      <a:pt x="361" y="109"/>
                    </a:lnTo>
                    <a:lnTo>
                      <a:pt x="366" y="82"/>
                    </a:lnTo>
                    <a:lnTo>
                      <a:pt x="370" y="55"/>
                    </a:lnTo>
                    <a:lnTo>
                      <a:pt x="370" y="28"/>
                    </a:lnTo>
                    <a:lnTo>
                      <a:pt x="366" y="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7" name="Freeform 267">
                <a:extLst>
                  <a:ext uri="{FF2B5EF4-FFF2-40B4-BE49-F238E27FC236}">
                    <a16:creationId xmlns:a16="http://schemas.microsoft.com/office/drawing/2014/main" id="{92EA4378-512E-4C8B-A7CD-1A2924B38FDA}"/>
                  </a:ext>
                </a:extLst>
              </p:cNvPr>
              <p:cNvSpPr>
                <a:spLocks/>
              </p:cNvSpPr>
              <p:nvPr/>
            </p:nvSpPr>
            <p:spPr bwMode="auto">
              <a:xfrm>
                <a:off x="1791" y="1559"/>
                <a:ext cx="144" cy="86"/>
              </a:xfrm>
              <a:custGeom>
                <a:avLst/>
                <a:gdLst>
                  <a:gd name="T0" fmla="*/ 144 w 144"/>
                  <a:gd name="T1" fmla="*/ 0 h 86"/>
                  <a:gd name="T2" fmla="*/ 134 w 144"/>
                  <a:gd name="T3" fmla="*/ 7 h 86"/>
                  <a:gd name="T4" fmla="*/ 122 w 144"/>
                  <a:gd name="T5" fmla="*/ 13 h 86"/>
                  <a:gd name="T6" fmla="*/ 108 w 144"/>
                  <a:gd name="T7" fmla="*/ 18 h 86"/>
                  <a:gd name="T8" fmla="*/ 93 w 144"/>
                  <a:gd name="T9" fmla="*/ 24 h 86"/>
                  <a:gd name="T10" fmla="*/ 76 w 144"/>
                  <a:gd name="T11" fmla="*/ 25 h 86"/>
                  <a:gd name="T12" fmla="*/ 58 w 144"/>
                  <a:gd name="T13" fmla="*/ 27 h 86"/>
                  <a:gd name="T14" fmla="*/ 38 w 144"/>
                  <a:gd name="T15" fmla="*/ 29 h 86"/>
                  <a:gd name="T16" fmla="*/ 17 w 144"/>
                  <a:gd name="T17" fmla="*/ 29 h 86"/>
                  <a:gd name="T18" fmla="*/ 17 w 144"/>
                  <a:gd name="T19" fmla="*/ 37 h 86"/>
                  <a:gd name="T20" fmla="*/ 17 w 144"/>
                  <a:gd name="T21" fmla="*/ 45 h 86"/>
                  <a:gd name="T22" fmla="*/ 16 w 144"/>
                  <a:gd name="T23" fmla="*/ 54 h 86"/>
                  <a:gd name="T24" fmla="*/ 12 w 144"/>
                  <a:gd name="T25" fmla="*/ 61 h 86"/>
                  <a:gd name="T26" fmla="*/ 7 w 144"/>
                  <a:gd name="T27" fmla="*/ 74 h 86"/>
                  <a:gd name="T28" fmla="*/ 0 w 144"/>
                  <a:gd name="T29" fmla="*/ 81 h 86"/>
                  <a:gd name="T30" fmla="*/ 12 w 144"/>
                  <a:gd name="T31" fmla="*/ 83 h 86"/>
                  <a:gd name="T32" fmla="*/ 26 w 144"/>
                  <a:gd name="T33" fmla="*/ 84 h 86"/>
                  <a:gd name="T34" fmla="*/ 41 w 144"/>
                  <a:gd name="T35" fmla="*/ 84 h 86"/>
                  <a:gd name="T36" fmla="*/ 53 w 144"/>
                  <a:gd name="T37" fmla="*/ 86 h 86"/>
                  <a:gd name="T38" fmla="*/ 71 w 144"/>
                  <a:gd name="T39" fmla="*/ 76 h 86"/>
                  <a:gd name="T40" fmla="*/ 88 w 144"/>
                  <a:gd name="T41" fmla="*/ 66 h 86"/>
                  <a:gd name="T42" fmla="*/ 102 w 144"/>
                  <a:gd name="T43" fmla="*/ 56 h 86"/>
                  <a:gd name="T44" fmla="*/ 115 w 144"/>
                  <a:gd name="T45" fmla="*/ 45 h 86"/>
                  <a:gd name="T46" fmla="*/ 125 w 144"/>
                  <a:gd name="T47" fmla="*/ 35 h 86"/>
                  <a:gd name="T48" fmla="*/ 134 w 144"/>
                  <a:gd name="T49" fmla="*/ 24 h 86"/>
                  <a:gd name="T50" fmla="*/ 141 w 144"/>
                  <a:gd name="T51" fmla="*/ 12 h 86"/>
                  <a:gd name="T52" fmla="*/ 144 w 144"/>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86">
                    <a:moveTo>
                      <a:pt x="144" y="0"/>
                    </a:moveTo>
                    <a:lnTo>
                      <a:pt x="134" y="7"/>
                    </a:lnTo>
                    <a:lnTo>
                      <a:pt x="122" y="13"/>
                    </a:lnTo>
                    <a:lnTo>
                      <a:pt x="108" y="18"/>
                    </a:lnTo>
                    <a:lnTo>
                      <a:pt x="93" y="24"/>
                    </a:lnTo>
                    <a:lnTo>
                      <a:pt x="76" y="25"/>
                    </a:lnTo>
                    <a:lnTo>
                      <a:pt x="58" y="27"/>
                    </a:lnTo>
                    <a:lnTo>
                      <a:pt x="38" y="29"/>
                    </a:lnTo>
                    <a:lnTo>
                      <a:pt x="17" y="29"/>
                    </a:lnTo>
                    <a:lnTo>
                      <a:pt x="17" y="37"/>
                    </a:lnTo>
                    <a:lnTo>
                      <a:pt x="17" y="45"/>
                    </a:lnTo>
                    <a:lnTo>
                      <a:pt x="16" y="54"/>
                    </a:lnTo>
                    <a:lnTo>
                      <a:pt x="12" y="61"/>
                    </a:lnTo>
                    <a:lnTo>
                      <a:pt x="7" y="74"/>
                    </a:lnTo>
                    <a:lnTo>
                      <a:pt x="0" y="81"/>
                    </a:lnTo>
                    <a:lnTo>
                      <a:pt x="12" y="83"/>
                    </a:lnTo>
                    <a:lnTo>
                      <a:pt x="26" y="84"/>
                    </a:lnTo>
                    <a:lnTo>
                      <a:pt x="41" y="84"/>
                    </a:lnTo>
                    <a:lnTo>
                      <a:pt x="53" y="86"/>
                    </a:lnTo>
                    <a:lnTo>
                      <a:pt x="71" y="76"/>
                    </a:lnTo>
                    <a:lnTo>
                      <a:pt x="88" y="66"/>
                    </a:lnTo>
                    <a:lnTo>
                      <a:pt x="102" y="56"/>
                    </a:lnTo>
                    <a:lnTo>
                      <a:pt x="115" y="45"/>
                    </a:lnTo>
                    <a:lnTo>
                      <a:pt x="125" y="35"/>
                    </a:lnTo>
                    <a:lnTo>
                      <a:pt x="134" y="24"/>
                    </a:lnTo>
                    <a:lnTo>
                      <a:pt x="141" y="12"/>
                    </a:lnTo>
                    <a:lnTo>
                      <a:pt x="144"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8" name="Freeform 268">
                <a:extLst>
                  <a:ext uri="{FF2B5EF4-FFF2-40B4-BE49-F238E27FC236}">
                    <a16:creationId xmlns:a16="http://schemas.microsoft.com/office/drawing/2014/main" id="{E7D285FB-AB6B-4EF7-840D-14393EC5C217}"/>
                  </a:ext>
                </a:extLst>
              </p:cNvPr>
              <p:cNvSpPr>
                <a:spLocks/>
              </p:cNvSpPr>
              <p:nvPr/>
            </p:nvSpPr>
            <p:spPr bwMode="auto">
              <a:xfrm>
                <a:off x="3796" y="1583"/>
                <a:ext cx="243" cy="338"/>
              </a:xfrm>
              <a:custGeom>
                <a:avLst/>
                <a:gdLst>
                  <a:gd name="T0" fmla="*/ 243 w 243"/>
                  <a:gd name="T1" fmla="*/ 0 h 338"/>
                  <a:gd name="T2" fmla="*/ 233 w 243"/>
                  <a:gd name="T3" fmla="*/ 16 h 338"/>
                  <a:gd name="T4" fmla="*/ 222 w 243"/>
                  <a:gd name="T5" fmla="*/ 32 h 338"/>
                  <a:gd name="T6" fmla="*/ 211 w 243"/>
                  <a:gd name="T7" fmla="*/ 47 h 338"/>
                  <a:gd name="T8" fmla="*/ 199 w 243"/>
                  <a:gd name="T9" fmla="*/ 59 h 338"/>
                  <a:gd name="T10" fmla="*/ 185 w 243"/>
                  <a:gd name="T11" fmla="*/ 71 h 338"/>
                  <a:gd name="T12" fmla="*/ 172 w 243"/>
                  <a:gd name="T13" fmla="*/ 81 h 338"/>
                  <a:gd name="T14" fmla="*/ 158 w 243"/>
                  <a:gd name="T15" fmla="*/ 89 h 338"/>
                  <a:gd name="T16" fmla="*/ 143 w 243"/>
                  <a:gd name="T17" fmla="*/ 96 h 338"/>
                  <a:gd name="T18" fmla="*/ 128 w 243"/>
                  <a:gd name="T19" fmla="*/ 103 h 338"/>
                  <a:gd name="T20" fmla="*/ 113 w 243"/>
                  <a:gd name="T21" fmla="*/ 108 h 338"/>
                  <a:gd name="T22" fmla="*/ 96 w 243"/>
                  <a:gd name="T23" fmla="*/ 111 h 338"/>
                  <a:gd name="T24" fmla="*/ 79 w 243"/>
                  <a:gd name="T25" fmla="*/ 114 h 338"/>
                  <a:gd name="T26" fmla="*/ 60 w 243"/>
                  <a:gd name="T27" fmla="*/ 116 h 338"/>
                  <a:gd name="T28" fmla="*/ 42 w 243"/>
                  <a:gd name="T29" fmla="*/ 116 h 338"/>
                  <a:gd name="T30" fmla="*/ 21 w 243"/>
                  <a:gd name="T31" fmla="*/ 116 h 338"/>
                  <a:gd name="T32" fmla="*/ 1 w 243"/>
                  <a:gd name="T33" fmla="*/ 116 h 338"/>
                  <a:gd name="T34" fmla="*/ 8 w 243"/>
                  <a:gd name="T35" fmla="*/ 152 h 338"/>
                  <a:gd name="T36" fmla="*/ 11 w 243"/>
                  <a:gd name="T37" fmla="*/ 187 h 338"/>
                  <a:gd name="T38" fmla="*/ 13 w 243"/>
                  <a:gd name="T39" fmla="*/ 221 h 338"/>
                  <a:gd name="T40" fmla="*/ 13 w 243"/>
                  <a:gd name="T41" fmla="*/ 253 h 338"/>
                  <a:gd name="T42" fmla="*/ 13 w 243"/>
                  <a:gd name="T43" fmla="*/ 282 h 338"/>
                  <a:gd name="T44" fmla="*/ 10 w 243"/>
                  <a:gd name="T45" fmla="*/ 305 h 338"/>
                  <a:gd name="T46" fmla="*/ 5 w 243"/>
                  <a:gd name="T47" fmla="*/ 324 h 338"/>
                  <a:gd name="T48" fmla="*/ 0 w 243"/>
                  <a:gd name="T49" fmla="*/ 336 h 338"/>
                  <a:gd name="T50" fmla="*/ 13 w 243"/>
                  <a:gd name="T51" fmla="*/ 338 h 338"/>
                  <a:gd name="T52" fmla="*/ 21 w 243"/>
                  <a:gd name="T53" fmla="*/ 338 h 338"/>
                  <a:gd name="T54" fmla="*/ 28 w 243"/>
                  <a:gd name="T55" fmla="*/ 336 h 338"/>
                  <a:gd name="T56" fmla="*/ 42 w 243"/>
                  <a:gd name="T57" fmla="*/ 338 h 338"/>
                  <a:gd name="T58" fmla="*/ 79 w 243"/>
                  <a:gd name="T59" fmla="*/ 297 h 338"/>
                  <a:gd name="T60" fmla="*/ 114 w 243"/>
                  <a:gd name="T61" fmla="*/ 258 h 338"/>
                  <a:gd name="T62" fmla="*/ 145 w 243"/>
                  <a:gd name="T63" fmla="*/ 219 h 338"/>
                  <a:gd name="T64" fmla="*/ 173 w 243"/>
                  <a:gd name="T65" fmla="*/ 180 h 338"/>
                  <a:gd name="T66" fmla="*/ 185 w 243"/>
                  <a:gd name="T67" fmla="*/ 160 h 338"/>
                  <a:gd name="T68" fmla="*/ 197 w 243"/>
                  <a:gd name="T69" fmla="*/ 138 h 338"/>
                  <a:gd name="T70" fmla="*/ 207 w 243"/>
                  <a:gd name="T71" fmla="*/ 118 h 338"/>
                  <a:gd name="T72" fmla="*/ 217 w 243"/>
                  <a:gd name="T73" fmla="*/ 96 h 338"/>
                  <a:gd name="T74" fmla="*/ 224 w 243"/>
                  <a:gd name="T75" fmla="*/ 72 h 338"/>
                  <a:gd name="T76" fmla="*/ 233 w 243"/>
                  <a:gd name="T77" fmla="*/ 49 h 338"/>
                  <a:gd name="T78" fmla="*/ 238 w 243"/>
                  <a:gd name="T79" fmla="*/ 25 h 338"/>
                  <a:gd name="T80" fmla="*/ 243 w 243"/>
                  <a:gd name="T81" fmla="*/ 0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3" h="338">
                    <a:moveTo>
                      <a:pt x="243" y="0"/>
                    </a:moveTo>
                    <a:lnTo>
                      <a:pt x="233" y="16"/>
                    </a:lnTo>
                    <a:lnTo>
                      <a:pt x="222" y="32"/>
                    </a:lnTo>
                    <a:lnTo>
                      <a:pt x="211" y="47"/>
                    </a:lnTo>
                    <a:lnTo>
                      <a:pt x="199" y="59"/>
                    </a:lnTo>
                    <a:lnTo>
                      <a:pt x="185" y="71"/>
                    </a:lnTo>
                    <a:lnTo>
                      <a:pt x="172" y="81"/>
                    </a:lnTo>
                    <a:lnTo>
                      <a:pt x="158" y="89"/>
                    </a:lnTo>
                    <a:lnTo>
                      <a:pt x="143" y="96"/>
                    </a:lnTo>
                    <a:lnTo>
                      <a:pt x="128" y="103"/>
                    </a:lnTo>
                    <a:lnTo>
                      <a:pt x="113" y="108"/>
                    </a:lnTo>
                    <a:lnTo>
                      <a:pt x="96" y="111"/>
                    </a:lnTo>
                    <a:lnTo>
                      <a:pt x="79" y="114"/>
                    </a:lnTo>
                    <a:lnTo>
                      <a:pt x="60" y="116"/>
                    </a:lnTo>
                    <a:lnTo>
                      <a:pt x="42" y="116"/>
                    </a:lnTo>
                    <a:lnTo>
                      <a:pt x="21" y="116"/>
                    </a:lnTo>
                    <a:lnTo>
                      <a:pt x="1" y="116"/>
                    </a:lnTo>
                    <a:lnTo>
                      <a:pt x="8" y="152"/>
                    </a:lnTo>
                    <a:lnTo>
                      <a:pt x="11" y="187"/>
                    </a:lnTo>
                    <a:lnTo>
                      <a:pt x="13" y="221"/>
                    </a:lnTo>
                    <a:lnTo>
                      <a:pt x="13" y="253"/>
                    </a:lnTo>
                    <a:lnTo>
                      <a:pt x="13" y="282"/>
                    </a:lnTo>
                    <a:lnTo>
                      <a:pt x="10" y="305"/>
                    </a:lnTo>
                    <a:lnTo>
                      <a:pt x="5" y="324"/>
                    </a:lnTo>
                    <a:lnTo>
                      <a:pt x="0" y="336"/>
                    </a:lnTo>
                    <a:lnTo>
                      <a:pt x="13" y="338"/>
                    </a:lnTo>
                    <a:lnTo>
                      <a:pt x="21" y="338"/>
                    </a:lnTo>
                    <a:lnTo>
                      <a:pt x="28" y="336"/>
                    </a:lnTo>
                    <a:lnTo>
                      <a:pt x="42" y="338"/>
                    </a:lnTo>
                    <a:lnTo>
                      <a:pt x="79" y="297"/>
                    </a:lnTo>
                    <a:lnTo>
                      <a:pt x="114" y="258"/>
                    </a:lnTo>
                    <a:lnTo>
                      <a:pt x="145" y="219"/>
                    </a:lnTo>
                    <a:lnTo>
                      <a:pt x="173" y="180"/>
                    </a:lnTo>
                    <a:lnTo>
                      <a:pt x="185" y="160"/>
                    </a:lnTo>
                    <a:lnTo>
                      <a:pt x="197" y="138"/>
                    </a:lnTo>
                    <a:lnTo>
                      <a:pt x="207" y="118"/>
                    </a:lnTo>
                    <a:lnTo>
                      <a:pt x="217" y="96"/>
                    </a:lnTo>
                    <a:lnTo>
                      <a:pt x="224" y="72"/>
                    </a:lnTo>
                    <a:lnTo>
                      <a:pt x="233" y="49"/>
                    </a:lnTo>
                    <a:lnTo>
                      <a:pt x="238" y="25"/>
                    </a:lnTo>
                    <a:lnTo>
                      <a:pt x="2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9" name="Freeform 269">
                <a:extLst>
                  <a:ext uri="{FF2B5EF4-FFF2-40B4-BE49-F238E27FC236}">
                    <a16:creationId xmlns:a16="http://schemas.microsoft.com/office/drawing/2014/main" id="{1497A98A-E36F-4591-8C13-D3C7A95BB4BA}"/>
                  </a:ext>
                </a:extLst>
              </p:cNvPr>
              <p:cNvSpPr>
                <a:spLocks/>
              </p:cNvSpPr>
              <p:nvPr/>
            </p:nvSpPr>
            <p:spPr bwMode="auto">
              <a:xfrm>
                <a:off x="1796" y="1564"/>
                <a:ext cx="144" cy="88"/>
              </a:xfrm>
              <a:custGeom>
                <a:avLst/>
                <a:gdLst>
                  <a:gd name="T0" fmla="*/ 144 w 144"/>
                  <a:gd name="T1" fmla="*/ 0 h 88"/>
                  <a:gd name="T2" fmla="*/ 132 w 144"/>
                  <a:gd name="T3" fmla="*/ 7 h 88"/>
                  <a:gd name="T4" fmla="*/ 120 w 144"/>
                  <a:gd name="T5" fmla="*/ 13 h 88"/>
                  <a:gd name="T6" fmla="*/ 107 w 144"/>
                  <a:gd name="T7" fmla="*/ 19 h 88"/>
                  <a:gd name="T8" fmla="*/ 92 w 144"/>
                  <a:gd name="T9" fmla="*/ 22 h 88"/>
                  <a:gd name="T10" fmla="*/ 76 w 144"/>
                  <a:gd name="T11" fmla="*/ 25 h 88"/>
                  <a:gd name="T12" fmla="*/ 60 w 144"/>
                  <a:gd name="T13" fmla="*/ 27 h 88"/>
                  <a:gd name="T14" fmla="*/ 39 w 144"/>
                  <a:gd name="T15" fmla="*/ 29 h 88"/>
                  <a:gd name="T16" fmla="*/ 19 w 144"/>
                  <a:gd name="T17" fmla="*/ 29 h 88"/>
                  <a:gd name="T18" fmla="*/ 17 w 144"/>
                  <a:gd name="T19" fmla="*/ 44 h 88"/>
                  <a:gd name="T20" fmla="*/ 12 w 144"/>
                  <a:gd name="T21" fmla="*/ 59 h 88"/>
                  <a:gd name="T22" fmla="*/ 7 w 144"/>
                  <a:gd name="T23" fmla="*/ 71 h 88"/>
                  <a:gd name="T24" fmla="*/ 0 w 144"/>
                  <a:gd name="T25" fmla="*/ 83 h 88"/>
                  <a:gd name="T26" fmla="*/ 12 w 144"/>
                  <a:gd name="T27" fmla="*/ 83 h 88"/>
                  <a:gd name="T28" fmla="*/ 26 w 144"/>
                  <a:gd name="T29" fmla="*/ 84 h 88"/>
                  <a:gd name="T30" fmla="*/ 41 w 144"/>
                  <a:gd name="T31" fmla="*/ 86 h 88"/>
                  <a:gd name="T32" fmla="*/ 53 w 144"/>
                  <a:gd name="T33" fmla="*/ 88 h 88"/>
                  <a:gd name="T34" fmla="*/ 71 w 144"/>
                  <a:gd name="T35" fmla="*/ 78 h 88"/>
                  <a:gd name="T36" fmla="*/ 88 w 144"/>
                  <a:gd name="T37" fmla="*/ 68 h 88"/>
                  <a:gd name="T38" fmla="*/ 103 w 144"/>
                  <a:gd name="T39" fmla="*/ 57 h 88"/>
                  <a:gd name="T40" fmla="*/ 115 w 144"/>
                  <a:gd name="T41" fmla="*/ 46 h 88"/>
                  <a:gd name="T42" fmla="*/ 125 w 144"/>
                  <a:gd name="T43" fmla="*/ 35 h 88"/>
                  <a:gd name="T44" fmla="*/ 134 w 144"/>
                  <a:gd name="T45" fmla="*/ 24 h 88"/>
                  <a:gd name="T46" fmla="*/ 141 w 144"/>
                  <a:gd name="T47" fmla="*/ 12 h 88"/>
                  <a:gd name="T48" fmla="*/ 144 w 144"/>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88">
                    <a:moveTo>
                      <a:pt x="144" y="0"/>
                    </a:moveTo>
                    <a:lnTo>
                      <a:pt x="132" y="7"/>
                    </a:lnTo>
                    <a:lnTo>
                      <a:pt x="120" y="13"/>
                    </a:lnTo>
                    <a:lnTo>
                      <a:pt x="107" y="19"/>
                    </a:lnTo>
                    <a:lnTo>
                      <a:pt x="92" y="22"/>
                    </a:lnTo>
                    <a:lnTo>
                      <a:pt x="76" y="25"/>
                    </a:lnTo>
                    <a:lnTo>
                      <a:pt x="60" y="27"/>
                    </a:lnTo>
                    <a:lnTo>
                      <a:pt x="39" y="29"/>
                    </a:lnTo>
                    <a:lnTo>
                      <a:pt x="19" y="29"/>
                    </a:lnTo>
                    <a:lnTo>
                      <a:pt x="17" y="44"/>
                    </a:lnTo>
                    <a:lnTo>
                      <a:pt x="12" y="59"/>
                    </a:lnTo>
                    <a:lnTo>
                      <a:pt x="7" y="71"/>
                    </a:lnTo>
                    <a:lnTo>
                      <a:pt x="0" y="83"/>
                    </a:lnTo>
                    <a:lnTo>
                      <a:pt x="12" y="83"/>
                    </a:lnTo>
                    <a:lnTo>
                      <a:pt x="26" y="84"/>
                    </a:lnTo>
                    <a:lnTo>
                      <a:pt x="41" y="86"/>
                    </a:lnTo>
                    <a:lnTo>
                      <a:pt x="53" y="88"/>
                    </a:lnTo>
                    <a:lnTo>
                      <a:pt x="71" y="78"/>
                    </a:lnTo>
                    <a:lnTo>
                      <a:pt x="88" y="68"/>
                    </a:lnTo>
                    <a:lnTo>
                      <a:pt x="103" y="57"/>
                    </a:lnTo>
                    <a:lnTo>
                      <a:pt x="115" y="46"/>
                    </a:lnTo>
                    <a:lnTo>
                      <a:pt x="125" y="35"/>
                    </a:lnTo>
                    <a:lnTo>
                      <a:pt x="134" y="24"/>
                    </a:lnTo>
                    <a:lnTo>
                      <a:pt x="141" y="12"/>
                    </a:lnTo>
                    <a:lnTo>
                      <a:pt x="1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10" name="Freeform 270">
                <a:extLst>
                  <a:ext uri="{FF2B5EF4-FFF2-40B4-BE49-F238E27FC236}">
                    <a16:creationId xmlns:a16="http://schemas.microsoft.com/office/drawing/2014/main" id="{61C7E167-6F47-4B3D-A8C3-EB29E0DA9EA7}"/>
                  </a:ext>
                </a:extLst>
              </p:cNvPr>
              <p:cNvSpPr>
                <a:spLocks/>
              </p:cNvSpPr>
              <p:nvPr/>
            </p:nvSpPr>
            <p:spPr bwMode="auto">
              <a:xfrm>
                <a:off x="3785" y="1598"/>
                <a:ext cx="264" cy="344"/>
              </a:xfrm>
              <a:custGeom>
                <a:avLst/>
                <a:gdLst>
                  <a:gd name="T0" fmla="*/ 264 w 264"/>
                  <a:gd name="T1" fmla="*/ 0 h 344"/>
                  <a:gd name="T2" fmla="*/ 252 w 264"/>
                  <a:gd name="T3" fmla="*/ 15 h 344"/>
                  <a:gd name="T4" fmla="*/ 240 w 264"/>
                  <a:gd name="T5" fmla="*/ 28 h 344"/>
                  <a:gd name="T6" fmla="*/ 228 w 264"/>
                  <a:gd name="T7" fmla="*/ 42 h 344"/>
                  <a:gd name="T8" fmla="*/ 215 w 264"/>
                  <a:gd name="T9" fmla="*/ 54 h 344"/>
                  <a:gd name="T10" fmla="*/ 203 w 264"/>
                  <a:gd name="T11" fmla="*/ 64 h 344"/>
                  <a:gd name="T12" fmla="*/ 189 w 264"/>
                  <a:gd name="T13" fmla="*/ 72 h 344"/>
                  <a:gd name="T14" fmla="*/ 178 w 264"/>
                  <a:gd name="T15" fmla="*/ 81 h 344"/>
                  <a:gd name="T16" fmla="*/ 162 w 264"/>
                  <a:gd name="T17" fmla="*/ 88 h 344"/>
                  <a:gd name="T18" fmla="*/ 149 w 264"/>
                  <a:gd name="T19" fmla="*/ 94 h 344"/>
                  <a:gd name="T20" fmla="*/ 134 w 264"/>
                  <a:gd name="T21" fmla="*/ 99 h 344"/>
                  <a:gd name="T22" fmla="*/ 119 w 264"/>
                  <a:gd name="T23" fmla="*/ 103 h 344"/>
                  <a:gd name="T24" fmla="*/ 102 w 264"/>
                  <a:gd name="T25" fmla="*/ 106 h 344"/>
                  <a:gd name="T26" fmla="*/ 66 w 264"/>
                  <a:gd name="T27" fmla="*/ 111 h 344"/>
                  <a:gd name="T28" fmla="*/ 26 w 264"/>
                  <a:gd name="T29" fmla="*/ 113 h 344"/>
                  <a:gd name="T30" fmla="*/ 31 w 264"/>
                  <a:gd name="T31" fmla="*/ 135 h 344"/>
                  <a:gd name="T32" fmla="*/ 36 w 264"/>
                  <a:gd name="T33" fmla="*/ 155 h 344"/>
                  <a:gd name="T34" fmla="*/ 38 w 264"/>
                  <a:gd name="T35" fmla="*/ 174 h 344"/>
                  <a:gd name="T36" fmla="*/ 39 w 264"/>
                  <a:gd name="T37" fmla="*/ 192 h 344"/>
                  <a:gd name="T38" fmla="*/ 41 w 264"/>
                  <a:gd name="T39" fmla="*/ 209 h 344"/>
                  <a:gd name="T40" fmla="*/ 41 w 264"/>
                  <a:gd name="T41" fmla="*/ 226 h 344"/>
                  <a:gd name="T42" fmla="*/ 39 w 264"/>
                  <a:gd name="T43" fmla="*/ 241 h 344"/>
                  <a:gd name="T44" fmla="*/ 38 w 264"/>
                  <a:gd name="T45" fmla="*/ 257 h 344"/>
                  <a:gd name="T46" fmla="*/ 36 w 264"/>
                  <a:gd name="T47" fmla="*/ 270 h 344"/>
                  <a:gd name="T48" fmla="*/ 32 w 264"/>
                  <a:gd name="T49" fmla="*/ 282 h 344"/>
                  <a:gd name="T50" fmla="*/ 29 w 264"/>
                  <a:gd name="T51" fmla="*/ 294 h 344"/>
                  <a:gd name="T52" fmla="*/ 24 w 264"/>
                  <a:gd name="T53" fmla="*/ 304 h 344"/>
                  <a:gd name="T54" fmla="*/ 19 w 264"/>
                  <a:gd name="T55" fmla="*/ 314 h 344"/>
                  <a:gd name="T56" fmla="*/ 12 w 264"/>
                  <a:gd name="T57" fmla="*/ 323 h 344"/>
                  <a:gd name="T58" fmla="*/ 7 w 264"/>
                  <a:gd name="T59" fmla="*/ 329 h 344"/>
                  <a:gd name="T60" fmla="*/ 0 w 264"/>
                  <a:gd name="T61" fmla="*/ 336 h 344"/>
                  <a:gd name="T62" fmla="*/ 17 w 264"/>
                  <a:gd name="T63" fmla="*/ 339 h 344"/>
                  <a:gd name="T64" fmla="*/ 31 w 264"/>
                  <a:gd name="T65" fmla="*/ 339 h 344"/>
                  <a:gd name="T66" fmla="*/ 44 w 264"/>
                  <a:gd name="T67" fmla="*/ 341 h 344"/>
                  <a:gd name="T68" fmla="*/ 61 w 264"/>
                  <a:gd name="T69" fmla="*/ 344 h 344"/>
                  <a:gd name="T70" fmla="*/ 98 w 264"/>
                  <a:gd name="T71" fmla="*/ 304 h 344"/>
                  <a:gd name="T72" fmla="*/ 134 w 264"/>
                  <a:gd name="T73" fmla="*/ 265 h 344"/>
                  <a:gd name="T74" fmla="*/ 149 w 264"/>
                  <a:gd name="T75" fmla="*/ 245 h 344"/>
                  <a:gd name="T76" fmla="*/ 166 w 264"/>
                  <a:gd name="T77" fmla="*/ 224 h 344"/>
                  <a:gd name="T78" fmla="*/ 179 w 264"/>
                  <a:gd name="T79" fmla="*/ 204 h 344"/>
                  <a:gd name="T80" fmla="*/ 193 w 264"/>
                  <a:gd name="T81" fmla="*/ 184 h 344"/>
                  <a:gd name="T82" fmla="*/ 206 w 264"/>
                  <a:gd name="T83" fmla="*/ 162 h 344"/>
                  <a:gd name="T84" fmla="*/ 217 w 264"/>
                  <a:gd name="T85" fmla="*/ 140 h 344"/>
                  <a:gd name="T86" fmla="*/ 228 w 264"/>
                  <a:gd name="T87" fmla="*/ 118 h 344"/>
                  <a:gd name="T88" fmla="*/ 237 w 264"/>
                  <a:gd name="T89" fmla="*/ 96 h 344"/>
                  <a:gd name="T90" fmla="*/ 245 w 264"/>
                  <a:gd name="T91" fmla="*/ 72 h 344"/>
                  <a:gd name="T92" fmla="*/ 252 w 264"/>
                  <a:gd name="T93" fmla="*/ 49 h 344"/>
                  <a:gd name="T94" fmla="*/ 259 w 264"/>
                  <a:gd name="T95" fmla="*/ 25 h 344"/>
                  <a:gd name="T96" fmla="*/ 264 w 264"/>
                  <a:gd name="T97" fmla="*/ 0 h 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344">
                    <a:moveTo>
                      <a:pt x="264" y="0"/>
                    </a:moveTo>
                    <a:lnTo>
                      <a:pt x="252" y="15"/>
                    </a:lnTo>
                    <a:lnTo>
                      <a:pt x="240" y="28"/>
                    </a:lnTo>
                    <a:lnTo>
                      <a:pt x="228" y="42"/>
                    </a:lnTo>
                    <a:lnTo>
                      <a:pt x="215" y="54"/>
                    </a:lnTo>
                    <a:lnTo>
                      <a:pt x="203" y="64"/>
                    </a:lnTo>
                    <a:lnTo>
                      <a:pt x="189" y="72"/>
                    </a:lnTo>
                    <a:lnTo>
                      <a:pt x="178" y="81"/>
                    </a:lnTo>
                    <a:lnTo>
                      <a:pt x="162" y="88"/>
                    </a:lnTo>
                    <a:lnTo>
                      <a:pt x="149" y="94"/>
                    </a:lnTo>
                    <a:lnTo>
                      <a:pt x="134" y="99"/>
                    </a:lnTo>
                    <a:lnTo>
                      <a:pt x="119" y="103"/>
                    </a:lnTo>
                    <a:lnTo>
                      <a:pt x="102" y="106"/>
                    </a:lnTo>
                    <a:lnTo>
                      <a:pt x="66" y="111"/>
                    </a:lnTo>
                    <a:lnTo>
                      <a:pt x="26" y="113"/>
                    </a:lnTo>
                    <a:lnTo>
                      <a:pt x="31" y="135"/>
                    </a:lnTo>
                    <a:lnTo>
                      <a:pt x="36" y="155"/>
                    </a:lnTo>
                    <a:lnTo>
                      <a:pt x="38" y="174"/>
                    </a:lnTo>
                    <a:lnTo>
                      <a:pt x="39" y="192"/>
                    </a:lnTo>
                    <a:lnTo>
                      <a:pt x="41" y="209"/>
                    </a:lnTo>
                    <a:lnTo>
                      <a:pt x="41" y="226"/>
                    </a:lnTo>
                    <a:lnTo>
                      <a:pt x="39" y="241"/>
                    </a:lnTo>
                    <a:lnTo>
                      <a:pt x="38" y="257"/>
                    </a:lnTo>
                    <a:lnTo>
                      <a:pt x="36" y="270"/>
                    </a:lnTo>
                    <a:lnTo>
                      <a:pt x="32" y="282"/>
                    </a:lnTo>
                    <a:lnTo>
                      <a:pt x="29" y="294"/>
                    </a:lnTo>
                    <a:lnTo>
                      <a:pt x="24" y="304"/>
                    </a:lnTo>
                    <a:lnTo>
                      <a:pt x="19" y="314"/>
                    </a:lnTo>
                    <a:lnTo>
                      <a:pt x="12" y="323"/>
                    </a:lnTo>
                    <a:lnTo>
                      <a:pt x="7" y="329"/>
                    </a:lnTo>
                    <a:lnTo>
                      <a:pt x="0" y="336"/>
                    </a:lnTo>
                    <a:lnTo>
                      <a:pt x="17" y="339"/>
                    </a:lnTo>
                    <a:lnTo>
                      <a:pt x="31" y="339"/>
                    </a:lnTo>
                    <a:lnTo>
                      <a:pt x="44" y="341"/>
                    </a:lnTo>
                    <a:lnTo>
                      <a:pt x="61" y="344"/>
                    </a:lnTo>
                    <a:lnTo>
                      <a:pt x="98" y="304"/>
                    </a:lnTo>
                    <a:lnTo>
                      <a:pt x="134" y="265"/>
                    </a:lnTo>
                    <a:lnTo>
                      <a:pt x="149" y="245"/>
                    </a:lnTo>
                    <a:lnTo>
                      <a:pt x="166" y="224"/>
                    </a:lnTo>
                    <a:lnTo>
                      <a:pt x="179" y="204"/>
                    </a:lnTo>
                    <a:lnTo>
                      <a:pt x="193" y="184"/>
                    </a:lnTo>
                    <a:lnTo>
                      <a:pt x="206" y="162"/>
                    </a:lnTo>
                    <a:lnTo>
                      <a:pt x="217" y="140"/>
                    </a:lnTo>
                    <a:lnTo>
                      <a:pt x="228" y="118"/>
                    </a:lnTo>
                    <a:lnTo>
                      <a:pt x="237" y="96"/>
                    </a:lnTo>
                    <a:lnTo>
                      <a:pt x="245" y="72"/>
                    </a:lnTo>
                    <a:lnTo>
                      <a:pt x="252" y="49"/>
                    </a:lnTo>
                    <a:lnTo>
                      <a:pt x="259" y="25"/>
                    </a:lnTo>
                    <a:lnTo>
                      <a:pt x="26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11" name="Freeform 271">
                <a:extLst>
                  <a:ext uri="{FF2B5EF4-FFF2-40B4-BE49-F238E27FC236}">
                    <a16:creationId xmlns:a16="http://schemas.microsoft.com/office/drawing/2014/main" id="{1953B8C3-4923-46BB-B3F1-15BCE7F6DAEA}"/>
                  </a:ext>
                </a:extLst>
              </p:cNvPr>
              <p:cNvSpPr>
                <a:spLocks/>
              </p:cNvSpPr>
              <p:nvPr/>
            </p:nvSpPr>
            <p:spPr bwMode="auto">
              <a:xfrm>
                <a:off x="1800" y="1564"/>
                <a:ext cx="147" cy="91"/>
              </a:xfrm>
              <a:custGeom>
                <a:avLst/>
                <a:gdLst>
                  <a:gd name="T0" fmla="*/ 147 w 147"/>
                  <a:gd name="T1" fmla="*/ 0 h 91"/>
                  <a:gd name="T2" fmla="*/ 135 w 147"/>
                  <a:gd name="T3" fmla="*/ 8 h 91"/>
                  <a:gd name="T4" fmla="*/ 123 w 147"/>
                  <a:gd name="T5" fmla="*/ 15 h 91"/>
                  <a:gd name="T6" fmla="*/ 110 w 147"/>
                  <a:gd name="T7" fmla="*/ 20 h 91"/>
                  <a:gd name="T8" fmla="*/ 94 w 147"/>
                  <a:gd name="T9" fmla="*/ 25 h 91"/>
                  <a:gd name="T10" fmla="*/ 79 w 147"/>
                  <a:gd name="T11" fmla="*/ 29 h 91"/>
                  <a:gd name="T12" fmla="*/ 61 w 147"/>
                  <a:gd name="T13" fmla="*/ 30 h 91"/>
                  <a:gd name="T14" fmla="*/ 40 w 147"/>
                  <a:gd name="T15" fmla="*/ 32 h 91"/>
                  <a:gd name="T16" fmla="*/ 20 w 147"/>
                  <a:gd name="T17" fmla="*/ 30 h 91"/>
                  <a:gd name="T18" fmla="*/ 15 w 147"/>
                  <a:gd name="T19" fmla="*/ 52 h 91"/>
                  <a:gd name="T20" fmla="*/ 12 w 147"/>
                  <a:gd name="T21" fmla="*/ 68 h 91"/>
                  <a:gd name="T22" fmla="*/ 5 w 147"/>
                  <a:gd name="T23" fmla="*/ 78 h 91"/>
                  <a:gd name="T24" fmla="*/ 0 w 147"/>
                  <a:gd name="T25" fmla="*/ 88 h 91"/>
                  <a:gd name="T26" fmla="*/ 13 w 147"/>
                  <a:gd name="T27" fmla="*/ 88 h 91"/>
                  <a:gd name="T28" fmla="*/ 27 w 147"/>
                  <a:gd name="T29" fmla="*/ 90 h 91"/>
                  <a:gd name="T30" fmla="*/ 40 w 147"/>
                  <a:gd name="T31" fmla="*/ 91 h 91"/>
                  <a:gd name="T32" fmla="*/ 52 w 147"/>
                  <a:gd name="T33" fmla="*/ 91 h 91"/>
                  <a:gd name="T34" fmla="*/ 71 w 147"/>
                  <a:gd name="T35" fmla="*/ 81 h 91"/>
                  <a:gd name="T36" fmla="*/ 89 w 147"/>
                  <a:gd name="T37" fmla="*/ 71 h 91"/>
                  <a:gd name="T38" fmla="*/ 105 w 147"/>
                  <a:gd name="T39" fmla="*/ 61 h 91"/>
                  <a:gd name="T40" fmla="*/ 116 w 147"/>
                  <a:gd name="T41" fmla="*/ 49 h 91"/>
                  <a:gd name="T42" fmla="*/ 128 w 147"/>
                  <a:gd name="T43" fmla="*/ 37 h 91"/>
                  <a:gd name="T44" fmla="*/ 137 w 147"/>
                  <a:gd name="T45" fmla="*/ 25 h 91"/>
                  <a:gd name="T46" fmla="*/ 143 w 147"/>
                  <a:gd name="T47" fmla="*/ 13 h 91"/>
                  <a:gd name="T48" fmla="*/ 147 w 147"/>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1">
                    <a:moveTo>
                      <a:pt x="147" y="0"/>
                    </a:moveTo>
                    <a:lnTo>
                      <a:pt x="135" y="8"/>
                    </a:lnTo>
                    <a:lnTo>
                      <a:pt x="123" y="15"/>
                    </a:lnTo>
                    <a:lnTo>
                      <a:pt x="110" y="20"/>
                    </a:lnTo>
                    <a:lnTo>
                      <a:pt x="94" y="25"/>
                    </a:lnTo>
                    <a:lnTo>
                      <a:pt x="79" y="29"/>
                    </a:lnTo>
                    <a:lnTo>
                      <a:pt x="61" y="30"/>
                    </a:lnTo>
                    <a:lnTo>
                      <a:pt x="40" y="32"/>
                    </a:lnTo>
                    <a:lnTo>
                      <a:pt x="20" y="30"/>
                    </a:lnTo>
                    <a:lnTo>
                      <a:pt x="15" y="52"/>
                    </a:lnTo>
                    <a:lnTo>
                      <a:pt x="12" y="68"/>
                    </a:lnTo>
                    <a:lnTo>
                      <a:pt x="5" y="78"/>
                    </a:lnTo>
                    <a:lnTo>
                      <a:pt x="0" y="88"/>
                    </a:lnTo>
                    <a:lnTo>
                      <a:pt x="13" y="88"/>
                    </a:lnTo>
                    <a:lnTo>
                      <a:pt x="27" y="90"/>
                    </a:lnTo>
                    <a:lnTo>
                      <a:pt x="40" y="91"/>
                    </a:lnTo>
                    <a:lnTo>
                      <a:pt x="52" y="91"/>
                    </a:lnTo>
                    <a:lnTo>
                      <a:pt x="71" y="81"/>
                    </a:lnTo>
                    <a:lnTo>
                      <a:pt x="89" y="71"/>
                    </a:lnTo>
                    <a:lnTo>
                      <a:pt x="105" y="61"/>
                    </a:lnTo>
                    <a:lnTo>
                      <a:pt x="116" y="49"/>
                    </a:lnTo>
                    <a:lnTo>
                      <a:pt x="128" y="37"/>
                    </a:lnTo>
                    <a:lnTo>
                      <a:pt x="137" y="25"/>
                    </a:lnTo>
                    <a:lnTo>
                      <a:pt x="143" y="13"/>
                    </a:lnTo>
                    <a:lnTo>
                      <a:pt x="147"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12" name="Freeform 272">
                <a:extLst>
                  <a:ext uri="{FF2B5EF4-FFF2-40B4-BE49-F238E27FC236}">
                    <a16:creationId xmlns:a16="http://schemas.microsoft.com/office/drawing/2014/main" id="{A473F0D6-1784-4779-A75D-4E1ED19A5CD1}"/>
                  </a:ext>
                </a:extLst>
              </p:cNvPr>
              <p:cNvSpPr>
                <a:spLocks/>
              </p:cNvSpPr>
              <p:nvPr/>
            </p:nvSpPr>
            <p:spPr bwMode="auto">
              <a:xfrm>
                <a:off x="3807" y="1596"/>
                <a:ext cx="252" cy="367"/>
              </a:xfrm>
              <a:custGeom>
                <a:avLst/>
                <a:gdLst>
                  <a:gd name="T0" fmla="*/ 252 w 252"/>
                  <a:gd name="T1" fmla="*/ 0 h 367"/>
                  <a:gd name="T2" fmla="*/ 228 w 252"/>
                  <a:gd name="T3" fmla="*/ 30 h 367"/>
                  <a:gd name="T4" fmla="*/ 205 w 252"/>
                  <a:gd name="T5" fmla="*/ 56 h 367"/>
                  <a:gd name="T6" fmla="*/ 193 w 252"/>
                  <a:gd name="T7" fmla="*/ 68 h 367"/>
                  <a:gd name="T8" fmla="*/ 181 w 252"/>
                  <a:gd name="T9" fmla="*/ 78 h 367"/>
                  <a:gd name="T10" fmla="*/ 167 w 252"/>
                  <a:gd name="T11" fmla="*/ 86 h 367"/>
                  <a:gd name="T12" fmla="*/ 154 w 252"/>
                  <a:gd name="T13" fmla="*/ 95 h 367"/>
                  <a:gd name="T14" fmla="*/ 140 w 252"/>
                  <a:gd name="T15" fmla="*/ 101 h 367"/>
                  <a:gd name="T16" fmla="*/ 127 w 252"/>
                  <a:gd name="T17" fmla="*/ 107 h 367"/>
                  <a:gd name="T18" fmla="*/ 110 w 252"/>
                  <a:gd name="T19" fmla="*/ 112 h 367"/>
                  <a:gd name="T20" fmla="*/ 95 w 252"/>
                  <a:gd name="T21" fmla="*/ 115 h 367"/>
                  <a:gd name="T22" fmla="*/ 78 w 252"/>
                  <a:gd name="T23" fmla="*/ 118 h 367"/>
                  <a:gd name="T24" fmla="*/ 59 w 252"/>
                  <a:gd name="T25" fmla="*/ 120 h 367"/>
                  <a:gd name="T26" fmla="*/ 39 w 252"/>
                  <a:gd name="T27" fmla="*/ 122 h 367"/>
                  <a:gd name="T28" fmla="*/ 19 w 252"/>
                  <a:gd name="T29" fmla="*/ 123 h 367"/>
                  <a:gd name="T30" fmla="*/ 26 w 252"/>
                  <a:gd name="T31" fmla="*/ 161 h 367"/>
                  <a:gd name="T32" fmla="*/ 27 w 252"/>
                  <a:gd name="T33" fmla="*/ 194 h 367"/>
                  <a:gd name="T34" fmla="*/ 27 w 252"/>
                  <a:gd name="T35" fmla="*/ 226 h 367"/>
                  <a:gd name="T36" fmla="*/ 26 w 252"/>
                  <a:gd name="T37" fmla="*/ 254 h 367"/>
                  <a:gd name="T38" fmla="*/ 21 w 252"/>
                  <a:gd name="T39" fmla="*/ 279 h 367"/>
                  <a:gd name="T40" fmla="*/ 14 w 252"/>
                  <a:gd name="T41" fmla="*/ 303 h 367"/>
                  <a:gd name="T42" fmla="*/ 7 w 252"/>
                  <a:gd name="T43" fmla="*/ 326 h 367"/>
                  <a:gd name="T44" fmla="*/ 0 w 252"/>
                  <a:gd name="T45" fmla="*/ 346 h 367"/>
                  <a:gd name="T46" fmla="*/ 22 w 252"/>
                  <a:gd name="T47" fmla="*/ 352 h 367"/>
                  <a:gd name="T48" fmla="*/ 48 w 252"/>
                  <a:gd name="T49" fmla="*/ 357 h 367"/>
                  <a:gd name="T50" fmla="*/ 73 w 252"/>
                  <a:gd name="T51" fmla="*/ 362 h 367"/>
                  <a:gd name="T52" fmla="*/ 97 w 252"/>
                  <a:gd name="T53" fmla="*/ 367 h 367"/>
                  <a:gd name="T54" fmla="*/ 115 w 252"/>
                  <a:gd name="T55" fmla="*/ 346 h 367"/>
                  <a:gd name="T56" fmla="*/ 132 w 252"/>
                  <a:gd name="T57" fmla="*/ 325 h 367"/>
                  <a:gd name="T58" fmla="*/ 149 w 252"/>
                  <a:gd name="T59" fmla="*/ 303 h 367"/>
                  <a:gd name="T60" fmla="*/ 164 w 252"/>
                  <a:gd name="T61" fmla="*/ 279 h 367"/>
                  <a:gd name="T62" fmla="*/ 178 w 252"/>
                  <a:gd name="T63" fmla="*/ 257 h 367"/>
                  <a:gd name="T64" fmla="*/ 191 w 252"/>
                  <a:gd name="T65" fmla="*/ 233 h 367"/>
                  <a:gd name="T66" fmla="*/ 203 w 252"/>
                  <a:gd name="T67" fmla="*/ 210 h 367"/>
                  <a:gd name="T68" fmla="*/ 213 w 252"/>
                  <a:gd name="T69" fmla="*/ 184 h 367"/>
                  <a:gd name="T70" fmla="*/ 222 w 252"/>
                  <a:gd name="T71" fmla="*/ 161 h 367"/>
                  <a:gd name="T72" fmla="*/ 228 w 252"/>
                  <a:gd name="T73" fmla="*/ 137 h 367"/>
                  <a:gd name="T74" fmla="*/ 235 w 252"/>
                  <a:gd name="T75" fmla="*/ 113 h 367"/>
                  <a:gd name="T76" fmla="*/ 242 w 252"/>
                  <a:gd name="T77" fmla="*/ 90 h 367"/>
                  <a:gd name="T78" fmla="*/ 245 w 252"/>
                  <a:gd name="T79" fmla="*/ 66 h 367"/>
                  <a:gd name="T80" fmla="*/ 249 w 252"/>
                  <a:gd name="T81" fmla="*/ 44 h 367"/>
                  <a:gd name="T82" fmla="*/ 252 w 252"/>
                  <a:gd name="T83" fmla="*/ 22 h 367"/>
                  <a:gd name="T84" fmla="*/ 252 w 252"/>
                  <a:gd name="T85" fmla="*/ 0 h 3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2" h="367">
                    <a:moveTo>
                      <a:pt x="252" y="0"/>
                    </a:moveTo>
                    <a:lnTo>
                      <a:pt x="228" y="30"/>
                    </a:lnTo>
                    <a:lnTo>
                      <a:pt x="205" y="56"/>
                    </a:lnTo>
                    <a:lnTo>
                      <a:pt x="193" y="68"/>
                    </a:lnTo>
                    <a:lnTo>
                      <a:pt x="181" y="78"/>
                    </a:lnTo>
                    <a:lnTo>
                      <a:pt x="167" y="86"/>
                    </a:lnTo>
                    <a:lnTo>
                      <a:pt x="154" y="95"/>
                    </a:lnTo>
                    <a:lnTo>
                      <a:pt x="140" y="101"/>
                    </a:lnTo>
                    <a:lnTo>
                      <a:pt x="127" y="107"/>
                    </a:lnTo>
                    <a:lnTo>
                      <a:pt x="110" y="112"/>
                    </a:lnTo>
                    <a:lnTo>
                      <a:pt x="95" y="115"/>
                    </a:lnTo>
                    <a:lnTo>
                      <a:pt x="78" y="118"/>
                    </a:lnTo>
                    <a:lnTo>
                      <a:pt x="59" y="120"/>
                    </a:lnTo>
                    <a:lnTo>
                      <a:pt x="39" y="122"/>
                    </a:lnTo>
                    <a:lnTo>
                      <a:pt x="19" y="123"/>
                    </a:lnTo>
                    <a:lnTo>
                      <a:pt x="26" y="161"/>
                    </a:lnTo>
                    <a:lnTo>
                      <a:pt x="27" y="194"/>
                    </a:lnTo>
                    <a:lnTo>
                      <a:pt x="27" y="226"/>
                    </a:lnTo>
                    <a:lnTo>
                      <a:pt x="26" y="254"/>
                    </a:lnTo>
                    <a:lnTo>
                      <a:pt x="21" y="279"/>
                    </a:lnTo>
                    <a:lnTo>
                      <a:pt x="14" y="303"/>
                    </a:lnTo>
                    <a:lnTo>
                      <a:pt x="7" y="326"/>
                    </a:lnTo>
                    <a:lnTo>
                      <a:pt x="0" y="346"/>
                    </a:lnTo>
                    <a:lnTo>
                      <a:pt x="22" y="352"/>
                    </a:lnTo>
                    <a:lnTo>
                      <a:pt x="48" y="357"/>
                    </a:lnTo>
                    <a:lnTo>
                      <a:pt x="73" y="362"/>
                    </a:lnTo>
                    <a:lnTo>
                      <a:pt x="97" y="367"/>
                    </a:lnTo>
                    <a:lnTo>
                      <a:pt x="115" y="346"/>
                    </a:lnTo>
                    <a:lnTo>
                      <a:pt x="132" y="325"/>
                    </a:lnTo>
                    <a:lnTo>
                      <a:pt x="149" y="303"/>
                    </a:lnTo>
                    <a:lnTo>
                      <a:pt x="164" y="279"/>
                    </a:lnTo>
                    <a:lnTo>
                      <a:pt x="178" y="257"/>
                    </a:lnTo>
                    <a:lnTo>
                      <a:pt x="191" y="233"/>
                    </a:lnTo>
                    <a:lnTo>
                      <a:pt x="203" y="210"/>
                    </a:lnTo>
                    <a:lnTo>
                      <a:pt x="213" y="184"/>
                    </a:lnTo>
                    <a:lnTo>
                      <a:pt x="222" y="161"/>
                    </a:lnTo>
                    <a:lnTo>
                      <a:pt x="228" y="137"/>
                    </a:lnTo>
                    <a:lnTo>
                      <a:pt x="235" y="113"/>
                    </a:lnTo>
                    <a:lnTo>
                      <a:pt x="242" y="90"/>
                    </a:lnTo>
                    <a:lnTo>
                      <a:pt x="245" y="66"/>
                    </a:lnTo>
                    <a:lnTo>
                      <a:pt x="249" y="44"/>
                    </a:lnTo>
                    <a:lnTo>
                      <a:pt x="252" y="22"/>
                    </a:lnTo>
                    <a:lnTo>
                      <a:pt x="252"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13" name="Freeform 273">
                <a:extLst>
                  <a:ext uri="{FF2B5EF4-FFF2-40B4-BE49-F238E27FC236}">
                    <a16:creationId xmlns:a16="http://schemas.microsoft.com/office/drawing/2014/main" id="{9142029A-C234-4215-A60E-0728BF01FD26}"/>
                  </a:ext>
                </a:extLst>
              </p:cNvPr>
              <p:cNvSpPr>
                <a:spLocks/>
              </p:cNvSpPr>
              <p:nvPr/>
            </p:nvSpPr>
            <p:spPr bwMode="auto">
              <a:xfrm>
                <a:off x="1704" y="1540"/>
                <a:ext cx="234" cy="88"/>
              </a:xfrm>
              <a:custGeom>
                <a:avLst/>
                <a:gdLst>
                  <a:gd name="T0" fmla="*/ 234 w 234"/>
                  <a:gd name="T1" fmla="*/ 0 h 88"/>
                  <a:gd name="T2" fmla="*/ 221 w 234"/>
                  <a:gd name="T3" fmla="*/ 0 h 88"/>
                  <a:gd name="T4" fmla="*/ 209 w 234"/>
                  <a:gd name="T5" fmla="*/ 4 h 88"/>
                  <a:gd name="T6" fmla="*/ 0 w 23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88">
                    <a:moveTo>
                      <a:pt x="234" y="0"/>
                    </a:moveTo>
                    <a:lnTo>
                      <a:pt x="221" y="0"/>
                    </a:lnTo>
                    <a:lnTo>
                      <a:pt x="209" y="4"/>
                    </a:lnTo>
                    <a:lnTo>
                      <a:pt x="0" y="8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14" name="Freeform 274">
                <a:extLst>
                  <a:ext uri="{FF2B5EF4-FFF2-40B4-BE49-F238E27FC236}">
                    <a16:creationId xmlns:a16="http://schemas.microsoft.com/office/drawing/2014/main" id="{577130D4-2B0D-4009-9F0C-A4FF83DAE8C6}"/>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15" name="Freeform 275">
                <a:extLst>
                  <a:ext uri="{FF2B5EF4-FFF2-40B4-BE49-F238E27FC236}">
                    <a16:creationId xmlns:a16="http://schemas.microsoft.com/office/drawing/2014/main" id="{E0915E94-8A50-45BA-8F8E-E5A23BEEC3B3}"/>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16" name="Freeform 276">
                <a:extLst>
                  <a:ext uri="{FF2B5EF4-FFF2-40B4-BE49-F238E27FC236}">
                    <a16:creationId xmlns:a16="http://schemas.microsoft.com/office/drawing/2014/main" id="{B3C4231E-B096-436C-B9B1-81F047F2D2B7}"/>
                  </a:ext>
                </a:extLst>
              </p:cNvPr>
              <p:cNvSpPr>
                <a:spLocks/>
              </p:cNvSpPr>
              <p:nvPr/>
            </p:nvSpPr>
            <p:spPr bwMode="auto">
              <a:xfrm>
                <a:off x="1209" y="1795"/>
                <a:ext cx="3422" cy="717"/>
              </a:xfrm>
              <a:custGeom>
                <a:avLst/>
                <a:gdLst>
                  <a:gd name="T0" fmla="*/ 3422 w 3422"/>
                  <a:gd name="T1" fmla="*/ 565 h 717"/>
                  <a:gd name="T2" fmla="*/ 3416 w 3422"/>
                  <a:gd name="T3" fmla="*/ 585 h 717"/>
                  <a:gd name="T4" fmla="*/ 3410 w 3422"/>
                  <a:gd name="T5" fmla="*/ 605 h 717"/>
                  <a:gd name="T6" fmla="*/ 3402 w 3422"/>
                  <a:gd name="T7" fmla="*/ 626 h 717"/>
                  <a:gd name="T8" fmla="*/ 3394 w 3422"/>
                  <a:gd name="T9" fmla="*/ 646 h 717"/>
                  <a:gd name="T10" fmla="*/ 3383 w 3422"/>
                  <a:gd name="T11" fmla="*/ 663 h 717"/>
                  <a:gd name="T12" fmla="*/ 3372 w 3422"/>
                  <a:gd name="T13" fmla="*/ 678 h 717"/>
                  <a:gd name="T14" fmla="*/ 3367 w 3422"/>
                  <a:gd name="T15" fmla="*/ 685 h 717"/>
                  <a:gd name="T16" fmla="*/ 3360 w 3422"/>
                  <a:gd name="T17" fmla="*/ 692 h 717"/>
                  <a:gd name="T18" fmla="*/ 3353 w 3422"/>
                  <a:gd name="T19" fmla="*/ 697 h 717"/>
                  <a:gd name="T20" fmla="*/ 3346 w 3422"/>
                  <a:gd name="T21" fmla="*/ 700 h 717"/>
                  <a:gd name="T22" fmla="*/ 3323 w 3422"/>
                  <a:gd name="T23" fmla="*/ 707 h 717"/>
                  <a:gd name="T24" fmla="*/ 3299 w 3422"/>
                  <a:gd name="T25" fmla="*/ 712 h 717"/>
                  <a:gd name="T26" fmla="*/ 3274 w 3422"/>
                  <a:gd name="T27" fmla="*/ 715 h 717"/>
                  <a:gd name="T28" fmla="*/ 3247 w 3422"/>
                  <a:gd name="T29" fmla="*/ 717 h 717"/>
                  <a:gd name="T30" fmla="*/ 3218 w 3422"/>
                  <a:gd name="T31" fmla="*/ 717 h 717"/>
                  <a:gd name="T32" fmla="*/ 3188 w 3422"/>
                  <a:gd name="T33" fmla="*/ 717 h 717"/>
                  <a:gd name="T34" fmla="*/ 3157 w 3422"/>
                  <a:gd name="T35" fmla="*/ 717 h 717"/>
                  <a:gd name="T36" fmla="*/ 3127 w 3422"/>
                  <a:gd name="T37" fmla="*/ 714 h 717"/>
                  <a:gd name="T38" fmla="*/ 3061 w 3422"/>
                  <a:gd name="T39" fmla="*/ 709 h 717"/>
                  <a:gd name="T40" fmla="*/ 2995 w 3422"/>
                  <a:gd name="T41" fmla="*/ 700 h 717"/>
                  <a:gd name="T42" fmla="*/ 2926 w 3422"/>
                  <a:gd name="T43" fmla="*/ 690 h 717"/>
                  <a:gd name="T44" fmla="*/ 2857 w 3422"/>
                  <a:gd name="T45" fmla="*/ 680 h 717"/>
                  <a:gd name="T46" fmla="*/ 2784 w 3422"/>
                  <a:gd name="T47" fmla="*/ 666 h 717"/>
                  <a:gd name="T48" fmla="*/ 2713 w 3422"/>
                  <a:gd name="T49" fmla="*/ 653 h 717"/>
                  <a:gd name="T50" fmla="*/ 2644 w 3422"/>
                  <a:gd name="T51" fmla="*/ 638 h 717"/>
                  <a:gd name="T52" fmla="*/ 2573 w 3422"/>
                  <a:gd name="T53" fmla="*/ 622 h 717"/>
                  <a:gd name="T54" fmla="*/ 2504 w 3422"/>
                  <a:gd name="T55" fmla="*/ 607 h 717"/>
                  <a:gd name="T56" fmla="*/ 2436 w 3422"/>
                  <a:gd name="T57" fmla="*/ 592 h 717"/>
                  <a:gd name="T58" fmla="*/ 2367 w 3422"/>
                  <a:gd name="T59" fmla="*/ 577 h 717"/>
                  <a:gd name="T60" fmla="*/ 2296 w 3422"/>
                  <a:gd name="T61" fmla="*/ 563 h 717"/>
                  <a:gd name="T62" fmla="*/ 1427 w 3422"/>
                  <a:gd name="T63" fmla="*/ 357 h 717"/>
                  <a:gd name="T64" fmla="*/ 0 w 3422"/>
                  <a:gd name="T65" fmla="*/ 9 h 717"/>
                  <a:gd name="T66" fmla="*/ 0 w 3422"/>
                  <a:gd name="T67" fmla="*/ 0 h 717"/>
                  <a:gd name="T68" fmla="*/ 2375 w 3422"/>
                  <a:gd name="T69" fmla="*/ 499 h 717"/>
                  <a:gd name="T70" fmla="*/ 2387 w 3422"/>
                  <a:gd name="T71" fmla="*/ 502 h 717"/>
                  <a:gd name="T72" fmla="*/ 2391 w 3422"/>
                  <a:gd name="T73" fmla="*/ 504 h 717"/>
                  <a:gd name="T74" fmla="*/ 2391 w 3422"/>
                  <a:gd name="T75" fmla="*/ 506 h 717"/>
                  <a:gd name="T76" fmla="*/ 2387 w 3422"/>
                  <a:gd name="T77" fmla="*/ 507 h 717"/>
                  <a:gd name="T78" fmla="*/ 2384 w 3422"/>
                  <a:gd name="T79" fmla="*/ 507 h 717"/>
                  <a:gd name="T80" fmla="*/ 2384 w 3422"/>
                  <a:gd name="T81" fmla="*/ 509 h 717"/>
                  <a:gd name="T82" fmla="*/ 2387 w 3422"/>
                  <a:gd name="T83" fmla="*/ 511 h 717"/>
                  <a:gd name="T84" fmla="*/ 2399 w 3422"/>
                  <a:gd name="T85" fmla="*/ 512 h 717"/>
                  <a:gd name="T86" fmla="*/ 2487 w 3422"/>
                  <a:gd name="T87" fmla="*/ 524 h 717"/>
                  <a:gd name="T88" fmla="*/ 2600 w 3422"/>
                  <a:gd name="T89" fmla="*/ 536 h 717"/>
                  <a:gd name="T90" fmla="*/ 2722 w 3422"/>
                  <a:gd name="T91" fmla="*/ 546 h 717"/>
                  <a:gd name="T92" fmla="*/ 2847 w 3422"/>
                  <a:gd name="T93" fmla="*/ 555 h 717"/>
                  <a:gd name="T94" fmla="*/ 2971 w 3422"/>
                  <a:gd name="T95" fmla="*/ 560 h 717"/>
                  <a:gd name="T96" fmla="*/ 3034 w 3422"/>
                  <a:gd name="T97" fmla="*/ 561 h 717"/>
                  <a:gd name="T98" fmla="*/ 3095 w 3422"/>
                  <a:gd name="T99" fmla="*/ 561 h 717"/>
                  <a:gd name="T100" fmla="*/ 3152 w 3422"/>
                  <a:gd name="T101" fmla="*/ 561 h 717"/>
                  <a:gd name="T102" fmla="*/ 3210 w 3422"/>
                  <a:gd name="T103" fmla="*/ 560 h 717"/>
                  <a:gd name="T104" fmla="*/ 3264 w 3422"/>
                  <a:gd name="T105" fmla="*/ 556 h 717"/>
                  <a:gd name="T106" fmla="*/ 3314 w 3422"/>
                  <a:gd name="T107" fmla="*/ 553 h 717"/>
                  <a:gd name="T108" fmla="*/ 3361 w 3422"/>
                  <a:gd name="T109" fmla="*/ 548 h 717"/>
                  <a:gd name="T110" fmla="*/ 3404 w 3422"/>
                  <a:gd name="T111" fmla="*/ 540 h 717"/>
                  <a:gd name="T112" fmla="*/ 3407 w 3422"/>
                  <a:gd name="T113" fmla="*/ 546 h 717"/>
                  <a:gd name="T114" fmla="*/ 3410 w 3422"/>
                  <a:gd name="T115" fmla="*/ 553 h 717"/>
                  <a:gd name="T116" fmla="*/ 3416 w 3422"/>
                  <a:gd name="T117" fmla="*/ 560 h 717"/>
                  <a:gd name="T118" fmla="*/ 3422 w 3422"/>
                  <a:gd name="T119" fmla="*/ 565 h 7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22" h="717">
                    <a:moveTo>
                      <a:pt x="3422" y="565"/>
                    </a:moveTo>
                    <a:lnTo>
                      <a:pt x="3416" y="585"/>
                    </a:lnTo>
                    <a:lnTo>
                      <a:pt x="3410" y="605"/>
                    </a:lnTo>
                    <a:lnTo>
                      <a:pt x="3402" y="626"/>
                    </a:lnTo>
                    <a:lnTo>
                      <a:pt x="3394" y="646"/>
                    </a:lnTo>
                    <a:lnTo>
                      <a:pt x="3383" y="663"/>
                    </a:lnTo>
                    <a:lnTo>
                      <a:pt x="3372" y="678"/>
                    </a:lnTo>
                    <a:lnTo>
                      <a:pt x="3367" y="685"/>
                    </a:lnTo>
                    <a:lnTo>
                      <a:pt x="3360" y="692"/>
                    </a:lnTo>
                    <a:lnTo>
                      <a:pt x="3353" y="697"/>
                    </a:lnTo>
                    <a:lnTo>
                      <a:pt x="3346" y="700"/>
                    </a:lnTo>
                    <a:lnTo>
                      <a:pt x="3323" y="707"/>
                    </a:lnTo>
                    <a:lnTo>
                      <a:pt x="3299" y="712"/>
                    </a:lnTo>
                    <a:lnTo>
                      <a:pt x="3274" y="715"/>
                    </a:lnTo>
                    <a:lnTo>
                      <a:pt x="3247" y="717"/>
                    </a:lnTo>
                    <a:lnTo>
                      <a:pt x="3218" y="717"/>
                    </a:lnTo>
                    <a:lnTo>
                      <a:pt x="3188" y="717"/>
                    </a:lnTo>
                    <a:lnTo>
                      <a:pt x="3157" y="717"/>
                    </a:lnTo>
                    <a:lnTo>
                      <a:pt x="3127" y="714"/>
                    </a:lnTo>
                    <a:lnTo>
                      <a:pt x="3061" y="709"/>
                    </a:lnTo>
                    <a:lnTo>
                      <a:pt x="2995" y="700"/>
                    </a:lnTo>
                    <a:lnTo>
                      <a:pt x="2926" y="690"/>
                    </a:lnTo>
                    <a:lnTo>
                      <a:pt x="2857" y="680"/>
                    </a:lnTo>
                    <a:lnTo>
                      <a:pt x="2784" y="666"/>
                    </a:lnTo>
                    <a:lnTo>
                      <a:pt x="2713" y="653"/>
                    </a:lnTo>
                    <a:lnTo>
                      <a:pt x="2644" y="638"/>
                    </a:lnTo>
                    <a:lnTo>
                      <a:pt x="2573" y="622"/>
                    </a:lnTo>
                    <a:lnTo>
                      <a:pt x="2504" y="607"/>
                    </a:lnTo>
                    <a:lnTo>
                      <a:pt x="2436" y="592"/>
                    </a:lnTo>
                    <a:lnTo>
                      <a:pt x="2367" y="577"/>
                    </a:lnTo>
                    <a:lnTo>
                      <a:pt x="2296" y="563"/>
                    </a:lnTo>
                    <a:lnTo>
                      <a:pt x="1427" y="357"/>
                    </a:lnTo>
                    <a:lnTo>
                      <a:pt x="0" y="9"/>
                    </a:lnTo>
                    <a:lnTo>
                      <a:pt x="0" y="0"/>
                    </a:lnTo>
                    <a:lnTo>
                      <a:pt x="2375" y="499"/>
                    </a:lnTo>
                    <a:lnTo>
                      <a:pt x="2387" y="502"/>
                    </a:lnTo>
                    <a:lnTo>
                      <a:pt x="2391" y="504"/>
                    </a:lnTo>
                    <a:lnTo>
                      <a:pt x="2391" y="506"/>
                    </a:lnTo>
                    <a:lnTo>
                      <a:pt x="2387" y="507"/>
                    </a:lnTo>
                    <a:lnTo>
                      <a:pt x="2384" y="507"/>
                    </a:lnTo>
                    <a:lnTo>
                      <a:pt x="2384" y="509"/>
                    </a:lnTo>
                    <a:lnTo>
                      <a:pt x="2387" y="511"/>
                    </a:lnTo>
                    <a:lnTo>
                      <a:pt x="2399" y="512"/>
                    </a:lnTo>
                    <a:lnTo>
                      <a:pt x="2487" y="524"/>
                    </a:lnTo>
                    <a:lnTo>
                      <a:pt x="2600" y="536"/>
                    </a:lnTo>
                    <a:lnTo>
                      <a:pt x="2722" y="546"/>
                    </a:lnTo>
                    <a:lnTo>
                      <a:pt x="2847" y="555"/>
                    </a:lnTo>
                    <a:lnTo>
                      <a:pt x="2971" y="560"/>
                    </a:lnTo>
                    <a:lnTo>
                      <a:pt x="3034" y="561"/>
                    </a:lnTo>
                    <a:lnTo>
                      <a:pt x="3095" y="561"/>
                    </a:lnTo>
                    <a:lnTo>
                      <a:pt x="3152" y="561"/>
                    </a:lnTo>
                    <a:lnTo>
                      <a:pt x="3210" y="560"/>
                    </a:lnTo>
                    <a:lnTo>
                      <a:pt x="3264" y="556"/>
                    </a:lnTo>
                    <a:lnTo>
                      <a:pt x="3314" y="553"/>
                    </a:lnTo>
                    <a:lnTo>
                      <a:pt x="3361" y="548"/>
                    </a:lnTo>
                    <a:lnTo>
                      <a:pt x="3404" y="540"/>
                    </a:lnTo>
                    <a:lnTo>
                      <a:pt x="3407" y="546"/>
                    </a:lnTo>
                    <a:lnTo>
                      <a:pt x="3410" y="553"/>
                    </a:lnTo>
                    <a:lnTo>
                      <a:pt x="3416" y="560"/>
                    </a:lnTo>
                    <a:lnTo>
                      <a:pt x="3422" y="565"/>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17" name="Freeform 277">
                <a:extLst>
                  <a:ext uri="{FF2B5EF4-FFF2-40B4-BE49-F238E27FC236}">
                    <a16:creationId xmlns:a16="http://schemas.microsoft.com/office/drawing/2014/main" id="{75385608-144A-4B68-B814-DC09BA089234}"/>
                  </a:ext>
                </a:extLst>
              </p:cNvPr>
              <p:cNvSpPr>
                <a:spLocks/>
              </p:cNvSpPr>
              <p:nvPr/>
            </p:nvSpPr>
            <p:spPr bwMode="auto">
              <a:xfrm>
                <a:off x="1209" y="1802"/>
                <a:ext cx="3431" cy="742"/>
              </a:xfrm>
              <a:custGeom>
                <a:avLst/>
                <a:gdLst>
                  <a:gd name="T0" fmla="*/ 3427 w 3431"/>
                  <a:gd name="T1" fmla="*/ 561 h 742"/>
                  <a:gd name="T2" fmla="*/ 3426 w 3431"/>
                  <a:gd name="T3" fmla="*/ 566 h 742"/>
                  <a:gd name="T4" fmla="*/ 3419 w 3431"/>
                  <a:gd name="T5" fmla="*/ 575 h 742"/>
                  <a:gd name="T6" fmla="*/ 3416 w 3431"/>
                  <a:gd name="T7" fmla="*/ 587 h 742"/>
                  <a:gd name="T8" fmla="*/ 3417 w 3431"/>
                  <a:gd name="T9" fmla="*/ 600 h 742"/>
                  <a:gd name="T10" fmla="*/ 3414 w 3431"/>
                  <a:gd name="T11" fmla="*/ 627 h 742"/>
                  <a:gd name="T12" fmla="*/ 3400 w 3431"/>
                  <a:gd name="T13" fmla="*/ 663 h 742"/>
                  <a:gd name="T14" fmla="*/ 3382 w 3431"/>
                  <a:gd name="T15" fmla="*/ 693 h 742"/>
                  <a:gd name="T16" fmla="*/ 3360 w 3431"/>
                  <a:gd name="T17" fmla="*/ 717 h 742"/>
                  <a:gd name="T18" fmla="*/ 3323 w 3431"/>
                  <a:gd name="T19" fmla="*/ 730 h 742"/>
                  <a:gd name="T20" fmla="*/ 3274 w 3431"/>
                  <a:gd name="T21" fmla="*/ 739 h 742"/>
                  <a:gd name="T22" fmla="*/ 3218 w 3431"/>
                  <a:gd name="T23" fmla="*/ 742 h 742"/>
                  <a:gd name="T24" fmla="*/ 3157 w 3431"/>
                  <a:gd name="T25" fmla="*/ 740 h 742"/>
                  <a:gd name="T26" fmla="*/ 3061 w 3431"/>
                  <a:gd name="T27" fmla="*/ 732 h 742"/>
                  <a:gd name="T28" fmla="*/ 2926 w 3431"/>
                  <a:gd name="T29" fmla="*/ 715 h 742"/>
                  <a:gd name="T30" fmla="*/ 2784 w 3431"/>
                  <a:gd name="T31" fmla="*/ 691 h 742"/>
                  <a:gd name="T32" fmla="*/ 2644 w 3431"/>
                  <a:gd name="T33" fmla="*/ 663 h 742"/>
                  <a:gd name="T34" fmla="*/ 2504 w 3431"/>
                  <a:gd name="T35" fmla="*/ 632 h 742"/>
                  <a:gd name="T36" fmla="*/ 2367 w 3431"/>
                  <a:gd name="T37" fmla="*/ 602 h 742"/>
                  <a:gd name="T38" fmla="*/ 1427 w 3431"/>
                  <a:gd name="T39" fmla="*/ 382 h 742"/>
                  <a:gd name="T40" fmla="*/ 0 w 3431"/>
                  <a:gd name="T41" fmla="*/ 0 h 742"/>
                  <a:gd name="T42" fmla="*/ 2408 w 3431"/>
                  <a:gd name="T43" fmla="*/ 529 h 742"/>
                  <a:gd name="T44" fmla="*/ 2472 w 3431"/>
                  <a:gd name="T45" fmla="*/ 538 h 742"/>
                  <a:gd name="T46" fmla="*/ 2505 w 3431"/>
                  <a:gd name="T47" fmla="*/ 539 h 742"/>
                  <a:gd name="T48" fmla="*/ 2514 w 3431"/>
                  <a:gd name="T49" fmla="*/ 536 h 742"/>
                  <a:gd name="T50" fmla="*/ 2585 w 3431"/>
                  <a:gd name="T51" fmla="*/ 543 h 742"/>
                  <a:gd name="T52" fmla="*/ 2590 w 3431"/>
                  <a:gd name="T53" fmla="*/ 553 h 742"/>
                  <a:gd name="T54" fmla="*/ 2806 w 3431"/>
                  <a:gd name="T55" fmla="*/ 573 h 742"/>
                  <a:gd name="T56" fmla="*/ 3015 w 3431"/>
                  <a:gd name="T57" fmla="*/ 582 h 742"/>
                  <a:gd name="T58" fmla="*/ 3115 w 3431"/>
                  <a:gd name="T59" fmla="*/ 582 h 742"/>
                  <a:gd name="T60" fmla="*/ 3210 w 3431"/>
                  <a:gd name="T61" fmla="*/ 576 h 742"/>
                  <a:gd name="T62" fmla="*/ 3301 w 3431"/>
                  <a:gd name="T63" fmla="*/ 568 h 742"/>
                  <a:gd name="T64" fmla="*/ 3385 w 3431"/>
                  <a:gd name="T65" fmla="*/ 554 h 742"/>
                  <a:gd name="T66" fmla="*/ 3405 w 3431"/>
                  <a:gd name="T67" fmla="*/ 560 h 742"/>
                  <a:gd name="T68" fmla="*/ 3424 w 3431"/>
                  <a:gd name="T69" fmla="*/ 558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31" h="742">
                    <a:moveTo>
                      <a:pt x="3424" y="558"/>
                    </a:moveTo>
                    <a:lnTo>
                      <a:pt x="3427" y="561"/>
                    </a:lnTo>
                    <a:lnTo>
                      <a:pt x="3431" y="563"/>
                    </a:lnTo>
                    <a:lnTo>
                      <a:pt x="3426" y="566"/>
                    </a:lnTo>
                    <a:lnTo>
                      <a:pt x="3422" y="570"/>
                    </a:lnTo>
                    <a:lnTo>
                      <a:pt x="3419" y="575"/>
                    </a:lnTo>
                    <a:lnTo>
                      <a:pt x="3416" y="582"/>
                    </a:lnTo>
                    <a:lnTo>
                      <a:pt x="3416" y="587"/>
                    </a:lnTo>
                    <a:lnTo>
                      <a:pt x="3416" y="593"/>
                    </a:lnTo>
                    <a:lnTo>
                      <a:pt x="3417" y="600"/>
                    </a:lnTo>
                    <a:lnTo>
                      <a:pt x="3419" y="607"/>
                    </a:lnTo>
                    <a:lnTo>
                      <a:pt x="3414" y="627"/>
                    </a:lnTo>
                    <a:lnTo>
                      <a:pt x="3407" y="646"/>
                    </a:lnTo>
                    <a:lnTo>
                      <a:pt x="3400" y="663"/>
                    </a:lnTo>
                    <a:lnTo>
                      <a:pt x="3392" y="680"/>
                    </a:lnTo>
                    <a:lnTo>
                      <a:pt x="3382" y="693"/>
                    </a:lnTo>
                    <a:lnTo>
                      <a:pt x="3372" y="707"/>
                    </a:lnTo>
                    <a:lnTo>
                      <a:pt x="3360" y="717"/>
                    </a:lnTo>
                    <a:lnTo>
                      <a:pt x="3346" y="725"/>
                    </a:lnTo>
                    <a:lnTo>
                      <a:pt x="3323" y="730"/>
                    </a:lnTo>
                    <a:lnTo>
                      <a:pt x="3299" y="735"/>
                    </a:lnTo>
                    <a:lnTo>
                      <a:pt x="3274" y="739"/>
                    </a:lnTo>
                    <a:lnTo>
                      <a:pt x="3247" y="740"/>
                    </a:lnTo>
                    <a:lnTo>
                      <a:pt x="3218" y="742"/>
                    </a:lnTo>
                    <a:lnTo>
                      <a:pt x="3188" y="742"/>
                    </a:lnTo>
                    <a:lnTo>
                      <a:pt x="3157" y="740"/>
                    </a:lnTo>
                    <a:lnTo>
                      <a:pt x="3127" y="739"/>
                    </a:lnTo>
                    <a:lnTo>
                      <a:pt x="3061" y="732"/>
                    </a:lnTo>
                    <a:lnTo>
                      <a:pt x="2995" y="725"/>
                    </a:lnTo>
                    <a:lnTo>
                      <a:pt x="2926" y="715"/>
                    </a:lnTo>
                    <a:lnTo>
                      <a:pt x="2857" y="705"/>
                    </a:lnTo>
                    <a:lnTo>
                      <a:pt x="2784" y="691"/>
                    </a:lnTo>
                    <a:lnTo>
                      <a:pt x="2713" y="678"/>
                    </a:lnTo>
                    <a:lnTo>
                      <a:pt x="2644" y="663"/>
                    </a:lnTo>
                    <a:lnTo>
                      <a:pt x="2573" y="647"/>
                    </a:lnTo>
                    <a:lnTo>
                      <a:pt x="2504" y="632"/>
                    </a:lnTo>
                    <a:lnTo>
                      <a:pt x="2436" y="617"/>
                    </a:lnTo>
                    <a:lnTo>
                      <a:pt x="2367" y="602"/>
                    </a:lnTo>
                    <a:lnTo>
                      <a:pt x="2296" y="587"/>
                    </a:lnTo>
                    <a:lnTo>
                      <a:pt x="1427" y="382"/>
                    </a:lnTo>
                    <a:lnTo>
                      <a:pt x="0" y="34"/>
                    </a:lnTo>
                    <a:lnTo>
                      <a:pt x="0" y="0"/>
                    </a:lnTo>
                    <a:lnTo>
                      <a:pt x="2375" y="524"/>
                    </a:lnTo>
                    <a:lnTo>
                      <a:pt x="2408" y="529"/>
                    </a:lnTo>
                    <a:lnTo>
                      <a:pt x="2440" y="533"/>
                    </a:lnTo>
                    <a:lnTo>
                      <a:pt x="2472" y="538"/>
                    </a:lnTo>
                    <a:lnTo>
                      <a:pt x="2504" y="541"/>
                    </a:lnTo>
                    <a:lnTo>
                      <a:pt x="2505" y="539"/>
                    </a:lnTo>
                    <a:lnTo>
                      <a:pt x="2509" y="538"/>
                    </a:lnTo>
                    <a:lnTo>
                      <a:pt x="2514" y="536"/>
                    </a:lnTo>
                    <a:lnTo>
                      <a:pt x="2519" y="536"/>
                    </a:lnTo>
                    <a:lnTo>
                      <a:pt x="2585" y="543"/>
                    </a:lnTo>
                    <a:lnTo>
                      <a:pt x="2588" y="546"/>
                    </a:lnTo>
                    <a:lnTo>
                      <a:pt x="2590" y="553"/>
                    </a:lnTo>
                    <a:lnTo>
                      <a:pt x="2700" y="563"/>
                    </a:lnTo>
                    <a:lnTo>
                      <a:pt x="2806" y="573"/>
                    </a:lnTo>
                    <a:lnTo>
                      <a:pt x="2912" y="578"/>
                    </a:lnTo>
                    <a:lnTo>
                      <a:pt x="3015" y="582"/>
                    </a:lnTo>
                    <a:lnTo>
                      <a:pt x="3066" y="582"/>
                    </a:lnTo>
                    <a:lnTo>
                      <a:pt x="3115" y="582"/>
                    </a:lnTo>
                    <a:lnTo>
                      <a:pt x="3162" y="580"/>
                    </a:lnTo>
                    <a:lnTo>
                      <a:pt x="3210" y="576"/>
                    </a:lnTo>
                    <a:lnTo>
                      <a:pt x="3257" y="573"/>
                    </a:lnTo>
                    <a:lnTo>
                      <a:pt x="3301" y="568"/>
                    </a:lnTo>
                    <a:lnTo>
                      <a:pt x="3345" y="561"/>
                    </a:lnTo>
                    <a:lnTo>
                      <a:pt x="3385" y="554"/>
                    </a:lnTo>
                    <a:lnTo>
                      <a:pt x="3397" y="558"/>
                    </a:lnTo>
                    <a:lnTo>
                      <a:pt x="3405" y="560"/>
                    </a:lnTo>
                    <a:lnTo>
                      <a:pt x="3414" y="560"/>
                    </a:lnTo>
                    <a:lnTo>
                      <a:pt x="3424" y="558"/>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18" name="Freeform 278">
                <a:extLst>
                  <a:ext uri="{FF2B5EF4-FFF2-40B4-BE49-F238E27FC236}">
                    <a16:creationId xmlns:a16="http://schemas.microsoft.com/office/drawing/2014/main" id="{E6AA66A7-667D-404F-A222-5CC61FA02A70}"/>
                  </a:ext>
                </a:extLst>
              </p:cNvPr>
              <p:cNvSpPr>
                <a:spLocks/>
              </p:cNvSpPr>
              <p:nvPr/>
            </p:nvSpPr>
            <p:spPr bwMode="auto">
              <a:xfrm>
                <a:off x="1200" y="1261"/>
                <a:ext cx="3458" cy="1003"/>
              </a:xfrm>
              <a:custGeom>
                <a:avLst/>
                <a:gdLst>
                  <a:gd name="T0" fmla="*/ 0 w 3458"/>
                  <a:gd name="T1" fmla="*/ 7 h 1003"/>
                  <a:gd name="T2" fmla="*/ 11 w 3458"/>
                  <a:gd name="T3" fmla="*/ 0 h 1003"/>
                  <a:gd name="T4" fmla="*/ 132 w 3458"/>
                  <a:gd name="T5" fmla="*/ 12 h 1003"/>
                  <a:gd name="T6" fmla="*/ 188 w 3458"/>
                  <a:gd name="T7" fmla="*/ 27 h 1003"/>
                  <a:gd name="T8" fmla="*/ 463 w 3458"/>
                  <a:gd name="T9" fmla="*/ 337 h 1003"/>
                  <a:gd name="T10" fmla="*/ 493 w 3458"/>
                  <a:gd name="T11" fmla="*/ 364 h 1003"/>
                  <a:gd name="T12" fmla="*/ 521 w 3458"/>
                  <a:gd name="T13" fmla="*/ 372 h 1003"/>
                  <a:gd name="T14" fmla="*/ 666 w 3458"/>
                  <a:gd name="T15" fmla="*/ 384 h 1003"/>
                  <a:gd name="T16" fmla="*/ 884 w 3458"/>
                  <a:gd name="T17" fmla="*/ 396 h 1003"/>
                  <a:gd name="T18" fmla="*/ 1140 w 3458"/>
                  <a:gd name="T19" fmla="*/ 408 h 1003"/>
                  <a:gd name="T20" fmla="*/ 1405 w 3458"/>
                  <a:gd name="T21" fmla="*/ 416 h 1003"/>
                  <a:gd name="T22" fmla="*/ 1647 w 3458"/>
                  <a:gd name="T23" fmla="*/ 421 h 1003"/>
                  <a:gd name="T24" fmla="*/ 1711 w 3458"/>
                  <a:gd name="T25" fmla="*/ 442 h 1003"/>
                  <a:gd name="T26" fmla="*/ 1741 w 3458"/>
                  <a:gd name="T27" fmla="*/ 491 h 1003"/>
                  <a:gd name="T28" fmla="*/ 1824 w 3458"/>
                  <a:gd name="T29" fmla="*/ 583 h 1003"/>
                  <a:gd name="T30" fmla="*/ 1918 w 3458"/>
                  <a:gd name="T31" fmla="*/ 670 h 1003"/>
                  <a:gd name="T32" fmla="*/ 1976 w 3458"/>
                  <a:gd name="T33" fmla="*/ 714 h 1003"/>
                  <a:gd name="T34" fmla="*/ 2452 w 3458"/>
                  <a:gd name="T35" fmla="*/ 793 h 1003"/>
                  <a:gd name="T36" fmla="*/ 2533 w 3458"/>
                  <a:gd name="T37" fmla="*/ 791 h 1003"/>
                  <a:gd name="T38" fmla="*/ 2602 w 3458"/>
                  <a:gd name="T39" fmla="*/ 781 h 1003"/>
                  <a:gd name="T40" fmla="*/ 2661 w 3458"/>
                  <a:gd name="T41" fmla="*/ 761 h 1003"/>
                  <a:gd name="T42" fmla="*/ 2710 w 3458"/>
                  <a:gd name="T43" fmla="*/ 732 h 1003"/>
                  <a:gd name="T44" fmla="*/ 2747 w 3458"/>
                  <a:gd name="T45" fmla="*/ 693 h 1003"/>
                  <a:gd name="T46" fmla="*/ 2783 w 3458"/>
                  <a:gd name="T47" fmla="*/ 683 h 1003"/>
                  <a:gd name="T48" fmla="*/ 3109 w 3458"/>
                  <a:gd name="T49" fmla="*/ 759 h 1003"/>
                  <a:gd name="T50" fmla="*/ 3274 w 3458"/>
                  <a:gd name="T51" fmla="*/ 812 h 1003"/>
                  <a:gd name="T52" fmla="*/ 3374 w 3458"/>
                  <a:gd name="T53" fmla="*/ 854 h 1003"/>
                  <a:gd name="T54" fmla="*/ 3458 w 3458"/>
                  <a:gd name="T55" fmla="*/ 896 h 1003"/>
                  <a:gd name="T56" fmla="*/ 3428 w 3458"/>
                  <a:gd name="T57" fmla="*/ 928 h 1003"/>
                  <a:gd name="T58" fmla="*/ 3411 w 3458"/>
                  <a:gd name="T59" fmla="*/ 967 h 1003"/>
                  <a:gd name="T60" fmla="*/ 3403 w 3458"/>
                  <a:gd name="T61" fmla="*/ 1003 h 1003"/>
                  <a:gd name="T62" fmla="*/ 3296 w 3458"/>
                  <a:gd name="T63" fmla="*/ 999 h 1003"/>
                  <a:gd name="T64" fmla="*/ 3203 w 3458"/>
                  <a:gd name="T65" fmla="*/ 986 h 1003"/>
                  <a:gd name="T66" fmla="*/ 3036 w 3458"/>
                  <a:gd name="T67" fmla="*/ 962 h 1003"/>
                  <a:gd name="T68" fmla="*/ 2839 w 3458"/>
                  <a:gd name="T69" fmla="*/ 930 h 1003"/>
                  <a:gd name="T70" fmla="*/ 2619 w 3458"/>
                  <a:gd name="T71" fmla="*/ 889 h 1003"/>
                  <a:gd name="T72" fmla="*/ 2378 w 3458"/>
                  <a:gd name="T73" fmla="*/ 840 h 1003"/>
                  <a:gd name="T74" fmla="*/ 2116 w 3458"/>
                  <a:gd name="T75" fmla="*/ 785 h 1003"/>
                  <a:gd name="T76" fmla="*/ 569 w 3458"/>
                  <a:gd name="T77" fmla="*/ 430 h 1003"/>
                  <a:gd name="T78" fmla="*/ 510 w 3458"/>
                  <a:gd name="T79" fmla="*/ 409 h 1003"/>
                  <a:gd name="T80" fmla="*/ 456 w 3458"/>
                  <a:gd name="T81" fmla="*/ 379 h 1003"/>
                  <a:gd name="T82" fmla="*/ 392 w 3458"/>
                  <a:gd name="T83" fmla="*/ 323 h 1003"/>
                  <a:gd name="T84" fmla="*/ 301 w 3458"/>
                  <a:gd name="T85" fmla="*/ 224 h 1003"/>
                  <a:gd name="T86" fmla="*/ 223 w 3458"/>
                  <a:gd name="T87" fmla="*/ 142 h 1003"/>
                  <a:gd name="T88" fmla="*/ 171 w 3458"/>
                  <a:gd name="T89" fmla="*/ 100 h 1003"/>
                  <a:gd name="T90" fmla="*/ 114 w 3458"/>
                  <a:gd name="T91" fmla="*/ 66 h 1003"/>
                  <a:gd name="T92" fmla="*/ 49 w 3458"/>
                  <a:gd name="T93" fmla="*/ 46 h 10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458" h="1003">
                    <a:moveTo>
                      <a:pt x="0" y="39"/>
                    </a:moveTo>
                    <a:lnTo>
                      <a:pt x="0" y="12"/>
                    </a:lnTo>
                    <a:lnTo>
                      <a:pt x="0" y="7"/>
                    </a:lnTo>
                    <a:lnTo>
                      <a:pt x="2" y="2"/>
                    </a:lnTo>
                    <a:lnTo>
                      <a:pt x="6" y="0"/>
                    </a:lnTo>
                    <a:lnTo>
                      <a:pt x="11" y="0"/>
                    </a:lnTo>
                    <a:lnTo>
                      <a:pt x="51" y="4"/>
                    </a:lnTo>
                    <a:lnTo>
                      <a:pt x="92" y="7"/>
                    </a:lnTo>
                    <a:lnTo>
                      <a:pt x="132" y="12"/>
                    </a:lnTo>
                    <a:lnTo>
                      <a:pt x="173" y="19"/>
                    </a:lnTo>
                    <a:lnTo>
                      <a:pt x="181" y="24"/>
                    </a:lnTo>
                    <a:lnTo>
                      <a:pt x="188" y="27"/>
                    </a:lnTo>
                    <a:lnTo>
                      <a:pt x="195" y="33"/>
                    </a:lnTo>
                    <a:lnTo>
                      <a:pt x="200" y="39"/>
                    </a:lnTo>
                    <a:lnTo>
                      <a:pt x="463" y="337"/>
                    </a:lnTo>
                    <a:lnTo>
                      <a:pt x="475" y="349"/>
                    </a:lnTo>
                    <a:lnTo>
                      <a:pt x="487" y="359"/>
                    </a:lnTo>
                    <a:lnTo>
                      <a:pt x="493" y="364"/>
                    </a:lnTo>
                    <a:lnTo>
                      <a:pt x="502" y="367"/>
                    </a:lnTo>
                    <a:lnTo>
                      <a:pt x="510" y="371"/>
                    </a:lnTo>
                    <a:lnTo>
                      <a:pt x="521" y="372"/>
                    </a:lnTo>
                    <a:lnTo>
                      <a:pt x="559" y="377"/>
                    </a:lnTo>
                    <a:lnTo>
                      <a:pt x="608" y="381"/>
                    </a:lnTo>
                    <a:lnTo>
                      <a:pt x="666" y="384"/>
                    </a:lnTo>
                    <a:lnTo>
                      <a:pt x="732" y="389"/>
                    </a:lnTo>
                    <a:lnTo>
                      <a:pt x="804" y="393"/>
                    </a:lnTo>
                    <a:lnTo>
                      <a:pt x="884" y="396"/>
                    </a:lnTo>
                    <a:lnTo>
                      <a:pt x="966" y="401"/>
                    </a:lnTo>
                    <a:lnTo>
                      <a:pt x="1052" y="404"/>
                    </a:lnTo>
                    <a:lnTo>
                      <a:pt x="1140" y="408"/>
                    </a:lnTo>
                    <a:lnTo>
                      <a:pt x="1230" y="409"/>
                    </a:lnTo>
                    <a:lnTo>
                      <a:pt x="1317" y="413"/>
                    </a:lnTo>
                    <a:lnTo>
                      <a:pt x="1405" y="416"/>
                    </a:lnTo>
                    <a:lnTo>
                      <a:pt x="1490" y="418"/>
                    </a:lnTo>
                    <a:lnTo>
                      <a:pt x="1571" y="420"/>
                    </a:lnTo>
                    <a:lnTo>
                      <a:pt x="1647" y="421"/>
                    </a:lnTo>
                    <a:lnTo>
                      <a:pt x="1716" y="423"/>
                    </a:lnTo>
                    <a:lnTo>
                      <a:pt x="1712" y="431"/>
                    </a:lnTo>
                    <a:lnTo>
                      <a:pt x="1711" y="442"/>
                    </a:lnTo>
                    <a:lnTo>
                      <a:pt x="1712" y="450"/>
                    </a:lnTo>
                    <a:lnTo>
                      <a:pt x="1716" y="458"/>
                    </a:lnTo>
                    <a:lnTo>
                      <a:pt x="1741" y="491"/>
                    </a:lnTo>
                    <a:lnTo>
                      <a:pt x="1767" y="523"/>
                    </a:lnTo>
                    <a:lnTo>
                      <a:pt x="1795" y="553"/>
                    </a:lnTo>
                    <a:lnTo>
                      <a:pt x="1824" y="583"/>
                    </a:lnTo>
                    <a:lnTo>
                      <a:pt x="1854" y="614"/>
                    </a:lnTo>
                    <a:lnTo>
                      <a:pt x="1885" y="643"/>
                    </a:lnTo>
                    <a:lnTo>
                      <a:pt x="1918" y="670"/>
                    </a:lnTo>
                    <a:lnTo>
                      <a:pt x="1952" y="698"/>
                    </a:lnTo>
                    <a:lnTo>
                      <a:pt x="1962" y="707"/>
                    </a:lnTo>
                    <a:lnTo>
                      <a:pt x="1976" y="714"/>
                    </a:lnTo>
                    <a:lnTo>
                      <a:pt x="1991" y="717"/>
                    </a:lnTo>
                    <a:lnTo>
                      <a:pt x="2006" y="722"/>
                    </a:lnTo>
                    <a:lnTo>
                      <a:pt x="2452" y="793"/>
                    </a:lnTo>
                    <a:lnTo>
                      <a:pt x="2481" y="793"/>
                    </a:lnTo>
                    <a:lnTo>
                      <a:pt x="2506" y="793"/>
                    </a:lnTo>
                    <a:lnTo>
                      <a:pt x="2533" y="791"/>
                    </a:lnTo>
                    <a:lnTo>
                      <a:pt x="2557" y="790"/>
                    </a:lnTo>
                    <a:lnTo>
                      <a:pt x="2580" y="786"/>
                    </a:lnTo>
                    <a:lnTo>
                      <a:pt x="2602" y="781"/>
                    </a:lnTo>
                    <a:lnTo>
                      <a:pt x="2624" y="776"/>
                    </a:lnTo>
                    <a:lnTo>
                      <a:pt x="2643" y="769"/>
                    </a:lnTo>
                    <a:lnTo>
                      <a:pt x="2661" y="761"/>
                    </a:lnTo>
                    <a:lnTo>
                      <a:pt x="2680" y="752"/>
                    </a:lnTo>
                    <a:lnTo>
                      <a:pt x="2695" y="742"/>
                    </a:lnTo>
                    <a:lnTo>
                      <a:pt x="2710" y="732"/>
                    </a:lnTo>
                    <a:lnTo>
                      <a:pt x="2724" y="720"/>
                    </a:lnTo>
                    <a:lnTo>
                      <a:pt x="2737" y="707"/>
                    </a:lnTo>
                    <a:lnTo>
                      <a:pt x="2747" y="693"/>
                    </a:lnTo>
                    <a:lnTo>
                      <a:pt x="2759" y="678"/>
                    </a:lnTo>
                    <a:lnTo>
                      <a:pt x="2769" y="680"/>
                    </a:lnTo>
                    <a:lnTo>
                      <a:pt x="2783" y="683"/>
                    </a:lnTo>
                    <a:lnTo>
                      <a:pt x="2903" y="709"/>
                    </a:lnTo>
                    <a:lnTo>
                      <a:pt x="3011" y="734"/>
                    </a:lnTo>
                    <a:lnTo>
                      <a:pt x="3109" y="759"/>
                    </a:lnTo>
                    <a:lnTo>
                      <a:pt x="3195" y="785"/>
                    </a:lnTo>
                    <a:lnTo>
                      <a:pt x="3235" y="798"/>
                    </a:lnTo>
                    <a:lnTo>
                      <a:pt x="3274" y="812"/>
                    </a:lnTo>
                    <a:lnTo>
                      <a:pt x="3310" y="825"/>
                    </a:lnTo>
                    <a:lnTo>
                      <a:pt x="3343" y="840"/>
                    </a:lnTo>
                    <a:lnTo>
                      <a:pt x="3374" y="854"/>
                    </a:lnTo>
                    <a:lnTo>
                      <a:pt x="3404" y="867"/>
                    </a:lnTo>
                    <a:lnTo>
                      <a:pt x="3433" y="881"/>
                    </a:lnTo>
                    <a:lnTo>
                      <a:pt x="3458" y="896"/>
                    </a:lnTo>
                    <a:lnTo>
                      <a:pt x="3446" y="906"/>
                    </a:lnTo>
                    <a:lnTo>
                      <a:pt x="3436" y="916"/>
                    </a:lnTo>
                    <a:lnTo>
                      <a:pt x="3428" y="928"/>
                    </a:lnTo>
                    <a:lnTo>
                      <a:pt x="3421" y="940"/>
                    </a:lnTo>
                    <a:lnTo>
                      <a:pt x="3416" y="954"/>
                    </a:lnTo>
                    <a:lnTo>
                      <a:pt x="3411" y="967"/>
                    </a:lnTo>
                    <a:lnTo>
                      <a:pt x="3408" y="981"/>
                    </a:lnTo>
                    <a:lnTo>
                      <a:pt x="3404" y="994"/>
                    </a:lnTo>
                    <a:lnTo>
                      <a:pt x="3403" y="1003"/>
                    </a:lnTo>
                    <a:lnTo>
                      <a:pt x="3328" y="996"/>
                    </a:lnTo>
                    <a:lnTo>
                      <a:pt x="3315" y="997"/>
                    </a:lnTo>
                    <a:lnTo>
                      <a:pt x="3296" y="999"/>
                    </a:lnTo>
                    <a:lnTo>
                      <a:pt x="3276" y="997"/>
                    </a:lnTo>
                    <a:lnTo>
                      <a:pt x="3252" y="994"/>
                    </a:lnTo>
                    <a:lnTo>
                      <a:pt x="3203" y="986"/>
                    </a:lnTo>
                    <a:lnTo>
                      <a:pt x="3153" y="979"/>
                    </a:lnTo>
                    <a:lnTo>
                      <a:pt x="3095" y="970"/>
                    </a:lnTo>
                    <a:lnTo>
                      <a:pt x="3036" y="962"/>
                    </a:lnTo>
                    <a:lnTo>
                      <a:pt x="2972" y="952"/>
                    </a:lnTo>
                    <a:lnTo>
                      <a:pt x="2906" y="942"/>
                    </a:lnTo>
                    <a:lnTo>
                      <a:pt x="2839" y="930"/>
                    </a:lnTo>
                    <a:lnTo>
                      <a:pt x="2768" y="918"/>
                    </a:lnTo>
                    <a:lnTo>
                      <a:pt x="2693" y="903"/>
                    </a:lnTo>
                    <a:lnTo>
                      <a:pt x="2619" y="889"/>
                    </a:lnTo>
                    <a:lnTo>
                      <a:pt x="2540" y="874"/>
                    </a:lnTo>
                    <a:lnTo>
                      <a:pt x="2460" y="857"/>
                    </a:lnTo>
                    <a:lnTo>
                      <a:pt x="2378" y="840"/>
                    </a:lnTo>
                    <a:lnTo>
                      <a:pt x="2292" y="822"/>
                    </a:lnTo>
                    <a:lnTo>
                      <a:pt x="2206" y="803"/>
                    </a:lnTo>
                    <a:lnTo>
                      <a:pt x="2116" y="785"/>
                    </a:lnTo>
                    <a:lnTo>
                      <a:pt x="2025" y="764"/>
                    </a:lnTo>
                    <a:lnTo>
                      <a:pt x="1932" y="742"/>
                    </a:lnTo>
                    <a:lnTo>
                      <a:pt x="569" y="430"/>
                    </a:lnTo>
                    <a:lnTo>
                      <a:pt x="549" y="425"/>
                    </a:lnTo>
                    <a:lnTo>
                      <a:pt x="529" y="418"/>
                    </a:lnTo>
                    <a:lnTo>
                      <a:pt x="510" y="409"/>
                    </a:lnTo>
                    <a:lnTo>
                      <a:pt x="492" y="401"/>
                    </a:lnTo>
                    <a:lnTo>
                      <a:pt x="473" y="391"/>
                    </a:lnTo>
                    <a:lnTo>
                      <a:pt x="456" y="379"/>
                    </a:lnTo>
                    <a:lnTo>
                      <a:pt x="439" y="365"/>
                    </a:lnTo>
                    <a:lnTo>
                      <a:pt x="423" y="352"/>
                    </a:lnTo>
                    <a:lnTo>
                      <a:pt x="392" y="323"/>
                    </a:lnTo>
                    <a:lnTo>
                      <a:pt x="362" y="291"/>
                    </a:lnTo>
                    <a:lnTo>
                      <a:pt x="331" y="257"/>
                    </a:lnTo>
                    <a:lnTo>
                      <a:pt x="301" y="224"/>
                    </a:lnTo>
                    <a:lnTo>
                      <a:pt x="271" y="190"/>
                    </a:lnTo>
                    <a:lnTo>
                      <a:pt x="240" y="158"/>
                    </a:lnTo>
                    <a:lnTo>
                      <a:pt x="223" y="142"/>
                    </a:lnTo>
                    <a:lnTo>
                      <a:pt x="206" y="127"/>
                    </a:lnTo>
                    <a:lnTo>
                      <a:pt x="190" y="114"/>
                    </a:lnTo>
                    <a:lnTo>
                      <a:pt x="171" y="100"/>
                    </a:lnTo>
                    <a:lnTo>
                      <a:pt x="154" y="88"/>
                    </a:lnTo>
                    <a:lnTo>
                      <a:pt x="134" y="76"/>
                    </a:lnTo>
                    <a:lnTo>
                      <a:pt x="114" y="66"/>
                    </a:lnTo>
                    <a:lnTo>
                      <a:pt x="93" y="58"/>
                    </a:lnTo>
                    <a:lnTo>
                      <a:pt x="71" y="51"/>
                    </a:lnTo>
                    <a:lnTo>
                      <a:pt x="49" y="46"/>
                    </a:lnTo>
                    <a:lnTo>
                      <a:pt x="26" y="41"/>
                    </a:lnTo>
                    <a:lnTo>
                      <a:pt x="0" y="39"/>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19" name="Freeform 279">
                <a:extLst>
                  <a:ext uri="{FF2B5EF4-FFF2-40B4-BE49-F238E27FC236}">
                    <a16:creationId xmlns:a16="http://schemas.microsoft.com/office/drawing/2014/main" id="{34FBD453-DC11-4543-98CE-E70F29073974}"/>
                  </a:ext>
                </a:extLst>
              </p:cNvPr>
              <p:cNvSpPr>
                <a:spLocks/>
              </p:cNvSpPr>
              <p:nvPr/>
            </p:nvSpPr>
            <p:spPr bwMode="auto">
              <a:xfrm>
                <a:off x="2364" y="1669"/>
                <a:ext cx="2011" cy="471"/>
              </a:xfrm>
              <a:custGeom>
                <a:avLst/>
                <a:gdLst>
                  <a:gd name="T0" fmla="*/ 72 w 2011"/>
                  <a:gd name="T1" fmla="*/ 3 h 471"/>
                  <a:gd name="T2" fmla="*/ 219 w 2011"/>
                  <a:gd name="T3" fmla="*/ 6 h 471"/>
                  <a:gd name="T4" fmla="*/ 363 w 2011"/>
                  <a:gd name="T5" fmla="*/ 10 h 471"/>
                  <a:gd name="T6" fmla="*/ 494 w 2011"/>
                  <a:gd name="T7" fmla="*/ 13 h 471"/>
                  <a:gd name="T8" fmla="*/ 548 w 2011"/>
                  <a:gd name="T9" fmla="*/ 23 h 471"/>
                  <a:gd name="T10" fmla="*/ 548 w 2011"/>
                  <a:gd name="T11" fmla="*/ 42 h 471"/>
                  <a:gd name="T12" fmla="*/ 577 w 2011"/>
                  <a:gd name="T13" fmla="*/ 83 h 471"/>
                  <a:gd name="T14" fmla="*/ 631 w 2011"/>
                  <a:gd name="T15" fmla="*/ 145 h 471"/>
                  <a:gd name="T16" fmla="*/ 690 w 2011"/>
                  <a:gd name="T17" fmla="*/ 206 h 471"/>
                  <a:gd name="T18" fmla="*/ 754 w 2011"/>
                  <a:gd name="T19" fmla="*/ 262 h 471"/>
                  <a:gd name="T20" fmla="*/ 798 w 2011"/>
                  <a:gd name="T21" fmla="*/ 299 h 471"/>
                  <a:gd name="T22" fmla="*/ 827 w 2011"/>
                  <a:gd name="T23" fmla="*/ 309 h 471"/>
                  <a:gd name="T24" fmla="*/ 1288 w 2011"/>
                  <a:gd name="T25" fmla="*/ 385 h 471"/>
                  <a:gd name="T26" fmla="*/ 1342 w 2011"/>
                  <a:gd name="T27" fmla="*/ 385 h 471"/>
                  <a:gd name="T28" fmla="*/ 1393 w 2011"/>
                  <a:gd name="T29" fmla="*/ 382 h 471"/>
                  <a:gd name="T30" fmla="*/ 1438 w 2011"/>
                  <a:gd name="T31" fmla="*/ 373 h 471"/>
                  <a:gd name="T32" fmla="*/ 1479 w 2011"/>
                  <a:gd name="T33" fmla="*/ 361 h 471"/>
                  <a:gd name="T34" fmla="*/ 1516 w 2011"/>
                  <a:gd name="T35" fmla="*/ 344 h 471"/>
                  <a:gd name="T36" fmla="*/ 1546 w 2011"/>
                  <a:gd name="T37" fmla="*/ 324 h 471"/>
                  <a:gd name="T38" fmla="*/ 1573 w 2011"/>
                  <a:gd name="T39" fmla="*/ 299 h 471"/>
                  <a:gd name="T40" fmla="*/ 1595 w 2011"/>
                  <a:gd name="T41" fmla="*/ 270 h 471"/>
                  <a:gd name="T42" fmla="*/ 1619 w 2011"/>
                  <a:gd name="T43" fmla="*/ 275 h 471"/>
                  <a:gd name="T44" fmla="*/ 1730 w 2011"/>
                  <a:gd name="T45" fmla="*/ 299 h 471"/>
                  <a:gd name="T46" fmla="*/ 1833 w 2011"/>
                  <a:gd name="T47" fmla="*/ 322 h 471"/>
                  <a:gd name="T48" fmla="*/ 1926 w 2011"/>
                  <a:gd name="T49" fmla="*/ 346 h 471"/>
                  <a:gd name="T50" fmla="*/ 2011 w 2011"/>
                  <a:gd name="T51" fmla="*/ 371 h 471"/>
                  <a:gd name="T52" fmla="*/ 1973 w 2011"/>
                  <a:gd name="T53" fmla="*/ 397 h 471"/>
                  <a:gd name="T54" fmla="*/ 1930 w 2011"/>
                  <a:gd name="T55" fmla="*/ 417 h 471"/>
                  <a:gd name="T56" fmla="*/ 1884 w 2011"/>
                  <a:gd name="T57" fmla="*/ 434 h 471"/>
                  <a:gd name="T58" fmla="*/ 1833 w 2011"/>
                  <a:gd name="T59" fmla="*/ 448 h 471"/>
                  <a:gd name="T60" fmla="*/ 1725 w 2011"/>
                  <a:gd name="T61" fmla="*/ 464 h 471"/>
                  <a:gd name="T62" fmla="*/ 1614 w 2011"/>
                  <a:gd name="T63" fmla="*/ 471 h 471"/>
                  <a:gd name="T64" fmla="*/ 1506 w 2011"/>
                  <a:gd name="T65" fmla="*/ 469 h 471"/>
                  <a:gd name="T66" fmla="*/ 1408 w 2011"/>
                  <a:gd name="T67" fmla="*/ 463 h 471"/>
                  <a:gd name="T68" fmla="*/ 1268 w 2011"/>
                  <a:gd name="T69" fmla="*/ 444 h 471"/>
                  <a:gd name="T70" fmla="*/ 1148 w 2011"/>
                  <a:gd name="T71" fmla="*/ 419 h 471"/>
                  <a:gd name="T72" fmla="*/ 1026 w 2011"/>
                  <a:gd name="T73" fmla="*/ 392 h 471"/>
                  <a:gd name="T74" fmla="*/ 898 w 2011"/>
                  <a:gd name="T75" fmla="*/ 365 h 471"/>
                  <a:gd name="T76" fmla="*/ 768 w 2011"/>
                  <a:gd name="T77" fmla="*/ 334 h 4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11" h="471">
                    <a:moveTo>
                      <a:pt x="0" y="0"/>
                    </a:moveTo>
                    <a:lnTo>
                      <a:pt x="72" y="3"/>
                    </a:lnTo>
                    <a:lnTo>
                      <a:pt x="147" y="5"/>
                    </a:lnTo>
                    <a:lnTo>
                      <a:pt x="219" y="6"/>
                    </a:lnTo>
                    <a:lnTo>
                      <a:pt x="292" y="10"/>
                    </a:lnTo>
                    <a:lnTo>
                      <a:pt x="363" y="10"/>
                    </a:lnTo>
                    <a:lnTo>
                      <a:pt x="430" y="12"/>
                    </a:lnTo>
                    <a:lnTo>
                      <a:pt x="494" y="13"/>
                    </a:lnTo>
                    <a:lnTo>
                      <a:pt x="552" y="15"/>
                    </a:lnTo>
                    <a:lnTo>
                      <a:pt x="548" y="23"/>
                    </a:lnTo>
                    <a:lnTo>
                      <a:pt x="547" y="34"/>
                    </a:lnTo>
                    <a:lnTo>
                      <a:pt x="548" y="42"/>
                    </a:lnTo>
                    <a:lnTo>
                      <a:pt x="552" y="50"/>
                    </a:lnTo>
                    <a:lnTo>
                      <a:pt x="577" y="83"/>
                    </a:lnTo>
                    <a:lnTo>
                      <a:pt x="603" y="115"/>
                    </a:lnTo>
                    <a:lnTo>
                      <a:pt x="631" y="145"/>
                    </a:lnTo>
                    <a:lnTo>
                      <a:pt x="660" y="175"/>
                    </a:lnTo>
                    <a:lnTo>
                      <a:pt x="690" y="206"/>
                    </a:lnTo>
                    <a:lnTo>
                      <a:pt x="721" y="235"/>
                    </a:lnTo>
                    <a:lnTo>
                      <a:pt x="754" y="262"/>
                    </a:lnTo>
                    <a:lnTo>
                      <a:pt x="788" y="290"/>
                    </a:lnTo>
                    <a:lnTo>
                      <a:pt x="798" y="299"/>
                    </a:lnTo>
                    <a:lnTo>
                      <a:pt x="812" y="306"/>
                    </a:lnTo>
                    <a:lnTo>
                      <a:pt x="827" y="309"/>
                    </a:lnTo>
                    <a:lnTo>
                      <a:pt x="842" y="314"/>
                    </a:lnTo>
                    <a:lnTo>
                      <a:pt x="1288" y="385"/>
                    </a:lnTo>
                    <a:lnTo>
                      <a:pt x="1317" y="385"/>
                    </a:lnTo>
                    <a:lnTo>
                      <a:pt x="1342" y="385"/>
                    </a:lnTo>
                    <a:lnTo>
                      <a:pt x="1369" y="383"/>
                    </a:lnTo>
                    <a:lnTo>
                      <a:pt x="1393" y="382"/>
                    </a:lnTo>
                    <a:lnTo>
                      <a:pt x="1416" y="378"/>
                    </a:lnTo>
                    <a:lnTo>
                      <a:pt x="1438" y="373"/>
                    </a:lnTo>
                    <a:lnTo>
                      <a:pt x="1460" y="368"/>
                    </a:lnTo>
                    <a:lnTo>
                      <a:pt x="1479" y="361"/>
                    </a:lnTo>
                    <a:lnTo>
                      <a:pt x="1497" y="353"/>
                    </a:lnTo>
                    <a:lnTo>
                      <a:pt x="1516" y="344"/>
                    </a:lnTo>
                    <a:lnTo>
                      <a:pt x="1531" y="334"/>
                    </a:lnTo>
                    <a:lnTo>
                      <a:pt x="1546" y="324"/>
                    </a:lnTo>
                    <a:lnTo>
                      <a:pt x="1560" y="312"/>
                    </a:lnTo>
                    <a:lnTo>
                      <a:pt x="1573" y="299"/>
                    </a:lnTo>
                    <a:lnTo>
                      <a:pt x="1583" y="285"/>
                    </a:lnTo>
                    <a:lnTo>
                      <a:pt x="1595" y="270"/>
                    </a:lnTo>
                    <a:lnTo>
                      <a:pt x="1605" y="272"/>
                    </a:lnTo>
                    <a:lnTo>
                      <a:pt x="1619" y="275"/>
                    </a:lnTo>
                    <a:lnTo>
                      <a:pt x="1676" y="287"/>
                    </a:lnTo>
                    <a:lnTo>
                      <a:pt x="1730" y="299"/>
                    </a:lnTo>
                    <a:lnTo>
                      <a:pt x="1783" y="311"/>
                    </a:lnTo>
                    <a:lnTo>
                      <a:pt x="1833" y="322"/>
                    </a:lnTo>
                    <a:lnTo>
                      <a:pt x="1881" y="334"/>
                    </a:lnTo>
                    <a:lnTo>
                      <a:pt x="1926" y="346"/>
                    </a:lnTo>
                    <a:lnTo>
                      <a:pt x="1970" y="358"/>
                    </a:lnTo>
                    <a:lnTo>
                      <a:pt x="2011" y="371"/>
                    </a:lnTo>
                    <a:lnTo>
                      <a:pt x="1992" y="383"/>
                    </a:lnTo>
                    <a:lnTo>
                      <a:pt x="1973" y="397"/>
                    </a:lnTo>
                    <a:lnTo>
                      <a:pt x="1952" y="407"/>
                    </a:lnTo>
                    <a:lnTo>
                      <a:pt x="1930" y="417"/>
                    </a:lnTo>
                    <a:lnTo>
                      <a:pt x="1908" y="426"/>
                    </a:lnTo>
                    <a:lnTo>
                      <a:pt x="1884" y="434"/>
                    </a:lnTo>
                    <a:lnTo>
                      <a:pt x="1859" y="441"/>
                    </a:lnTo>
                    <a:lnTo>
                      <a:pt x="1833" y="448"/>
                    </a:lnTo>
                    <a:lnTo>
                      <a:pt x="1779" y="458"/>
                    </a:lnTo>
                    <a:lnTo>
                      <a:pt x="1725" y="464"/>
                    </a:lnTo>
                    <a:lnTo>
                      <a:pt x="1670" y="469"/>
                    </a:lnTo>
                    <a:lnTo>
                      <a:pt x="1614" y="471"/>
                    </a:lnTo>
                    <a:lnTo>
                      <a:pt x="1560" y="471"/>
                    </a:lnTo>
                    <a:lnTo>
                      <a:pt x="1506" y="469"/>
                    </a:lnTo>
                    <a:lnTo>
                      <a:pt x="1455" y="466"/>
                    </a:lnTo>
                    <a:lnTo>
                      <a:pt x="1408" y="463"/>
                    </a:lnTo>
                    <a:lnTo>
                      <a:pt x="1325" y="453"/>
                    </a:lnTo>
                    <a:lnTo>
                      <a:pt x="1268" y="444"/>
                    </a:lnTo>
                    <a:lnTo>
                      <a:pt x="1209" y="431"/>
                    </a:lnTo>
                    <a:lnTo>
                      <a:pt x="1148" y="419"/>
                    </a:lnTo>
                    <a:lnTo>
                      <a:pt x="1087" y="405"/>
                    </a:lnTo>
                    <a:lnTo>
                      <a:pt x="1026" y="392"/>
                    </a:lnTo>
                    <a:lnTo>
                      <a:pt x="962" y="378"/>
                    </a:lnTo>
                    <a:lnTo>
                      <a:pt x="898" y="365"/>
                    </a:lnTo>
                    <a:lnTo>
                      <a:pt x="834" y="350"/>
                    </a:lnTo>
                    <a:lnTo>
                      <a:pt x="768" y="334"/>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0" name="Freeform 280">
                <a:extLst>
                  <a:ext uri="{FF2B5EF4-FFF2-40B4-BE49-F238E27FC236}">
                    <a16:creationId xmlns:a16="http://schemas.microsoft.com/office/drawing/2014/main" id="{2639E463-4697-4B36-867C-679D14C3849C}"/>
                  </a:ext>
                </a:extLst>
              </p:cNvPr>
              <p:cNvSpPr>
                <a:spLocks/>
              </p:cNvSpPr>
              <p:nvPr/>
            </p:nvSpPr>
            <p:spPr bwMode="auto">
              <a:xfrm>
                <a:off x="2791" y="1682"/>
                <a:ext cx="1395" cy="421"/>
              </a:xfrm>
              <a:custGeom>
                <a:avLst/>
                <a:gdLst>
                  <a:gd name="T0" fmla="*/ 30 w 1395"/>
                  <a:gd name="T1" fmla="*/ 0 h 421"/>
                  <a:gd name="T2" fmla="*/ 98 w 1395"/>
                  <a:gd name="T3" fmla="*/ 2 h 421"/>
                  <a:gd name="T4" fmla="*/ 121 w 1395"/>
                  <a:gd name="T5" fmla="*/ 10 h 421"/>
                  <a:gd name="T6" fmla="*/ 121 w 1395"/>
                  <a:gd name="T7" fmla="*/ 29 h 421"/>
                  <a:gd name="T8" fmla="*/ 150 w 1395"/>
                  <a:gd name="T9" fmla="*/ 70 h 421"/>
                  <a:gd name="T10" fmla="*/ 204 w 1395"/>
                  <a:gd name="T11" fmla="*/ 132 h 421"/>
                  <a:gd name="T12" fmla="*/ 263 w 1395"/>
                  <a:gd name="T13" fmla="*/ 193 h 421"/>
                  <a:gd name="T14" fmla="*/ 327 w 1395"/>
                  <a:gd name="T15" fmla="*/ 249 h 421"/>
                  <a:gd name="T16" fmla="*/ 371 w 1395"/>
                  <a:gd name="T17" fmla="*/ 286 h 421"/>
                  <a:gd name="T18" fmla="*/ 400 w 1395"/>
                  <a:gd name="T19" fmla="*/ 296 h 421"/>
                  <a:gd name="T20" fmla="*/ 861 w 1395"/>
                  <a:gd name="T21" fmla="*/ 372 h 421"/>
                  <a:gd name="T22" fmla="*/ 915 w 1395"/>
                  <a:gd name="T23" fmla="*/ 372 h 421"/>
                  <a:gd name="T24" fmla="*/ 966 w 1395"/>
                  <a:gd name="T25" fmla="*/ 369 h 421"/>
                  <a:gd name="T26" fmla="*/ 1011 w 1395"/>
                  <a:gd name="T27" fmla="*/ 360 h 421"/>
                  <a:gd name="T28" fmla="*/ 1052 w 1395"/>
                  <a:gd name="T29" fmla="*/ 348 h 421"/>
                  <a:gd name="T30" fmla="*/ 1089 w 1395"/>
                  <a:gd name="T31" fmla="*/ 331 h 421"/>
                  <a:gd name="T32" fmla="*/ 1119 w 1395"/>
                  <a:gd name="T33" fmla="*/ 311 h 421"/>
                  <a:gd name="T34" fmla="*/ 1146 w 1395"/>
                  <a:gd name="T35" fmla="*/ 286 h 421"/>
                  <a:gd name="T36" fmla="*/ 1168 w 1395"/>
                  <a:gd name="T37" fmla="*/ 257 h 421"/>
                  <a:gd name="T38" fmla="*/ 1192 w 1395"/>
                  <a:gd name="T39" fmla="*/ 262 h 421"/>
                  <a:gd name="T40" fmla="*/ 1297 w 1395"/>
                  <a:gd name="T41" fmla="*/ 284 h 421"/>
                  <a:gd name="T42" fmla="*/ 1395 w 1395"/>
                  <a:gd name="T43" fmla="*/ 306 h 421"/>
                  <a:gd name="T44" fmla="*/ 1381 w 1395"/>
                  <a:gd name="T45" fmla="*/ 325 h 421"/>
                  <a:gd name="T46" fmla="*/ 1361 w 1395"/>
                  <a:gd name="T47" fmla="*/ 342 h 421"/>
                  <a:gd name="T48" fmla="*/ 1335 w 1395"/>
                  <a:gd name="T49" fmla="*/ 357 h 421"/>
                  <a:gd name="T50" fmla="*/ 1307 w 1395"/>
                  <a:gd name="T51" fmla="*/ 370 h 421"/>
                  <a:gd name="T52" fmla="*/ 1234 w 1395"/>
                  <a:gd name="T53" fmla="*/ 392 h 421"/>
                  <a:gd name="T54" fmla="*/ 1153 w 1395"/>
                  <a:gd name="T55" fmla="*/ 407 h 421"/>
                  <a:gd name="T56" fmla="*/ 1067 w 1395"/>
                  <a:gd name="T57" fmla="*/ 418 h 421"/>
                  <a:gd name="T58" fmla="*/ 984 w 1395"/>
                  <a:gd name="T59" fmla="*/ 421 h 421"/>
                  <a:gd name="T60" fmla="*/ 908 w 1395"/>
                  <a:gd name="T61" fmla="*/ 419 h 421"/>
                  <a:gd name="T62" fmla="*/ 847 w 1395"/>
                  <a:gd name="T63" fmla="*/ 413 h 421"/>
                  <a:gd name="T64" fmla="*/ 385 w 1395"/>
                  <a:gd name="T65" fmla="*/ 320 h 421"/>
                  <a:gd name="T66" fmla="*/ 371 w 1395"/>
                  <a:gd name="T67" fmla="*/ 315 h 421"/>
                  <a:gd name="T68" fmla="*/ 341 w 1395"/>
                  <a:gd name="T69" fmla="*/ 298 h 421"/>
                  <a:gd name="T70" fmla="*/ 282 w 1395"/>
                  <a:gd name="T71" fmla="*/ 260 h 421"/>
                  <a:gd name="T72" fmla="*/ 213 w 1395"/>
                  <a:gd name="T73" fmla="*/ 210 h 421"/>
                  <a:gd name="T74" fmla="*/ 140 w 1395"/>
                  <a:gd name="T75" fmla="*/ 154 h 421"/>
                  <a:gd name="T76" fmla="*/ 76 w 1395"/>
                  <a:gd name="T77" fmla="*/ 98 h 421"/>
                  <a:gd name="T78" fmla="*/ 25 w 1395"/>
                  <a:gd name="T79" fmla="*/ 49 h 421"/>
                  <a:gd name="T80" fmla="*/ 5 w 1395"/>
                  <a:gd name="T81" fmla="*/ 19 h 421"/>
                  <a:gd name="T82" fmla="*/ 0 w 1395"/>
                  <a:gd name="T83" fmla="*/ 5 h 4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95" h="421">
                    <a:moveTo>
                      <a:pt x="2" y="0"/>
                    </a:moveTo>
                    <a:lnTo>
                      <a:pt x="30" y="0"/>
                    </a:lnTo>
                    <a:lnTo>
                      <a:pt x="66" y="0"/>
                    </a:lnTo>
                    <a:lnTo>
                      <a:pt x="98" y="2"/>
                    </a:lnTo>
                    <a:lnTo>
                      <a:pt x="125" y="2"/>
                    </a:lnTo>
                    <a:lnTo>
                      <a:pt x="121" y="10"/>
                    </a:lnTo>
                    <a:lnTo>
                      <a:pt x="120" y="21"/>
                    </a:lnTo>
                    <a:lnTo>
                      <a:pt x="121" y="29"/>
                    </a:lnTo>
                    <a:lnTo>
                      <a:pt x="125" y="37"/>
                    </a:lnTo>
                    <a:lnTo>
                      <a:pt x="150" y="70"/>
                    </a:lnTo>
                    <a:lnTo>
                      <a:pt x="176" y="102"/>
                    </a:lnTo>
                    <a:lnTo>
                      <a:pt x="204" y="132"/>
                    </a:lnTo>
                    <a:lnTo>
                      <a:pt x="233" y="162"/>
                    </a:lnTo>
                    <a:lnTo>
                      <a:pt x="263" y="193"/>
                    </a:lnTo>
                    <a:lnTo>
                      <a:pt x="294" y="222"/>
                    </a:lnTo>
                    <a:lnTo>
                      <a:pt x="327" y="249"/>
                    </a:lnTo>
                    <a:lnTo>
                      <a:pt x="361" y="277"/>
                    </a:lnTo>
                    <a:lnTo>
                      <a:pt x="371" y="286"/>
                    </a:lnTo>
                    <a:lnTo>
                      <a:pt x="385" y="293"/>
                    </a:lnTo>
                    <a:lnTo>
                      <a:pt x="400" y="296"/>
                    </a:lnTo>
                    <a:lnTo>
                      <a:pt x="415" y="301"/>
                    </a:lnTo>
                    <a:lnTo>
                      <a:pt x="861" y="372"/>
                    </a:lnTo>
                    <a:lnTo>
                      <a:pt x="890" y="372"/>
                    </a:lnTo>
                    <a:lnTo>
                      <a:pt x="915" y="372"/>
                    </a:lnTo>
                    <a:lnTo>
                      <a:pt x="942" y="370"/>
                    </a:lnTo>
                    <a:lnTo>
                      <a:pt x="966" y="369"/>
                    </a:lnTo>
                    <a:lnTo>
                      <a:pt x="989" y="365"/>
                    </a:lnTo>
                    <a:lnTo>
                      <a:pt x="1011" y="360"/>
                    </a:lnTo>
                    <a:lnTo>
                      <a:pt x="1033" y="355"/>
                    </a:lnTo>
                    <a:lnTo>
                      <a:pt x="1052" y="348"/>
                    </a:lnTo>
                    <a:lnTo>
                      <a:pt x="1070" y="340"/>
                    </a:lnTo>
                    <a:lnTo>
                      <a:pt x="1089" y="331"/>
                    </a:lnTo>
                    <a:lnTo>
                      <a:pt x="1104" y="321"/>
                    </a:lnTo>
                    <a:lnTo>
                      <a:pt x="1119" y="311"/>
                    </a:lnTo>
                    <a:lnTo>
                      <a:pt x="1133" y="299"/>
                    </a:lnTo>
                    <a:lnTo>
                      <a:pt x="1146" y="286"/>
                    </a:lnTo>
                    <a:lnTo>
                      <a:pt x="1156" y="272"/>
                    </a:lnTo>
                    <a:lnTo>
                      <a:pt x="1168" y="257"/>
                    </a:lnTo>
                    <a:lnTo>
                      <a:pt x="1178" y="259"/>
                    </a:lnTo>
                    <a:lnTo>
                      <a:pt x="1192" y="262"/>
                    </a:lnTo>
                    <a:lnTo>
                      <a:pt x="1246" y="272"/>
                    </a:lnTo>
                    <a:lnTo>
                      <a:pt x="1297" y="284"/>
                    </a:lnTo>
                    <a:lnTo>
                      <a:pt x="1347" y="294"/>
                    </a:lnTo>
                    <a:lnTo>
                      <a:pt x="1395" y="306"/>
                    </a:lnTo>
                    <a:lnTo>
                      <a:pt x="1388" y="316"/>
                    </a:lnTo>
                    <a:lnTo>
                      <a:pt x="1381" y="325"/>
                    </a:lnTo>
                    <a:lnTo>
                      <a:pt x="1373" y="333"/>
                    </a:lnTo>
                    <a:lnTo>
                      <a:pt x="1361" y="342"/>
                    </a:lnTo>
                    <a:lnTo>
                      <a:pt x="1349" y="348"/>
                    </a:lnTo>
                    <a:lnTo>
                      <a:pt x="1335" y="357"/>
                    </a:lnTo>
                    <a:lnTo>
                      <a:pt x="1322" y="364"/>
                    </a:lnTo>
                    <a:lnTo>
                      <a:pt x="1307" y="370"/>
                    </a:lnTo>
                    <a:lnTo>
                      <a:pt x="1271" y="382"/>
                    </a:lnTo>
                    <a:lnTo>
                      <a:pt x="1234" y="392"/>
                    </a:lnTo>
                    <a:lnTo>
                      <a:pt x="1195" y="401"/>
                    </a:lnTo>
                    <a:lnTo>
                      <a:pt x="1153" y="407"/>
                    </a:lnTo>
                    <a:lnTo>
                      <a:pt x="1111" y="413"/>
                    </a:lnTo>
                    <a:lnTo>
                      <a:pt x="1067" y="418"/>
                    </a:lnTo>
                    <a:lnTo>
                      <a:pt x="1025" y="421"/>
                    </a:lnTo>
                    <a:lnTo>
                      <a:pt x="984" y="421"/>
                    </a:lnTo>
                    <a:lnTo>
                      <a:pt x="944" y="421"/>
                    </a:lnTo>
                    <a:lnTo>
                      <a:pt x="908" y="419"/>
                    </a:lnTo>
                    <a:lnTo>
                      <a:pt x="875" y="418"/>
                    </a:lnTo>
                    <a:lnTo>
                      <a:pt x="847" y="413"/>
                    </a:lnTo>
                    <a:lnTo>
                      <a:pt x="388" y="318"/>
                    </a:lnTo>
                    <a:lnTo>
                      <a:pt x="385" y="320"/>
                    </a:lnTo>
                    <a:lnTo>
                      <a:pt x="380" y="318"/>
                    </a:lnTo>
                    <a:lnTo>
                      <a:pt x="371" y="315"/>
                    </a:lnTo>
                    <a:lnTo>
                      <a:pt x="363" y="311"/>
                    </a:lnTo>
                    <a:lnTo>
                      <a:pt x="341" y="298"/>
                    </a:lnTo>
                    <a:lnTo>
                      <a:pt x="312" y="281"/>
                    </a:lnTo>
                    <a:lnTo>
                      <a:pt x="282" y="260"/>
                    </a:lnTo>
                    <a:lnTo>
                      <a:pt x="248" y="237"/>
                    </a:lnTo>
                    <a:lnTo>
                      <a:pt x="213" y="210"/>
                    </a:lnTo>
                    <a:lnTo>
                      <a:pt x="176" y="183"/>
                    </a:lnTo>
                    <a:lnTo>
                      <a:pt x="140" y="154"/>
                    </a:lnTo>
                    <a:lnTo>
                      <a:pt x="106" y="125"/>
                    </a:lnTo>
                    <a:lnTo>
                      <a:pt x="76" y="98"/>
                    </a:lnTo>
                    <a:lnTo>
                      <a:pt x="49" y="73"/>
                    </a:lnTo>
                    <a:lnTo>
                      <a:pt x="25" y="49"/>
                    </a:lnTo>
                    <a:lnTo>
                      <a:pt x="10" y="29"/>
                    </a:lnTo>
                    <a:lnTo>
                      <a:pt x="5" y="19"/>
                    </a:lnTo>
                    <a:lnTo>
                      <a:pt x="2" y="12"/>
                    </a:lnTo>
                    <a:lnTo>
                      <a:pt x="0" y="5"/>
                    </a:lnTo>
                    <a:lnTo>
                      <a:pt x="2"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1" name="Freeform 281">
                <a:extLst>
                  <a:ext uri="{FF2B5EF4-FFF2-40B4-BE49-F238E27FC236}">
                    <a16:creationId xmlns:a16="http://schemas.microsoft.com/office/drawing/2014/main" id="{BA40A393-2776-4BF5-A45D-B08D17BBC5D1}"/>
                  </a:ext>
                </a:extLst>
              </p:cNvPr>
              <p:cNvSpPr>
                <a:spLocks/>
              </p:cNvSpPr>
              <p:nvPr/>
            </p:nvSpPr>
            <p:spPr bwMode="auto">
              <a:xfrm>
                <a:off x="2904" y="1684"/>
                <a:ext cx="1065" cy="380"/>
              </a:xfrm>
              <a:custGeom>
                <a:avLst/>
                <a:gdLst>
                  <a:gd name="T0" fmla="*/ 12 w 1065"/>
                  <a:gd name="T1" fmla="*/ 0 h 380"/>
                  <a:gd name="T2" fmla="*/ 7 w 1065"/>
                  <a:gd name="T3" fmla="*/ 19 h 380"/>
                  <a:gd name="T4" fmla="*/ 12 w 1065"/>
                  <a:gd name="T5" fmla="*/ 35 h 380"/>
                  <a:gd name="T6" fmla="*/ 63 w 1065"/>
                  <a:gd name="T7" fmla="*/ 100 h 380"/>
                  <a:gd name="T8" fmla="*/ 120 w 1065"/>
                  <a:gd name="T9" fmla="*/ 160 h 380"/>
                  <a:gd name="T10" fmla="*/ 181 w 1065"/>
                  <a:gd name="T11" fmla="*/ 220 h 380"/>
                  <a:gd name="T12" fmla="*/ 248 w 1065"/>
                  <a:gd name="T13" fmla="*/ 275 h 380"/>
                  <a:gd name="T14" fmla="*/ 272 w 1065"/>
                  <a:gd name="T15" fmla="*/ 291 h 380"/>
                  <a:gd name="T16" fmla="*/ 302 w 1065"/>
                  <a:gd name="T17" fmla="*/ 299 h 380"/>
                  <a:gd name="T18" fmla="*/ 777 w 1065"/>
                  <a:gd name="T19" fmla="*/ 370 h 380"/>
                  <a:gd name="T20" fmla="*/ 829 w 1065"/>
                  <a:gd name="T21" fmla="*/ 368 h 380"/>
                  <a:gd name="T22" fmla="*/ 876 w 1065"/>
                  <a:gd name="T23" fmla="*/ 363 h 380"/>
                  <a:gd name="T24" fmla="*/ 920 w 1065"/>
                  <a:gd name="T25" fmla="*/ 353 h 380"/>
                  <a:gd name="T26" fmla="*/ 957 w 1065"/>
                  <a:gd name="T27" fmla="*/ 338 h 380"/>
                  <a:gd name="T28" fmla="*/ 991 w 1065"/>
                  <a:gd name="T29" fmla="*/ 319 h 380"/>
                  <a:gd name="T30" fmla="*/ 1020 w 1065"/>
                  <a:gd name="T31" fmla="*/ 297 h 380"/>
                  <a:gd name="T32" fmla="*/ 1043 w 1065"/>
                  <a:gd name="T33" fmla="*/ 270 h 380"/>
                  <a:gd name="T34" fmla="*/ 1060 w 1065"/>
                  <a:gd name="T35" fmla="*/ 257 h 380"/>
                  <a:gd name="T36" fmla="*/ 1052 w 1065"/>
                  <a:gd name="T37" fmla="*/ 277 h 380"/>
                  <a:gd name="T38" fmla="*/ 1016 w 1065"/>
                  <a:gd name="T39" fmla="*/ 311 h 380"/>
                  <a:gd name="T40" fmla="*/ 978 w 1065"/>
                  <a:gd name="T41" fmla="*/ 336 h 380"/>
                  <a:gd name="T42" fmla="*/ 934 w 1065"/>
                  <a:gd name="T43" fmla="*/ 356 h 380"/>
                  <a:gd name="T44" fmla="*/ 888 w 1065"/>
                  <a:gd name="T45" fmla="*/ 368 h 380"/>
                  <a:gd name="T46" fmla="*/ 844 w 1065"/>
                  <a:gd name="T47" fmla="*/ 377 h 380"/>
                  <a:gd name="T48" fmla="*/ 802 w 1065"/>
                  <a:gd name="T49" fmla="*/ 380 h 380"/>
                  <a:gd name="T50" fmla="*/ 763 w 1065"/>
                  <a:gd name="T51" fmla="*/ 378 h 380"/>
                  <a:gd name="T52" fmla="*/ 299 w 1065"/>
                  <a:gd name="T53" fmla="*/ 304 h 380"/>
                  <a:gd name="T54" fmla="*/ 269 w 1065"/>
                  <a:gd name="T55" fmla="*/ 296 h 380"/>
                  <a:gd name="T56" fmla="*/ 243 w 1065"/>
                  <a:gd name="T57" fmla="*/ 280 h 380"/>
                  <a:gd name="T58" fmla="*/ 186 w 1065"/>
                  <a:gd name="T59" fmla="*/ 231 h 380"/>
                  <a:gd name="T60" fmla="*/ 120 w 1065"/>
                  <a:gd name="T61" fmla="*/ 171 h 380"/>
                  <a:gd name="T62" fmla="*/ 56 w 1065"/>
                  <a:gd name="T63" fmla="*/ 103 h 380"/>
                  <a:gd name="T64" fmla="*/ 7 w 1065"/>
                  <a:gd name="T65" fmla="*/ 39 h 380"/>
                  <a:gd name="T66" fmla="*/ 0 w 1065"/>
                  <a:gd name="T67" fmla="*/ 25 h 380"/>
                  <a:gd name="T68" fmla="*/ 0 w 1065"/>
                  <a:gd name="T69" fmla="*/ 17 h 380"/>
                  <a:gd name="T70" fmla="*/ 5 w 1065"/>
                  <a:gd name="T71" fmla="*/ 0 h 3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65" h="380">
                    <a:moveTo>
                      <a:pt x="5" y="0"/>
                    </a:moveTo>
                    <a:lnTo>
                      <a:pt x="12" y="0"/>
                    </a:lnTo>
                    <a:lnTo>
                      <a:pt x="8" y="8"/>
                    </a:lnTo>
                    <a:lnTo>
                      <a:pt x="7" y="19"/>
                    </a:lnTo>
                    <a:lnTo>
                      <a:pt x="8" y="27"/>
                    </a:lnTo>
                    <a:lnTo>
                      <a:pt x="12" y="35"/>
                    </a:lnTo>
                    <a:lnTo>
                      <a:pt x="37" y="68"/>
                    </a:lnTo>
                    <a:lnTo>
                      <a:pt x="63" y="100"/>
                    </a:lnTo>
                    <a:lnTo>
                      <a:pt x="91" y="130"/>
                    </a:lnTo>
                    <a:lnTo>
                      <a:pt x="120" y="160"/>
                    </a:lnTo>
                    <a:lnTo>
                      <a:pt x="150" y="191"/>
                    </a:lnTo>
                    <a:lnTo>
                      <a:pt x="181" y="220"/>
                    </a:lnTo>
                    <a:lnTo>
                      <a:pt x="214" y="247"/>
                    </a:lnTo>
                    <a:lnTo>
                      <a:pt x="248" y="275"/>
                    </a:lnTo>
                    <a:lnTo>
                      <a:pt x="258" y="284"/>
                    </a:lnTo>
                    <a:lnTo>
                      <a:pt x="272" y="291"/>
                    </a:lnTo>
                    <a:lnTo>
                      <a:pt x="287" y="294"/>
                    </a:lnTo>
                    <a:lnTo>
                      <a:pt x="302" y="299"/>
                    </a:lnTo>
                    <a:lnTo>
                      <a:pt x="748" y="370"/>
                    </a:lnTo>
                    <a:lnTo>
                      <a:pt x="777" y="370"/>
                    </a:lnTo>
                    <a:lnTo>
                      <a:pt x="802" y="370"/>
                    </a:lnTo>
                    <a:lnTo>
                      <a:pt x="829" y="368"/>
                    </a:lnTo>
                    <a:lnTo>
                      <a:pt x="853" y="367"/>
                    </a:lnTo>
                    <a:lnTo>
                      <a:pt x="876" y="363"/>
                    </a:lnTo>
                    <a:lnTo>
                      <a:pt x="898" y="358"/>
                    </a:lnTo>
                    <a:lnTo>
                      <a:pt x="920" y="353"/>
                    </a:lnTo>
                    <a:lnTo>
                      <a:pt x="939" y="346"/>
                    </a:lnTo>
                    <a:lnTo>
                      <a:pt x="957" y="338"/>
                    </a:lnTo>
                    <a:lnTo>
                      <a:pt x="976" y="329"/>
                    </a:lnTo>
                    <a:lnTo>
                      <a:pt x="991" y="319"/>
                    </a:lnTo>
                    <a:lnTo>
                      <a:pt x="1006" y="309"/>
                    </a:lnTo>
                    <a:lnTo>
                      <a:pt x="1020" y="297"/>
                    </a:lnTo>
                    <a:lnTo>
                      <a:pt x="1033" y="284"/>
                    </a:lnTo>
                    <a:lnTo>
                      <a:pt x="1043" y="270"/>
                    </a:lnTo>
                    <a:lnTo>
                      <a:pt x="1055" y="255"/>
                    </a:lnTo>
                    <a:lnTo>
                      <a:pt x="1060" y="257"/>
                    </a:lnTo>
                    <a:lnTo>
                      <a:pt x="1065" y="257"/>
                    </a:lnTo>
                    <a:lnTo>
                      <a:pt x="1052" y="277"/>
                    </a:lnTo>
                    <a:lnTo>
                      <a:pt x="1035" y="296"/>
                    </a:lnTo>
                    <a:lnTo>
                      <a:pt x="1016" y="311"/>
                    </a:lnTo>
                    <a:lnTo>
                      <a:pt x="998" y="324"/>
                    </a:lnTo>
                    <a:lnTo>
                      <a:pt x="978" y="336"/>
                    </a:lnTo>
                    <a:lnTo>
                      <a:pt x="956" y="346"/>
                    </a:lnTo>
                    <a:lnTo>
                      <a:pt x="934" y="356"/>
                    </a:lnTo>
                    <a:lnTo>
                      <a:pt x="910" y="363"/>
                    </a:lnTo>
                    <a:lnTo>
                      <a:pt x="888" y="368"/>
                    </a:lnTo>
                    <a:lnTo>
                      <a:pt x="866" y="373"/>
                    </a:lnTo>
                    <a:lnTo>
                      <a:pt x="844" y="377"/>
                    </a:lnTo>
                    <a:lnTo>
                      <a:pt x="822" y="378"/>
                    </a:lnTo>
                    <a:lnTo>
                      <a:pt x="802" y="380"/>
                    </a:lnTo>
                    <a:lnTo>
                      <a:pt x="782" y="380"/>
                    </a:lnTo>
                    <a:lnTo>
                      <a:pt x="763" y="378"/>
                    </a:lnTo>
                    <a:lnTo>
                      <a:pt x="748" y="377"/>
                    </a:lnTo>
                    <a:lnTo>
                      <a:pt x="299" y="304"/>
                    </a:lnTo>
                    <a:lnTo>
                      <a:pt x="284" y="301"/>
                    </a:lnTo>
                    <a:lnTo>
                      <a:pt x="269" y="296"/>
                    </a:lnTo>
                    <a:lnTo>
                      <a:pt x="255" y="289"/>
                    </a:lnTo>
                    <a:lnTo>
                      <a:pt x="243" y="280"/>
                    </a:lnTo>
                    <a:lnTo>
                      <a:pt x="216" y="258"/>
                    </a:lnTo>
                    <a:lnTo>
                      <a:pt x="186" y="231"/>
                    </a:lnTo>
                    <a:lnTo>
                      <a:pt x="154" y="203"/>
                    </a:lnTo>
                    <a:lnTo>
                      <a:pt x="120" y="171"/>
                    </a:lnTo>
                    <a:lnTo>
                      <a:pt x="88" y="137"/>
                    </a:lnTo>
                    <a:lnTo>
                      <a:pt x="56" y="103"/>
                    </a:lnTo>
                    <a:lnTo>
                      <a:pt x="29" y="71"/>
                    </a:lnTo>
                    <a:lnTo>
                      <a:pt x="7" y="39"/>
                    </a:lnTo>
                    <a:lnTo>
                      <a:pt x="3" y="32"/>
                    </a:lnTo>
                    <a:lnTo>
                      <a:pt x="0" y="25"/>
                    </a:lnTo>
                    <a:lnTo>
                      <a:pt x="0" y="20"/>
                    </a:lnTo>
                    <a:lnTo>
                      <a:pt x="0" y="17"/>
                    </a:lnTo>
                    <a:lnTo>
                      <a:pt x="2" y="8"/>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2" name="Freeform 282">
                <a:extLst>
                  <a:ext uri="{FF2B5EF4-FFF2-40B4-BE49-F238E27FC236}">
                    <a16:creationId xmlns:a16="http://schemas.microsoft.com/office/drawing/2014/main" id="{28344CB6-1BCD-4540-A38C-E15083769132}"/>
                  </a:ext>
                </a:extLst>
              </p:cNvPr>
              <p:cNvSpPr>
                <a:spLocks/>
              </p:cNvSpPr>
              <p:nvPr/>
            </p:nvSpPr>
            <p:spPr bwMode="auto">
              <a:xfrm>
                <a:off x="4655" y="2155"/>
                <a:ext cx="7" cy="4"/>
              </a:xfrm>
              <a:custGeom>
                <a:avLst/>
                <a:gdLst>
                  <a:gd name="T0" fmla="*/ 7 w 7"/>
                  <a:gd name="T1" fmla="*/ 4 h 4"/>
                  <a:gd name="T2" fmla="*/ 0 w 7"/>
                  <a:gd name="T3" fmla="*/ 4 h 4"/>
                  <a:gd name="T4" fmla="*/ 2 w 7"/>
                  <a:gd name="T5" fmla="*/ 2 h 4"/>
                  <a:gd name="T6" fmla="*/ 2 w 7"/>
                  <a:gd name="T7" fmla="*/ 0 h 4"/>
                  <a:gd name="T8" fmla="*/ 5 w 7"/>
                  <a:gd name="T9" fmla="*/ 2 h 4"/>
                  <a:gd name="T10" fmla="*/ 7 w 7"/>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7" y="4"/>
                    </a:moveTo>
                    <a:lnTo>
                      <a:pt x="0" y="4"/>
                    </a:lnTo>
                    <a:lnTo>
                      <a:pt x="2" y="2"/>
                    </a:lnTo>
                    <a:lnTo>
                      <a:pt x="2" y="0"/>
                    </a:lnTo>
                    <a:lnTo>
                      <a:pt x="5" y="2"/>
                    </a:lnTo>
                    <a:lnTo>
                      <a:pt x="7" y="4"/>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3" name="Freeform 283">
                <a:extLst>
                  <a:ext uri="{FF2B5EF4-FFF2-40B4-BE49-F238E27FC236}">
                    <a16:creationId xmlns:a16="http://schemas.microsoft.com/office/drawing/2014/main" id="{E9C5D231-F650-4531-B26E-8A0EA7512A2A}"/>
                  </a:ext>
                </a:extLst>
              </p:cNvPr>
              <p:cNvSpPr>
                <a:spLocks/>
              </p:cNvSpPr>
              <p:nvPr/>
            </p:nvSpPr>
            <p:spPr bwMode="auto">
              <a:xfrm>
                <a:off x="4653" y="2157"/>
                <a:ext cx="14" cy="5"/>
              </a:xfrm>
              <a:custGeom>
                <a:avLst/>
                <a:gdLst>
                  <a:gd name="T0" fmla="*/ 4 w 14"/>
                  <a:gd name="T1" fmla="*/ 0 h 5"/>
                  <a:gd name="T2" fmla="*/ 5 w 14"/>
                  <a:gd name="T3" fmla="*/ 0 h 5"/>
                  <a:gd name="T4" fmla="*/ 9 w 14"/>
                  <a:gd name="T5" fmla="*/ 2 h 5"/>
                  <a:gd name="T6" fmla="*/ 14 w 14"/>
                  <a:gd name="T7" fmla="*/ 5 h 5"/>
                  <a:gd name="T8" fmla="*/ 0 w 14"/>
                  <a:gd name="T9" fmla="*/ 2 h 5"/>
                  <a:gd name="T10" fmla="*/ 2 w 14"/>
                  <a:gd name="T11" fmla="*/ 2 h 5"/>
                  <a:gd name="T12" fmla="*/ 4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4" y="0"/>
                    </a:moveTo>
                    <a:lnTo>
                      <a:pt x="5" y="0"/>
                    </a:lnTo>
                    <a:lnTo>
                      <a:pt x="9" y="2"/>
                    </a:lnTo>
                    <a:lnTo>
                      <a:pt x="14" y="5"/>
                    </a:lnTo>
                    <a:lnTo>
                      <a:pt x="0" y="2"/>
                    </a:lnTo>
                    <a:lnTo>
                      <a:pt x="2" y="2"/>
                    </a:lnTo>
                    <a:lnTo>
                      <a:pt x="4" y="0"/>
                    </a:lnTo>
                    <a:close/>
                  </a:path>
                </a:pathLst>
              </a:custGeom>
              <a:solidFill>
                <a:srgbClr val="5B5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4" name="Freeform 284">
                <a:extLst>
                  <a:ext uri="{FF2B5EF4-FFF2-40B4-BE49-F238E27FC236}">
                    <a16:creationId xmlns:a16="http://schemas.microsoft.com/office/drawing/2014/main" id="{89064C0B-4AE2-4F67-A553-69466BD61635}"/>
                  </a:ext>
                </a:extLst>
              </p:cNvPr>
              <p:cNvSpPr>
                <a:spLocks/>
              </p:cNvSpPr>
              <p:nvPr/>
            </p:nvSpPr>
            <p:spPr bwMode="auto">
              <a:xfrm>
                <a:off x="4653" y="2159"/>
                <a:ext cx="19" cy="5"/>
              </a:xfrm>
              <a:custGeom>
                <a:avLst/>
                <a:gdLst>
                  <a:gd name="T0" fmla="*/ 2 w 19"/>
                  <a:gd name="T1" fmla="*/ 0 h 5"/>
                  <a:gd name="T2" fmla="*/ 9 w 19"/>
                  <a:gd name="T3" fmla="*/ 0 h 5"/>
                  <a:gd name="T4" fmla="*/ 14 w 19"/>
                  <a:gd name="T5" fmla="*/ 3 h 5"/>
                  <a:gd name="T6" fmla="*/ 19 w 19"/>
                  <a:gd name="T7" fmla="*/ 5 h 5"/>
                  <a:gd name="T8" fmla="*/ 0 w 19"/>
                  <a:gd name="T9" fmla="*/ 1 h 5"/>
                  <a:gd name="T10" fmla="*/ 0 w 19"/>
                  <a:gd name="T11" fmla="*/ 0 h 5"/>
                  <a:gd name="T12" fmla="*/ 2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2" y="0"/>
                    </a:moveTo>
                    <a:lnTo>
                      <a:pt x="9" y="0"/>
                    </a:lnTo>
                    <a:lnTo>
                      <a:pt x="14" y="3"/>
                    </a:lnTo>
                    <a:lnTo>
                      <a:pt x="19" y="5"/>
                    </a:lnTo>
                    <a:lnTo>
                      <a:pt x="0" y="1"/>
                    </a:lnTo>
                    <a:lnTo>
                      <a:pt x="0" y="0"/>
                    </a:lnTo>
                    <a:lnTo>
                      <a:pt x="2" y="0"/>
                    </a:lnTo>
                    <a:close/>
                  </a:path>
                </a:pathLst>
              </a:custGeom>
              <a:solidFill>
                <a:srgbClr val="5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5" name="Freeform 285">
                <a:extLst>
                  <a:ext uri="{FF2B5EF4-FFF2-40B4-BE49-F238E27FC236}">
                    <a16:creationId xmlns:a16="http://schemas.microsoft.com/office/drawing/2014/main" id="{97A0135B-9356-4FB8-AD0A-E6462EF8CC14}"/>
                  </a:ext>
                </a:extLst>
              </p:cNvPr>
              <p:cNvSpPr>
                <a:spLocks/>
              </p:cNvSpPr>
              <p:nvPr/>
            </p:nvSpPr>
            <p:spPr bwMode="auto">
              <a:xfrm>
                <a:off x="4652" y="2159"/>
                <a:ext cx="23" cy="8"/>
              </a:xfrm>
              <a:custGeom>
                <a:avLst/>
                <a:gdLst>
                  <a:gd name="T0" fmla="*/ 1 w 23"/>
                  <a:gd name="T1" fmla="*/ 0 h 8"/>
                  <a:gd name="T2" fmla="*/ 15 w 23"/>
                  <a:gd name="T3" fmla="*/ 3 h 8"/>
                  <a:gd name="T4" fmla="*/ 18 w 23"/>
                  <a:gd name="T5" fmla="*/ 5 h 8"/>
                  <a:gd name="T6" fmla="*/ 23 w 23"/>
                  <a:gd name="T7" fmla="*/ 8 h 8"/>
                  <a:gd name="T8" fmla="*/ 0 w 23"/>
                  <a:gd name="T9" fmla="*/ 3 h 8"/>
                  <a:gd name="T10" fmla="*/ 0 w 23"/>
                  <a:gd name="T11" fmla="*/ 1 h 8"/>
                  <a:gd name="T12" fmla="*/ 1 w 2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8">
                    <a:moveTo>
                      <a:pt x="1" y="0"/>
                    </a:moveTo>
                    <a:lnTo>
                      <a:pt x="15" y="3"/>
                    </a:lnTo>
                    <a:lnTo>
                      <a:pt x="18" y="5"/>
                    </a:lnTo>
                    <a:lnTo>
                      <a:pt x="23" y="8"/>
                    </a:lnTo>
                    <a:lnTo>
                      <a:pt x="0" y="3"/>
                    </a:lnTo>
                    <a:lnTo>
                      <a:pt x="0" y="1"/>
                    </a:lnTo>
                    <a:lnTo>
                      <a:pt x="1" y="0"/>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6" name="Freeform 286">
                <a:extLst>
                  <a:ext uri="{FF2B5EF4-FFF2-40B4-BE49-F238E27FC236}">
                    <a16:creationId xmlns:a16="http://schemas.microsoft.com/office/drawing/2014/main" id="{9CAD47ED-F743-4F93-AA5C-8AADD4A29036}"/>
                  </a:ext>
                </a:extLst>
              </p:cNvPr>
              <p:cNvSpPr>
                <a:spLocks/>
              </p:cNvSpPr>
              <p:nvPr/>
            </p:nvSpPr>
            <p:spPr bwMode="auto">
              <a:xfrm>
                <a:off x="4650" y="2160"/>
                <a:ext cx="27" cy="9"/>
              </a:xfrm>
              <a:custGeom>
                <a:avLst/>
                <a:gdLst>
                  <a:gd name="T0" fmla="*/ 3 w 27"/>
                  <a:gd name="T1" fmla="*/ 0 h 9"/>
                  <a:gd name="T2" fmla="*/ 22 w 27"/>
                  <a:gd name="T3" fmla="*/ 4 h 9"/>
                  <a:gd name="T4" fmla="*/ 23 w 27"/>
                  <a:gd name="T5" fmla="*/ 6 h 9"/>
                  <a:gd name="T6" fmla="*/ 27 w 27"/>
                  <a:gd name="T7" fmla="*/ 7 h 9"/>
                  <a:gd name="T8" fmla="*/ 27 w 27"/>
                  <a:gd name="T9" fmla="*/ 9 h 9"/>
                  <a:gd name="T10" fmla="*/ 27 w 27"/>
                  <a:gd name="T11" fmla="*/ 9 h 9"/>
                  <a:gd name="T12" fmla="*/ 0 w 27"/>
                  <a:gd name="T13" fmla="*/ 4 h 9"/>
                  <a:gd name="T14" fmla="*/ 2 w 27"/>
                  <a:gd name="T15" fmla="*/ 2 h 9"/>
                  <a:gd name="T16" fmla="*/ 3 w 2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9">
                    <a:moveTo>
                      <a:pt x="3" y="0"/>
                    </a:moveTo>
                    <a:lnTo>
                      <a:pt x="22" y="4"/>
                    </a:lnTo>
                    <a:lnTo>
                      <a:pt x="23" y="6"/>
                    </a:lnTo>
                    <a:lnTo>
                      <a:pt x="27" y="7"/>
                    </a:lnTo>
                    <a:lnTo>
                      <a:pt x="27" y="9"/>
                    </a:lnTo>
                    <a:lnTo>
                      <a:pt x="0" y="4"/>
                    </a:lnTo>
                    <a:lnTo>
                      <a:pt x="2" y="2"/>
                    </a:lnTo>
                    <a:lnTo>
                      <a:pt x="3" y="0"/>
                    </a:lnTo>
                    <a:close/>
                  </a:path>
                </a:pathLst>
              </a:custGeom>
              <a:solidFill>
                <a:srgbClr val="64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7" name="Freeform 287">
                <a:extLst>
                  <a:ext uri="{FF2B5EF4-FFF2-40B4-BE49-F238E27FC236}">
                    <a16:creationId xmlns:a16="http://schemas.microsoft.com/office/drawing/2014/main" id="{95CE6C23-4A41-4E5E-8E9C-B3678A38558D}"/>
                  </a:ext>
                </a:extLst>
              </p:cNvPr>
              <p:cNvSpPr>
                <a:spLocks/>
              </p:cNvSpPr>
              <p:nvPr/>
            </p:nvSpPr>
            <p:spPr bwMode="auto">
              <a:xfrm>
                <a:off x="4648" y="2162"/>
                <a:ext cx="29" cy="9"/>
              </a:xfrm>
              <a:custGeom>
                <a:avLst/>
                <a:gdLst>
                  <a:gd name="T0" fmla="*/ 4 w 29"/>
                  <a:gd name="T1" fmla="*/ 0 h 9"/>
                  <a:gd name="T2" fmla="*/ 27 w 29"/>
                  <a:gd name="T3" fmla="*/ 5 h 9"/>
                  <a:gd name="T4" fmla="*/ 27 w 29"/>
                  <a:gd name="T5" fmla="*/ 5 h 9"/>
                  <a:gd name="T6" fmla="*/ 29 w 29"/>
                  <a:gd name="T7" fmla="*/ 5 h 9"/>
                  <a:gd name="T8" fmla="*/ 29 w 29"/>
                  <a:gd name="T9" fmla="*/ 7 h 9"/>
                  <a:gd name="T10" fmla="*/ 29 w 29"/>
                  <a:gd name="T11" fmla="*/ 9 h 9"/>
                  <a:gd name="T12" fmla="*/ 0 w 29"/>
                  <a:gd name="T13" fmla="*/ 4 h 9"/>
                  <a:gd name="T14" fmla="*/ 2 w 29"/>
                  <a:gd name="T15" fmla="*/ 2 h 9"/>
                  <a:gd name="T16" fmla="*/ 4 w 2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9">
                    <a:moveTo>
                      <a:pt x="4" y="0"/>
                    </a:moveTo>
                    <a:lnTo>
                      <a:pt x="27" y="5"/>
                    </a:lnTo>
                    <a:lnTo>
                      <a:pt x="29" y="5"/>
                    </a:lnTo>
                    <a:lnTo>
                      <a:pt x="29" y="7"/>
                    </a:lnTo>
                    <a:lnTo>
                      <a:pt x="29" y="9"/>
                    </a:lnTo>
                    <a:lnTo>
                      <a:pt x="0" y="4"/>
                    </a:lnTo>
                    <a:lnTo>
                      <a:pt x="2" y="2"/>
                    </a:lnTo>
                    <a:lnTo>
                      <a:pt x="4" y="0"/>
                    </a:lnTo>
                    <a:close/>
                  </a:path>
                </a:pathLst>
              </a:custGeom>
              <a:solidFill>
                <a:srgbClr val="686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8" name="Freeform 288">
                <a:extLst>
                  <a:ext uri="{FF2B5EF4-FFF2-40B4-BE49-F238E27FC236}">
                    <a16:creationId xmlns:a16="http://schemas.microsoft.com/office/drawing/2014/main" id="{16BF7363-E3F2-4793-B088-CBBB48640294}"/>
                  </a:ext>
                </a:extLst>
              </p:cNvPr>
              <p:cNvSpPr>
                <a:spLocks/>
              </p:cNvSpPr>
              <p:nvPr/>
            </p:nvSpPr>
            <p:spPr bwMode="auto">
              <a:xfrm>
                <a:off x="4648" y="2164"/>
                <a:ext cx="29" cy="8"/>
              </a:xfrm>
              <a:custGeom>
                <a:avLst/>
                <a:gdLst>
                  <a:gd name="T0" fmla="*/ 2 w 29"/>
                  <a:gd name="T1" fmla="*/ 0 h 8"/>
                  <a:gd name="T2" fmla="*/ 29 w 29"/>
                  <a:gd name="T3" fmla="*/ 5 h 8"/>
                  <a:gd name="T4" fmla="*/ 29 w 29"/>
                  <a:gd name="T5" fmla="*/ 7 h 8"/>
                  <a:gd name="T6" fmla="*/ 29 w 29"/>
                  <a:gd name="T7" fmla="*/ 8 h 8"/>
                  <a:gd name="T8" fmla="*/ 0 w 29"/>
                  <a:gd name="T9" fmla="*/ 3 h 8"/>
                  <a:gd name="T10" fmla="*/ 0 w 29"/>
                  <a:gd name="T11" fmla="*/ 2 h 8"/>
                  <a:gd name="T12" fmla="*/ 2 w 29"/>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
                    <a:moveTo>
                      <a:pt x="2" y="0"/>
                    </a:moveTo>
                    <a:lnTo>
                      <a:pt x="29" y="5"/>
                    </a:lnTo>
                    <a:lnTo>
                      <a:pt x="29" y="7"/>
                    </a:lnTo>
                    <a:lnTo>
                      <a:pt x="29" y="8"/>
                    </a:lnTo>
                    <a:lnTo>
                      <a:pt x="0" y="3"/>
                    </a:lnTo>
                    <a:lnTo>
                      <a:pt x="0" y="2"/>
                    </a:lnTo>
                    <a:lnTo>
                      <a:pt x="2" y="0"/>
                    </a:lnTo>
                    <a:close/>
                  </a:path>
                </a:pathLst>
              </a:custGeom>
              <a:solidFill>
                <a:srgbClr val="6A68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9" name="Freeform 289">
                <a:extLst>
                  <a:ext uri="{FF2B5EF4-FFF2-40B4-BE49-F238E27FC236}">
                    <a16:creationId xmlns:a16="http://schemas.microsoft.com/office/drawing/2014/main" id="{325235CB-B58B-40F0-967E-1B4CF6C7093D}"/>
                  </a:ext>
                </a:extLst>
              </p:cNvPr>
              <p:cNvSpPr>
                <a:spLocks/>
              </p:cNvSpPr>
              <p:nvPr/>
            </p:nvSpPr>
            <p:spPr bwMode="auto">
              <a:xfrm>
                <a:off x="4646" y="2166"/>
                <a:ext cx="31" cy="8"/>
              </a:xfrm>
              <a:custGeom>
                <a:avLst/>
                <a:gdLst>
                  <a:gd name="T0" fmla="*/ 2 w 31"/>
                  <a:gd name="T1" fmla="*/ 0 h 8"/>
                  <a:gd name="T2" fmla="*/ 31 w 31"/>
                  <a:gd name="T3" fmla="*/ 5 h 8"/>
                  <a:gd name="T4" fmla="*/ 31 w 31"/>
                  <a:gd name="T5" fmla="*/ 6 h 8"/>
                  <a:gd name="T6" fmla="*/ 31 w 31"/>
                  <a:gd name="T7" fmla="*/ 8 h 8"/>
                  <a:gd name="T8" fmla="*/ 0 w 31"/>
                  <a:gd name="T9" fmla="*/ 3 h 8"/>
                  <a:gd name="T10" fmla="*/ 2 w 31"/>
                  <a:gd name="T11" fmla="*/ 1 h 8"/>
                  <a:gd name="T12" fmla="*/ 2 w 31"/>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
                    <a:moveTo>
                      <a:pt x="2" y="0"/>
                    </a:moveTo>
                    <a:lnTo>
                      <a:pt x="31" y="5"/>
                    </a:lnTo>
                    <a:lnTo>
                      <a:pt x="31" y="6"/>
                    </a:lnTo>
                    <a:lnTo>
                      <a:pt x="31" y="8"/>
                    </a:lnTo>
                    <a:lnTo>
                      <a:pt x="0" y="3"/>
                    </a:lnTo>
                    <a:lnTo>
                      <a:pt x="2" y="1"/>
                    </a:lnTo>
                    <a:lnTo>
                      <a:pt x="2" y="0"/>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30" name="Freeform 290">
                <a:extLst>
                  <a:ext uri="{FF2B5EF4-FFF2-40B4-BE49-F238E27FC236}">
                    <a16:creationId xmlns:a16="http://schemas.microsoft.com/office/drawing/2014/main" id="{79ECDDE9-DD27-48FF-889C-81D8A72545DA}"/>
                  </a:ext>
                </a:extLst>
              </p:cNvPr>
              <p:cNvSpPr>
                <a:spLocks/>
              </p:cNvSpPr>
              <p:nvPr/>
            </p:nvSpPr>
            <p:spPr bwMode="auto">
              <a:xfrm>
                <a:off x="4645" y="2167"/>
                <a:ext cx="32" cy="9"/>
              </a:xfrm>
              <a:custGeom>
                <a:avLst/>
                <a:gdLst>
                  <a:gd name="T0" fmla="*/ 3 w 32"/>
                  <a:gd name="T1" fmla="*/ 0 h 9"/>
                  <a:gd name="T2" fmla="*/ 32 w 32"/>
                  <a:gd name="T3" fmla="*/ 5 h 9"/>
                  <a:gd name="T4" fmla="*/ 32 w 32"/>
                  <a:gd name="T5" fmla="*/ 7 h 9"/>
                  <a:gd name="T6" fmla="*/ 32 w 32"/>
                  <a:gd name="T7" fmla="*/ 9 h 9"/>
                  <a:gd name="T8" fmla="*/ 0 w 32"/>
                  <a:gd name="T9" fmla="*/ 4 h 9"/>
                  <a:gd name="T10" fmla="*/ 1 w 32"/>
                  <a:gd name="T11" fmla="*/ 2 h 9"/>
                  <a:gd name="T12" fmla="*/ 3 w 3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9">
                    <a:moveTo>
                      <a:pt x="3" y="0"/>
                    </a:moveTo>
                    <a:lnTo>
                      <a:pt x="32" y="5"/>
                    </a:lnTo>
                    <a:lnTo>
                      <a:pt x="32" y="7"/>
                    </a:lnTo>
                    <a:lnTo>
                      <a:pt x="32" y="9"/>
                    </a:lnTo>
                    <a:lnTo>
                      <a:pt x="0" y="4"/>
                    </a:lnTo>
                    <a:lnTo>
                      <a:pt x="1" y="2"/>
                    </a:lnTo>
                    <a:lnTo>
                      <a:pt x="3" y="0"/>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31" name="Freeform 291">
                <a:extLst>
                  <a:ext uri="{FF2B5EF4-FFF2-40B4-BE49-F238E27FC236}">
                    <a16:creationId xmlns:a16="http://schemas.microsoft.com/office/drawing/2014/main" id="{34A21100-5636-42D7-896D-B6E476A8B8BE}"/>
                  </a:ext>
                </a:extLst>
              </p:cNvPr>
              <p:cNvSpPr>
                <a:spLocks/>
              </p:cNvSpPr>
              <p:nvPr/>
            </p:nvSpPr>
            <p:spPr bwMode="auto">
              <a:xfrm>
                <a:off x="4645" y="2169"/>
                <a:ext cx="34" cy="8"/>
              </a:xfrm>
              <a:custGeom>
                <a:avLst/>
                <a:gdLst>
                  <a:gd name="T0" fmla="*/ 1 w 34"/>
                  <a:gd name="T1" fmla="*/ 0 h 8"/>
                  <a:gd name="T2" fmla="*/ 32 w 34"/>
                  <a:gd name="T3" fmla="*/ 5 h 8"/>
                  <a:gd name="T4" fmla="*/ 32 w 34"/>
                  <a:gd name="T5" fmla="*/ 7 h 8"/>
                  <a:gd name="T6" fmla="*/ 34 w 34"/>
                  <a:gd name="T7" fmla="*/ 8 h 8"/>
                  <a:gd name="T8" fmla="*/ 0 w 34"/>
                  <a:gd name="T9" fmla="*/ 3 h 8"/>
                  <a:gd name="T10" fmla="*/ 0 w 34"/>
                  <a:gd name="T11" fmla="*/ 2 h 8"/>
                  <a:gd name="T12" fmla="*/ 1 w 3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8">
                    <a:moveTo>
                      <a:pt x="1" y="0"/>
                    </a:moveTo>
                    <a:lnTo>
                      <a:pt x="32" y="5"/>
                    </a:lnTo>
                    <a:lnTo>
                      <a:pt x="32" y="7"/>
                    </a:lnTo>
                    <a:lnTo>
                      <a:pt x="34" y="8"/>
                    </a:lnTo>
                    <a:lnTo>
                      <a:pt x="0" y="3"/>
                    </a:lnTo>
                    <a:lnTo>
                      <a:pt x="0" y="2"/>
                    </a:lnTo>
                    <a:lnTo>
                      <a:pt x="1" y="0"/>
                    </a:lnTo>
                    <a:close/>
                  </a:path>
                </a:pathLst>
              </a:custGeom>
              <a:solidFill>
                <a:srgbClr val="717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32" name="Freeform 292">
                <a:extLst>
                  <a:ext uri="{FF2B5EF4-FFF2-40B4-BE49-F238E27FC236}">
                    <a16:creationId xmlns:a16="http://schemas.microsoft.com/office/drawing/2014/main" id="{44973F02-2EB4-4711-8E8D-03D40482D530}"/>
                  </a:ext>
                </a:extLst>
              </p:cNvPr>
              <p:cNvSpPr>
                <a:spLocks/>
              </p:cNvSpPr>
              <p:nvPr/>
            </p:nvSpPr>
            <p:spPr bwMode="auto">
              <a:xfrm>
                <a:off x="4643" y="2171"/>
                <a:ext cx="36" cy="8"/>
              </a:xfrm>
              <a:custGeom>
                <a:avLst/>
                <a:gdLst>
                  <a:gd name="T0" fmla="*/ 2 w 36"/>
                  <a:gd name="T1" fmla="*/ 0 h 8"/>
                  <a:gd name="T2" fmla="*/ 34 w 36"/>
                  <a:gd name="T3" fmla="*/ 5 h 8"/>
                  <a:gd name="T4" fmla="*/ 36 w 36"/>
                  <a:gd name="T5" fmla="*/ 6 h 8"/>
                  <a:gd name="T6" fmla="*/ 36 w 36"/>
                  <a:gd name="T7" fmla="*/ 8 h 8"/>
                  <a:gd name="T8" fmla="*/ 0 w 36"/>
                  <a:gd name="T9" fmla="*/ 3 h 8"/>
                  <a:gd name="T10" fmla="*/ 2 w 36"/>
                  <a:gd name="T11" fmla="*/ 1 h 8"/>
                  <a:gd name="T12" fmla="*/ 2 w 3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
                    <a:moveTo>
                      <a:pt x="2" y="0"/>
                    </a:moveTo>
                    <a:lnTo>
                      <a:pt x="34" y="5"/>
                    </a:lnTo>
                    <a:lnTo>
                      <a:pt x="36" y="6"/>
                    </a:lnTo>
                    <a:lnTo>
                      <a:pt x="36" y="8"/>
                    </a:lnTo>
                    <a:lnTo>
                      <a:pt x="0" y="3"/>
                    </a:lnTo>
                    <a:lnTo>
                      <a:pt x="2" y="1"/>
                    </a:lnTo>
                    <a:lnTo>
                      <a:pt x="2" y="0"/>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33" name="Freeform 293">
                <a:extLst>
                  <a:ext uri="{FF2B5EF4-FFF2-40B4-BE49-F238E27FC236}">
                    <a16:creationId xmlns:a16="http://schemas.microsoft.com/office/drawing/2014/main" id="{D7AFB84C-874F-4838-9A3B-48EE278C19DB}"/>
                  </a:ext>
                </a:extLst>
              </p:cNvPr>
              <p:cNvSpPr>
                <a:spLocks/>
              </p:cNvSpPr>
              <p:nvPr/>
            </p:nvSpPr>
            <p:spPr bwMode="auto">
              <a:xfrm>
                <a:off x="4641" y="2172"/>
                <a:ext cx="38" cy="9"/>
              </a:xfrm>
              <a:custGeom>
                <a:avLst/>
                <a:gdLst>
                  <a:gd name="T0" fmla="*/ 4 w 38"/>
                  <a:gd name="T1" fmla="*/ 0 h 9"/>
                  <a:gd name="T2" fmla="*/ 38 w 38"/>
                  <a:gd name="T3" fmla="*/ 5 h 9"/>
                  <a:gd name="T4" fmla="*/ 38 w 38"/>
                  <a:gd name="T5" fmla="*/ 7 h 9"/>
                  <a:gd name="T6" fmla="*/ 38 w 38"/>
                  <a:gd name="T7" fmla="*/ 9 h 9"/>
                  <a:gd name="T8" fmla="*/ 0 w 38"/>
                  <a:gd name="T9" fmla="*/ 2 h 9"/>
                  <a:gd name="T10" fmla="*/ 2 w 38"/>
                  <a:gd name="T11" fmla="*/ 2 h 9"/>
                  <a:gd name="T12" fmla="*/ 4 w 38"/>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4" y="0"/>
                    </a:moveTo>
                    <a:lnTo>
                      <a:pt x="38" y="5"/>
                    </a:lnTo>
                    <a:lnTo>
                      <a:pt x="38" y="7"/>
                    </a:lnTo>
                    <a:lnTo>
                      <a:pt x="38" y="9"/>
                    </a:lnTo>
                    <a:lnTo>
                      <a:pt x="0" y="2"/>
                    </a:lnTo>
                    <a:lnTo>
                      <a:pt x="2" y="2"/>
                    </a:lnTo>
                    <a:lnTo>
                      <a:pt x="4" y="0"/>
                    </a:lnTo>
                    <a:close/>
                  </a:path>
                </a:pathLst>
              </a:custGeom>
              <a:solidFill>
                <a:srgbClr val="777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34" name="Freeform 294">
                <a:extLst>
                  <a:ext uri="{FF2B5EF4-FFF2-40B4-BE49-F238E27FC236}">
                    <a16:creationId xmlns:a16="http://schemas.microsoft.com/office/drawing/2014/main" id="{20D49DDB-ED1B-46EE-B4B9-452389C8E7CB}"/>
                  </a:ext>
                </a:extLst>
              </p:cNvPr>
              <p:cNvSpPr>
                <a:spLocks noEditPoints="1"/>
              </p:cNvSpPr>
              <p:nvPr/>
            </p:nvSpPr>
            <p:spPr bwMode="auto">
              <a:xfrm>
                <a:off x="4641" y="2174"/>
                <a:ext cx="76" cy="15"/>
              </a:xfrm>
              <a:custGeom>
                <a:avLst/>
                <a:gdLst>
                  <a:gd name="T0" fmla="*/ 2 w 76"/>
                  <a:gd name="T1" fmla="*/ 0 h 15"/>
                  <a:gd name="T2" fmla="*/ 38 w 76"/>
                  <a:gd name="T3" fmla="*/ 5 h 15"/>
                  <a:gd name="T4" fmla="*/ 38 w 76"/>
                  <a:gd name="T5" fmla="*/ 7 h 15"/>
                  <a:gd name="T6" fmla="*/ 38 w 76"/>
                  <a:gd name="T7" fmla="*/ 8 h 15"/>
                  <a:gd name="T8" fmla="*/ 0 w 76"/>
                  <a:gd name="T9" fmla="*/ 2 h 15"/>
                  <a:gd name="T10" fmla="*/ 0 w 76"/>
                  <a:gd name="T11" fmla="*/ 0 h 15"/>
                  <a:gd name="T12" fmla="*/ 2 w 76"/>
                  <a:gd name="T13" fmla="*/ 0 h 15"/>
                  <a:gd name="T14" fmla="*/ 76 w 76"/>
                  <a:gd name="T15" fmla="*/ 15 h 15"/>
                  <a:gd name="T16" fmla="*/ 73 w 76"/>
                  <a:gd name="T17" fmla="*/ 15 h 15"/>
                  <a:gd name="T18" fmla="*/ 73 w 76"/>
                  <a:gd name="T19" fmla="*/ 15 h 15"/>
                  <a:gd name="T20" fmla="*/ 73 w 76"/>
                  <a:gd name="T21" fmla="*/ 14 h 15"/>
                  <a:gd name="T22" fmla="*/ 75 w 76"/>
                  <a:gd name="T23" fmla="*/ 15 h 15"/>
                  <a:gd name="T24" fmla="*/ 76 w 76"/>
                  <a:gd name="T25" fmla="*/ 1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15">
                    <a:moveTo>
                      <a:pt x="2" y="0"/>
                    </a:moveTo>
                    <a:lnTo>
                      <a:pt x="38" y="5"/>
                    </a:lnTo>
                    <a:lnTo>
                      <a:pt x="38" y="7"/>
                    </a:lnTo>
                    <a:lnTo>
                      <a:pt x="38" y="8"/>
                    </a:lnTo>
                    <a:lnTo>
                      <a:pt x="0" y="2"/>
                    </a:lnTo>
                    <a:lnTo>
                      <a:pt x="0" y="0"/>
                    </a:lnTo>
                    <a:lnTo>
                      <a:pt x="2" y="0"/>
                    </a:lnTo>
                    <a:close/>
                    <a:moveTo>
                      <a:pt x="76" y="15"/>
                    </a:moveTo>
                    <a:lnTo>
                      <a:pt x="73" y="15"/>
                    </a:lnTo>
                    <a:lnTo>
                      <a:pt x="73" y="14"/>
                    </a:lnTo>
                    <a:lnTo>
                      <a:pt x="75" y="15"/>
                    </a:lnTo>
                    <a:lnTo>
                      <a:pt x="76" y="15"/>
                    </a:lnTo>
                    <a:close/>
                  </a:path>
                </a:pathLst>
              </a:custGeom>
              <a:solidFill>
                <a:srgbClr val="797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35" name="Freeform 295">
                <a:extLst>
                  <a:ext uri="{FF2B5EF4-FFF2-40B4-BE49-F238E27FC236}">
                    <a16:creationId xmlns:a16="http://schemas.microsoft.com/office/drawing/2014/main" id="{EEFECD3F-EE56-47B3-B2D2-DAB53D60D326}"/>
                  </a:ext>
                </a:extLst>
              </p:cNvPr>
              <p:cNvSpPr>
                <a:spLocks noEditPoints="1"/>
              </p:cNvSpPr>
              <p:nvPr/>
            </p:nvSpPr>
            <p:spPr bwMode="auto">
              <a:xfrm>
                <a:off x="4640" y="2174"/>
                <a:ext cx="82" cy="19"/>
              </a:xfrm>
              <a:custGeom>
                <a:avLst/>
                <a:gdLst>
                  <a:gd name="T0" fmla="*/ 1 w 82"/>
                  <a:gd name="T1" fmla="*/ 0 h 19"/>
                  <a:gd name="T2" fmla="*/ 39 w 82"/>
                  <a:gd name="T3" fmla="*/ 7 h 19"/>
                  <a:gd name="T4" fmla="*/ 39 w 82"/>
                  <a:gd name="T5" fmla="*/ 8 h 19"/>
                  <a:gd name="T6" fmla="*/ 40 w 82"/>
                  <a:gd name="T7" fmla="*/ 10 h 19"/>
                  <a:gd name="T8" fmla="*/ 0 w 82"/>
                  <a:gd name="T9" fmla="*/ 3 h 19"/>
                  <a:gd name="T10" fmla="*/ 1 w 82"/>
                  <a:gd name="T11" fmla="*/ 2 h 19"/>
                  <a:gd name="T12" fmla="*/ 1 w 82"/>
                  <a:gd name="T13" fmla="*/ 0 h 19"/>
                  <a:gd name="T14" fmla="*/ 82 w 82"/>
                  <a:gd name="T15" fmla="*/ 19 h 19"/>
                  <a:gd name="T16" fmla="*/ 74 w 82"/>
                  <a:gd name="T17" fmla="*/ 17 h 19"/>
                  <a:gd name="T18" fmla="*/ 74 w 82"/>
                  <a:gd name="T19" fmla="*/ 15 h 19"/>
                  <a:gd name="T20" fmla="*/ 74 w 82"/>
                  <a:gd name="T21" fmla="*/ 14 h 19"/>
                  <a:gd name="T22" fmla="*/ 79 w 82"/>
                  <a:gd name="T23" fmla="*/ 17 h 19"/>
                  <a:gd name="T24" fmla="*/ 82 w 8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9">
                    <a:moveTo>
                      <a:pt x="1" y="0"/>
                    </a:moveTo>
                    <a:lnTo>
                      <a:pt x="39" y="7"/>
                    </a:lnTo>
                    <a:lnTo>
                      <a:pt x="39" y="8"/>
                    </a:lnTo>
                    <a:lnTo>
                      <a:pt x="40" y="10"/>
                    </a:lnTo>
                    <a:lnTo>
                      <a:pt x="0" y="3"/>
                    </a:lnTo>
                    <a:lnTo>
                      <a:pt x="1" y="2"/>
                    </a:lnTo>
                    <a:lnTo>
                      <a:pt x="1" y="0"/>
                    </a:lnTo>
                    <a:close/>
                    <a:moveTo>
                      <a:pt x="82" y="19"/>
                    </a:moveTo>
                    <a:lnTo>
                      <a:pt x="74" y="17"/>
                    </a:lnTo>
                    <a:lnTo>
                      <a:pt x="74" y="15"/>
                    </a:lnTo>
                    <a:lnTo>
                      <a:pt x="74" y="14"/>
                    </a:lnTo>
                    <a:lnTo>
                      <a:pt x="79" y="17"/>
                    </a:lnTo>
                    <a:lnTo>
                      <a:pt x="82" y="19"/>
                    </a:ln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36" name="Freeform 296">
                <a:extLst>
                  <a:ext uri="{FF2B5EF4-FFF2-40B4-BE49-F238E27FC236}">
                    <a16:creationId xmlns:a16="http://schemas.microsoft.com/office/drawing/2014/main" id="{ED97F8E1-35F2-4674-AC1F-074CD047A12B}"/>
                  </a:ext>
                </a:extLst>
              </p:cNvPr>
              <p:cNvSpPr>
                <a:spLocks noEditPoints="1"/>
              </p:cNvSpPr>
              <p:nvPr/>
            </p:nvSpPr>
            <p:spPr bwMode="auto">
              <a:xfrm>
                <a:off x="4640" y="2176"/>
                <a:ext cx="89" cy="20"/>
              </a:xfrm>
              <a:custGeom>
                <a:avLst/>
                <a:gdLst>
                  <a:gd name="T0" fmla="*/ 1 w 89"/>
                  <a:gd name="T1" fmla="*/ 0 h 20"/>
                  <a:gd name="T2" fmla="*/ 39 w 89"/>
                  <a:gd name="T3" fmla="*/ 6 h 20"/>
                  <a:gd name="T4" fmla="*/ 40 w 89"/>
                  <a:gd name="T5" fmla="*/ 8 h 20"/>
                  <a:gd name="T6" fmla="*/ 40 w 89"/>
                  <a:gd name="T7" fmla="*/ 10 h 20"/>
                  <a:gd name="T8" fmla="*/ 0 w 89"/>
                  <a:gd name="T9" fmla="*/ 3 h 20"/>
                  <a:gd name="T10" fmla="*/ 0 w 89"/>
                  <a:gd name="T11" fmla="*/ 1 h 20"/>
                  <a:gd name="T12" fmla="*/ 1 w 89"/>
                  <a:gd name="T13" fmla="*/ 0 h 20"/>
                  <a:gd name="T14" fmla="*/ 74 w 89"/>
                  <a:gd name="T15" fmla="*/ 13 h 20"/>
                  <a:gd name="T16" fmla="*/ 77 w 89"/>
                  <a:gd name="T17" fmla="*/ 13 h 20"/>
                  <a:gd name="T18" fmla="*/ 82 w 89"/>
                  <a:gd name="T19" fmla="*/ 17 h 20"/>
                  <a:gd name="T20" fmla="*/ 89 w 89"/>
                  <a:gd name="T21" fmla="*/ 20 h 20"/>
                  <a:gd name="T22" fmla="*/ 74 w 89"/>
                  <a:gd name="T23" fmla="*/ 17 h 20"/>
                  <a:gd name="T24" fmla="*/ 74 w 89"/>
                  <a:gd name="T25" fmla="*/ 15 h 20"/>
                  <a:gd name="T26" fmla="*/ 74 w 89"/>
                  <a:gd name="T27" fmla="*/ 13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20">
                    <a:moveTo>
                      <a:pt x="1" y="0"/>
                    </a:moveTo>
                    <a:lnTo>
                      <a:pt x="39" y="6"/>
                    </a:lnTo>
                    <a:lnTo>
                      <a:pt x="40" y="8"/>
                    </a:lnTo>
                    <a:lnTo>
                      <a:pt x="40" y="10"/>
                    </a:lnTo>
                    <a:lnTo>
                      <a:pt x="0" y="3"/>
                    </a:lnTo>
                    <a:lnTo>
                      <a:pt x="0" y="1"/>
                    </a:lnTo>
                    <a:lnTo>
                      <a:pt x="1" y="0"/>
                    </a:lnTo>
                    <a:close/>
                    <a:moveTo>
                      <a:pt x="74" y="13"/>
                    </a:moveTo>
                    <a:lnTo>
                      <a:pt x="77" y="13"/>
                    </a:lnTo>
                    <a:lnTo>
                      <a:pt x="82" y="17"/>
                    </a:lnTo>
                    <a:lnTo>
                      <a:pt x="89" y="20"/>
                    </a:lnTo>
                    <a:lnTo>
                      <a:pt x="74" y="17"/>
                    </a:lnTo>
                    <a:lnTo>
                      <a:pt x="74" y="15"/>
                    </a:lnTo>
                    <a:lnTo>
                      <a:pt x="74" y="13"/>
                    </a:lnTo>
                    <a:close/>
                  </a:path>
                </a:pathLst>
              </a:custGeom>
              <a:solidFill>
                <a:srgbClr val="7F7E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37" name="Freeform 297">
                <a:extLst>
                  <a:ext uri="{FF2B5EF4-FFF2-40B4-BE49-F238E27FC236}">
                    <a16:creationId xmlns:a16="http://schemas.microsoft.com/office/drawing/2014/main" id="{8E258E95-CF9D-4728-90BC-596097628117}"/>
                  </a:ext>
                </a:extLst>
              </p:cNvPr>
              <p:cNvSpPr>
                <a:spLocks noEditPoints="1"/>
              </p:cNvSpPr>
              <p:nvPr/>
            </p:nvSpPr>
            <p:spPr bwMode="auto">
              <a:xfrm>
                <a:off x="4638" y="2177"/>
                <a:ext cx="96" cy="21"/>
              </a:xfrm>
              <a:custGeom>
                <a:avLst/>
                <a:gdLst>
                  <a:gd name="T0" fmla="*/ 2 w 96"/>
                  <a:gd name="T1" fmla="*/ 0 h 21"/>
                  <a:gd name="T2" fmla="*/ 42 w 96"/>
                  <a:gd name="T3" fmla="*/ 7 h 21"/>
                  <a:gd name="T4" fmla="*/ 42 w 96"/>
                  <a:gd name="T5" fmla="*/ 9 h 21"/>
                  <a:gd name="T6" fmla="*/ 42 w 96"/>
                  <a:gd name="T7" fmla="*/ 12 h 21"/>
                  <a:gd name="T8" fmla="*/ 0 w 96"/>
                  <a:gd name="T9" fmla="*/ 4 h 21"/>
                  <a:gd name="T10" fmla="*/ 2 w 96"/>
                  <a:gd name="T11" fmla="*/ 2 h 21"/>
                  <a:gd name="T12" fmla="*/ 2 w 96"/>
                  <a:gd name="T13" fmla="*/ 0 h 21"/>
                  <a:gd name="T14" fmla="*/ 76 w 96"/>
                  <a:gd name="T15" fmla="*/ 14 h 21"/>
                  <a:gd name="T16" fmla="*/ 84 w 96"/>
                  <a:gd name="T17" fmla="*/ 16 h 21"/>
                  <a:gd name="T18" fmla="*/ 90 w 96"/>
                  <a:gd name="T19" fmla="*/ 17 h 21"/>
                  <a:gd name="T20" fmla="*/ 96 w 96"/>
                  <a:gd name="T21" fmla="*/ 21 h 21"/>
                  <a:gd name="T22" fmla="*/ 76 w 96"/>
                  <a:gd name="T23" fmla="*/ 17 h 21"/>
                  <a:gd name="T24" fmla="*/ 76 w 96"/>
                  <a:gd name="T25" fmla="*/ 16 h 21"/>
                  <a:gd name="T26" fmla="*/ 76 w 96"/>
                  <a:gd name="T27" fmla="*/ 1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21">
                    <a:moveTo>
                      <a:pt x="2" y="0"/>
                    </a:moveTo>
                    <a:lnTo>
                      <a:pt x="42" y="7"/>
                    </a:lnTo>
                    <a:lnTo>
                      <a:pt x="42" y="9"/>
                    </a:lnTo>
                    <a:lnTo>
                      <a:pt x="42" y="12"/>
                    </a:lnTo>
                    <a:lnTo>
                      <a:pt x="0" y="4"/>
                    </a:lnTo>
                    <a:lnTo>
                      <a:pt x="2" y="2"/>
                    </a:lnTo>
                    <a:lnTo>
                      <a:pt x="2" y="0"/>
                    </a:lnTo>
                    <a:close/>
                    <a:moveTo>
                      <a:pt x="76" y="14"/>
                    </a:moveTo>
                    <a:lnTo>
                      <a:pt x="84" y="16"/>
                    </a:lnTo>
                    <a:lnTo>
                      <a:pt x="90" y="17"/>
                    </a:lnTo>
                    <a:lnTo>
                      <a:pt x="96" y="21"/>
                    </a:lnTo>
                    <a:lnTo>
                      <a:pt x="76" y="17"/>
                    </a:lnTo>
                    <a:lnTo>
                      <a:pt x="76" y="16"/>
                    </a:lnTo>
                    <a:lnTo>
                      <a:pt x="76" y="14"/>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38" name="Freeform 298">
                <a:extLst>
                  <a:ext uri="{FF2B5EF4-FFF2-40B4-BE49-F238E27FC236}">
                    <a16:creationId xmlns:a16="http://schemas.microsoft.com/office/drawing/2014/main" id="{45D0EA44-0CAC-4FD0-817B-AC512A4CC512}"/>
                  </a:ext>
                </a:extLst>
              </p:cNvPr>
              <p:cNvSpPr>
                <a:spLocks noEditPoints="1"/>
              </p:cNvSpPr>
              <p:nvPr/>
            </p:nvSpPr>
            <p:spPr bwMode="auto">
              <a:xfrm>
                <a:off x="4636" y="2179"/>
                <a:ext cx="102" cy="22"/>
              </a:xfrm>
              <a:custGeom>
                <a:avLst/>
                <a:gdLst>
                  <a:gd name="T0" fmla="*/ 4 w 102"/>
                  <a:gd name="T1" fmla="*/ 0 h 22"/>
                  <a:gd name="T2" fmla="*/ 44 w 102"/>
                  <a:gd name="T3" fmla="*/ 7 h 22"/>
                  <a:gd name="T4" fmla="*/ 44 w 102"/>
                  <a:gd name="T5" fmla="*/ 10 h 22"/>
                  <a:gd name="T6" fmla="*/ 46 w 102"/>
                  <a:gd name="T7" fmla="*/ 12 h 22"/>
                  <a:gd name="T8" fmla="*/ 0 w 102"/>
                  <a:gd name="T9" fmla="*/ 3 h 22"/>
                  <a:gd name="T10" fmla="*/ 2 w 102"/>
                  <a:gd name="T11" fmla="*/ 2 h 22"/>
                  <a:gd name="T12" fmla="*/ 4 w 102"/>
                  <a:gd name="T13" fmla="*/ 0 h 22"/>
                  <a:gd name="T14" fmla="*/ 78 w 102"/>
                  <a:gd name="T15" fmla="*/ 14 h 22"/>
                  <a:gd name="T16" fmla="*/ 93 w 102"/>
                  <a:gd name="T17" fmla="*/ 17 h 22"/>
                  <a:gd name="T18" fmla="*/ 98 w 102"/>
                  <a:gd name="T19" fmla="*/ 19 h 22"/>
                  <a:gd name="T20" fmla="*/ 102 w 102"/>
                  <a:gd name="T21" fmla="*/ 22 h 22"/>
                  <a:gd name="T22" fmla="*/ 78 w 102"/>
                  <a:gd name="T23" fmla="*/ 17 h 22"/>
                  <a:gd name="T24" fmla="*/ 78 w 102"/>
                  <a:gd name="T25" fmla="*/ 15 h 22"/>
                  <a:gd name="T26" fmla="*/ 78 w 102"/>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22">
                    <a:moveTo>
                      <a:pt x="4" y="0"/>
                    </a:moveTo>
                    <a:lnTo>
                      <a:pt x="44" y="7"/>
                    </a:lnTo>
                    <a:lnTo>
                      <a:pt x="44" y="10"/>
                    </a:lnTo>
                    <a:lnTo>
                      <a:pt x="46" y="12"/>
                    </a:lnTo>
                    <a:lnTo>
                      <a:pt x="0" y="3"/>
                    </a:lnTo>
                    <a:lnTo>
                      <a:pt x="2" y="2"/>
                    </a:lnTo>
                    <a:lnTo>
                      <a:pt x="4" y="0"/>
                    </a:lnTo>
                    <a:close/>
                    <a:moveTo>
                      <a:pt x="78" y="14"/>
                    </a:moveTo>
                    <a:lnTo>
                      <a:pt x="93" y="17"/>
                    </a:lnTo>
                    <a:lnTo>
                      <a:pt x="98" y="19"/>
                    </a:lnTo>
                    <a:lnTo>
                      <a:pt x="102" y="22"/>
                    </a:lnTo>
                    <a:lnTo>
                      <a:pt x="78" y="17"/>
                    </a:lnTo>
                    <a:lnTo>
                      <a:pt x="78" y="15"/>
                    </a:lnTo>
                    <a:lnTo>
                      <a:pt x="78" y="14"/>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39" name="Freeform 299">
                <a:extLst>
                  <a:ext uri="{FF2B5EF4-FFF2-40B4-BE49-F238E27FC236}">
                    <a16:creationId xmlns:a16="http://schemas.microsoft.com/office/drawing/2014/main" id="{7EB03DAD-D6DA-4D1B-B974-3BE545F389B2}"/>
                  </a:ext>
                </a:extLst>
              </p:cNvPr>
              <p:cNvSpPr>
                <a:spLocks noEditPoints="1"/>
              </p:cNvSpPr>
              <p:nvPr/>
            </p:nvSpPr>
            <p:spPr bwMode="auto">
              <a:xfrm>
                <a:off x="4636" y="2181"/>
                <a:ext cx="107" cy="22"/>
              </a:xfrm>
              <a:custGeom>
                <a:avLst/>
                <a:gdLst>
                  <a:gd name="T0" fmla="*/ 2 w 107"/>
                  <a:gd name="T1" fmla="*/ 0 h 22"/>
                  <a:gd name="T2" fmla="*/ 44 w 107"/>
                  <a:gd name="T3" fmla="*/ 8 h 22"/>
                  <a:gd name="T4" fmla="*/ 46 w 107"/>
                  <a:gd name="T5" fmla="*/ 10 h 22"/>
                  <a:gd name="T6" fmla="*/ 46 w 107"/>
                  <a:gd name="T7" fmla="*/ 12 h 22"/>
                  <a:gd name="T8" fmla="*/ 0 w 107"/>
                  <a:gd name="T9" fmla="*/ 3 h 22"/>
                  <a:gd name="T10" fmla="*/ 0 w 107"/>
                  <a:gd name="T11" fmla="*/ 1 h 22"/>
                  <a:gd name="T12" fmla="*/ 2 w 107"/>
                  <a:gd name="T13" fmla="*/ 0 h 22"/>
                  <a:gd name="T14" fmla="*/ 78 w 107"/>
                  <a:gd name="T15" fmla="*/ 13 h 22"/>
                  <a:gd name="T16" fmla="*/ 98 w 107"/>
                  <a:gd name="T17" fmla="*/ 17 h 22"/>
                  <a:gd name="T18" fmla="*/ 102 w 107"/>
                  <a:gd name="T19" fmla="*/ 20 h 22"/>
                  <a:gd name="T20" fmla="*/ 107 w 107"/>
                  <a:gd name="T21" fmla="*/ 22 h 22"/>
                  <a:gd name="T22" fmla="*/ 78 w 107"/>
                  <a:gd name="T23" fmla="*/ 17 h 22"/>
                  <a:gd name="T24" fmla="*/ 78 w 107"/>
                  <a:gd name="T25" fmla="*/ 15 h 22"/>
                  <a:gd name="T26" fmla="*/ 78 w 107"/>
                  <a:gd name="T27" fmla="*/ 1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2">
                    <a:moveTo>
                      <a:pt x="2" y="0"/>
                    </a:moveTo>
                    <a:lnTo>
                      <a:pt x="44" y="8"/>
                    </a:lnTo>
                    <a:lnTo>
                      <a:pt x="46" y="10"/>
                    </a:lnTo>
                    <a:lnTo>
                      <a:pt x="46" y="12"/>
                    </a:lnTo>
                    <a:lnTo>
                      <a:pt x="0" y="3"/>
                    </a:lnTo>
                    <a:lnTo>
                      <a:pt x="0" y="1"/>
                    </a:lnTo>
                    <a:lnTo>
                      <a:pt x="2" y="0"/>
                    </a:lnTo>
                    <a:close/>
                    <a:moveTo>
                      <a:pt x="78" y="13"/>
                    </a:moveTo>
                    <a:lnTo>
                      <a:pt x="98" y="17"/>
                    </a:lnTo>
                    <a:lnTo>
                      <a:pt x="102" y="20"/>
                    </a:lnTo>
                    <a:lnTo>
                      <a:pt x="107" y="22"/>
                    </a:lnTo>
                    <a:lnTo>
                      <a:pt x="78" y="17"/>
                    </a:lnTo>
                    <a:lnTo>
                      <a:pt x="78" y="15"/>
                    </a:lnTo>
                    <a:lnTo>
                      <a:pt x="78" y="13"/>
                    </a:lnTo>
                    <a:close/>
                  </a:path>
                </a:pathLst>
              </a:custGeom>
              <a:solidFill>
                <a:srgbClr val="8887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40" name="Freeform 300">
                <a:extLst>
                  <a:ext uri="{FF2B5EF4-FFF2-40B4-BE49-F238E27FC236}">
                    <a16:creationId xmlns:a16="http://schemas.microsoft.com/office/drawing/2014/main" id="{ECC8FF2E-F71E-4A9D-B0B9-885CE06DEF9E}"/>
                  </a:ext>
                </a:extLst>
              </p:cNvPr>
              <p:cNvSpPr>
                <a:spLocks noEditPoints="1"/>
              </p:cNvSpPr>
              <p:nvPr/>
            </p:nvSpPr>
            <p:spPr bwMode="auto">
              <a:xfrm>
                <a:off x="4635" y="2182"/>
                <a:ext cx="113" cy="24"/>
              </a:xfrm>
              <a:custGeom>
                <a:avLst/>
                <a:gdLst>
                  <a:gd name="T0" fmla="*/ 1 w 113"/>
                  <a:gd name="T1" fmla="*/ 0 h 24"/>
                  <a:gd name="T2" fmla="*/ 47 w 113"/>
                  <a:gd name="T3" fmla="*/ 9 h 24"/>
                  <a:gd name="T4" fmla="*/ 47 w 113"/>
                  <a:gd name="T5" fmla="*/ 11 h 24"/>
                  <a:gd name="T6" fmla="*/ 49 w 113"/>
                  <a:gd name="T7" fmla="*/ 12 h 24"/>
                  <a:gd name="T8" fmla="*/ 0 w 113"/>
                  <a:gd name="T9" fmla="*/ 4 h 24"/>
                  <a:gd name="T10" fmla="*/ 1 w 113"/>
                  <a:gd name="T11" fmla="*/ 2 h 24"/>
                  <a:gd name="T12" fmla="*/ 1 w 113"/>
                  <a:gd name="T13" fmla="*/ 0 h 24"/>
                  <a:gd name="T14" fmla="*/ 79 w 113"/>
                  <a:gd name="T15" fmla="*/ 14 h 24"/>
                  <a:gd name="T16" fmla="*/ 103 w 113"/>
                  <a:gd name="T17" fmla="*/ 19 h 24"/>
                  <a:gd name="T18" fmla="*/ 108 w 113"/>
                  <a:gd name="T19" fmla="*/ 21 h 24"/>
                  <a:gd name="T20" fmla="*/ 113 w 113"/>
                  <a:gd name="T21" fmla="*/ 24 h 24"/>
                  <a:gd name="T22" fmla="*/ 79 w 113"/>
                  <a:gd name="T23" fmla="*/ 17 h 24"/>
                  <a:gd name="T24" fmla="*/ 79 w 113"/>
                  <a:gd name="T25" fmla="*/ 16 h 24"/>
                  <a:gd name="T26" fmla="*/ 79 w 113"/>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24">
                    <a:moveTo>
                      <a:pt x="1" y="0"/>
                    </a:moveTo>
                    <a:lnTo>
                      <a:pt x="47" y="9"/>
                    </a:lnTo>
                    <a:lnTo>
                      <a:pt x="47" y="11"/>
                    </a:lnTo>
                    <a:lnTo>
                      <a:pt x="49" y="12"/>
                    </a:lnTo>
                    <a:lnTo>
                      <a:pt x="0" y="4"/>
                    </a:lnTo>
                    <a:lnTo>
                      <a:pt x="1" y="2"/>
                    </a:lnTo>
                    <a:lnTo>
                      <a:pt x="1" y="0"/>
                    </a:lnTo>
                    <a:close/>
                    <a:moveTo>
                      <a:pt x="79" y="14"/>
                    </a:moveTo>
                    <a:lnTo>
                      <a:pt x="103" y="19"/>
                    </a:lnTo>
                    <a:lnTo>
                      <a:pt x="108" y="21"/>
                    </a:lnTo>
                    <a:lnTo>
                      <a:pt x="113" y="24"/>
                    </a:lnTo>
                    <a:lnTo>
                      <a:pt x="79" y="17"/>
                    </a:lnTo>
                    <a:lnTo>
                      <a:pt x="79" y="16"/>
                    </a:lnTo>
                    <a:lnTo>
                      <a:pt x="79" y="14"/>
                    </a:lnTo>
                    <a:close/>
                  </a:path>
                </a:pathLst>
              </a:custGeom>
              <a:solidFill>
                <a:srgbClr val="8A89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41" name="Freeform 301">
                <a:extLst>
                  <a:ext uri="{FF2B5EF4-FFF2-40B4-BE49-F238E27FC236}">
                    <a16:creationId xmlns:a16="http://schemas.microsoft.com/office/drawing/2014/main" id="{76D3D800-A3EC-40E8-AF6B-482B0517D77D}"/>
                  </a:ext>
                </a:extLst>
              </p:cNvPr>
              <p:cNvSpPr>
                <a:spLocks noEditPoints="1"/>
              </p:cNvSpPr>
              <p:nvPr/>
            </p:nvSpPr>
            <p:spPr bwMode="auto">
              <a:xfrm>
                <a:off x="4635" y="2184"/>
                <a:ext cx="118" cy="24"/>
              </a:xfrm>
              <a:custGeom>
                <a:avLst/>
                <a:gdLst>
                  <a:gd name="T0" fmla="*/ 1 w 118"/>
                  <a:gd name="T1" fmla="*/ 0 h 24"/>
                  <a:gd name="T2" fmla="*/ 47 w 118"/>
                  <a:gd name="T3" fmla="*/ 9 h 24"/>
                  <a:gd name="T4" fmla="*/ 49 w 118"/>
                  <a:gd name="T5" fmla="*/ 10 h 24"/>
                  <a:gd name="T6" fmla="*/ 49 w 118"/>
                  <a:gd name="T7" fmla="*/ 12 h 24"/>
                  <a:gd name="T8" fmla="*/ 0 w 118"/>
                  <a:gd name="T9" fmla="*/ 4 h 24"/>
                  <a:gd name="T10" fmla="*/ 0 w 118"/>
                  <a:gd name="T11" fmla="*/ 2 h 24"/>
                  <a:gd name="T12" fmla="*/ 1 w 118"/>
                  <a:gd name="T13" fmla="*/ 0 h 24"/>
                  <a:gd name="T14" fmla="*/ 79 w 118"/>
                  <a:gd name="T15" fmla="*/ 14 h 24"/>
                  <a:gd name="T16" fmla="*/ 108 w 118"/>
                  <a:gd name="T17" fmla="*/ 19 h 24"/>
                  <a:gd name="T18" fmla="*/ 113 w 118"/>
                  <a:gd name="T19" fmla="*/ 22 h 24"/>
                  <a:gd name="T20" fmla="*/ 118 w 118"/>
                  <a:gd name="T21" fmla="*/ 24 h 24"/>
                  <a:gd name="T22" fmla="*/ 79 w 118"/>
                  <a:gd name="T23" fmla="*/ 17 h 24"/>
                  <a:gd name="T24" fmla="*/ 79 w 118"/>
                  <a:gd name="T25" fmla="*/ 15 h 24"/>
                  <a:gd name="T26" fmla="*/ 79 w 118"/>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4">
                    <a:moveTo>
                      <a:pt x="1" y="0"/>
                    </a:moveTo>
                    <a:lnTo>
                      <a:pt x="47" y="9"/>
                    </a:lnTo>
                    <a:lnTo>
                      <a:pt x="49" y="10"/>
                    </a:lnTo>
                    <a:lnTo>
                      <a:pt x="49" y="12"/>
                    </a:lnTo>
                    <a:lnTo>
                      <a:pt x="0" y="4"/>
                    </a:lnTo>
                    <a:lnTo>
                      <a:pt x="0" y="2"/>
                    </a:lnTo>
                    <a:lnTo>
                      <a:pt x="1" y="0"/>
                    </a:lnTo>
                    <a:close/>
                    <a:moveTo>
                      <a:pt x="79" y="14"/>
                    </a:moveTo>
                    <a:lnTo>
                      <a:pt x="108" y="19"/>
                    </a:lnTo>
                    <a:lnTo>
                      <a:pt x="113" y="22"/>
                    </a:lnTo>
                    <a:lnTo>
                      <a:pt x="118" y="24"/>
                    </a:lnTo>
                    <a:lnTo>
                      <a:pt x="79" y="17"/>
                    </a:lnTo>
                    <a:lnTo>
                      <a:pt x="79" y="15"/>
                    </a:lnTo>
                    <a:lnTo>
                      <a:pt x="79" y="14"/>
                    </a:lnTo>
                    <a:close/>
                  </a:path>
                </a:pathLst>
              </a:custGeom>
              <a:solidFill>
                <a:srgbClr val="8C8B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42" name="Freeform 302">
                <a:extLst>
                  <a:ext uri="{FF2B5EF4-FFF2-40B4-BE49-F238E27FC236}">
                    <a16:creationId xmlns:a16="http://schemas.microsoft.com/office/drawing/2014/main" id="{E315DE09-E6D1-4226-85D5-0B03EE6307D9}"/>
                  </a:ext>
                </a:extLst>
              </p:cNvPr>
              <p:cNvSpPr>
                <a:spLocks noEditPoints="1"/>
              </p:cNvSpPr>
              <p:nvPr/>
            </p:nvSpPr>
            <p:spPr bwMode="auto">
              <a:xfrm>
                <a:off x="4633" y="2186"/>
                <a:ext cx="123" cy="25"/>
              </a:xfrm>
              <a:custGeom>
                <a:avLst/>
                <a:gdLst>
                  <a:gd name="T0" fmla="*/ 2 w 123"/>
                  <a:gd name="T1" fmla="*/ 0 h 25"/>
                  <a:gd name="T2" fmla="*/ 51 w 123"/>
                  <a:gd name="T3" fmla="*/ 8 h 25"/>
                  <a:gd name="T4" fmla="*/ 51 w 123"/>
                  <a:gd name="T5" fmla="*/ 10 h 25"/>
                  <a:gd name="T6" fmla="*/ 52 w 123"/>
                  <a:gd name="T7" fmla="*/ 12 h 25"/>
                  <a:gd name="T8" fmla="*/ 0 w 123"/>
                  <a:gd name="T9" fmla="*/ 3 h 25"/>
                  <a:gd name="T10" fmla="*/ 2 w 123"/>
                  <a:gd name="T11" fmla="*/ 2 h 25"/>
                  <a:gd name="T12" fmla="*/ 2 w 123"/>
                  <a:gd name="T13" fmla="*/ 0 h 25"/>
                  <a:gd name="T14" fmla="*/ 81 w 123"/>
                  <a:gd name="T15" fmla="*/ 13 h 25"/>
                  <a:gd name="T16" fmla="*/ 115 w 123"/>
                  <a:gd name="T17" fmla="*/ 20 h 25"/>
                  <a:gd name="T18" fmla="*/ 118 w 123"/>
                  <a:gd name="T19" fmla="*/ 22 h 25"/>
                  <a:gd name="T20" fmla="*/ 123 w 123"/>
                  <a:gd name="T21" fmla="*/ 25 h 25"/>
                  <a:gd name="T22" fmla="*/ 79 w 123"/>
                  <a:gd name="T23" fmla="*/ 17 h 25"/>
                  <a:gd name="T24" fmla="*/ 81 w 123"/>
                  <a:gd name="T25" fmla="*/ 15 h 25"/>
                  <a:gd name="T26" fmla="*/ 81 w 123"/>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5">
                    <a:moveTo>
                      <a:pt x="2" y="0"/>
                    </a:moveTo>
                    <a:lnTo>
                      <a:pt x="51" y="8"/>
                    </a:lnTo>
                    <a:lnTo>
                      <a:pt x="51" y="10"/>
                    </a:lnTo>
                    <a:lnTo>
                      <a:pt x="52" y="12"/>
                    </a:lnTo>
                    <a:lnTo>
                      <a:pt x="0" y="3"/>
                    </a:lnTo>
                    <a:lnTo>
                      <a:pt x="2" y="2"/>
                    </a:lnTo>
                    <a:lnTo>
                      <a:pt x="2" y="0"/>
                    </a:lnTo>
                    <a:close/>
                    <a:moveTo>
                      <a:pt x="81" y="13"/>
                    </a:moveTo>
                    <a:lnTo>
                      <a:pt x="115" y="20"/>
                    </a:lnTo>
                    <a:lnTo>
                      <a:pt x="118" y="22"/>
                    </a:lnTo>
                    <a:lnTo>
                      <a:pt x="123" y="25"/>
                    </a:lnTo>
                    <a:lnTo>
                      <a:pt x="79" y="17"/>
                    </a:lnTo>
                    <a:lnTo>
                      <a:pt x="81" y="15"/>
                    </a:lnTo>
                    <a:lnTo>
                      <a:pt x="81" y="13"/>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43" name="Freeform 303">
                <a:extLst>
                  <a:ext uri="{FF2B5EF4-FFF2-40B4-BE49-F238E27FC236}">
                    <a16:creationId xmlns:a16="http://schemas.microsoft.com/office/drawing/2014/main" id="{5EEF5BB0-08C1-4EC8-B5F5-80EAE3158BB0}"/>
                  </a:ext>
                </a:extLst>
              </p:cNvPr>
              <p:cNvSpPr>
                <a:spLocks noEditPoints="1"/>
              </p:cNvSpPr>
              <p:nvPr/>
            </p:nvSpPr>
            <p:spPr bwMode="auto">
              <a:xfrm>
                <a:off x="4631" y="2188"/>
                <a:ext cx="130" cy="25"/>
              </a:xfrm>
              <a:custGeom>
                <a:avLst/>
                <a:gdLst>
                  <a:gd name="T0" fmla="*/ 4 w 130"/>
                  <a:gd name="T1" fmla="*/ 0 h 25"/>
                  <a:gd name="T2" fmla="*/ 53 w 130"/>
                  <a:gd name="T3" fmla="*/ 8 h 25"/>
                  <a:gd name="T4" fmla="*/ 54 w 130"/>
                  <a:gd name="T5" fmla="*/ 10 h 25"/>
                  <a:gd name="T6" fmla="*/ 56 w 130"/>
                  <a:gd name="T7" fmla="*/ 11 h 25"/>
                  <a:gd name="T8" fmla="*/ 0 w 130"/>
                  <a:gd name="T9" fmla="*/ 3 h 25"/>
                  <a:gd name="T10" fmla="*/ 2 w 130"/>
                  <a:gd name="T11" fmla="*/ 1 h 25"/>
                  <a:gd name="T12" fmla="*/ 4 w 130"/>
                  <a:gd name="T13" fmla="*/ 0 h 25"/>
                  <a:gd name="T14" fmla="*/ 83 w 130"/>
                  <a:gd name="T15" fmla="*/ 13 h 25"/>
                  <a:gd name="T16" fmla="*/ 122 w 130"/>
                  <a:gd name="T17" fmla="*/ 20 h 25"/>
                  <a:gd name="T18" fmla="*/ 125 w 130"/>
                  <a:gd name="T19" fmla="*/ 23 h 25"/>
                  <a:gd name="T20" fmla="*/ 130 w 130"/>
                  <a:gd name="T21" fmla="*/ 25 h 25"/>
                  <a:gd name="T22" fmla="*/ 81 w 130"/>
                  <a:gd name="T23" fmla="*/ 16 h 25"/>
                  <a:gd name="T24" fmla="*/ 81 w 130"/>
                  <a:gd name="T25" fmla="*/ 15 h 25"/>
                  <a:gd name="T26" fmla="*/ 83 w 130"/>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5">
                    <a:moveTo>
                      <a:pt x="4" y="0"/>
                    </a:moveTo>
                    <a:lnTo>
                      <a:pt x="53" y="8"/>
                    </a:lnTo>
                    <a:lnTo>
                      <a:pt x="54" y="10"/>
                    </a:lnTo>
                    <a:lnTo>
                      <a:pt x="56" y="11"/>
                    </a:lnTo>
                    <a:lnTo>
                      <a:pt x="0" y="3"/>
                    </a:lnTo>
                    <a:lnTo>
                      <a:pt x="2" y="1"/>
                    </a:lnTo>
                    <a:lnTo>
                      <a:pt x="4" y="0"/>
                    </a:lnTo>
                    <a:close/>
                    <a:moveTo>
                      <a:pt x="83" y="13"/>
                    </a:moveTo>
                    <a:lnTo>
                      <a:pt x="122" y="20"/>
                    </a:lnTo>
                    <a:lnTo>
                      <a:pt x="125" y="23"/>
                    </a:lnTo>
                    <a:lnTo>
                      <a:pt x="130" y="25"/>
                    </a:lnTo>
                    <a:lnTo>
                      <a:pt x="81" y="16"/>
                    </a:lnTo>
                    <a:lnTo>
                      <a:pt x="81" y="15"/>
                    </a:lnTo>
                    <a:lnTo>
                      <a:pt x="83" y="13"/>
                    </a:lnTo>
                    <a:close/>
                  </a:path>
                </a:pathLst>
              </a:custGeom>
              <a:solidFill>
                <a:srgbClr val="9291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44" name="Freeform 304">
                <a:extLst>
                  <a:ext uri="{FF2B5EF4-FFF2-40B4-BE49-F238E27FC236}">
                    <a16:creationId xmlns:a16="http://schemas.microsoft.com/office/drawing/2014/main" id="{706DE800-5A4B-4106-A4BF-9AF180BCAC64}"/>
                  </a:ext>
                </a:extLst>
              </p:cNvPr>
              <p:cNvSpPr>
                <a:spLocks noEditPoints="1"/>
              </p:cNvSpPr>
              <p:nvPr/>
            </p:nvSpPr>
            <p:spPr bwMode="auto">
              <a:xfrm>
                <a:off x="4631" y="2189"/>
                <a:ext cx="134" cy="26"/>
              </a:xfrm>
              <a:custGeom>
                <a:avLst/>
                <a:gdLst>
                  <a:gd name="T0" fmla="*/ 2 w 134"/>
                  <a:gd name="T1" fmla="*/ 0 h 26"/>
                  <a:gd name="T2" fmla="*/ 54 w 134"/>
                  <a:gd name="T3" fmla="*/ 9 h 26"/>
                  <a:gd name="T4" fmla="*/ 56 w 134"/>
                  <a:gd name="T5" fmla="*/ 10 h 26"/>
                  <a:gd name="T6" fmla="*/ 56 w 134"/>
                  <a:gd name="T7" fmla="*/ 12 h 26"/>
                  <a:gd name="T8" fmla="*/ 0 w 134"/>
                  <a:gd name="T9" fmla="*/ 4 h 26"/>
                  <a:gd name="T10" fmla="*/ 0 w 134"/>
                  <a:gd name="T11" fmla="*/ 2 h 26"/>
                  <a:gd name="T12" fmla="*/ 2 w 134"/>
                  <a:gd name="T13" fmla="*/ 0 h 26"/>
                  <a:gd name="T14" fmla="*/ 81 w 134"/>
                  <a:gd name="T15" fmla="*/ 14 h 26"/>
                  <a:gd name="T16" fmla="*/ 125 w 134"/>
                  <a:gd name="T17" fmla="*/ 22 h 26"/>
                  <a:gd name="T18" fmla="*/ 129 w 134"/>
                  <a:gd name="T19" fmla="*/ 24 h 26"/>
                  <a:gd name="T20" fmla="*/ 134 w 134"/>
                  <a:gd name="T21" fmla="*/ 26 h 26"/>
                  <a:gd name="T22" fmla="*/ 81 w 134"/>
                  <a:gd name="T23" fmla="*/ 17 h 26"/>
                  <a:gd name="T24" fmla="*/ 81 w 134"/>
                  <a:gd name="T25" fmla="*/ 15 h 26"/>
                  <a:gd name="T26" fmla="*/ 81 w 134"/>
                  <a:gd name="T27" fmla="*/ 14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26">
                    <a:moveTo>
                      <a:pt x="2" y="0"/>
                    </a:moveTo>
                    <a:lnTo>
                      <a:pt x="54" y="9"/>
                    </a:lnTo>
                    <a:lnTo>
                      <a:pt x="56" y="10"/>
                    </a:lnTo>
                    <a:lnTo>
                      <a:pt x="56" y="12"/>
                    </a:lnTo>
                    <a:lnTo>
                      <a:pt x="0" y="4"/>
                    </a:lnTo>
                    <a:lnTo>
                      <a:pt x="0" y="2"/>
                    </a:lnTo>
                    <a:lnTo>
                      <a:pt x="2" y="0"/>
                    </a:lnTo>
                    <a:close/>
                    <a:moveTo>
                      <a:pt x="81" y="14"/>
                    </a:moveTo>
                    <a:lnTo>
                      <a:pt x="125" y="22"/>
                    </a:lnTo>
                    <a:lnTo>
                      <a:pt x="129" y="24"/>
                    </a:lnTo>
                    <a:lnTo>
                      <a:pt x="134" y="26"/>
                    </a:lnTo>
                    <a:lnTo>
                      <a:pt x="81" y="17"/>
                    </a:lnTo>
                    <a:lnTo>
                      <a:pt x="81" y="15"/>
                    </a:lnTo>
                    <a:lnTo>
                      <a:pt x="81" y="14"/>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45" name="Freeform 305">
                <a:extLst>
                  <a:ext uri="{FF2B5EF4-FFF2-40B4-BE49-F238E27FC236}">
                    <a16:creationId xmlns:a16="http://schemas.microsoft.com/office/drawing/2014/main" id="{9B241754-A46A-446F-9934-59DA8856FB8F}"/>
                  </a:ext>
                </a:extLst>
              </p:cNvPr>
              <p:cNvSpPr>
                <a:spLocks noEditPoints="1"/>
              </p:cNvSpPr>
              <p:nvPr/>
            </p:nvSpPr>
            <p:spPr bwMode="auto">
              <a:xfrm>
                <a:off x="4630" y="2191"/>
                <a:ext cx="138" cy="27"/>
              </a:xfrm>
              <a:custGeom>
                <a:avLst/>
                <a:gdLst>
                  <a:gd name="T0" fmla="*/ 1 w 138"/>
                  <a:gd name="T1" fmla="*/ 0 h 27"/>
                  <a:gd name="T2" fmla="*/ 57 w 138"/>
                  <a:gd name="T3" fmla="*/ 8 h 27"/>
                  <a:gd name="T4" fmla="*/ 57 w 138"/>
                  <a:gd name="T5" fmla="*/ 10 h 27"/>
                  <a:gd name="T6" fmla="*/ 59 w 138"/>
                  <a:gd name="T7" fmla="*/ 13 h 27"/>
                  <a:gd name="T8" fmla="*/ 0 w 138"/>
                  <a:gd name="T9" fmla="*/ 2 h 27"/>
                  <a:gd name="T10" fmla="*/ 1 w 138"/>
                  <a:gd name="T11" fmla="*/ 2 h 27"/>
                  <a:gd name="T12" fmla="*/ 1 w 138"/>
                  <a:gd name="T13" fmla="*/ 0 h 27"/>
                  <a:gd name="T14" fmla="*/ 82 w 138"/>
                  <a:gd name="T15" fmla="*/ 13 h 27"/>
                  <a:gd name="T16" fmla="*/ 131 w 138"/>
                  <a:gd name="T17" fmla="*/ 22 h 27"/>
                  <a:gd name="T18" fmla="*/ 135 w 138"/>
                  <a:gd name="T19" fmla="*/ 24 h 27"/>
                  <a:gd name="T20" fmla="*/ 138 w 138"/>
                  <a:gd name="T21" fmla="*/ 27 h 27"/>
                  <a:gd name="T22" fmla="*/ 81 w 138"/>
                  <a:gd name="T23" fmla="*/ 17 h 27"/>
                  <a:gd name="T24" fmla="*/ 82 w 138"/>
                  <a:gd name="T25" fmla="*/ 15 h 27"/>
                  <a:gd name="T26" fmla="*/ 82 w 138"/>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7">
                    <a:moveTo>
                      <a:pt x="1" y="0"/>
                    </a:moveTo>
                    <a:lnTo>
                      <a:pt x="57" y="8"/>
                    </a:lnTo>
                    <a:lnTo>
                      <a:pt x="57" y="10"/>
                    </a:lnTo>
                    <a:lnTo>
                      <a:pt x="59" y="13"/>
                    </a:lnTo>
                    <a:lnTo>
                      <a:pt x="0" y="2"/>
                    </a:lnTo>
                    <a:lnTo>
                      <a:pt x="1" y="2"/>
                    </a:lnTo>
                    <a:lnTo>
                      <a:pt x="1" y="0"/>
                    </a:lnTo>
                    <a:close/>
                    <a:moveTo>
                      <a:pt x="82" y="13"/>
                    </a:moveTo>
                    <a:lnTo>
                      <a:pt x="131" y="22"/>
                    </a:lnTo>
                    <a:lnTo>
                      <a:pt x="135" y="24"/>
                    </a:lnTo>
                    <a:lnTo>
                      <a:pt x="138" y="27"/>
                    </a:lnTo>
                    <a:lnTo>
                      <a:pt x="81" y="17"/>
                    </a:lnTo>
                    <a:lnTo>
                      <a:pt x="82" y="15"/>
                    </a:lnTo>
                    <a:lnTo>
                      <a:pt x="82" y="13"/>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46" name="Freeform 306">
                <a:extLst>
                  <a:ext uri="{FF2B5EF4-FFF2-40B4-BE49-F238E27FC236}">
                    <a16:creationId xmlns:a16="http://schemas.microsoft.com/office/drawing/2014/main" id="{78930444-D200-44F1-8B61-097C176C2A06}"/>
                  </a:ext>
                </a:extLst>
              </p:cNvPr>
              <p:cNvSpPr>
                <a:spLocks noEditPoints="1"/>
              </p:cNvSpPr>
              <p:nvPr/>
            </p:nvSpPr>
            <p:spPr bwMode="auto">
              <a:xfrm>
                <a:off x="4630" y="2193"/>
                <a:ext cx="141" cy="27"/>
              </a:xfrm>
              <a:custGeom>
                <a:avLst/>
                <a:gdLst>
                  <a:gd name="T0" fmla="*/ 1 w 141"/>
                  <a:gd name="T1" fmla="*/ 0 h 27"/>
                  <a:gd name="T2" fmla="*/ 57 w 141"/>
                  <a:gd name="T3" fmla="*/ 8 h 27"/>
                  <a:gd name="T4" fmla="*/ 59 w 141"/>
                  <a:gd name="T5" fmla="*/ 11 h 27"/>
                  <a:gd name="T6" fmla="*/ 60 w 141"/>
                  <a:gd name="T7" fmla="*/ 13 h 27"/>
                  <a:gd name="T8" fmla="*/ 0 w 141"/>
                  <a:gd name="T9" fmla="*/ 1 h 27"/>
                  <a:gd name="T10" fmla="*/ 0 w 141"/>
                  <a:gd name="T11" fmla="*/ 0 h 27"/>
                  <a:gd name="T12" fmla="*/ 1 w 141"/>
                  <a:gd name="T13" fmla="*/ 0 h 27"/>
                  <a:gd name="T14" fmla="*/ 82 w 141"/>
                  <a:gd name="T15" fmla="*/ 13 h 27"/>
                  <a:gd name="T16" fmla="*/ 135 w 141"/>
                  <a:gd name="T17" fmla="*/ 22 h 27"/>
                  <a:gd name="T18" fmla="*/ 138 w 141"/>
                  <a:gd name="T19" fmla="*/ 25 h 27"/>
                  <a:gd name="T20" fmla="*/ 141 w 141"/>
                  <a:gd name="T21" fmla="*/ 27 h 27"/>
                  <a:gd name="T22" fmla="*/ 81 w 141"/>
                  <a:gd name="T23" fmla="*/ 16 h 27"/>
                  <a:gd name="T24" fmla="*/ 81 w 141"/>
                  <a:gd name="T25" fmla="*/ 15 h 27"/>
                  <a:gd name="T26" fmla="*/ 82 w 141"/>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1" h="27">
                    <a:moveTo>
                      <a:pt x="1" y="0"/>
                    </a:moveTo>
                    <a:lnTo>
                      <a:pt x="57" y="8"/>
                    </a:lnTo>
                    <a:lnTo>
                      <a:pt x="59" y="11"/>
                    </a:lnTo>
                    <a:lnTo>
                      <a:pt x="60" y="13"/>
                    </a:lnTo>
                    <a:lnTo>
                      <a:pt x="0" y="1"/>
                    </a:lnTo>
                    <a:lnTo>
                      <a:pt x="0" y="0"/>
                    </a:lnTo>
                    <a:lnTo>
                      <a:pt x="1" y="0"/>
                    </a:lnTo>
                    <a:close/>
                    <a:moveTo>
                      <a:pt x="82" y="13"/>
                    </a:moveTo>
                    <a:lnTo>
                      <a:pt x="135" y="22"/>
                    </a:lnTo>
                    <a:lnTo>
                      <a:pt x="138" y="25"/>
                    </a:lnTo>
                    <a:lnTo>
                      <a:pt x="141" y="27"/>
                    </a:lnTo>
                    <a:lnTo>
                      <a:pt x="81" y="16"/>
                    </a:lnTo>
                    <a:lnTo>
                      <a:pt x="81" y="15"/>
                    </a:lnTo>
                    <a:lnTo>
                      <a:pt x="82" y="13"/>
                    </a:ln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47" name="Freeform 307">
                <a:extLst>
                  <a:ext uri="{FF2B5EF4-FFF2-40B4-BE49-F238E27FC236}">
                    <a16:creationId xmlns:a16="http://schemas.microsoft.com/office/drawing/2014/main" id="{E8E8AD0E-61CF-46DC-8CDD-9DAE5EAA4C17}"/>
                  </a:ext>
                </a:extLst>
              </p:cNvPr>
              <p:cNvSpPr>
                <a:spLocks noEditPoints="1"/>
              </p:cNvSpPr>
              <p:nvPr/>
            </p:nvSpPr>
            <p:spPr bwMode="auto">
              <a:xfrm>
                <a:off x="4628" y="2193"/>
                <a:ext cx="148" cy="30"/>
              </a:xfrm>
              <a:custGeom>
                <a:avLst/>
                <a:gdLst>
                  <a:gd name="T0" fmla="*/ 2 w 148"/>
                  <a:gd name="T1" fmla="*/ 0 h 30"/>
                  <a:gd name="T2" fmla="*/ 61 w 148"/>
                  <a:gd name="T3" fmla="*/ 11 h 30"/>
                  <a:gd name="T4" fmla="*/ 62 w 148"/>
                  <a:gd name="T5" fmla="*/ 13 h 30"/>
                  <a:gd name="T6" fmla="*/ 64 w 148"/>
                  <a:gd name="T7" fmla="*/ 15 h 30"/>
                  <a:gd name="T8" fmla="*/ 0 w 148"/>
                  <a:gd name="T9" fmla="*/ 3 h 30"/>
                  <a:gd name="T10" fmla="*/ 2 w 148"/>
                  <a:gd name="T11" fmla="*/ 1 h 30"/>
                  <a:gd name="T12" fmla="*/ 2 w 148"/>
                  <a:gd name="T13" fmla="*/ 0 h 30"/>
                  <a:gd name="T14" fmla="*/ 83 w 148"/>
                  <a:gd name="T15" fmla="*/ 15 h 30"/>
                  <a:gd name="T16" fmla="*/ 140 w 148"/>
                  <a:gd name="T17" fmla="*/ 25 h 30"/>
                  <a:gd name="T18" fmla="*/ 143 w 148"/>
                  <a:gd name="T19" fmla="*/ 27 h 30"/>
                  <a:gd name="T20" fmla="*/ 148 w 148"/>
                  <a:gd name="T21" fmla="*/ 30 h 30"/>
                  <a:gd name="T22" fmla="*/ 81 w 148"/>
                  <a:gd name="T23" fmla="*/ 18 h 30"/>
                  <a:gd name="T24" fmla="*/ 83 w 148"/>
                  <a:gd name="T25" fmla="*/ 16 h 30"/>
                  <a:gd name="T26" fmla="*/ 83 w 148"/>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30">
                    <a:moveTo>
                      <a:pt x="2" y="0"/>
                    </a:moveTo>
                    <a:lnTo>
                      <a:pt x="61" y="11"/>
                    </a:lnTo>
                    <a:lnTo>
                      <a:pt x="62" y="13"/>
                    </a:lnTo>
                    <a:lnTo>
                      <a:pt x="64" y="15"/>
                    </a:lnTo>
                    <a:lnTo>
                      <a:pt x="0" y="3"/>
                    </a:lnTo>
                    <a:lnTo>
                      <a:pt x="2" y="1"/>
                    </a:lnTo>
                    <a:lnTo>
                      <a:pt x="2" y="0"/>
                    </a:lnTo>
                    <a:close/>
                    <a:moveTo>
                      <a:pt x="83" y="15"/>
                    </a:moveTo>
                    <a:lnTo>
                      <a:pt x="140" y="25"/>
                    </a:lnTo>
                    <a:lnTo>
                      <a:pt x="143" y="27"/>
                    </a:lnTo>
                    <a:lnTo>
                      <a:pt x="148" y="30"/>
                    </a:lnTo>
                    <a:lnTo>
                      <a:pt x="81" y="18"/>
                    </a:lnTo>
                    <a:lnTo>
                      <a:pt x="83" y="16"/>
                    </a:lnTo>
                    <a:lnTo>
                      <a:pt x="83" y="15"/>
                    </a:lnTo>
                    <a:close/>
                  </a:path>
                </a:pathLst>
              </a:custGeom>
              <a:solidFill>
                <a:srgbClr val="9E9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48" name="Freeform 308">
                <a:extLst>
                  <a:ext uri="{FF2B5EF4-FFF2-40B4-BE49-F238E27FC236}">
                    <a16:creationId xmlns:a16="http://schemas.microsoft.com/office/drawing/2014/main" id="{05A52601-CE72-4257-9027-68F68C06C7EB}"/>
                  </a:ext>
                </a:extLst>
              </p:cNvPr>
              <p:cNvSpPr>
                <a:spLocks noEditPoints="1"/>
              </p:cNvSpPr>
              <p:nvPr/>
            </p:nvSpPr>
            <p:spPr bwMode="auto">
              <a:xfrm>
                <a:off x="4628" y="2194"/>
                <a:ext cx="152" cy="31"/>
              </a:xfrm>
              <a:custGeom>
                <a:avLst/>
                <a:gdLst>
                  <a:gd name="T0" fmla="*/ 2 w 152"/>
                  <a:gd name="T1" fmla="*/ 0 h 31"/>
                  <a:gd name="T2" fmla="*/ 62 w 152"/>
                  <a:gd name="T3" fmla="*/ 12 h 31"/>
                  <a:gd name="T4" fmla="*/ 64 w 152"/>
                  <a:gd name="T5" fmla="*/ 14 h 31"/>
                  <a:gd name="T6" fmla="*/ 67 w 152"/>
                  <a:gd name="T7" fmla="*/ 15 h 31"/>
                  <a:gd name="T8" fmla="*/ 0 w 152"/>
                  <a:gd name="T9" fmla="*/ 4 h 31"/>
                  <a:gd name="T10" fmla="*/ 0 w 152"/>
                  <a:gd name="T11" fmla="*/ 2 h 31"/>
                  <a:gd name="T12" fmla="*/ 2 w 152"/>
                  <a:gd name="T13" fmla="*/ 0 h 31"/>
                  <a:gd name="T14" fmla="*/ 83 w 152"/>
                  <a:gd name="T15" fmla="*/ 15 h 31"/>
                  <a:gd name="T16" fmla="*/ 143 w 152"/>
                  <a:gd name="T17" fmla="*/ 26 h 31"/>
                  <a:gd name="T18" fmla="*/ 148 w 152"/>
                  <a:gd name="T19" fmla="*/ 29 h 31"/>
                  <a:gd name="T20" fmla="*/ 152 w 152"/>
                  <a:gd name="T21" fmla="*/ 31 h 31"/>
                  <a:gd name="T22" fmla="*/ 79 w 152"/>
                  <a:gd name="T23" fmla="*/ 19 h 31"/>
                  <a:gd name="T24" fmla="*/ 81 w 152"/>
                  <a:gd name="T25" fmla="*/ 17 h 31"/>
                  <a:gd name="T26" fmla="*/ 83 w 152"/>
                  <a:gd name="T27" fmla="*/ 15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31">
                    <a:moveTo>
                      <a:pt x="2" y="0"/>
                    </a:moveTo>
                    <a:lnTo>
                      <a:pt x="62" y="12"/>
                    </a:lnTo>
                    <a:lnTo>
                      <a:pt x="64" y="14"/>
                    </a:lnTo>
                    <a:lnTo>
                      <a:pt x="67" y="15"/>
                    </a:lnTo>
                    <a:lnTo>
                      <a:pt x="0" y="4"/>
                    </a:lnTo>
                    <a:lnTo>
                      <a:pt x="0" y="2"/>
                    </a:lnTo>
                    <a:lnTo>
                      <a:pt x="2" y="0"/>
                    </a:lnTo>
                    <a:close/>
                    <a:moveTo>
                      <a:pt x="83" y="15"/>
                    </a:moveTo>
                    <a:lnTo>
                      <a:pt x="143" y="26"/>
                    </a:lnTo>
                    <a:lnTo>
                      <a:pt x="148" y="29"/>
                    </a:lnTo>
                    <a:lnTo>
                      <a:pt x="152" y="31"/>
                    </a:lnTo>
                    <a:lnTo>
                      <a:pt x="79" y="19"/>
                    </a:lnTo>
                    <a:lnTo>
                      <a:pt x="81" y="17"/>
                    </a:lnTo>
                    <a:lnTo>
                      <a:pt x="83" y="15"/>
                    </a:lnTo>
                    <a:close/>
                  </a:path>
                </a:pathLst>
              </a:custGeom>
              <a:solidFill>
                <a:srgbClr val="A2A2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49" name="Freeform 309">
                <a:extLst>
                  <a:ext uri="{FF2B5EF4-FFF2-40B4-BE49-F238E27FC236}">
                    <a16:creationId xmlns:a16="http://schemas.microsoft.com/office/drawing/2014/main" id="{AEB79577-6AFD-4673-A791-6C6082FECF25}"/>
                  </a:ext>
                </a:extLst>
              </p:cNvPr>
              <p:cNvSpPr>
                <a:spLocks noEditPoints="1"/>
              </p:cNvSpPr>
              <p:nvPr/>
            </p:nvSpPr>
            <p:spPr bwMode="auto">
              <a:xfrm>
                <a:off x="4626" y="2196"/>
                <a:ext cx="157" cy="30"/>
              </a:xfrm>
              <a:custGeom>
                <a:avLst/>
                <a:gdLst>
                  <a:gd name="T0" fmla="*/ 2 w 157"/>
                  <a:gd name="T1" fmla="*/ 0 h 30"/>
                  <a:gd name="T2" fmla="*/ 66 w 157"/>
                  <a:gd name="T3" fmla="*/ 12 h 30"/>
                  <a:gd name="T4" fmla="*/ 69 w 157"/>
                  <a:gd name="T5" fmla="*/ 15 h 30"/>
                  <a:gd name="T6" fmla="*/ 73 w 157"/>
                  <a:gd name="T7" fmla="*/ 17 h 30"/>
                  <a:gd name="T8" fmla="*/ 0 w 157"/>
                  <a:gd name="T9" fmla="*/ 3 h 30"/>
                  <a:gd name="T10" fmla="*/ 2 w 157"/>
                  <a:gd name="T11" fmla="*/ 2 h 30"/>
                  <a:gd name="T12" fmla="*/ 2 w 157"/>
                  <a:gd name="T13" fmla="*/ 0 h 30"/>
                  <a:gd name="T14" fmla="*/ 83 w 157"/>
                  <a:gd name="T15" fmla="*/ 15 h 30"/>
                  <a:gd name="T16" fmla="*/ 150 w 157"/>
                  <a:gd name="T17" fmla="*/ 27 h 30"/>
                  <a:gd name="T18" fmla="*/ 154 w 157"/>
                  <a:gd name="T19" fmla="*/ 29 h 30"/>
                  <a:gd name="T20" fmla="*/ 157 w 157"/>
                  <a:gd name="T21" fmla="*/ 30 h 30"/>
                  <a:gd name="T22" fmla="*/ 78 w 157"/>
                  <a:gd name="T23" fmla="*/ 17 h 30"/>
                  <a:gd name="T24" fmla="*/ 81 w 157"/>
                  <a:gd name="T25" fmla="*/ 17 h 30"/>
                  <a:gd name="T26" fmla="*/ 83 w 157"/>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30">
                    <a:moveTo>
                      <a:pt x="2" y="0"/>
                    </a:moveTo>
                    <a:lnTo>
                      <a:pt x="66" y="12"/>
                    </a:lnTo>
                    <a:lnTo>
                      <a:pt x="69" y="15"/>
                    </a:lnTo>
                    <a:lnTo>
                      <a:pt x="73" y="17"/>
                    </a:lnTo>
                    <a:lnTo>
                      <a:pt x="0" y="3"/>
                    </a:lnTo>
                    <a:lnTo>
                      <a:pt x="2" y="2"/>
                    </a:lnTo>
                    <a:lnTo>
                      <a:pt x="2" y="0"/>
                    </a:lnTo>
                    <a:close/>
                    <a:moveTo>
                      <a:pt x="83" y="15"/>
                    </a:moveTo>
                    <a:lnTo>
                      <a:pt x="150" y="27"/>
                    </a:lnTo>
                    <a:lnTo>
                      <a:pt x="154" y="29"/>
                    </a:lnTo>
                    <a:lnTo>
                      <a:pt x="157" y="30"/>
                    </a:lnTo>
                    <a:lnTo>
                      <a:pt x="78" y="17"/>
                    </a:lnTo>
                    <a:lnTo>
                      <a:pt x="81" y="17"/>
                    </a:lnTo>
                    <a:lnTo>
                      <a:pt x="83" y="15"/>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50" name="Freeform 310">
                <a:extLst>
                  <a:ext uri="{FF2B5EF4-FFF2-40B4-BE49-F238E27FC236}">
                    <a16:creationId xmlns:a16="http://schemas.microsoft.com/office/drawing/2014/main" id="{2A608377-FA78-4BC9-AAE6-6F86F8336412}"/>
                  </a:ext>
                </a:extLst>
              </p:cNvPr>
              <p:cNvSpPr>
                <a:spLocks/>
              </p:cNvSpPr>
              <p:nvPr/>
            </p:nvSpPr>
            <p:spPr bwMode="auto">
              <a:xfrm>
                <a:off x="4626" y="2198"/>
                <a:ext cx="161" cy="32"/>
              </a:xfrm>
              <a:custGeom>
                <a:avLst/>
                <a:gdLst>
                  <a:gd name="T0" fmla="*/ 2 w 161"/>
                  <a:gd name="T1" fmla="*/ 0 h 32"/>
                  <a:gd name="T2" fmla="*/ 69 w 161"/>
                  <a:gd name="T3" fmla="*/ 11 h 32"/>
                  <a:gd name="T4" fmla="*/ 73 w 161"/>
                  <a:gd name="T5" fmla="*/ 15 h 32"/>
                  <a:gd name="T6" fmla="*/ 76 w 161"/>
                  <a:gd name="T7" fmla="*/ 15 h 32"/>
                  <a:gd name="T8" fmla="*/ 78 w 161"/>
                  <a:gd name="T9" fmla="*/ 15 h 32"/>
                  <a:gd name="T10" fmla="*/ 81 w 161"/>
                  <a:gd name="T11" fmla="*/ 15 h 32"/>
                  <a:gd name="T12" fmla="*/ 154 w 161"/>
                  <a:gd name="T13" fmla="*/ 27 h 32"/>
                  <a:gd name="T14" fmla="*/ 157 w 161"/>
                  <a:gd name="T15" fmla="*/ 28 h 32"/>
                  <a:gd name="T16" fmla="*/ 161 w 161"/>
                  <a:gd name="T17" fmla="*/ 32 h 32"/>
                  <a:gd name="T18" fmla="*/ 0 w 161"/>
                  <a:gd name="T19" fmla="*/ 3 h 32"/>
                  <a:gd name="T20" fmla="*/ 0 w 161"/>
                  <a:gd name="T21" fmla="*/ 1 h 32"/>
                  <a:gd name="T22" fmla="*/ 2 w 161"/>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 h="32">
                    <a:moveTo>
                      <a:pt x="2" y="0"/>
                    </a:moveTo>
                    <a:lnTo>
                      <a:pt x="69" y="11"/>
                    </a:lnTo>
                    <a:lnTo>
                      <a:pt x="73" y="15"/>
                    </a:lnTo>
                    <a:lnTo>
                      <a:pt x="76" y="15"/>
                    </a:lnTo>
                    <a:lnTo>
                      <a:pt x="78" y="15"/>
                    </a:lnTo>
                    <a:lnTo>
                      <a:pt x="81" y="15"/>
                    </a:lnTo>
                    <a:lnTo>
                      <a:pt x="154" y="27"/>
                    </a:lnTo>
                    <a:lnTo>
                      <a:pt x="157" y="28"/>
                    </a:lnTo>
                    <a:lnTo>
                      <a:pt x="161" y="32"/>
                    </a:lnTo>
                    <a:lnTo>
                      <a:pt x="0" y="3"/>
                    </a:lnTo>
                    <a:lnTo>
                      <a:pt x="0" y="1"/>
                    </a:lnTo>
                    <a:lnTo>
                      <a:pt x="2" y="0"/>
                    </a:ln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51" name="Freeform 311">
                <a:extLst>
                  <a:ext uri="{FF2B5EF4-FFF2-40B4-BE49-F238E27FC236}">
                    <a16:creationId xmlns:a16="http://schemas.microsoft.com/office/drawing/2014/main" id="{FBDAF8AC-2BBA-4936-8DBD-BDD10E404EDE}"/>
                  </a:ext>
                </a:extLst>
              </p:cNvPr>
              <p:cNvSpPr>
                <a:spLocks/>
              </p:cNvSpPr>
              <p:nvPr/>
            </p:nvSpPr>
            <p:spPr bwMode="auto">
              <a:xfrm>
                <a:off x="4625" y="2199"/>
                <a:ext cx="165" cy="32"/>
              </a:xfrm>
              <a:custGeom>
                <a:avLst/>
                <a:gdLst>
                  <a:gd name="T0" fmla="*/ 1 w 165"/>
                  <a:gd name="T1" fmla="*/ 0 h 32"/>
                  <a:gd name="T2" fmla="*/ 74 w 165"/>
                  <a:gd name="T3" fmla="*/ 14 h 32"/>
                  <a:gd name="T4" fmla="*/ 77 w 165"/>
                  <a:gd name="T5" fmla="*/ 14 h 32"/>
                  <a:gd name="T6" fmla="*/ 79 w 165"/>
                  <a:gd name="T7" fmla="*/ 14 h 32"/>
                  <a:gd name="T8" fmla="*/ 158 w 165"/>
                  <a:gd name="T9" fmla="*/ 27 h 32"/>
                  <a:gd name="T10" fmla="*/ 162 w 165"/>
                  <a:gd name="T11" fmla="*/ 31 h 32"/>
                  <a:gd name="T12" fmla="*/ 165 w 165"/>
                  <a:gd name="T13" fmla="*/ 32 h 32"/>
                  <a:gd name="T14" fmla="*/ 0 w 165"/>
                  <a:gd name="T15" fmla="*/ 4 h 32"/>
                  <a:gd name="T16" fmla="*/ 1 w 165"/>
                  <a:gd name="T17" fmla="*/ 2 h 32"/>
                  <a:gd name="T18" fmla="*/ 1 w 16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32">
                    <a:moveTo>
                      <a:pt x="1" y="0"/>
                    </a:moveTo>
                    <a:lnTo>
                      <a:pt x="74" y="14"/>
                    </a:lnTo>
                    <a:lnTo>
                      <a:pt x="77" y="14"/>
                    </a:lnTo>
                    <a:lnTo>
                      <a:pt x="79" y="14"/>
                    </a:lnTo>
                    <a:lnTo>
                      <a:pt x="158" y="27"/>
                    </a:lnTo>
                    <a:lnTo>
                      <a:pt x="162" y="31"/>
                    </a:lnTo>
                    <a:lnTo>
                      <a:pt x="165" y="32"/>
                    </a:lnTo>
                    <a:lnTo>
                      <a:pt x="0" y="4"/>
                    </a:lnTo>
                    <a:lnTo>
                      <a:pt x="1" y="2"/>
                    </a:lnTo>
                    <a:lnTo>
                      <a:pt x="1" y="0"/>
                    </a:lnTo>
                    <a:close/>
                  </a:path>
                </a:pathLst>
              </a:custGeom>
              <a:solidFill>
                <a:srgbClr val="ABA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52" name="Freeform 312">
                <a:extLst>
                  <a:ext uri="{FF2B5EF4-FFF2-40B4-BE49-F238E27FC236}">
                    <a16:creationId xmlns:a16="http://schemas.microsoft.com/office/drawing/2014/main" id="{EB397DE5-0F9C-41DA-BA89-3DABA7DAE9C3}"/>
                  </a:ext>
                </a:extLst>
              </p:cNvPr>
              <p:cNvSpPr>
                <a:spLocks/>
              </p:cNvSpPr>
              <p:nvPr/>
            </p:nvSpPr>
            <p:spPr bwMode="auto">
              <a:xfrm>
                <a:off x="4625" y="2201"/>
                <a:ext cx="168" cy="34"/>
              </a:xfrm>
              <a:custGeom>
                <a:avLst/>
                <a:gdLst>
                  <a:gd name="T0" fmla="*/ 1 w 168"/>
                  <a:gd name="T1" fmla="*/ 0 h 34"/>
                  <a:gd name="T2" fmla="*/ 162 w 168"/>
                  <a:gd name="T3" fmla="*/ 29 h 34"/>
                  <a:gd name="T4" fmla="*/ 165 w 168"/>
                  <a:gd name="T5" fmla="*/ 30 h 34"/>
                  <a:gd name="T6" fmla="*/ 168 w 168"/>
                  <a:gd name="T7" fmla="*/ 34 h 34"/>
                  <a:gd name="T8" fmla="*/ 0 w 168"/>
                  <a:gd name="T9" fmla="*/ 3 h 34"/>
                  <a:gd name="T10" fmla="*/ 0 w 168"/>
                  <a:gd name="T11" fmla="*/ 2 h 34"/>
                  <a:gd name="T12" fmla="*/ 1 w 168"/>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34">
                    <a:moveTo>
                      <a:pt x="1" y="0"/>
                    </a:moveTo>
                    <a:lnTo>
                      <a:pt x="162" y="29"/>
                    </a:lnTo>
                    <a:lnTo>
                      <a:pt x="165" y="30"/>
                    </a:lnTo>
                    <a:lnTo>
                      <a:pt x="168" y="34"/>
                    </a:lnTo>
                    <a:lnTo>
                      <a:pt x="0" y="3"/>
                    </a:lnTo>
                    <a:lnTo>
                      <a:pt x="0" y="2"/>
                    </a:lnTo>
                    <a:lnTo>
                      <a:pt x="1" y="0"/>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53" name="Freeform 313">
                <a:extLst>
                  <a:ext uri="{FF2B5EF4-FFF2-40B4-BE49-F238E27FC236}">
                    <a16:creationId xmlns:a16="http://schemas.microsoft.com/office/drawing/2014/main" id="{48F8E35F-385F-44D2-A6D3-5DB8582DBFE4}"/>
                  </a:ext>
                </a:extLst>
              </p:cNvPr>
              <p:cNvSpPr>
                <a:spLocks/>
              </p:cNvSpPr>
              <p:nvPr/>
            </p:nvSpPr>
            <p:spPr bwMode="auto">
              <a:xfrm>
                <a:off x="4625" y="2203"/>
                <a:ext cx="172" cy="34"/>
              </a:xfrm>
              <a:custGeom>
                <a:avLst/>
                <a:gdLst>
                  <a:gd name="T0" fmla="*/ 0 w 172"/>
                  <a:gd name="T1" fmla="*/ 0 h 34"/>
                  <a:gd name="T2" fmla="*/ 165 w 172"/>
                  <a:gd name="T3" fmla="*/ 28 h 34"/>
                  <a:gd name="T4" fmla="*/ 168 w 172"/>
                  <a:gd name="T5" fmla="*/ 32 h 34"/>
                  <a:gd name="T6" fmla="*/ 172 w 172"/>
                  <a:gd name="T7" fmla="*/ 34 h 34"/>
                  <a:gd name="T8" fmla="*/ 0 w 172"/>
                  <a:gd name="T9" fmla="*/ 3 h 34"/>
                  <a:gd name="T10" fmla="*/ 0 w 172"/>
                  <a:gd name="T11" fmla="*/ 1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65" y="28"/>
                    </a:lnTo>
                    <a:lnTo>
                      <a:pt x="168" y="32"/>
                    </a:lnTo>
                    <a:lnTo>
                      <a:pt x="172" y="34"/>
                    </a:lnTo>
                    <a:lnTo>
                      <a:pt x="0" y="3"/>
                    </a:lnTo>
                    <a:lnTo>
                      <a:pt x="0" y="1"/>
                    </a:lnTo>
                    <a:lnTo>
                      <a:pt x="0" y="0"/>
                    </a:lnTo>
                    <a:close/>
                  </a:path>
                </a:pathLst>
              </a:custGeom>
              <a:solidFill>
                <a:srgbClr val="B0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54" name="Freeform 314">
                <a:extLst>
                  <a:ext uri="{FF2B5EF4-FFF2-40B4-BE49-F238E27FC236}">
                    <a16:creationId xmlns:a16="http://schemas.microsoft.com/office/drawing/2014/main" id="{26CD8B4D-95C5-45C4-BDE7-B82A0F8607D7}"/>
                  </a:ext>
                </a:extLst>
              </p:cNvPr>
              <p:cNvSpPr>
                <a:spLocks/>
              </p:cNvSpPr>
              <p:nvPr/>
            </p:nvSpPr>
            <p:spPr bwMode="auto">
              <a:xfrm>
                <a:off x="4623" y="2204"/>
                <a:ext cx="175" cy="34"/>
              </a:xfrm>
              <a:custGeom>
                <a:avLst/>
                <a:gdLst>
                  <a:gd name="T0" fmla="*/ 2 w 175"/>
                  <a:gd name="T1" fmla="*/ 0 h 34"/>
                  <a:gd name="T2" fmla="*/ 170 w 175"/>
                  <a:gd name="T3" fmla="*/ 31 h 34"/>
                  <a:gd name="T4" fmla="*/ 174 w 175"/>
                  <a:gd name="T5" fmla="*/ 33 h 34"/>
                  <a:gd name="T6" fmla="*/ 175 w 175"/>
                  <a:gd name="T7" fmla="*/ 34 h 34"/>
                  <a:gd name="T8" fmla="*/ 0 w 175"/>
                  <a:gd name="T9" fmla="*/ 4 h 34"/>
                  <a:gd name="T10" fmla="*/ 2 w 175"/>
                  <a:gd name="T11" fmla="*/ 2 h 34"/>
                  <a:gd name="T12" fmla="*/ 2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2" y="0"/>
                    </a:moveTo>
                    <a:lnTo>
                      <a:pt x="170" y="31"/>
                    </a:lnTo>
                    <a:lnTo>
                      <a:pt x="174" y="33"/>
                    </a:lnTo>
                    <a:lnTo>
                      <a:pt x="175" y="34"/>
                    </a:lnTo>
                    <a:lnTo>
                      <a:pt x="0" y="4"/>
                    </a:lnTo>
                    <a:lnTo>
                      <a:pt x="2" y="2"/>
                    </a:lnTo>
                    <a:lnTo>
                      <a:pt x="2" y="0"/>
                    </a:lnTo>
                    <a:close/>
                  </a:path>
                </a:pathLst>
              </a:custGeom>
              <a:solidFill>
                <a:srgbClr val="B6B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55" name="Freeform 315">
                <a:extLst>
                  <a:ext uri="{FF2B5EF4-FFF2-40B4-BE49-F238E27FC236}">
                    <a16:creationId xmlns:a16="http://schemas.microsoft.com/office/drawing/2014/main" id="{33617146-B384-4BBF-9E03-5EF562634150}"/>
                  </a:ext>
                </a:extLst>
              </p:cNvPr>
              <p:cNvSpPr>
                <a:spLocks/>
              </p:cNvSpPr>
              <p:nvPr/>
            </p:nvSpPr>
            <p:spPr bwMode="auto">
              <a:xfrm>
                <a:off x="4623" y="2206"/>
                <a:ext cx="179" cy="36"/>
              </a:xfrm>
              <a:custGeom>
                <a:avLst/>
                <a:gdLst>
                  <a:gd name="T0" fmla="*/ 2 w 179"/>
                  <a:gd name="T1" fmla="*/ 0 h 36"/>
                  <a:gd name="T2" fmla="*/ 174 w 179"/>
                  <a:gd name="T3" fmla="*/ 31 h 36"/>
                  <a:gd name="T4" fmla="*/ 175 w 179"/>
                  <a:gd name="T5" fmla="*/ 32 h 36"/>
                  <a:gd name="T6" fmla="*/ 179 w 179"/>
                  <a:gd name="T7" fmla="*/ 36 h 36"/>
                  <a:gd name="T8" fmla="*/ 0 w 179"/>
                  <a:gd name="T9" fmla="*/ 3 h 36"/>
                  <a:gd name="T10" fmla="*/ 0 w 179"/>
                  <a:gd name="T11" fmla="*/ 2 h 36"/>
                  <a:gd name="T12" fmla="*/ 2 w 179"/>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6">
                    <a:moveTo>
                      <a:pt x="2" y="0"/>
                    </a:moveTo>
                    <a:lnTo>
                      <a:pt x="174" y="31"/>
                    </a:lnTo>
                    <a:lnTo>
                      <a:pt x="175" y="32"/>
                    </a:lnTo>
                    <a:lnTo>
                      <a:pt x="179" y="36"/>
                    </a:lnTo>
                    <a:lnTo>
                      <a:pt x="0" y="3"/>
                    </a:lnTo>
                    <a:lnTo>
                      <a:pt x="0" y="2"/>
                    </a:lnTo>
                    <a:lnTo>
                      <a:pt x="2" y="0"/>
                    </a:lnTo>
                    <a:close/>
                  </a:path>
                </a:pathLst>
              </a:custGeom>
              <a:solidFill>
                <a:srgbClr val="B9B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56" name="Freeform 316">
                <a:extLst>
                  <a:ext uri="{FF2B5EF4-FFF2-40B4-BE49-F238E27FC236}">
                    <a16:creationId xmlns:a16="http://schemas.microsoft.com/office/drawing/2014/main" id="{337E9B2F-ACBC-4553-A8AD-D036439F1DC7}"/>
                  </a:ext>
                </a:extLst>
              </p:cNvPr>
              <p:cNvSpPr>
                <a:spLocks/>
              </p:cNvSpPr>
              <p:nvPr/>
            </p:nvSpPr>
            <p:spPr bwMode="auto">
              <a:xfrm>
                <a:off x="4621" y="2208"/>
                <a:ext cx="184" cy="35"/>
              </a:xfrm>
              <a:custGeom>
                <a:avLst/>
                <a:gdLst>
                  <a:gd name="T0" fmla="*/ 2 w 184"/>
                  <a:gd name="T1" fmla="*/ 0 h 35"/>
                  <a:gd name="T2" fmla="*/ 177 w 184"/>
                  <a:gd name="T3" fmla="*/ 30 h 35"/>
                  <a:gd name="T4" fmla="*/ 181 w 184"/>
                  <a:gd name="T5" fmla="*/ 34 h 35"/>
                  <a:gd name="T6" fmla="*/ 184 w 184"/>
                  <a:gd name="T7" fmla="*/ 35 h 35"/>
                  <a:gd name="T8" fmla="*/ 0 w 184"/>
                  <a:gd name="T9" fmla="*/ 3 h 35"/>
                  <a:gd name="T10" fmla="*/ 2 w 184"/>
                  <a:gd name="T11" fmla="*/ 1 h 35"/>
                  <a:gd name="T12" fmla="*/ 2 w 184"/>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5">
                    <a:moveTo>
                      <a:pt x="2" y="0"/>
                    </a:moveTo>
                    <a:lnTo>
                      <a:pt x="177" y="30"/>
                    </a:lnTo>
                    <a:lnTo>
                      <a:pt x="181" y="34"/>
                    </a:lnTo>
                    <a:lnTo>
                      <a:pt x="184" y="35"/>
                    </a:lnTo>
                    <a:lnTo>
                      <a:pt x="0" y="3"/>
                    </a:lnTo>
                    <a:lnTo>
                      <a:pt x="2" y="1"/>
                    </a:lnTo>
                    <a:lnTo>
                      <a:pt x="2" y="0"/>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57" name="Freeform 317">
                <a:extLst>
                  <a:ext uri="{FF2B5EF4-FFF2-40B4-BE49-F238E27FC236}">
                    <a16:creationId xmlns:a16="http://schemas.microsoft.com/office/drawing/2014/main" id="{63EE9D8F-BBCA-413E-B1ED-7CB1C755BC52}"/>
                  </a:ext>
                </a:extLst>
              </p:cNvPr>
              <p:cNvSpPr>
                <a:spLocks/>
              </p:cNvSpPr>
              <p:nvPr/>
            </p:nvSpPr>
            <p:spPr bwMode="auto">
              <a:xfrm>
                <a:off x="4621" y="2209"/>
                <a:ext cx="188" cy="36"/>
              </a:xfrm>
              <a:custGeom>
                <a:avLst/>
                <a:gdLst>
                  <a:gd name="T0" fmla="*/ 2 w 188"/>
                  <a:gd name="T1" fmla="*/ 0 h 36"/>
                  <a:gd name="T2" fmla="*/ 181 w 188"/>
                  <a:gd name="T3" fmla="*/ 33 h 36"/>
                  <a:gd name="T4" fmla="*/ 184 w 188"/>
                  <a:gd name="T5" fmla="*/ 34 h 36"/>
                  <a:gd name="T6" fmla="*/ 188 w 188"/>
                  <a:gd name="T7" fmla="*/ 36 h 36"/>
                  <a:gd name="T8" fmla="*/ 0 w 188"/>
                  <a:gd name="T9" fmla="*/ 4 h 36"/>
                  <a:gd name="T10" fmla="*/ 0 w 188"/>
                  <a:gd name="T11" fmla="*/ 2 h 36"/>
                  <a:gd name="T12" fmla="*/ 2 w 188"/>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36">
                    <a:moveTo>
                      <a:pt x="2" y="0"/>
                    </a:moveTo>
                    <a:lnTo>
                      <a:pt x="181" y="33"/>
                    </a:lnTo>
                    <a:lnTo>
                      <a:pt x="184" y="34"/>
                    </a:lnTo>
                    <a:lnTo>
                      <a:pt x="188" y="36"/>
                    </a:lnTo>
                    <a:lnTo>
                      <a:pt x="0" y="4"/>
                    </a:lnTo>
                    <a:lnTo>
                      <a:pt x="0" y="2"/>
                    </a:lnTo>
                    <a:lnTo>
                      <a:pt x="2" y="0"/>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58" name="Freeform 318">
                <a:extLst>
                  <a:ext uri="{FF2B5EF4-FFF2-40B4-BE49-F238E27FC236}">
                    <a16:creationId xmlns:a16="http://schemas.microsoft.com/office/drawing/2014/main" id="{CB7DF615-6B07-4508-9D50-30FA1E0E1D0F}"/>
                  </a:ext>
                </a:extLst>
              </p:cNvPr>
              <p:cNvSpPr>
                <a:spLocks/>
              </p:cNvSpPr>
              <p:nvPr/>
            </p:nvSpPr>
            <p:spPr bwMode="auto">
              <a:xfrm>
                <a:off x="4619" y="2211"/>
                <a:ext cx="191" cy="36"/>
              </a:xfrm>
              <a:custGeom>
                <a:avLst/>
                <a:gdLst>
                  <a:gd name="T0" fmla="*/ 2 w 191"/>
                  <a:gd name="T1" fmla="*/ 0 h 36"/>
                  <a:gd name="T2" fmla="*/ 186 w 191"/>
                  <a:gd name="T3" fmla="*/ 32 h 36"/>
                  <a:gd name="T4" fmla="*/ 190 w 191"/>
                  <a:gd name="T5" fmla="*/ 34 h 36"/>
                  <a:gd name="T6" fmla="*/ 191 w 191"/>
                  <a:gd name="T7" fmla="*/ 36 h 36"/>
                  <a:gd name="T8" fmla="*/ 0 w 191"/>
                  <a:gd name="T9" fmla="*/ 4 h 36"/>
                  <a:gd name="T10" fmla="*/ 2 w 191"/>
                  <a:gd name="T11" fmla="*/ 2 h 36"/>
                  <a:gd name="T12" fmla="*/ 2 w 19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6">
                    <a:moveTo>
                      <a:pt x="2" y="0"/>
                    </a:moveTo>
                    <a:lnTo>
                      <a:pt x="186" y="32"/>
                    </a:lnTo>
                    <a:lnTo>
                      <a:pt x="190" y="34"/>
                    </a:lnTo>
                    <a:lnTo>
                      <a:pt x="191" y="36"/>
                    </a:lnTo>
                    <a:lnTo>
                      <a:pt x="0" y="4"/>
                    </a:lnTo>
                    <a:lnTo>
                      <a:pt x="2" y="2"/>
                    </a:lnTo>
                    <a:lnTo>
                      <a:pt x="2" y="0"/>
                    </a:lnTo>
                    <a:close/>
                  </a:path>
                </a:pathLst>
              </a:custGeom>
              <a:solidFill>
                <a:srgbClr val="C4C4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59" name="Freeform 319">
                <a:extLst>
                  <a:ext uri="{FF2B5EF4-FFF2-40B4-BE49-F238E27FC236}">
                    <a16:creationId xmlns:a16="http://schemas.microsoft.com/office/drawing/2014/main" id="{E4FC0EBA-74E7-462B-B826-AF73675EC595}"/>
                  </a:ext>
                </a:extLst>
              </p:cNvPr>
              <p:cNvSpPr>
                <a:spLocks/>
              </p:cNvSpPr>
              <p:nvPr/>
            </p:nvSpPr>
            <p:spPr bwMode="auto">
              <a:xfrm>
                <a:off x="4619" y="2213"/>
                <a:ext cx="195" cy="37"/>
              </a:xfrm>
              <a:custGeom>
                <a:avLst/>
                <a:gdLst>
                  <a:gd name="T0" fmla="*/ 2 w 195"/>
                  <a:gd name="T1" fmla="*/ 0 h 37"/>
                  <a:gd name="T2" fmla="*/ 190 w 195"/>
                  <a:gd name="T3" fmla="*/ 32 h 37"/>
                  <a:gd name="T4" fmla="*/ 191 w 195"/>
                  <a:gd name="T5" fmla="*/ 34 h 37"/>
                  <a:gd name="T6" fmla="*/ 195 w 195"/>
                  <a:gd name="T7" fmla="*/ 37 h 37"/>
                  <a:gd name="T8" fmla="*/ 0 w 195"/>
                  <a:gd name="T9" fmla="*/ 3 h 37"/>
                  <a:gd name="T10" fmla="*/ 0 w 195"/>
                  <a:gd name="T11" fmla="*/ 2 h 37"/>
                  <a:gd name="T12" fmla="*/ 2 w 19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 h="37">
                    <a:moveTo>
                      <a:pt x="2" y="0"/>
                    </a:moveTo>
                    <a:lnTo>
                      <a:pt x="190" y="32"/>
                    </a:lnTo>
                    <a:lnTo>
                      <a:pt x="191" y="34"/>
                    </a:lnTo>
                    <a:lnTo>
                      <a:pt x="195" y="37"/>
                    </a:lnTo>
                    <a:lnTo>
                      <a:pt x="0" y="3"/>
                    </a:lnTo>
                    <a:lnTo>
                      <a:pt x="0" y="2"/>
                    </a:lnTo>
                    <a:lnTo>
                      <a:pt x="2" y="0"/>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60" name="Freeform 320">
                <a:extLst>
                  <a:ext uri="{FF2B5EF4-FFF2-40B4-BE49-F238E27FC236}">
                    <a16:creationId xmlns:a16="http://schemas.microsoft.com/office/drawing/2014/main" id="{847AD694-7A88-4908-88ED-BA59314DCDB8}"/>
                  </a:ext>
                </a:extLst>
              </p:cNvPr>
              <p:cNvSpPr>
                <a:spLocks/>
              </p:cNvSpPr>
              <p:nvPr/>
            </p:nvSpPr>
            <p:spPr bwMode="auto">
              <a:xfrm>
                <a:off x="4619" y="2215"/>
                <a:ext cx="196" cy="37"/>
              </a:xfrm>
              <a:custGeom>
                <a:avLst/>
                <a:gdLst>
                  <a:gd name="T0" fmla="*/ 0 w 196"/>
                  <a:gd name="T1" fmla="*/ 0 h 37"/>
                  <a:gd name="T2" fmla="*/ 191 w 196"/>
                  <a:gd name="T3" fmla="*/ 32 h 37"/>
                  <a:gd name="T4" fmla="*/ 195 w 196"/>
                  <a:gd name="T5" fmla="*/ 35 h 37"/>
                  <a:gd name="T6" fmla="*/ 196 w 196"/>
                  <a:gd name="T7" fmla="*/ 37 h 37"/>
                  <a:gd name="T8" fmla="*/ 0 w 196"/>
                  <a:gd name="T9" fmla="*/ 3 h 37"/>
                  <a:gd name="T10" fmla="*/ 0 w 196"/>
                  <a:gd name="T11" fmla="*/ 1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1" y="32"/>
                    </a:lnTo>
                    <a:lnTo>
                      <a:pt x="195" y="35"/>
                    </a:lnTo>
                    <a:lnTo>
                      <a:pt x="196" y="37"/>
                    </a:lnTo>
                    <a:lnTo>
                      <a:pt x="0" y="3"/>
                    </a:lnTo>
                    <a:lnTo>
                      <a:pt x="0"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61" name="Freeform 321">
                <a:extLst>
                  <a:ext uri="{FF2B5EF4-FFF2-40B4-BE49-F238E27FC236}">
                    <a16:creationId xmlns:a16="http://schemas.microsoft.com/office/drawing/2014/main" id="{3EE1B45C-ABE0-4D63-8E14-C6035C660774}"/>
                  </a:ext>
                </a:extLst>
              </p:cNvPr>
              <p:cNvSpPr>
                <a:spLocks/>
              </p:cNvSpPr>
              <p:nvPr/>
            </p:nvSpPr>
            <p:spPr bwMode="auto">
              <a:xfrm>
                <a:off x="4618" y="2216"/>
                <a:ext cx="199" cy="37"/>
              </a:xfrm>
              <a:custGeom>
                <a:avLst/>
                <a:gdLst>
                  <a:gd name="T0" fmla="*/ 1 w 199"/>
                  <a:gd name="T1" fmla="*/ 0 h 37"/>
                  <a:gd name="T2" fmla="*/ 196 w 199"/>
                  <a:gd name="T3" fmla="*/ 34 h 37"/>
                  <a:gd name="T4" fmla="*/ 197 w 199"/>
                  <a:gd name="T5" fmla="*/ 36 h 37"/>
                  <a:gd name="T6" fmla="*/ 199 w 199"/>
                  <a:gd name="T7" fmla="*/ 37 h 37"/>
                  <a:gd name="T8" fmla="*/ 0 w 199"/>
                  <a:gd name="T9" fmla="*/ 2 h 37"/>
                  <a:gd name="T10" fmla="*/ 1 w 199"/>
                  <a:gd name="T11" fmla="*/ 2 h 37"/>
                  <a:gd name="T12" fmla="*/ 1 w 199"/>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37">
                    <a:moveTo>
                      <a:pt x="1" y="0"/>
                    </a:moveTo>
                    <a:lnTo>
                      <a:pt x="196" y="34"/>
                    </a:lnTo>
                    <a:lnTo>
                      <a:pt x="197" y="36"/>
                    </a:lnTo>
                    <a:lnTo>
                      <a:pt x="199" y="37"/>
                    </a:lnTo>
                    <a:lnTo>
                      <a:pt x="0" y="2"/>
                    </a:lnTo>
                    <a:lnTo>
                      <a:pt x="1" y="2"/>
                    </a:lnTo>
                    <a:lnTo>
                      <a:pt x="1"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62" name="Freeform 322">
                <a:extLst>
                  <a:ext uri="{FF2B5EF4-FFF2-40B4-BE49-F238E27FC236}">
                    <a16:creationId xmlns:a16="http://schemas.microsoft.com/office/drawing/2014/main" id="{3C957BB4-5120-4FBF-B061-ECD8B253C20A}"/>
                  </a:ext>
                </a:extLst>
              </p:cNvPr>
              <p:cNvSpPr>
                <a:spLocks/>
              </p:cNvSpPr>
              <p:nvPr/>
            </p:nvSpPr>
            <p:spPr bwMode="auto">
              <a:xfrm>
                <a:off x="4618" y="2218"/>
                <a:ext cx="202" cy="39"/>
              </a:xfrm>
              <a:custGeom>
                <a:avLst/>
                <a:gdLst>
                  <a:gd name="T0" fmla="*/ 1 w 202"/>
                  <a:gd name="T1" fmla="*/ 0 h 39"/>
                  <a:gd name="T2" fmla="*/ 197 w 202"/>
                  <a:gd name="T3" fmla="*/ 34 h 39"/>
                  <a:gd name="T4" fmla="*/ 199 w 202"/>
                  <a:gd name="T5" fmla="*/ 35 h 39"/>
                  <a:gd name="T6" fmla="*/ 202 w 202"/>
                  <a:gd name="T7" fmla="*/ 39 h 39"/>
                  <a:gd name="T8" fmla="*/ 0 w 202"/>
                  <a:gd name="T9" fmla="*/ 2 h 39"/>
                  <a:gd name="T10" fmla="*/ 0 w 202"/>
                  <a:gd name="T11" fmla="*/ 0 h 39"/>
                  <a:gd name="T12" fmla="*/ 1 w 202"/>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39">
                    <a:moveTo>
                      <a:pt x="1" y="0"/>
                    </a:moveTo>
                    <a:lnTo>
                      <a:pt x="197" y="34"/>
                    </a:lnTo>
                    <a:lnTo>
                      <a:pt x="199" y="35"/>
                    </a:lnTo>
                    <a:lnTo>
                      <a:pt x="202" y="39"/>
                    </a:lnTo>
                    <a:lnTo>
                      <a:pt x="0" y="2"/>
                    </a:lnTo>
                    <a:lnTo>
                      <a:pt x="0" y="0"/>
                    </a:lnTo>
                    <a:lnTo>
                      <a:pt x="1"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63" name="Freeform 323">
                <a:extLst>
                  <a:ext uri="{FF2B5EF4-FFF2-40B4-BE49-F238E27FC236}">
                    <a16:creationId xmlns:a16="http://schemas.microsoft.com/office/drawing/2014/main" id="{FAEEA1F1-13FA-41C2-9B46-F895C572E36D}"/>
                  </a:ext>
                </a:extLst>
              </p:cNvPr>
              <p:cNvSpPr>
                <a:spLocks/>
              </p:cNvSpPr>
              <p:nvPr/>
            </p:nvSpPr>
            <p:spPr bwMode="auto">
              <a:xfrm>
                <a:off x="4616" y="2218"/>
                <a:ext cx="206" cy="40"/>
              </a:xfrm>
              <a:custGeom>
                <a:avLst/>
                <a:gdLst>
                  <a:gd name="T0" fmla="*/ 2 w 206"/>
                  <a:gd name="T1" fmla="*/ 0 h 40"/>
                  <a:gd name="T2" fmla="*/ 201 w 206"/>
                  <a:gd name="T3" fmla="*/ 35 h 40"/>
                  <a:gd name="T4" fmla="*/ 204 w 206"/>
                  <a:gd name="T5" fmla="*/ 39 h 40"/>
                  <a:gd name="T6" fmla="*/ 206 w 206"/>
                  <a:gd name="T7" fmla="*/ 40 h 40"/>
                  <a:gd name="T8" fmla="*/ 0 w 206"/>
                  <a:gd name="T9" fmla="*/ 3 h 40"/>
                  <a:gd name="T10" fmla="*/ 2 w 206"/>
                  <a:gd name="T11" fmla="*/ 2 h 40"/>
                  <a:gd name="T12" fmla="*/ 2 w 206"/>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40">
                    <a:moveTo>
                      <a:pt x="2" y="0"/>
                    </a:moveTo>
                    <a:lnTo>
                      <a:pt x="201" y="35"/>
                    </a:lnTo>
                    <a:lnTo>
                      <a:pt x="204" y="39"/>
                    </a:lnTo>
                    <a:lnTo>
                      <a:pt x="206" y="40"/>
                    </a:lnTo>
                    <a:lnTo>
                      <a:pt x="0" y="3"/>
                    </a:lnTo>
                    <a:lnTo>
                      <a:pt x="2" y="2"/>
                    </a:lnTo>
                    <a:lnTo>
                      <a:pt x="2"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64" name="Freeform 324">
                <a:extLst>
                  <a:ext uri="{FF2B5EF4-FFF2-40B4-BE49-F238E27FC236}">
                    <a16:creationId xmlns:a16="http://schemas.microsoft.com/office/drawing/2014/main" id="{02920AD8-893D-4B8E-8235-A1FE18103ADB}"/>
                  </a:ext>
                </a:extLst>
              </p:cNvPr>
              <p:cNvSpPr>
                <a:spLocks/>
              </p:cNvSpPr>
              <p:nvPr/>
            </p:nvSpPr>
            <p:spPr bwMode="auto">
              <a:xfrm>
                <a:off x="4616" y="2220"/>
                <a:ext cx="208" cy="40"/>
              </a:xfrm>
              <a:custGeom>
                <a:avLst/>
                <a:gdLst>
                  <a:gd name="T0" fmla="*/ 2 w 208"/>
                  <a:gd name="T1" fmla="*/ 0 h 40"/>
                  <a:gd name="T2" fmla="*/ 204 w 208"/>
                  <a:gd name="T3" fmla="*/ 37 h 40"/>
                  <a:gd name="T4" fmla="*/ 206 w 208"/>
                  <a:gd name="T5" fmla="*/ 38 h 40"/>
                  <a:gd name="T6" fmla="*/ 208 w 208"/>
                  <a:gd name="T7" fmla="*/ 40 h 40"/>
                  <a:gd name="T8" fmla="*/ 0 w 208"/>
                  <a:gd name="T9" fmla="*/ 3 h 40"/>
                  <a:gd name="T10" fmla="*/ 0 w 208"/>
                  <a:gd name="T11" fmla="*/ 1 h 40"/>
                  <a:gd name="T12" fmla="*/ 2 w 208"/>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0">
                    <a:moveTo>
                      <a:pt x="2" y="0"/>
                    </a:moveTo>
                    <a:lnTo>
                      <a:pt x="204" y="37"/>
                    </a:lnTo>
                    <a:lnTo>
                      <a:pt x="206" y="38"/>
                    </a:lnTo>
                    <a:lnTo>
                      <a:pt x="208" y="40"/>
                    </a:lnTo>
                    <a:lnTo>
                      <a:pt x="0" y="3"/>
                    </a:lnTo>
                    <a:lnTo>
                      <a:pt x="0" y="1"/>
                    </a:lnTo>
                    <a:lnTo>
                      <a:pt x="2"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65" name="Freeform 325">
                <a:extLst>
                  <a:ext uri="{FF2B5EF4-FFF2-40B4-BE49-F238E27FC236}">
                    <a16:creationId xmlns:a16="http://schemas.microsoft.com/office/drawing/2014/main" id="{5B2336E5-4ACF-458B-B4F9-6E3DB239C685}"/>
                  </a:ext>
                </a:extLst>
              </p:cNvPr>
              <p:cNvSpPr>
                <a:spLocks/>
              </p:cNvSpPr>
              <p:nvPr/>
            </p:nvSpPr>
            <p:spPr bwMode="auto">
              <a:xfrm>
                <a:off x="4616" y="2221"/>
                <a:ext cx="209" cy="41"/>
              </a:xfrm>
              <a:custGeom>
                <a:avLst/>
                <a:gdLst>
                  <a:gd name="T0" fmla="*/ 0 w 209"/>
                  <a:gd name="T1" fmla="*/ 0 h 41"/>
                  <a:gd name="T2" fmla="*/ 206 w 209"/>
                  <a:gd name="T3" fmla="*/ 37 h 41"/>
                  <a:gd name="T4" fmla="*/ 208 w 209"/>
                  <a:gd name="T5" fmla="*/ 39 h 41"/>
                  <a:gd name="T6" fmla="*/ 209 w 209"/>
                  <a:gd name="T7" fmla="*/ 41 h 41"/>
                  <a:gd name="T8" fmla="*/ 0 w 209"/>
                  <a:gd name="T9" fmla="*/ 4 h 41"/>
                  <a:gd name="T10" fmla="*/ 0 w 209"/>
                  <a:gd name="T11" fmla="*/ 2 h 41"/>
                  <a:gd name="T12" fmla="*/ 0 w 20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41">
                    <a:moveTo>
                      <a:pt x="0" y="0"/>
                    </a:moveTo>
                    <a:lnTo>
                      <a:pt x="206" y="37"/>
                    </a:lnTo>
                    <a:lnTo>
                      <a:pt x="208" y="39"/>
                    </a:lnTo>
                    <a:lnTo>
                      <a:pt x="209" y="41"/>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66" name="Freeform 326">
                <a:extLst>
                  <a:ext uri="{FF2B5EF4-FFF2-40B4-BE49-F238E27FC236}">
                    <a16:creationId xmlns:a16="http://schemas.microsoft.com/office/drawing/2014/main" id="{5DBE84CE-4C8F-4653-B3E9-7D550C87C024}"/>
                  </a:ext>
                </a:extLst>
              </p:cNvPr>
              <p:cNvSpPr>
                <a:spLocks/>
              </p:cNvSpPr>
              <p:nvPr/>
            </p:nvSpPr>
            <p:spPr bwMode="auto">
              <a:xfrm>
                <a:off x="4614" y="2223"/>
                <a:ext cx="215" cy="41"/>
              </a:xfrm>
              <a:custGeom>
                <a:avLst/>
                <a:gdLst>
                  <a:gd name="T0" fmla="*/ 2 w 215"/>
                  <a:gd name="T1" fmla="*/ 0 h 41"/>
                  <a:gd name="T2" fmla="*/ 210 w 215"/>
                  <a:gd name="T3" fmla="*/ 37 h 41"/>
                  <a:gd name="T4" fmla="*/ 211 w 215"/>
                  <a:gd name="T5" fmla="*/ 39 h 41"/>
                  <a:gd name="T6" fmla="*/ 213 w 215"/>
                  <a:gd name="T7" fmla="*/ 41 h 41"/>
                  <a:gd name="T8" fmla="*/ 213 w 215"/>
                  <a:gd name="T9" fmla="*/ 41 h 41"/>
                  <a:gd name="T10" fmla="*/ 215 w 215"/>
                  <a:gd name="T11" fmla="*/ 41 h 41"/>
                  <a:gd name="T12" fmla="*/ 0 w 215"/>
                  <a:gd name="T13" fmla="*/ 3 h 41"/>
                  <a:gd name="T14" fmla="*/ 2 w 215"/>
                  <a:gd name="T15" fmla="*/ 2 h 41"/>
                  <a:gd name="T16" fmla="*/ 2 w 215"/>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1">
                    <a:moveTo>
                      <a:pt x="2" y="0"/>
                    </a:moveTo>
                    <a:lnTo>
                      <a:pt x="210" y="37"/>
                    </a:lnTo>
                    <a:lnTo>
                      <a:pt x="211" y="39"/>
                    </a:lnTo>
                    <a:lnTo>
                      <a:pt x="213" y="41"/>
                    </a:lnTo>
                    <a:lnTo>
                      <a:pt x="215" y="41"/>
                    </a:lnTo>
                    <a:lnTo>
                      <a:pt x="0" y="3"/>
                    </a:lnTo>
                    <a:lnTo>
                      <a:pt x="2" y="2"/>
                    </a:lnTo>
                    <a:lnTo>
                      <a:pt x="2"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67" name="Freeform 327">
                <a:extLst>
                  <a:ext uri="{FF2B5EF4-FFF2-40B4-BE49-F238E27FC236}">
                    <a16:creationId xmlns:a16="http://schemas.microsoft.com/office/drawing/2014/main" id="{ACA64800-863A-4D8E-815B-18C8BCE258CD}"/>
                  </a:ext>
                </a:extLst>
              </p:cNvPr>
              <p:cNvSpPr>
                <a:spLocks/>
              </p:cNvSpPr>
              <p:nvPr/>
            </p:nvSpPr>
            <p:spPr bwMode="auto">
              <a:xfrm>
                <a:off x="4614" y="2225"/>
                <a:ext cx="215" cy="42"/>
              </a:xfrm>
              <a:custGeom>
                <a:avLst/>
                <a:gdLst>
                  <a:gd name="T0" fmla="*/ 2 w 215"/>
                  <a:gd name="T1" fmla="*/ 0 h 42"/>
                  <a:gd name="T2" fmla="*/ 211 w 215"/>
                  <a:gd name="T3" fmla="*/ 37 h 42"/>
                  <a:gd name="T4" fmla="*/ 213 w 215"/>
                  <a:gd name="T5" fmla="*/ 39 h 42"/>
                  <a:gd name="T6" fmla="*/ 213 w 215"/>
                  <a:gd name="T7" fmla="*/ 39 h 42"/>
                  <a:gd name="T8" fmla="*/ 215 w 215"/>
                  <a:gd name="T9" fmla="*/ 40 h 42"/>
                  <a:gd name="T10" fmla="*/ 215 w 215"/>
                  <a:gd name="T11" fmla="*/ 42 h 42"/>
                  <a:gd name="T12" fmla="*/ 0 w 215"/>
                  <a:gd name="T13" fmla="*/ 3 h 42"/>
                  <a:gd name="T14" fmla="*/ 0 w 215"/>
                  <a:gd name="T15" fmla="*/ 1 h 42"/>
                  <a:gd name="T16" fmla="*/ 2 w 21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2">
                    <a:moveTo>
                      <a:pt x="2" y="0"/>
                    </a:moveTo>
                    <a:lnTo>
                      <a:pt x="211" y="37"/>
                    </a:lnTo>
                    <a:lnTo>
                      <a:pt x="213" y="39"/>
                    </a:lnTo>
                    <a:lnTo>
                      <a:pt x="215" y="40"/>
                    </a:lnTo>
                    <a:lnTo>
                      <a:pt x="215" y="42"/>
                    </a:lnTo>
                    <a:lnTo>
                      <a:pt x="0" y="3"/>
                    </a:lnTo>
                    <a:lnTo>
                      <a:pt x="0" y="1"/>
                    </a:lnTo>
                    <a:lnTo>
                      <a:pt x="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68" name="Freeform 328">
                <a:extLst>
                  <a:ext uri="{FF2B5EF4-FFF2-40B4-BE49-F238E27FC236}">
                    <a16:creationId xmlns:a16="http://schemas.microsoft.com/office/drawing/2014/main" id="{7F9481DC-2989-407B-A3EC-6B292C4A35C5}"/>
                  </a:ext>
                </a:extLst>
              </p:cNvPr>
              <p:cNvSpPr>
                <a:spLocks/>
              </p:cNvSpPr>
              <p:nvPr/>
            </p:nvSpPr>
            <p:spPr bwMode="auto">
              <a:xfrm>
                <a:off x="4614" y="2226"/>
                <a:ext cx="216" cy="43"/>
              </a:xfrm>
              <a:custGeom>
                <a:avLst/>
                <a:gdLst>
                  <a:gd name="T0" fmla="*/ 0 w 216"/>
                  <a:gd name="T1" fmla="*/ 0 h 43"/>
                  <a:gd name="T2" fmla="*/ 215 w 216"/>
                  <a:gd name="T3" fmla="*/ 38 h 43"/>
                  <a:gd name="T4" fmla="*/ 215 w 216"/>
                  <a:gd name="T5" fmla="*/ 41 h 43"/>
                  <a:gd name="T6" fmla="*/ 216 w 216"/>
                  <a:gd name="T7" fmla="*/ 43 h 43"/>
                  <a:gd name="T8" fmla="*/ 0 w 216"/>
                  <a:gd name="T9" fmla="*/ 4 h 43"/>
                  <a:gd name="T10" fmla="*/ 0 w 216"/>
                  <a:gd name="T11" fmla="*/ 2 h 43"/>
                  <a:gd name="T12" fmla="*/ 0 w 21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3">
                    <a:moveTo>
                      <a:pt x="0" y="0"/>
                    </a:moveTo>
                    <a:lnTo>
                      <a:pt x="215" y="38"/>
                    </a:lnTo>
                    <a:lnTo>
                      <a:pt x="215" y="41"/>
                    </a:lnTo>
                    <a:lnTo>
                      <a:pt x="216" y="43"/>
                    </a:lnTo>
                    <a:lnTo>
                      <a:pt x="0" y="4"/>
                    </a:lnTo>
                    <a:lnTo>
                      <a:pt x="0" y="2"/>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69" name="Freeform 329">
                <a:extLst>
                  <a:ext uri="{FF2B5EF4-FFF2-40B4-BE49-F238E27FC236}">
                    <a16:creationId xmlns:a16="http://schemas.microsoft.com/office/drawing/2014/main" id="{48C98F9C-49A5-4E0F-83F0-C5A26005BACA}"/>
                  </a:ext>
                </a:extLst>
              </p:cNvPr>
              <p:cNvSpPr>
                <a:spLocks/>
              </p:cNvSpPr>
              <p:nvPr/>
            </p:nvSpPr>
            <p:spPr bwMode="auto">
              <a:xfrm>
                <a:off x="4613" y="2228"/>
                <a:ext cx="219" cy="42"/>
              </a:xfrm>
              <a:custGeom>
                <a:avLst/>
                <a:gdLst>
                  <a:gd name="T0" fmla="*/ 1 w 219"/>
                  <a:gd name="T1" fmla="*/ 0 h 42"/>
                  <a:gd name="T2" fmla="*/ 216 w 219"/>
                  <a:gd name="T3" fmla="*/ 39 h 42"/>
                  <a:gd name="T4" fmla="*/ 217 w 219"/>
                  <a:gd name="T5" fmla="*/ 41 h 42"/>
                  <a:gd name="T6" fmla="*/ 219 w 219"/>
                  <a:gd name="T7" fmla="*/ 42 h 42"/>
                  <a:gd name="T8" fmla="*/ 0 w 219"/>
                  <a:gd name="T9" fmla="*/ 3 h 42"/>
                  <a:gd name="T10" fmla="*/ 1 w 219"/>
                  <a:gd name="T11" fmla="*/ 2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6" y="39"/>
                    </a:lnTo>
                    <a:lnTo>
                      <a:pt x="217" y="41"/>
                    </a:lnTo>
                    <a:lnTo>
                      <a:pt x="219" y="42"/>
                    </a:lnTo>
                    <a:lnTo>
                      <a:pt x="0" y="3"/>
                    </a:lnTo>
                    <a:lnTo>
                      <a:pt x="1" y="2"/>
                    </a:lnTo>
                    <a:lnTo>
                      <a:pt x="1"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70" name="Freeform 330">
                <a:extLst>
                  <a:ext uri="{FF2B5EF4-FFF2-40B4-BE49-F238E27FC236}">
                    <a16:creationId xmlns:a16="http://schemas.microsoft.com/office/drawing/2014/main" id="{1A05A777-50B7-4B59-AF88-B32656672933}"/>
                  </a:ext>
                </a:extLst>
              </p:cNvPr>
              <p:cNvSpPr>
                <a:spLocks/>
              </p:cNvSpPr>
              <p:nvPr/>
            </p:nvSpPr>
            <p:spPr bwMode="auto">
              <a:xfrm>
                <a:off x="4613" y="2230"/>
                <a:ext cx="219" cy="42"/>
              </a:xfrm>
              <a:custGeom>
                <a:avLst/>
                <a:gdLst>
                  <a:gd name="T0" fmla="*/ 1 w 219"/>
                  <a:gd name="T1" fmla="*/ 0 h 42"/>
                  <a:gd name="T2" fmla="*/ 217 w 219"/>
                  <a:gd name="T3" fmla="*/ 39 h 42"/>
                  <a:gd name="T4" fmla="*/ 219 w 219"/>
                  <a:gd name="T5" fmla="*/ 40 h 42"/>
                  <a:gd name="T6" fmla="*/ 219 w 219"/>
                  <a:gd name="T7" fmla="*/ 42 h 42"/>
                  <a:gd name="T8" fmla="*/ 0 w 219"/>
                  <a:gd name="T9" fmla="*/ 3 h 42"/>
                  <a:gd name="T10" fmla="*/ 0 w 219"/>
                  <a:gd name="T11" fmla="*/ 1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7" y="39"/>
                    </a:lnTo>
                    <a:lnTo>
                      <a:pt x="219" y="40"/>
                    </a:lnTo>
                    <a:lnTo>
                      <a:pt x="219" y="42"/>
                    </a:lnTo>
                    <a:lnTo>
                      <a:pt x="0" y="3"/>
                    </a:lnTo>
                    <a:lnTo>
                      <a:pt x="0" y="1"/>
                    </a:lnTo>
                    <a:lnTo>
                      <a:pt x="1"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71" name="Freeform 331">
                <a:extLst>
                  <a:ext uri="{FF2B5EF4-FFF2-40B4-BE49-F238E27FC236}">
                    <a16:creationId xmlns:a16="http://schemas.microsoft.com/office/drawing/2014/main" id="{541DE25A-5167-4F2F-9621-9049941F7482}"/>
                  </a:ext>
                </a:extLst>
              </p:cNvPr>
              <p:cNvSpPr>
                <a:spLocks/>
              </p:cNvSpPr>
              <p:nvPr/>
            </p:nvSpPr>
            <p:spPr bwMode="auto">
              <a:xfrm>
                <a:off x="4613" y="2231"/>
                <a:ext cx="221" cy="43"/>
              </a:xfrm>
              <a:custGeom>
                <a:avLst/>
                <a:gdLst>
                  <a:gd name="T0" fmla="*/ 0 w 221"/>
                  <a:gd name="T1" fmla="*/ 0 h 43"/>
                  <a:gd name="T2" fmla="*/ 219 w 221"/>
                  <a:gd name="T3" fmla="*/ 39 h 43"/>
                  <a:gd name="T4" fmla="*/ 219 w 221"/>
                  <a:gd name="T5" fmla="*/ 41 h 43"/>
                  <a:gd name="T6" fmla="*/ 221 w 221"/>
                  <a:gd name="T7" fmla="*/ 43 h 43"/>
                  <a:gd name="T8" fmla="*/ 0 w 221"/>
                  <a:gd name="T9" fmla="*/ 4 h 43"/>
                  <a:gd name="T10" fmla="*/ 0 w 221"/>
                  <a:gd name="T11" fmla="*/ 2 h 43"/>
                  <a:gd name="T12" fmla="*/ 0 w 22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3">
                    <a:moveTo>
                      <a:pt x="0" y="0"/>
                    </a:moveTo>
                    <a:lnTo>
                      <a:pt x="219" y="39"/>
                    </a:lnTo>
                    <a:lnTo>
                      <a:pt x="219" y="41"/>
                    </a:lnTo>
                    <a:lnTo>
                      <a:pt x="221" y="43"/>
                    </a:lnTo>
                    <a:lnTo>
                      <a:pt x="0" y="4"/>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72" name="Freeform 332">
                <a:extLst>
                  <a:ext uri="{FF2B5EF4-FFF2-40B4-BE49-F238E27FC236}">
                    <a16:creationId xmlns:a16="http://schemas.microsoft.com/office/drawing/2014/main" id="{36AEB438-6B56-40AC-9542-FE4921E2E2AF}"/>
                  </a:ext>
                </a:extLst>
              </p:cNvPr>
              <p:cNvSpPr>
                <a:spLocks/>
              </p:cNvSpPr>
              <p:nvPr/>
            </p:nvSpPr>
            <p:spPr bwMode="auto">
              <a:xfrm>
                <a:off x="4613" y="2233"/>
                <a:ext cx="221" cy="42"/>
              </a:xfrm>
              <a:custGeom>
                <a:avLst/>
                <a:gdLst>
                  <a:gd name="T0" fmla="*/ 0 w 221"/>
                  <a:gd name="T1" fmla="*/ 0 h 42"/>
                  <a:gd name="T2" fmla="*/ 219 w 221"/>
                  <a:gd name="T3" fmla="*/ 39 h 42"/>
                  <a:gd name="T4" fmla="*/ 221 w 221"/>
                  <a:gd name="T5" fmla="*/ 41 h 42"/>
                  <a:gd name="T6" fmla="*/ 221 w 221"/>
                  <a:gd name="T7" fmla="*/ 42 h 42"/>
                  <a:gd name="T8" fmla="*/ 0 w 221"/>
                  <a:gd name="T9" fmla="*/ 4 h 42"/>
                  <a:gd name="T10" fmla="*/ 0 w 221"/>
                  <a:gd name="T11" fmla="*/ 2 h 42"/>
                  <a:gd name="T12" fmla="*/ 0 w 221"/>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2">
                    <a:moveTo>
                      <a:pt x="0" y="0"/>
                    </a:moveTo>
                    <a:lnTo>
                      <a:pt x="219" y="39"/>
                    </a:lnTo>
                    <a:lnTo>
                      <a:pt x="221" y="41"/>
                    </a:lnTo>
                    <a:lnTo>
                      <a:pt x="221" y="42"/>
                    </a:lnTo>
                    <a:lnTo>
                      <a:pt x="0" y="4"/>
                    </a:lnTo>
                    <a:lnTo>
                      <a:pt x="0" y="2"/>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73" name="Freeform 333">
                <a:extLst>
                  <a:ext uri="{FF2B5EF4-FFF2-40B4-BE49-F238E27FC236}">
                    <a16:creationId xmlns:a16="http://schemas.microsoft.com/office/drawing/2014/main" id="{F6D86D18-A8F7-46AC-9601-AAE4D71C9D46}"/>
                  </a:ext>
                </a:extLst>
              </p:cNvPr>
              <p:cNvSpPr>
                <a:spLocks/>
              </p:cNvSpPr>
              <p:nvPr/>
            </p:nvSpPr>
            <p:spPr bwMode="auto">
              <a:xfrm>
                <a:off x="4611" y="2235"/>
                <a:ext cx="225" cy="42"/>
              </a:xfrm>
              <a:custGeom>
                <a:avLst/>
                <a:gdLst>
                  <a:gd name="T0" fmla="*/ 2 w 225"/>
                  <a:gd name="T1" fmla="*/ 0 h 42"/>
                  <a:gd name="T2" fmla="*/ 223 w 225"/>
                  <a:gd name="T3" fmla="*/ 39 h 42"/>
                  <a:gd name="T4" fmla="*/ 223 w 225"/>
                  <a:gd name="T5" fmla="*/ 40 h 42"/>
                  <a:gd name="T6" fmla="*/ 225 w 225"/>
                  <a:gd name="T7" fmla="*/ 42 h 42"/>
                  <a:gd name="T8" fmla="*/ 0 w 225"/>
                  <a:gd name="T9" fmla="*/ 3 h 42"/>
                  <a:gd name="T10" fmla="*/ 2 w 225"/>
                  <a:gd name="T11" fmla="*/ 2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9"/>
                    </a:lnTo>
                    <a:lnTo>
                      <a:pt x="223" y="40"/>
                    </a:lnTo>
                    <a:lnTo>
                      <a:pt x="225" y="42"/>
                    </a:lnTo>
                    <a:lnTo>
                      <a:pt x="0" y="3"/>
                    </a:lnTo>
                    <a:lnTo>
                      <a:pt x="2" y="2"/>
                    </a:lnTo>
                    <a:lnTo>
                      <a:pt x="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74" name="Freeform 334">
                <a:extLst>
                  <a:ext uri="{FF2B5EF4-FFF2-40B4-BE49-F238E27FC236}">
                    <a16:creationId xmlns:a16="http://schemas.microsoft.com/office/drawing/2014/main" id="{14228833-406A-4061-A150-D7B4BADFCE6F}"/>
                  </a:ext>
                </a:extLst>
              </p:cNvPr>
              <p:cNvSpPr>
                <a:spLocks/>
              </p:cNvSpPr>
              <p:nvPr/>
            </p:nvSpPr>
            <p:spPr bwMode="auto">
              <a:xfrm>
                <a:off x="4611" y="2237"/>
                <a:ext cx="225" cy="42"/>
              </a:xfrm>
              <a:custGeom>
                <a:avLst/>
                <a:gdLst>
                  <a:gd name="T0" fmla="*/ 2 w 225"/>
                  <a:gd name="T1" fmla="*/ 0 h 42"/>
                  <a:gd name="T2" fmla="*/ 223 w 225"/>
                  <a:gd name="T3" fmla="*/ 38 h 42"/>
                  <a:gd name="T4" fmla="*/ 225 w 225"/>
                  <a:gd name="T5" fmla="*/ 40 h 42"/>
                  <a:gd name="T6" fmla="*/ 225 w 225"/>
                  <a:gd name="T7" fmla="*/ 42 h 42"/>
                  <a:gd name="T8" fmla="*/ 0 w 225"/>
                  <a:gd name="T9" fmla="*/ 3 h 42"/>
                  <a:gd name="T10" fmla="*/ 0 w 225"/>
                  <a:gd name="T11" fmla="*/ 1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8"/>
                    </a:lnTo>
                    <a:lnTo>
                      <a:pt x="225" y="40"/>
                    </a:lnTo>
                    <a:lnTo>
                      <a:pt x="225" y="42"/>
                    </a:lnTo>
                    <a:lnTo>
                      <a:pt x="0" y="3"/>
                    </a:lnTo>
                    <a:lnTo>
                      <a:pt x="0" y="1"/>
                    </a:lnTo>
                    <a:lnTo>
                      <a:pt x="2"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75" name="Freeform 335">
                <a:extLst>
                  <a:ext uri="{FF2B5EF4-FFF2-40B4-BE49-F238E27FC236}">
                    <a16:creationId xmlns:a16="http://schemas.microsoft.com/office/drawing/2014/main" id="{08ABB7B3-98AA-40E7-A8CC-CB3F0305C52A}"/>
                  </a:ext>
                </a:extLst>
              </p:cNvPr>
              <p:cNvSpPr>
                <a:spLocks/>
              </p:cNvSpPr>
              <p:nvPr/>
            </p:nvSpPr>
            <p:spPr bwMode="auto">
              <a:xfrm>
                <a:off x="4611" y="2238"/>
                <a:ext cx="225" cy="42"/>
              </a:xfrm>
              <a:custGeom>
                <a:avLst/>
                <a:gdLst>
                  <a:gd name="T0" fmla="*/ 0 w 225"/>
                  <a:gd name="T1" fmla="*/ 0 h 42"/>
                  <a:gd name="T2" fmla="*/ 225 w 225"/>
                  <a:gd name="T3" fmla="*/ 39 h 42"/>
                  <a:gd name="T4" fmla="*/ 225 w 225"/>
                  <a:gd name="T5" fmla="*/ 41 h 42"/>
                  <a:gd name="T6" fmla="*/ 225 w 225"/>
                  <a:gd name="T7" fmla="*/ 42 h 42"/>
                  <a:gd name="T8" fmla="*/ 0 w 225"/>
                  <a:gd name="T9" fmla="*/ 4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1"/>
                    </a:lnTo>
                    <a:lnTo>
                      <a:pt x="225" y="42"/>
                    </a:lnTo>
                    <a:lnTo>
                      <a:pt x="0" y="4"/>
                    </a:lnTo>
                    <a:lnTo>
                      <a:pt x="0" y="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76" name="Freeform 336">
                <a:extLst>
                  <a:ext uri="{FF2B5EF4-FFF2-40B4-BE49-F238E27FC236}">
                    <a16:creationId xmlns:a16="http://schemas.microsoft.com/office/drawing/2014/main" id="{AC7B4B3C-A33B-4F3B-9B09-389996DD3BAB}"/>
                  </a:ext>
                </a:extLst>
              </p:cNvPr>
              <p:cNvSpPr>
                <a:spLocks/>
              </p:cNvSpPr>
              <p:nvPr/>
            </p:nvSpPr>
            <p:spPr bwMode="auto">
              <a:xfrm>
                <a:off x="4611" y="2240"/>
                <a:ext cx="225" cy="42"/>
              </a:xfrm>
              <a:custGeom>
                <a:avLst/>
                <a:gdLst>
                  <a:gd name="T0" fmla="*/ 0 w 225"/>
                  <a:gd name="T1" fmla="*/ 0 h 42"/>
                  <a:gd name="T2" fmla="*/ 225 w 225"/>
                  <a:gd name="T3" fmla="*/ 39 h 42"/>
                  <a:gd name="T4" fmla="*/ 225 w 225"/>
                  <a:gd name="T5" fmla="*/ 40 h 42"/>
                  <a:gd name="T6" fmla="*/ 225 w 225"/>
                  <a:gd name="T7" fmla="*/ 42 h 42"/>
                  <a:gd name="T8" fmla="*/ 0 w 225"/>
                  <a:gd name="T9" fmla="*/ 3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0"/>
                    </a:lnTo>
                    <a:lnTo>
                      <a:pt x="225" y="42"/>
                    </a:lnTo>
                    <a:lnTo>
                      <a:pt x="0" y="3"/>
                    </a:lnTo>
                    <a:lnTo>
                      <a:pt x="0" y="2"/>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77" name="Freeform 337">
                <a:extLst>
                  <a:ext uri="{FF2B5EF4-FFF2-40B4-BE49-F238E27FC236}">
                    <a16:creationId xmlns:a16="http://schemas.microsoft.com/office/drawing/2014/main" id="{DACFEBCA-6DC6-48A2-ACC8-9D1B2CE28228}"/>
                  </a:ext>
                </a:extLst>
              </p:cNvPr>
              <p:cNvSpPr>
                <a:spLocks/>
              </p:cNvSpPr>
              <p:nvPr/>
            </p:nvSpPr>
            <p:spPr bwMode="auto">
              <a:xfrm>
                <a:off x="4609" y="2242"/>
                <a:ext cx="227" cy="42"/>
              </a:xfrm>
              <a:custGeom>
                <a:avLst/>
                <a:gdLst>
                  <a:gd name="T0" fmla="*/ 2 w 227"/>
                  <a:gd name="T1" fmla="*/ 0 h 42"/>
                  <a:gd name="T2" fmla="*/ 227 w 227"/>
                  <a:gd name="T3" fmla="*/ 38 h 42"/>
                  <a:gd name="T4" fmla="*/ 227 w 227"/>
                  <a:gd name="T5" fmla="*/ 40 h 42"/>
                  <a:gd name="T6" fmla="*/ 227 w 227"/>
                  <a:gd name="T7" fmla="*/ 42 h 42"/>
                  <a:gd name="T8" fmla="*/ 0 w 227"/>
                  <a:gd name="T9" fmla="*/ 3 h 42"/>
                  <a:gd name="T10" fmla="*/ 2 w 227"/>
                  <a:gd name="T11" fmla="*/ 1 h 42"/>
                  <a:gd name="T12" fmla="*/ 2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2" y="0"/>
                    </a:moveTo>
                    <a:lnTo>
                      <a:pt x="227" y="38"/>
                    </a:lnTo>
                    <a:lnTo>
                      <a:pt x="227" y="40"/>
                    </a:lnTo>
                    <a:lnTo>
                      <a:pt x="227" y="42"/>
                    </a:lnTo>
                    <a:lnTo>
                      <a:pt x="0" y="3"/>
                    </a:lnTo>
                    <a:lnTo>
                      <a:pt x="2" y="1"/>
                    </a:lnTo>
                    <a:lnTo>
                      <a:pt x="2"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78" name="Freeform 338">
                <a:extLst>
                  <a:ext uri="{FF2B5EF4-FFF2-40B4-BE49-F238E27FC236}">
                    <a16:creationId xmlns:a16="http://schemas.microsoft.com/office/drawing/2014/main" id="{DA13E2AE-CBA4-4A67-BC6E-8D726F8FD156}"/>
                  </a:ext>
                </a:extLst>
              </p:cNvPr>
              <p:cNvSpPr>
                <a:spLocks/>
              </p:cNvSpPr>
              <p:nvPr/>
            </p:nvSpPr>
            <p:spPr bwMode="auto">
              <a:xfrm>
                <a:off x="4609" y="2243"/>
                <a:ext cx="227" cy="43"/>
              </a:xfrm>
              <a:custGeom>
                <a:avLst/>
                <a:gdLst>
                  <a:gd name="T0" fmla="*/ 2 w 227"/>
                  <a:gd name="T1" fmla="*/ 0 h 43"/>
                  <a:gd name="T2" fmla="*/ 227 w 227"/>
                  <a:gd name="T3" fmla="*/ 39 h 43"/>
                  <a:gd name="T4" fmla="*/ 227 w 227"/>
                  <a:gd name="T5" fmla="*/ 41 h 43"/>
                  <a:gd name="T6" fmla="*/ 227 w 227"/>
                  <a:gd name="T7" fmla="*/ 43 h 43"/>
                  <a:gd name="T8" fmla="*/ 0 w 227"/>
                  <a:gd name="T9" fmla="*/ 4 h 43"/>
                  <a:gd name="T10" fmla="*/ 0 w 227"/>
                  <a:gd name="T11" fmla="*/ 2 h 43"/>
                  <a:gd name="T12" fmla="*/ 2 w 22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3">
                    <a:moveTo>
                      <a:pt x="2" y="0"/>
                    </a:moveTo>
                    <a:lnTo>
                      <a:pt x="227" y="39"/>
                    </a:lnTo>
                    <a:lnTo>
                      <a:pt x="227" y="41"/>
                    </a:lnTo>
                    <a:lnTo>
                      <a:pt x="227" y="43"/>
                    </a:lnTo>
                    <a:lnTo>
                      <a:pt x="0" y="4"/>
                    </a:lnTo>
                    <a:lnTo>
                      <a:pt x="0" y="2"/>
                    </a:lnTo>
                    <a:lnTo>
                      <a:pt x="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79" name="Freeform 339">
                <a:extLst>
                  <a:ext uri="{FF2B5EF4-FFF2-40B4-BE49-F238E27FC236}">
                    <a16:creationId xmlns:a16="http://schemas.microsoft.com/office/drawing/2014/main" id="{75A40C73-C325-43D5-927E-005A151B5A91}"/>
                  </a:ext>
                </a:extLst>
              </p:cNvPr>
              <p:cNvSpPr>
                <a:spLocks/>
              </p:cNvSpPr>
              <p:nvPr/>
            </p:nvSpPr>
            <p:spPr bwMode="auto">
              <a:xfrm>
                <a:off x="4609" y="2245"/>
                <a:ext cx="227" cy="42"/>
              </a:xfrm>
              <a:custGeom>
                <a:avLst/>
                <a:gdLst>
                  <a:gd name="T0" fmla="*/ 0 w 227"/>
                  <a:gd name="T1" fmla="*/ 0 h 42"/>
                  <a:gd name="T2" fmla="*/ 227 w 227"/>
                  <a:gd name="T3" fmla="*/ 39 h 42"/>
                  <a:gd name="T4" fmla="*/ 227 w 227"/>
                  <a:gd name="T5" fmla="*/ 41 h 42"/>
                  <a:gd name="T6" fmla="*/ 227 w 227"/>
                  <a:gd name="T7" fmla="*/ 42 h 42"/>
                  <a:gd name="T8" fmla="*/ 0 w 227"/>
                  <a:gd name="T9" fmla="*/ 3 h 42"/>
                  <a:gd name="T10" fmla="*/ 0 w 227"/>
                  <a:gd name="T11" fmla="*/ 2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1"/>
                    </a:lnTo>
                    <a:lnTo>
                      <a:pt x="227" y="42"/>
                    </a:lnTo>
                    <a:lnTo>
                      <a:pt x="0" y="3"/>
                    </a:lnTo>
                    <a:lnTo>
                      <a:pt x="0" y="2"/>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80" name="Freeform 340">
                <a:extLst>
                  <a:ext uri="{FF2B5EF4-FFF2-40B4-BE49-F238E27FC236}">
                    <a16:creationId xmlns:a16="http://schemas.microsoft.com/office/drawing/2014/main" id="{CB84EC4F-AEF5-4991-914A-D3D0FDCD87DF}"/>
                  </a:ext>
                </a:extLst>
              </p:cNvPr>
              <p:cNvSpPr>
                <a:spLocks/>
              </p:cNvSpPr>
              <p:nvPr/>
            </p:nvSpPr>
            <p:spPr bwMode="auto">
              <a:xfrm>
                <a:off x="4609" y="2247"/>
                <a:ext cx="227" cy="42"/>
              </a:xfrm>
              <a:custGeom>
                <a:avLst/>
                <a:gdLst>
                  <a:gd name="T0" fmla="*/ 0 w 227"/>
                  <a:gd name="T1" fmla="*/ 0 h 42"/>
                  <a:gd name="T2" fmla="*/ 227 w 227"/>
                  <a:gd name="T3" fmla="*/ 39 h 42"/>
                  <a:gd name="T4" fmla="*/ 227 w 227"/>
                  <a:gd name="T5" fmla="*/ 40 h 42"/>
                  <a:gd name="T6" fmla="*/ 227 w 227"/>
                  <a:gd name="T7" fmla="*/ 42 h 42"/>
                  <a:gd name="T8" fmla="*/ 0 w 227"/>
                  <a:gd name="T9" fmla="*/ 3 h 42"/>
                  <a:gd name="T10" fmla="*/ 0 w 227"/>
                  <a:gd name="T11" fmla="*/ 1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0"/>
                    </a:lnTo>
                    <a:lnTo>
                      <a:pt x="227" y="42"/>
                    </a:lnTo>
                    <a:lnTo>
                      <a:pt x="0" y="3"/>
                    </a:lnTo>
                    <a:lnTo>
                      <a:pt x="0" y="1"/>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81" name="Freeform 341">
                <a:extLst>
                  <a:ext uri="{FF2B5EF4-FFF2-40B4-BE49-F238E27FC236}">
                    <a16:creationId xmlns:a16="http://schemas.microsoft.com/office/drawing/2014/main" id="{0828CF08-C1B7-4950-8F8F-866F260E5899}"/>
                  </a:ext>
                </a:extLst>
              </p:cNvPr>
              <p:cNvSpPr>
                <a:spLocks/>
              </p:cNvSpPr>
              <p:nvPr/>
            </p:nvSpPr>
            <p:spPr bwMode="auto">
              <a:xfrm>
                <a:off x="4608" y="2248"/>
                <a:ext cx="228" cy="43"/>
              </a:xfrm>
              <a:custGeom>
                <a:avLst/>
                <a:gdLst>
                  <a:gd name="T0" fmla="*/ 1 w 228"/>
                  <a:gd name="T1" fmla="*/ 0 h 43"/>
                  <a:gd name="T2" fmla="*/ 228 w 228"/>
                  <a:gd name="T3" fmla="*/ 39 h 43"/>
                  <a:gd name="T4" fmla="*/ 228 w 228"/>
                  <a:gd name="T5" fmla="*/ 41 h 43"/>
                  <a:gd name="T6" fmla="*/ 226 w 228"/>
                  <a:gd name="T7" fmla="*/ 43 h 43"/>
                  <a:gd name="T8" fmla="*/ 0 w 228"/>
                  <a:gd name="T9" fmla="*/ 4 h 43"/>
                  <a:gd name="T10" fmla="*/ 1 w 228"/>
                  <a:gd name="T11" fmla="*/ 2 h 43"/>
                  <a:gd name="T12" fmla="*/ 1 w 228"/>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3">
                    <a:moveTo>
                      <a:pt x="1" y="0"/>
                    </a:moveTo>
                    <a:lnTo>
                      <a:pt x="228" y="39"/>
                    </a:lnTo>
                    <a:lnTo>
                      <a:pt x="228" y="41"/>
                    </a:lnTo>
                    <a:lnTo>
                      <a:pt x="226" y="43"/>
                    </a:lnTo>
                    <a:lnTo>
                      <a:pt x="0" y="4"/>
                    </a:lnTo>
                    <a:lnTo>
                      <a:pt x="1" y="2"/>
                    </a:lnTo>
                    <a:lnTo>
                      <a:pt x="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82" name="Freeform 342">
                <a:extLst>
                  <a:ext uri="{FF2B5EF4-FFF2-40B4-BE49-F238E27FC236}">
                    <a16:creationId xmlns:a16="http://schemas.microsoft.com/office/drawing/2014/main" id="{EC069098-EFE9-4D37-AD4E-605F20FF3C7F}"/>
                  </a:ext>
                </a:extLst>
              </p:cNvPr>
              <p:cNvSpPr>
                <a:spLocks/>
              </p:cNvSpPr>
              <p:nvPr/>
            </p:nvSpPr>
            <p:spPr bwMode="auto">
              <a:xfrm>
                <a:off x="4608" y="2250"/>
                <a:ext cx="228" cy="42"/>
              </a:xfrm>
              <a:custGeom>
                <a:avLst/>
                <a:gdLst>
                  <a:gd name="T0" fmla="*/ 1 w 228"/>
                  <a:gd name="T1" fmla="*/ 0 h 42"/>
                  <a:gd name="T2" fmla="*/ 228 w 228"/>
                  <a:gd name="T3" fmla="*/ 39 h 42"/>
                  <a:gd name="T4" fmla="*/ 226 w 228"/>
                  <a:gd name="T5" fmla="*/ 41 h 42"/>
                  <a:gd name="T6" fmla="*/ 226 w 228"/>
                  <a:gd name="T7" fmla="*/ 42 h 42"/>
                  <a:gd name="T8" fmla="*/ 0 w 228"/>
                  <a:gd name="T9" fmla="*/ 3 h 42"/>
                  <a:gd name="T10" fmla="*/ 0 w 228"/>
                  <a:gd name="T11" fmla="*/ 2 h 42"/>
                  <a:gd name="T12" fmla="*/ 1 w 228"/>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2">
                    <a:moveTo>
                      <a:pt x="1" y="0"/>
                    </a:moveTo>
                    <a:lnTo>
                      <a:pt x="228" y="39"/>
                    </a:lnTo>
                    <a:lnTo>
                      <a:pt x="226" y="41"/>
                    </a:lnTo>
                    <a:lnTo>
                      <a:pt x="226" y="42"/>
                    </a:lnTo>
                    <a:lnTo>
                      <a:pt x="0" y="3"/>
                    </a:lnTo>
                    <a:lnTo>
                      <a:pt x="0" y="2"/>
                    </a:lnTo>
                    <a:lnTo>
                      <a:pt x="1"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83" name="Freeform 343">
                <a:extLst>
                  <a:ext uri="{FF2B5EF4-FFF2-40B4-BE49-F238E27FC236}">
                    <a16:creationId xmlns:a16="http://schemas.microsoft.com/office/drawing/2014/main" id="{A5ACEE70-4B2A-45B7-A7BB-44B0A5CB2F81}"/>
                  </a:ext>
                </a:extLst>
              </p:cNvPr>
              <p:cNvSpPr>
                <a:spLocks/>
              </p:cNvSpPr>
              <p:nvPr/>
            </p:nvSpPr>
            <p:spPr bwMode="auto">
              <a:xfrm>
                <a:off x="4608" y="2252"/>
                <a:ext cx="226" cy="42"/>
              </a:xfrm>
              <a:custGeom>
                <a:avLst/>
                <a:gdLst>
                  <a:gd name="T0" fmla="*/ 0 w 226"/>
                  <a:gd name="T1" fmla="*/ 0 h 42"/>
                  <a:gd name="T2" fmla="*/ 226 w 226"/>
                  <a:gd name="T3" fmla="*/ 39 h 42"/>
                  <a:gd name="T4" fmla="*/ 226 w 226"/>
                  <a:gd name="T5" fmla="*/ 40 h 42"/>
                  <a:gd name="T6" fmla="*/ 226 w 226"/>
                  <a:gd name="T7" fmla="*/ 42 h 42"/>
                  <a:gd name="T8" fmla="*/ 0 w 226"/>
                  <a:gd name="T9" fmla="*/ 3 h 42"/>
                  <a:gd name="T10" fmla="*/ 0 w 226"/>
                  <a:gd name="T11" fmla="*/ 1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6" y="40"/>
                    </a:lnTo>
                    <a:lnTo>
                      <a:pt x="226" y="42"/>
                    </a:lnTo>
                    <a:lnTo>
                      <a:pt x="0" y="3"/>
                    </a:lnTo>
                    <a:lnTo>
                      <a:pt x="0" y="1"/>
                    </a:lnTo>
                    <a:lnTo>
                      <a:pt x="0"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84" name="Freeform 344">
                <a:extLst>
                  <a:ext uri="{FF2B5EF4-FFF2-40B4-BE49-F238E27FC236}">
                    <a16:creationId xmlns:a16="http://schemas.microsoft.com/office/drawing/2014/main" id="{95CD6177-2110-4C6C-94EB-8F64CA4A0B41}"/>
                  </a:ext>
                </a:extLst>
              </p:cNvPr>
              <p:cNvSpPr>
                <a:spLocks/>
              </p:cNvSpPr>
              <p:nvPr/>
            </p:nvSpPr>
            <p:spPr bwMode="auto">
              <a:xfrm>
                <a:off x="4608" y="2253"/>
                <a:ext cx="226" cy="43"/>
              </a:xfrm>
              <a:custGeom>
                <a:avLst/>
                <a:gdLst>
                  <a:gd name="T0" fmla="*/ 0 w 226"/>
                  <a:gd name="T1" fmla="*/ 0 h 43"/>
                  <a:gd name="T2" fmla="*/ 226 w 226"/>
                  <a:gd name="T3" fmla="*/ 39 h 43"/>
                  <a:gd name="T4" fmla="*/ 226 w 226"/>
                  <a:gd name="T5" fmla="*/ 41 h 43"/>
                  <a:gd name="T6" fmla="*/ 224 w 226"/>
                  <a:gd name="T7" fmla="*/ 43 h 43"/>
                  <a:gd name="T8" fmla="*/ 0 w 226"/>
                  <a:gd name="T9" fmla="*/ 4 h 43"/>
                  <a:gd name="T10" fmla="*/ 0 w 226"/>
                  <a:gd name="T11" fmla="*/ 2 h 43"/>
                  <a:gd name="T12" fmla="*/ 0 w 22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3">
                    <a:moveTo>
                      <a:pt x="0" y="0"/>
                    </a:moveTo>
                    <a:lnTo>
                      <a:pt x="226" y="39"/>
                    </a:lnTo>
                    <a:lnTo>
                      <a:pt x="226" y="41"/>
                    </a:lnTo>
                    <a:lnTo>
                      <a:pt x="224" y="43"/>
                    </a:lnTo>
                    <a:lnTo>
                      <a:pt x="0" y="4"/>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85" name="Freeform 345">
                <a:extLst>
                  <a:ext uri="{FF2B5EF4-FFF2-40B4-BE49-F238E27FC236}">
                    <a16:creationId xmlns:a16="http://schemas.microsoft.com/office/drawing/2014/main" id="{E4BA2366-793D-4DF2-84AC-B3CC1EEBD2EC}"/>
                  </a:ext>
                </a:extLst>
              </p:cNvPr>
              <p:cNvSpPr>
                <a:spLocks/>
              </p:cNvSpPr>
              <p:nvPr/>
            </p:nvSpPr>
            <p:spPr bwMode="auto">
              <a:xfrm>
                <a:off x="4608" y="2255"/>
                <a:ext cx="226" cy="42"/>
              </a:xfrm>
              <a:custGeom>
                <a:avLst/>
                <a:gdLst>
                  <a:gd name="T0" fmla="*/ 0 w 226"/>
                  <a:gd name="T1" fmla="*/ 0 h 42"/>
                  <a:gd name="T2" fmla="*/ 226 w 226"/>
                  <a:gd name="T3" fmla="*/ 39 h 42"/>
                  <a:gd name="T4" fmla="*/ 224 w 226"/>
                  <a:gd name="T5" fmla="*/ 41 h 42"/>
                  <a:gd name="T6" fmla="*/ 224 w 226"/>
                  <a:gd name="T7" fmla="*/ 42 h 42"/>
                  <a:gd name="T8" fmla="*/ 0 w 226"/>
                  <a:gd name="T9" fmla="*/ 3 h 42"/>
                  <a:gd name="T10" fmla="*/ 0 w 226"/>
                  <a:gd name="T11" fmla="*/ 2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4" y="41"/>
                    </a:lnTo>
                    <a:lnTo>
                      <a:pt x="224" y="42"/>
                    </a:lnTo>
                    <a:lnTo>
                      <a:pt x="0" y="3"/>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86" name="Freeform 346">
                <a:extLst>
                  <a:ext uri="{FF2B5EF4-FFF2-40B4-BE49-F238E27FC236}">
                    <a16:creationId xmlns:a16="http://schemas.microsoft.com/office/drawing/2014/main" id="{4E88329D-94F3-418D-A858-15CD38EE0B1A}"/>
                  </a:ext>
                </a:extLst>
              </p:cNvPr>
              <p:cNvSpPr>
                <a:spLocks/>
              </p:cNvSpPr>
              <p:nvPr/>
            </p:nvSpPr>
            <p:spPr bwMode="auto">
              <a:xfrm>
                <a:off x="4608" y="2257"/>
                <a:ext cx="224" cy="42"/>
              </a:xfrm>
              <a:custGeom>
                <a:avLst/>
                <a:gdLst>
                  <a:gd name="T0" fmla="*/ 0 w 224"/>
                  <a:gd name="T1" fmla="*/ 0 h 42"/>
                  <a:gd name="T2" fmla="*/ 224 w 224"/>
                  <a:gd name="T3" fmla="*/ 39 h 42"/>
                  <a:gd name="T4" fmla="*/ 224 w 224"/>
                  <a:gd name="T5" fmla="*/ 40 h 42"/>
                  <a:gd name="T6" fmla="*/ 222 w 224"/>
                  <a:gd name="T7" fmla="*/ 42 h 42"/>
                  <a:gd name="T8" fmla="*/ 0 w 224"/>
                  <a:gd name="T9" fmla="*/ 3 h 42"/>
                  <a:gd name="T10" fmla="*/ 0 w 224"/>
                  <a:gd name="T11" fmla="*/ 1 h 42"/>
                  <a:gd name="T12" fmla="*/ 0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0" y="0"/>
                    </a:moveTo>
                    <a:lnTo>
                      <a:pt x="224" y="39"/>
                    </a:lnTo>
                    <a:lnTo>
                      <a:pt x="224" y="40"/>
                    </a:lnTo>
                    <a:lnTo>
                      <a:pt x="222" y="42"/>
                    </a:lnTo>
                    <a:lnTo>
                      <a:pt x="0" y="3"/>
                    </a:lnTo>
                    <a:lnTo>
                      <a:pt x="0" y="1"/>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87" name="Freeform 347">
                <a:extLst>
                  <a:ext uri="{FF2B5EF4-FFF2-40B4-BE49-F238E27FC236}">
                    <a16:creationId xmlns:a16="http://schemas.microsoft.com/office/drawing/2014/main" id="{A08FB200-7BBE-4BDE-8820-AD4167B24D07}"/>
                  </a:ext>
                </a:extLst>
              </p:cNvPr>
              <p:cNvSpPr>
                <a:spLocks/>
              </p:cNvSpPr>
              <p:nvPr/>
            </p:nvSpPr>
            <p:spPr bwMode="auto">
              <a:xfrm>
                <a:off x="4608" y="2258"/>
                <a:ext cx="224" cy="43"/>
              </a:xfrm>
              <a:custGeom>
                <a:avLst/>
                <a:gdLst>
                  <a:gd name="T0" fmla="*/ 0 w 224"/>
                  <a:gd name="T1" fmla="*/ 0 h 43"/>
                  <a:gd name="T2" fmla="*/ 224 w 224"/>
                  <a:gd name="T3" fmla="*/ 39 h 43"/>
                  <a:gd name="T4" fmla="*/ 222 w 224"/>
                  <a:gd name="T5" fmla="*/ 41 h 43"/>
                  <a:gd name="T6" fmla="*/ 222 w 224"/>
                  <a:gd name="T7" fmla="*/ 43 h 43"/>
                  <a:gd name="T8" fmla="*/ 0 w 224"/>
                  <a:gd name="T9" fmla="*/ 4 h 43"/>
                  <a:gd name="T10" fmla="*/ 0 w 224"/>
                  <a:gd name="T11" fmla="*/ 2 h 43"/>
                  <a:gd name="T12" fmla="*/ 0 w 224"/>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3">
                    <a:moveTo>
                      <a:pt x="0" y="0"/>
                    </a:moveTo>
                    <a:lnTo>
                      <a:pt x="224" y="39"/>
                    </a:lnTo>
                    <a:lnTo>
                      <a:pt x="222" y="41"/>
                    </a:lnTo>
                    <a:lnTo>
                      <a:pt x="222" y="43"/>
                    </a:lnTo>
                    <a:lnTo>
                      <a:pt x="0" y="4"/>
                    </a:lnTo>
                    <a:lnTo>
                      <a:pt x="0" y="2"/>
                    </a:lnTo>
                    <a:lnTo>
                      <a:pt x="0" y="0"/>
                    </a:lnTo>
                    <a:close/>
                  </a:path>
                </a:pathLst>
              </a:custGeom>
              <a:solidFill>
                <a:srgbClr val="F0F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88" name="Freeform 348">
                <a:extLst>
                  <a:ext uri="{FF2B5EF4-FFF2-40B4-BE49-F238E27FC236}">
                    <a16:creationId xmlns:a16="http://schemas.microsoft.com/office/drawing/2014/main" id="{E7530ED4-A0A9-4291-95B0-F20471678F30}"/>
                  </a:ext>
                </a:extLst>
              </p:cNvPr>
              <p:cNvSpPr>
                <a:spLocks/>
              </p:cNvSpPr>
              <p:nvPr/>
            </p:nvSpPr>
            <p:spPr bwMode="auto">
              <a:xfrm>
                <a:off x="4606" y="2260"/>
                <a:ext cx="224" cy="42"/>
              </a:xfrm>
              <a:custGeom>
                <a:avLst/>
                <a:gdLst>
                  <a:gd name="T0" fmla="*/ 2 w 224"/>
                  <a:gd name="T1" fmla="*/ 0 h 42"/>
                  <a:gd name="T2" fmla="*/ 224 w 224"/>
                  <a:gd name="T3" fmla="*/ 39 h 42"/>
                  <a:gd name="T4" fmla="*/ 224 w 224"/>
                  <a:gd name="T5" fmla="*/ 41 h 42"/>
                  <a:gd name="T6" fmla="*/ 223 w 224"/>
                  <a:gd name="T7" fmla="*/ 42 h 42"/>
                  <a:gd name="T8" fmla="*/ 0 w 224"/>
                  <a:gd name="T9" fmla="*/ 4 h 42"/>
                  <a:gd name="T10" fmla="*/ 2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4" y="41"/>
                    </a:lnTo>
                    <a:lnTo>
                      <a:pt x="223" y="42"/>
                    </a:lnTo>
                    <a:lnTo>
                      <a:pt x="0" y="4"/>
                    </a:lnTo>
                    <a:lnTo>
                      <a:pt x="2"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89" name="Freeform 349">
                <a:extLst>
                  <a:ext uri="{FF2B5EF4-FFF2-40B4-BE49-F238E27FC236}">
                    <a16:creationId xmlns:a16="http://schemas.microsoft.com/office/drawing/2014/main" id="{10D2CF72-10CA-4E3D-B66B-F11760441993}"/>
                  </a:ext>
                </a:extLst>
              </p:cNvPr>
              <p:cNvSpPr>
                <a:spLocks/>
              </p:cNvSpPr>
              <p:nvPr/>
            </p:nvSpPr>
            <p:spPr bwMode="auto">
              <a:xfrm>
                <a:off x="4606" y="2262"/>
                <a:ext cx="224" cy="42"/>
              </a:xfrm>
              <a:custGeom>
                <a:avLst/>
                <a:gdLst>
                  <a:gd name="T0" fmla="*/ 2 w 224"/>
                  <a:gd name="T1" fmla="*/ 0 h 42"/>
                  <a:gd name="T2" fmla="*/ 224 w 224"/>
                  <a:gd name="T3" fmla="*/ 39 h 42"/>
                  <a:gd name="T4" fmla="*/ 223 w 224"/>
                  <a:gd name="T5" fmla="*/ 40 h 42"/>
                  <a:gd name="T6" fmla="*/ 223 w 224"/>
                  <a:gd name="T7" fmla="*/ 42 h 42"/>
                  <a:gd name="T8" fmla="*/ 0 w 224"/>
                  <a:gd name="T9" fmla="*/ 3 h 42"/>
                  <a:gd name="T10" fmla="*/ 0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3" y="40"/>
                    </a:lnTo>
                    <a:lnTo>
                      <a:pt x="223" y="42"/>
                    </a:lnTo>
                    <a:lnTo>
                      <a:pt x="0" y="3"/>
                    </a:lnTo>
                    <a:lnTo>
                      <a:pt x="0"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90" name="Freeform 350">
                <a:extLst>
                  <a:ext uri="{FF2B5EF4-FFF2-40B4-BE49-F238E27FC236}">
                    <a16:creationId xmlns:a16="http://schemas.microsoft.com/office/drawing/2014/main" id="{C40F112A-E85C-48C7-B5EC-755E70910430}"/>
                  </a:ext>
                </a:extLst>
              </p:cNvPr>
              <p:cNvSpPr>
                <a:spLocks/>
              </p:cNvSpPr>
              <p:nvPr/>
            </p:nvSpPr>
            <p:spPr bwMode="auto">
              <a:xfrm>
                <a:off x="4606" y="2264"/>
                <a:ext cx="223" cy="42"/>
              </a:xfrm>
              <a:custGeom>
                <a:avLst/>
                <a:gdLst>
                  <a:gd name="T0" fmla="*/ 0 w 223"/>
                  <a:gd name="T1" fmla="*/ 0 h 42"/>
                  <a:gd name="T2" fmla="*/ 223 w 223"/>
                  <a:gd name="T3" fmla="*/ 38 h 42"/>
                  <a:gd name="T4" fmla="*/ 223 w 223"/>
                  <a:gd name="T5" fmla="*/ 40 h 42"/>
                  <a:gd name="T6" fmla="*/ 221 w 223"/>
                  <a:gd name="T7" fmla="*/ 42 h 42"/>
                  <a:gd name="T8" fmla="*/ 0 w 223"/>
                  <a:gd name="T9" fmla="*/ 3 h 42"/>
                  <a:gd name="T10" fmla="*/ 0 w 223"/>
                  <a:gd name="T11" fmla="*/ 1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8"/>
                    </a:lnTo>
                    <a:lnTo>
                      <a:pt x="223" y="40"/>
                    </a:lnTo>
                    <a:lnTo>
                      <a:pt x="221" y="42"/>
                    </a:lnTo>
                    <a:lnTo>
                      <a:pt x="0" y="3"/>
                    </a:lnTo>
                    <a:lnTo>
                      <a:pt x="0" y="1"/>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91" name="Freeform 351">
                <a:extLst>
                  <a:ext uri="{FF2B5EF4-FFF2-40B4-BE49-F238E27FC236}">
                    <a16:creationId xmlns:a16="http://schemas.microsoft.com/office/drawing/2014/main" id="{B5F79A5E-7E1D-4A0D-813F-D5B441D6FCB1}"/>
                  </a:ext>
                </a:extLst>
              </p:cNvPr>
              <p:cNvSpPr>
                <a:spLocks/>
              </p:cNvSpPr>
              <p:nvPr/>
            </p:nvSpPr>
            <p:spPr bwMode="auto">
              <a:xfrm>
                <a:off x="4606" y="2265"/>
                <a:ext cx="223" cy="42"/>
              </a:xfrm>
              <a:custGeom>
                <a:avLst/>
                <a:gdLst>
                  <a:gd name="T0" fmla="*/ 0 w 223"/>
                  <a:gd name="T1" fmla="*/ 0 h 42"/>
                  <a:gd name="T2" fmla="*/ 223 w 223"/>
                  <a:gd name="T3" fmla="*/ 39 h 42"/>
                  <a:gd name="T4" fmla="*/ 221 w 223"/>
                  <a:gd name="T5" fmla="*/ 41 h 42"/>
                  <a:gd name="T6" fmla="*/ 219 w 223"/>
                  <a:gd name="T7" fmla="*/ 42 h 42"/>
                  <a:gd name="T8" fmla="*/ 0 w 223"/>
                  <a:gd name="T9" fmla="*/ 4 h 42"/>
                  <a:gd name="T10" fmla="*/ 0 w 223"/>
                  <a:gd name="T11" fmla="*/ 2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9"/>
                    </a:lnTo>
                    <a:lnTo>
                      <a:pt x="221" y="41"/>
                    </a:lnTo>
                    <a:lnTo>
                      <a:pt x="219" y="42"/>
                    </a:lnTo>
                    <a:lnTo>
                      <a:pt x="0" y="4"/>
                    </a:lnTo>
                    <a:lnTo>
                      <a:pt x="0" y="2"/>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92" name="Freeform 352">
                <a:extLst>
                  <a:ext uri="{FF2B5EF4-FFF2-40B4-BE49-F238E27FC236}">
                    <a16:creationId xmlns:a16="http://schemas.microsoft.com/office/drawing/2014/main" id="{8AE08E4B-3A5C-4354-BF3B-8713DE9555E1}"/>
                  </a:ext>
                </a:extLst>
              </p:cNvPr>
              <p:cNvSpPr>
                <a:spLocks/>
              </p:cNvSpPr>
              <p:nvPr/>
            </p:nvSpPr>
            <p:spPr bwMode="auto">
              <a:xfrm>
                <a:off x="4606" y="2267"/>
                <a:ext cx="221" cy="42"/>
              </a:xfrm>
              <a:custGeom>
                <a:avLst/>
                <a:gdLst>
                  <a:gd name="T0" fmla="*/ 0 w 221"/>
                  <a:gd name="T1" fmla="*/ 0 h 42"/>
                  <a:gd name="T2" fmla="*/ 221 w 221"/>
                  <a:gd name="T3" fmla="*/ 39 h 42"/>
                  <a:gd name="T4" fmla="*/ 221 w 221"/>
                  <a:gd name="T5" fmla="*/ 39 h 42"/>
                  <a:gd name="T6" fmla="*/ 219 w 221"/>
                  <a:gd name="T7" fmla="*/ 40 h 42"/>
                  <a:gd name="T8" fmla="*/ 219 w 221"/>
                  <a:gd name="T9" fmla="*/ 40 h 42"/>
                  <a:gd name="T10" fmla="*/ 218 w 221"/>
                  <a:gd name="T11" fmla="*/ 42 h 42"/>
                  <a:gd name="T12" fmla="*/ 0 w 221"/>
                  <a:gd name="T13" fmla="*/ 3 h 42"/>
                  <a:gd name="T14" fmla="*/ 0 w 221"/>
                  <a:gd name="T15" fmla="*/ 2 h 42"/>
                  <a:gd name="T16" fmla="*/ 0 w 22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42">
                    <a:moveTo>
                      <a:pt x="0" y="0"/>
                    </a:moveTo>
                    <a:lnTo>
                      <a:pt x="221" y="39"/>
                    </a:lnTo>
                    <a:lnTo>
                      <a:pt x="219" y="40"/>
                    </a:lnTo>
                    <a:lnTo>
                      <a:pt x="218" y="42"/>
                    </a:lnTo>
                    <a:lnTo>
                      <a:pt x="0" y="3"/>
                    </a:lnTo>
                    <a:lnTo>
                      <a:pt x="0" y="2"/>
                    </a:lnTo>
                    <a:lnTo>
                      <a:pt x="0"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93" name="Freeform 353">
                <a:extLst>
                  <a:ext uri="{FF2B5EF4-FFF2-40B4-BE49-F238E27FC236}">
                    <a16:creationId xmlns:a16="http://schemas.microsoft.com/office/drawing/2014/main" id="{C21B251A-7658-4FB1-A9A2-0E4081EFC4E3}"/>
                  </a:ext>
                </a:extLst>
              </p:cNvPr>
              <p:cNvSpPr>
                <a:spLocks/>
              </p:cNvSpPr>
              <p:nvPr/>
            </p:nvSpPr>
            <p:spPr bwMode="auto">
              <a:xfrm>
                <a:off x="4606" y="2269"/>
                <a:ext cx="219" cy="40"/>
              </a:xfrm>
              <a:custGeom>
                <a:avLst/>
                <a:gdLst>
                  <a:gd name="T0" fmla="*/ 0 w 219"/>
                  <a:gd name="T1" fmla="*/ 0 h 40"/>
                  <a:gd name="T2" fmla="*/ 219 w 219"/>
                  <a:gd name="T3" fmla="*/ 38 h 40"/>
                  <a:gd name="T4" fmla="*/ 219 w 219"/>
                  <a:gd name="T5" fmla="*/ 38 h 40"/>
                  <a:gd name="T6" fmla="*/ 219 w 219"/>
                  <a:gd name="T7" fmla="*/ 38 h 40"/>
                  <a:gd name="T8" fmla="*/ 218 w 219"/>
                  <a:gd name="T9" fmla="*/ 40 h 40"/>
                  <a:gd name="T10" fmla="*/ 216 w 219"/>
                  <a:gd name="T11" fmla="*/ 40 h 40"/>
                  <a:gd name="T12" fmla="*/ 0 w 219"/>
                  <a:gd name="T13" fmla="*/ 3 h 40"/>
                  <a:gd name="T14" fmla="*/ 0 w 219"/>
                  <a:gd name="T15" fmla="*/ 1 h 40"/>
                  <a:gd name="T16" fmla="*/ 0 w 21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40">
                    <a:moveTo>
                      <a:pt x="0" y="0"/>
                    </a:moveTo>
                    <a:lnTo>
                      <a:pt x="219" y="38"/>
                    </a:lnTo>
                    <a:lnTo>
                      <a:pt x="218" y="40"/>
                    </a:lnTo>
                    <a:lnTo>
                      <a:pt x="216" y="40"/>
                    </a:lnTo>
                    <a:lnTo>
                      <a:pt x="0" y="3"/>
                    </a:lnTo>
                    <a:lnTo>
                      <a:pt x="0" y="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94" name="Freeform 354">
                <a:extLst>
                  <a:ext uri="{FF2B5EF4-FFF2-40B4-BE49-F238E27FC236}">
                    <a16:creationId xmlns:a16="http://schemas.microsoft.com/office/drawing/2014/main" id="{773F14C4-B7FB-4B60-97E1-4F8DAC54FC08}"/>
                  </a:ext>
                </a:extLst>
              </p:cNvPr>
              <p:cNvSpPr>
                <a:spLocks/>
              </p:cNvSpPr>
              <p:nvPr/>
            </p:nvSpPr>
            <p:spPr bwMode="auto">
              <a:xfrm>
                <a:off x="4606" y="2270"/>
                <a:ext cx="218" cy="41"/>
              </a:xfrm>
              <a:custGeom>
                <a:avLst/>
                <a:gdLst>
                  <a:gd name="T0" fmla="*/ 0 w 218"/>
                  <a:gd name="T1" fmla="*/ 0 h 41"/>
                  <a:gd name="T2" fmla="*/ 218 w 218"/>
                  <a:gd name="T3" fmla="*/ 39 h 41"/>
                  <a:gd name="T4" fmla="*/ 216 w 218"/>
                  <a:gd name="T5" fmla="*/ 39 h 41"/>
                  <a:gd name="T6" fmla="*/ 214 w 218"/>
                  <a:gd name="T7" fmla="*/ 41 h 41"/>
                  <a:gd name="T8" fmla="*/ 0 w 218"/>
                  <a:gd name="T9" fmla="*/ 4 h 41"/>
                  <a:gd name="T10" fmla="*/ 0 w 218"/>
                  <a:gd name="T11" fmla="*/ 2 h 41"/>
                  <a:gd name="T12" fmla="*/ 0 w 21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41">
                    <a:moveTo>
                      <a:pt x="0" y="0"/>
                    </a:moveTo>
                    <a:lnTo>
                      <a:pt x="218" y="39"/>
                    </a:lnTo>
                    <a:lnTo>
                      <a:pt x="216" y="39"/>
                    </a:lnTo>
                    <a:lnTo>
                      <a:pt x="214" y="41"/>
                    </a:lnTo>
                    <a:lnTo>
                      <a:pt x="0" y="4"/>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95" name="Freeform 355">
                <a:extLst>
                  <a:ext uri="{FF2B5EF4-FFF2-40B4-BE49-F238E27FC236}">
                    <a16:creationId xmlns:a16="http://schemas.microsoft.com/office/drawing/2014/main" id="{FC8339D4-954B-4142-A904-70AF69887E5F}"/>
                  </a:ext>
                </a:extLst>
              </p:cNvPr>
              <p:cNvSpPr>
                <a:spLocks/>
              </p:cNvSpPr>
              <p:nvPr/>
            </p:nvSpPr>
            <p:spPr bwMode="auto">
              <a:xfrm>
                <a:off x="4606" y="2272"/>
                <a:ext cx="216" cy="41"/>
              </a:xfrm>
              <a:custGeom>
                <a:avLst/>
                <a:gdLst>
                  <a:gd name="T0" fmla="*/ 0 w 216"/>
                  <a:gd name="T1" fmla="*/ 0 h 41"/>
                  <a:gd name="T2" fmla="*/ 216 w 216"/>
                  <a:gd name="T3" fmla="*/ 37 h 41"/>
                  <a:gd name="T4" fmla="*/ 214 w 216"/>
                  <a:gd name="T5" fmla="*/ 39 h 41"/>
                  <a:gd name="T6" fmla="*/ 213 w 216"/>
                  <a:gd name="T7" fmla="*/ 41 h 41"/>
                  <a:gd name="T8" fmla="*/ 0 w 216"/>
                  <a:gd name="T9" fmla="*/ 3 h 41"/>
                  <a:gd name="T10" fmla="*/ 0 w 216"/>
                  <a:gd name="T11" fmla="*/ 2 h 41"/>
                  <a:gd name="T12" fmla="*/ 0 w 216"/>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1">
                    <a:moveTo>
                      <a:pt x="0" y="0"/>
                    </a:moveTo>
                    <a:lnTo>
                      <a:pt x="216" y="37"/>
                    </a:lnTo>
                    <a:lnTo>
                      <a:pt x="214" y="39"/>
                    </a:lnTo>
                    <a:lnTo>
                      <a:pt x="213" y="41"/>
                    </a:lnTo>
                    <a:lnTo>
                      <a:pt x="0" y="3"/>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96" name="Freeform 356">
                <a:extLst>
                  <a:ext uri="{FF2B5EF4-FFF2-40B4-BE49-F238E27FC236}">
                    <a16:creationId xmlns:a16="http://schemas.microsoft.com/office/drawing/2014/main" id="{F3322294-1802-4EBD-93D0-E57D8E9C50FD}"/>
                  </a:ext>
                </a:extLst>
              </p:cNvPr>
              <p:cNvSpPr>
                <a:spLocks/>
              </p:cNvSpPr>
              <p:nvPr/>
            </p:nvSpPr>
            <p:spPr bwMode="auto">
              <a:xfrm>
                <a:off x="4606" y="2274"/>
                <a:ext cx="214" cy="40"/>
              </a:xfrm>
              <a:custGeom>
                <a:avLst/>
                <a:gdLst>
                  <a:gd name="T0" fmla="*/ 0 w 214"/>
                  <a:gd name="T1" fmla="*/ 0 h 40"/>
                  <a:gd name="T2" fmla="*/ 214 w 214"/>
                  <a:gd name="T3" fmla="*/ 37 h 40"/>
                  <a:gd name="T4" fmla="*/ 213 w 214"/>
                  <a:gd name="T5" fmla="*/ 39 h 40"/>
                  <a:gd name="T6" fmla="*/ 211 w 214"/>
                  <a:gd name="T7" fmla="*/ 40 h 40"/>
                  <a:gd name="T8" fmla="*/ 0 w 214"/>
                  <a:gd name="T9" fmla="*/ 3 h 40"/>
                  <a:gd name="T10" fmla="*/ 0 w 214"/>
                  <a:gd name="T11" fmla="*/ 1 h 40"/>
                  <a:gd name="T12" fmla="*/ 0 w 214"/>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40">
                    <a:moveTo>
                      <a:pt x="0" y="0"/>
                    </a:moveTo>
                    <a:lnTo>
                      <a:pt x="214" y="37"/>
                    </a:lnTo>
                    <a:lnTo>
                      <a:pt x="213" y="39"/>
                    </a:lnTo>
                    <a:lnTo>
                      <a:pt x="211" y="40"/>
                    </a:lnTo>
                    <a:lnTo>
                      <a:pt x="0" y="3"/>
                    </a:lnTo>
                    <a:lnTo>
                      <a:pt x="0" y="1"/>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97" name="Freeform 357">
                <a:extLst>
                  <a:ext uri="{FF2B5EF4-FFF2-40B4-BE49-F238E27FC236}">
                    <a16:creationId xmlns:a16="http://schemas.microsoft.com/office/drawing/2014/main" id="{4678393B-B8C4-412F-90ED-6A9CE4E3556D}"/>
                  </a:ext>
                </a:extLst>
              </p:cNvPr>
              <p:cNvSpPr>
                <a:spLocks/>
              </p:cNvSpPr>
              <p:nvPr/>
            </p:nvSpPr>
            <p:spPr bwMode="auto">
              <a:xfrm>
                <a:off x="4606" y="2275"/>
                <a:ext cx="213" cy="41"/>
              </a:xfrm>
              <a:custGeom>
                <a:avLst/>
                <a:gdLst>
                  <a:gd name="T0" fmla="*/ 0 w 213"/>
                  <a:gd name="T1" fmla="*/ 0 h 41"/>
                  <a:gd name="T2" fmla="*/ 213 w 213"/>
                  <a:gd name="T3" fmla="*/ 38 h 41"/>
                  <a:gd name="T4" fmla="*/ 211 w 213"/>
                  <a:gd name="T5" fmla="*/ 39 h 41"/>
                  <a:gd name="T6" fmla="*/ 209 w 213"/>
                  <a:gd name="T7" fmla="*/ 41 h 41"/>
                  <a:gd name="T8" fmla="*/ 0 w 213"/>
                  <a:gd name="T9" fmla="*/ 4 h 41"/>
                  <a:gd name="T10" fmla="*/ 0 w 213"/>
                  <a:gd name="T11" fmla="*/ 2 h 41"/>
                  <a:gd name="T12" fmla="*/ 0 w 21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3" h="41">
                    <a:moveTo>
                      <a:pt x="0" y="0"/>
                    </a:moveTo>
                    <a:lnTo>
                      <a:pt x="213" y="38"/>
                    </a:lnTo>
                    <a:lnTo>
                      <a:pt x="211" y="39"/>
                    </a:lnTo>
                    <a:lnTo>
                      <a:pt x="209" y="41"/>
                    </a:lnTo>
                    <a:lnTo>
                      <a:pt x="0" y="4"/>
                    </a:lnTo>
                    <a:lnTo>
                      <a:pt x="0" y="2"/>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98" name="Freeform 358">
                <a:extLst>
                  <a:ext uri="{FF2B5EF4-FFF2-40B4-BE49-F238E27FC236}">
                    <a16:creationId xmlns:a16="http://schemas.microsoft.com/office/drawing/2014/main" id="{586F1A53-2CFD-4712-9E67-1AD96D61A565}"/>
                  </a:ext>
                </a:extLst>
              </p:cNvPr>
              <p:cNvSpPr>
                <a:spLocks/>
              </p:cNvSpPr>
              <p:nvPr/>
            </p:nvSpPr>
            <p:spPr bwMode="auto">
              <a:xfrm>
                <a:off x="4606" y="2277"/>
                <a:ext cx="211" cy="39"/>
              </a:xfrm>
              <a:custGeom>
                <a:avLst/>
                <a:gdLst>
                  <a:gd name="T0" fmla="*/ 0 w 211"/>
                  <a:gd name="T1" fmla="*/ 0 h 39"/>
                  <a:gd name="T2" fmla="*/ 211 w 211"/>
                  <a:gd name="T3" fmla="*/ 37 h 39"/>
                  <a:gd name="T4" fmla="*/ 209 w 211"/>
                  <a:gd name="T5" fmla="*/ 39 h 39"/>
                  <a:gd name="T6" fmla="*/ 206 w 211"/>
                  <a:gd name="T7" fmla="*/ 39 h 39"/>
                  <a:gd name="T8" fmla="*/ 0 w 211"/>
                  <a:gd name="T9" fmla="*/ 3 h 39"/>
                  <a:gd name="T10" fmla="*/ 0 w 211"/>
                  <a:gd name="T11" fmla="*/ 2 h 39"/>
                  <a:gd name="T12" fmla="*/ 0 w 21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39">
                    <a:moveTo>
                      <a:pt x="0" y="0"/>
                    </a:moveTo>
                    <a:lnTo>
                      <a:pt x="211" y="37"/>
                    </a:lnTo>
                    <a:lnTo>
                      <a:pt x="209" y="39"/>
                    </a:lnTo>
                    <a:lnTo>
                      <a:pt x="206" y="39"/>
                    </a:lnTo>
                    <a:lnTo>
                      <a:pt x="0" y="3"/>
                    </a:lnTo>
                    <a:lnTo>
                      <a:pt x="0" y="2"/>
                    </a:lnTo>
                    <a:lnTo>
                      <a:pt x="0"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99" name="Freeform 359">
                <a:extLst>
                  <a:ext uri="{FF2B5EF4-FFF2-40B4-BE49-F238E27FC236}">
                    <a16:creationId xmlns:a16="http://schemas.microsoft.com/office/drawing/2014/main" id="{DFDCB1A9-88BC-4432-9EB4-56F203FD234D}"/>
                  </a:ext>
                </a:extLst>
              </p:cNvPr>
              <p:cNvSpPr>
                <a:spLocks/>
              </p:cNvSpPr>
              <p:nvPr/>
            </p:nvSpPr>
            <p:spPr bwMode="auto">
              <a:xfrm>
                <a:off x="4606" y="2279"/>
                <a:ext cx="209" cy="39"/>
              </a:xfrm>
              <a:custGeom>
                <a:avLst/>
                <a:gdLst>
                  <a:gd name="T0" fmla="*/ 0 w 209"/>
                  <a:gd name="T1" fmla="*/ 0 h 39"/>
                  <a:gd name="T2" fmla="*/ 209 w 209"/>
                  <a:gd name="T3" fmla="*/ 37 h 39"/>
                  <a:gd name="T4" fmla="*/ 206 w 209"/>
                  <a:gd name="T5" fmla="*/ 37 h 39"/>
                  <a:gd name="T6" fmla="*/ 204 w 209"/>
                  <a:gd name="T7" fmla="*/ 39 h 39"/>
                  <a:gd name="T8" fmla="*/ 0 w 209"/>
                  <a:gd name="T9" fmla="*/ 3 h 39"/>
                  <a:gd name="T10" fmla="*/ 0 w 209"/>
                  <a:gd name="T11" fmla="*/ 1 h 39"/>
                  <a:gd name="T12" fmla="*/ 0 w 209"/>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39">
                    <a:moveTo>
                      <a:pt x="0" y="0"/>
                    </a:moveTo>
                    <a:lnTo>
                      <a:pt x="209" y="37"/>
                    </a:lnTo>
                    <a:lnTo>
                      <a:pt x="206" y="37"/>
                    </a:lnTo>
                    <a:lnTo>
                      <a:pt x="204" y="39"/>
                    </a:lnTo>
                    <a:lnTo>
                      <a:pt x="0" y="3"/>
                    </a:lnTo>
                    <a:lnTo>
                      <a:pt x="0" y="1"/>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00" name="Freeform 360">
                <a:extLst>
                  <a:ext uri="{FF2B5EF4-FFF2-40B4-BE49-F238E27FC236}">
                    <a16:creationId xmlns:a16="http://schemas.microsoft.com/office/drawing/2014/main" id="{CB2E7C3A-C87A-4A6F-B9A3-384036D0FD68}"/>
                  </a:ext>
                </a:extLst>
              </p:cNvPr>
              <p:cNvSpPr>
                <a:spLocks/>
              </p:cNvSpPr>
              <p:nvPr/>
            </p:nvSpPr>
            <p:spPr bwMode="auto">
              <a:xfrm>
                <a:off x="4606" y="2280"/>
                <a:ext cx="206" cy="39"/>
              </a:xfrm>
              <a:custGeom>
                <a:avLst/>
                <a:gdLst>
                  <a:gd name="T0" fmla="*/ 0 w 206"/>
                  <a:gd name="T1" fmla="*/ 0 h 39"/>
                  <a:gd name="T2" fmla="*/ 206 w 206"/>
                  <a:gd name="T3" fmla="*/ 36 h 39"/>
                  <a:gd name="T4" fmla="*/ 204 w 206"/>
                  <a:gd name="T5" fmla="*/ 38 h 39"/>
                  <a:gd name="T6" fmla="*/ 203 w 206"/>
                  <a:gd name="T7" fmla="*/ 39 h 39"/>
                  <a:gd name="T8" fmla="*/ 0 w 206"/>
                  <a:gd name="T9" fmla="*/ 4 h 39"/>
                  <a:gd name="T10" fmla="*/ 0 w 206"/>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 h="39">
                    <a:moveTo>
                      <a:pt x="0" y="0"/>
                    </a:moveTo>
                    <a:lnTo>
                      <a:pt x="206" y="36"/>
                    </a:lnTo>
                    <a:lnTo>
                      <a:pt x="204" y="38"/>
                    </a:lnTo>
                    <a:lnTo>
                      <a:pt x="203" y="39"/>
                    </a:lnTo>
                    <a:lnTo>
                      <a:pt x="0" y="4"/>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01" name="Freeform 361">
                <a:extLst>
                  <a:ext uri="{FF2B5EF4-FFF2-40B4-BE49-F238E27FC236}">
                    <a16:creationId xmlns:a16="http://schemas.microsoft.com/office/drawing/2014/main" id="{52C42663-6101-4E8C-B2EB-8022735083FD}"/>
                  </a:ext>
                </a:extLst>
              </p:cNvPr>
              <p:cNvSpPr>
                <a:spLocks/>
              </p:cNvSpPr>
              <p:nvPr/>
            </p:nvSpPr>
            <p:spPr bwMode="auto">
              <a:xfrm>
                <a:off x="4606" y="2282"/>
                <a:ext cx="204" cy="39"/>
              </a:xfrm>
              <a:custGeom>
                <a:avLst/>
                <a:gdLst>
                  <a:gd name="T0" fmla="*/ 0 w 204"/>
                  <a:gd name="T1" fmla="*/ 0 h 39"/>
                  <a:gd name="T2" fmla="*/ 204 w 204"/>
                  <a:gd name="T3" fmla="*/ 36 h 39"/>
                  <a:gd name="T4" fmla="*/ 203 w 204"/>
                  <a:gd name="T5" fmla="*/ 37 h 39"/>
                  <a:gd name="T6" fmla="*/ 201 w 204"/>
                  <a:gd name="T7" fmla="*/ 39 h 39"/>
                  <a:gd name="T8" fmla="*/ 0 w 204"/>
                  <a:gd name="T9" fmla="*/ 4 h 39"/>
                  <a:gd name="T10" fmla="*/ 0 w 204"/>
                  <a:gd name="T11" fmla="*/ 2 h 39"/>
                  <a:gd name="T12" fmla="*/ 0 w 204"/>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39">
                    <a:moveTo>
                      <a:pt x="0" y="0"/>
                    </a:moveTo>
                    <a:lnTo>
                      <a:pt x="204" y="36"/>
                    </a:lnTo>
                    <a:lnTo>
                      <a:pt x="203" y="37"/>
                    </a:lnTo>
                    <a:lnTo>
                      <a:pt x="201" y="39"/>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02" name="Freeform 362">
                <a:extLst>
                  <a:ext uri="{FF2B5EF4-FFF2-40B4-BE49-F238E27FC236}">
                    <a16:creationId xmlns:a16="http://schemas.microsoft.com/office/drawing/2014/main" id="{37D63915-7C8A-4CD0-B147-761F22D30588}"/>
                  </a:ext>
                </a:extLst>
              </p:cNvPr>
              <p:cNvSpPr>
                <a:spLocks/>
              </p:cNvSpPr>
              <p:nvPr/>
            </p:nvSpPr>
            <p:spPr bwMode="auto">
              <a:xfrm>
                <a:off x="4606" y="2284"/>
                <a:ext cx="203" cy="39"/>
              </a:xfrm>
              <a:custGeom>
                <a:avLst/>
                <a:gdLst>
                  <a:gd name="T0" fmla="*/ 0 w 203"/>
                  <a:gd name="T1" fmla="*/ 0 h 39"/>
                  <a:gd name="T2" fmla="*/ 203 w 203"/>
                  <a:gd name="T3" fmla="*/ 35 h 39"/>
                  <a:gd name="T4" fmla="*/ 201 w 203"/>
                  <a:gd name="T5" fmla="*/ 37 h 39"/>
                  <a:gd name="T6" fmla="*/ 197 w 203"/>
                  <a:gd name="T7" fmla="*/ 39 h 39"/>
                  <a:gd name="T8" fmla="*/ 0 w 203"/>
                  <a:gd name="T9" fmla="*/ 3 h 39"/>
                  <a:gd name="T10" fmla="*/ 0 w 203"/>
                  <a:gd name="T11" fmla="*/ 2 h 39"/>
                  <a:gd name="T12" fmla="*/ 0 w 203"/>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39">
                    <a:moveTo>
                      <a:pt x="0" y="0"/>
                    </a:moveTo>
                    <a:lnTo>
                      <a:pt x="203" y="35"/>
                    </a:lnTo>
                    <a:lnTo>
                      <a:pt x="201" y="37"/>
                    </a:lnTo>
                    <a:lnTo>
                      <a:pt x="197" y="39"/>
                    </a:lnTo>
                    <a:lnTo>
                      <a:pt x="0" y="3"/>
                    </a:lnTo>
                    <a:lnTo>
                      <a:pt x="0" y="2"/>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03" name="Freeform 363">
                <a:extLst>
                  <a:ext uri="{FF2B5EF4-FFF2-40B4-BE49-F238E27FC236}">
                    <a16:creationId xmlns:a16="http://schemas.microsoft.com/office/drawing/2014/main" id="{88C6934A-9135-48AD-8147-066DEB329A43}"/>
                  </a:ext>
                </a:extLst>
              </p:cNvPr>
              <p:cNvSpPr>
                <a:spLocks/>
              </p:cNvSpPr>
              <p:nvPr/>
            </p:nvSpPr>
            <p:spPr bwMode="auto">
              <a:xfrm>
                <a:off x="4606" y="2286"/>
                <a:ext cx="201" cy="37"/>
              </a:xfrm>
              <a:custGeom>
                <a:avLst/>
                <a:gdLst>
                  <a:gd name="T0" fmla="*/ 0 w 201"/>
                  <a:gd name="T1" fmla="*/ 0 h 37"/>
                  <a:gd name="T2" fmla="*/ 201 w 201"/>
                  <a:gd name="T3" fmla="*/ 35 h 37"/>
                  <a:gd name="T4" fmla="*/ 197 w 201"/>
                  <a:gd name="T5" fmla="*/ 37 h 37"/>
                  <a:gd name="T6" fmla="*/ 196 w 201"/>
                  <a:gd name="T7" fmla="*/ 37 h 37"/>
                  <a:gd name="T8" fmla="*/ 0 w 201"/>
                  <a:gd name="T9" fmla="*/ 3 h 37"/>
                  <a:gd name="T10" fmla="*/ 0 w 201"/>
                  <a:gd name="T11" fmla="*/ 1 h 37"/>
                  <a:gd name="T12" fmla="*/ 0 w 20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37">
                    <a:moveTo>
                      <a:pt x="0" y="0"/>
                    </a:moveTo>
                    <a:lnTo>
                      <a:pt x="201" y="35"/>
                    </a:lnTo>
                    <a:lnTo>
                      <a:pt x="197" y="37"/>
                    </a:lnTo>
                    <a:lnTo>
                      <a:pt x="196" y="37"/>
                    </a:lnTo>
                    <a:lnTo>
                      <a:pt x="0" y="3"/>
                    </a:lnTo>
                    <a:lnTo>
                      <a:pt x="0" y="1"/>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04" name="Freeform 364">
                <a:extLst>
                  <a:ext uri="{FF2B5EF4-FFF2-40B4-BE49-F238E27FC236}">
                    <a16:creationId xmlns:a16="http://schemas.microsoft.com/office/drawing/2014/main" id="{9B6E53C7-9CB0-4622-94A7-BB4CE668E31F}"/>
                  </a:ext>
                </a:extLst>
              </p:cNvPr>
              <p:cNvSpPr>
                <a:spLocks/>
              </p:cNvSpPr>
              <p:nvPr/>
            </p:nvSpPr>
            <p:spPr bwMode="auto">
              <a:xfrm>
                <a:off x="4606" y="2287"/>
                <a:ext cx="197" cy="37"/>
              </a:xfrm>
              <a:custGeom>
                <a:avLst/>
                <a:gdLst>
                  <a:gd name="T0" fmla="*/ 0 w 197"/>
                  <a:gd name="T1" fmla="*/ 0 h 37"/>
                  <a:gd name="T2" fmla="*/ 197 w 197"/>
                  <a:gd name="T3" fmla="*/ 36 h 37"/>
                  <a:gd name="T4" fmla="*/ 196 w 197"/>
                  <a:gd name="T5" fmla="*/ 36 h 37"/>
                  <a:gd name="T6" fmla="*/ 194 w 197"/>
                  <a:gd name="T7" fmla="*/ 37 h 37"/>
                  <a:gd name="T8" fmla="*/ 0 w 197"/>
                  <a:gd name="T9" fmla="*/ 4 h 37"/>
                  <a:gd name="T10" fmla="*/ 0 w 197"/>
                  <a:gd name="T11" fmla="*/ 2 h 37"/>
                  <a:gd name="T12" fmla="*/ 0 w 197"/>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37">
                    <a:moveTo>
                      <a:pt x="0" y="0"/>
                    </a:moveTo>
                    <a:lnTo>
                      <a:pt x="197" y="36"/>
                    </a:lnTo>
                    <a:lnTo>
                      <a:pt x="196" y="36"/>
                    </a:lnTo>
                    <a:lnTo>
                      <a:pt x="194" y="37"/>
                    </a:lnTo>
                    <a:lnTo>
                      <a:pt x="0" y="4"/>
                    </a:lnTo>
                    <a:lnTo>
                      <a:pt x="0" y="2"/>
                    </a:lnTo>
                    <a:lnTo>
                      <a:pt x="0"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05" name="Freeform 365">
                <a:extLst>
                  <a:ext uri="{FF2B5EF4-FFF2-40B4-BE49-F238E27FC236}">
                    <a16:creationId xmlns:a16="http://schemas.microsoft.com/office/drawing/2014/main" id="{2FDEE0DE-E3DF-4EF6-855F-78ED2F5C6BE5}"/>
                  </a:ext>
                </a:extLst>
              </p:cNvPr>
              <p:cNvSpPr>
                <a:spLocks/>
              </p:cNvSpPr>
              <p:nvPr/>
            </p:nvSpPr>
            <p:spPr bwMode="auto">
              <a:xfrm>
                <a:off x="4606" y="2289"/>
                <a:ext cx="196" cy="37"/>
              </a:xfrm>
              <a:custGeom>
                <a:avLst/>
                <a:gdLst>
                  <a:gd name="T0" fmla="*/ 0 w 196"/>
                  <a:gd name="T1" fmla="*/ 0 h 37"/>
                  <a:gd name="T2" fmla="*/ 196 w 196"/>
                  <a:gd name="T3" fmla="*/ 34 h 37"/>
                  <a:gd name="T4" fmla="*/ 194 w 196"/>
                  <a:gd name="T5" fmla="*/ 35 h 37"/>
                  <a:gd name="T6" fmla="*/ 191 w 196"/>
                  <a:gd name="T7" fmla="*/ 37 h 37"/>
                  <a:gd name="T8" fmla="*/ 0 w 196"/>
                  <a:gd name="T9" fmla="*/ 3 h 37"/>
                  <a:gd name="T10" fmla="*/ 0 w 196"/>
                  <a:gd name="T11" fmla="*/ 2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6" y="34"/>
                    </a:lnTo>
                    <a:lnTo>
                      <a:pt x="194" y="35"/>
                    </a:lnTo>
                    <a:lnTo>
                      <a:pt x="191" y="37"/>
                    </a:lnTo>
                    <a:lnTo>
                      <a:pt x="0" y="3"/>
                    </a:lnTo>
                    <a:lnTo>
                      <a:pt x="0" y="2"/>
                    </a:lnTo>
                    <a:lnTo>
                      <a:pt x="0" y="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06" name="Freeform 366">
                <a:extLst>
                  <a:ext uri="{FF2B5EF4-FFF2-40B4-BE49-F238E27FC236}">
                    <a16:creationId xmlns:a16="http://schemas.microsoft.com/office/drawing/2014/main" id="{1B083DF7-D5A4-4616-B50D-45246DA7166E}"/>
                  </a:ext>
                </a:extLst>
              </p:cNvPr>
              <p:cNvSpPr>
                <a:spLocks/>
              </p:cNvSpPr>
              <p:nvPr/>
            </p:nvSpPr>
            <p:spPr bwMode="auto">
              <a:xfrm>
                <a:off x="4606" y="2291"/>
                <a:ext cx="194" cy="37"/>
              </a:xfrm>
              <a:custGeom>
                <a:avLst/>
                <a:gdLst>
                  <a:gd name="T0" fmla="*/ 0 w 194"/>
                  <a:gd name="T1" fmla="*/ 0 h 37"/>
                  <a:gd name="T2" fmla="*/ 194 w 194"/>
                  <a:gd name="T3" fmla="*/ 33 h 37"/>
                  <a:gd name="T4" fmla="*/ 191 w 194"/>
                  <a:gd name="T5" fmla="*/ 35 h 37"/>
                  <a:gd name="T6" fmla="*/ 189 w 194"/>
                  <a:gd name="T7" fmla="*/ 37 h 37"/>
                  <a:gd name="T8" fmla="*/ 0 w 194"/>
                  <a:gd name="T9" fmla="*/ 3 h 37"/>
                  <a:gd name="T10" fmla="*/ 0 w 194"/>
                  <a:gd name="T11" fmla="*/ 1 h 37"/>
                  <a:gd name="T12" fmla="*/ 0 w 194"/>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 h="37">
                    <a:moveTo>
                      <a:pt x="0" y="0"/>
                    </a:moveTo>
                    <a:lnTo>
                      <a:pt x="194" y="33"/>
                    </a:lnTo>
                    <a:lnTo>
                      <a:pt x="191" y="35"/>
                    </a:lnTo>
                    <a:lnTo>
                      <a:pt x="189" y="37"/>
                    </a:lnTo>
                    <a:lnTo>
                      <a:pt x="0" y="3"/>
                    </a:lnTo>
                    <a:lnTo>
                      <a:pt x="0" y="1"/>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07" name="Freeform 367">
                <a:extLst>
                  <a:ext uri="{FF2B5EF4-FFF2-40B4-BE49-F238E27FC236}">
                    <a16:creationId xmlns:a16="http://schemas.microsoft.com/office/drawing/2014/main" id="{F36B95D3-4ED7-4A93-BF7A-039505316EE8}"/>
                  </a:ext>
                </a:extLst>
              </p:cNvPr>
              <p:cNvSpPr>
                <a:spLocks/>
              </p:cNvSpPr>
              <p:nvPr/>
            </p:nvSpPr>
            <p:spPr bwMode="auto">
              <a:xfrm>
                <a:off x="4606" y="2292"/>
                <a:ext cx="191" cy="37"/>
              </a:xfrm>
              <a:custGeom>
                <a:avLst/>
                <a:gdLst>
                  <a:gd name="T0" fmla="*/ 0 w 191"/>
                  <a:gd name="T1" fmla="*/ 0 h 37"/>
                  <a:gd name="T2" fmla="*/ 191 w 191"/>
                  <a:gd name="T3" fmla="*/ 34 h 37"/>
                  <a:gd name="T4" fmla="*/ 189 w 191"/>
                  <a:gd name="T5" fmla="*/ 36 h 37"/>
                  <a:gd name="T6" fmla="*/ 187 w 191"/>
                  <a:gd name="T7" fmla="*/ 37 h 37"/>
                  <a:gd name="T8" fmla="*/ 0 w 191"/>
                  <a:gd name="T9" fmla="*/ 4 h 37"/>
                  <a:gd name="T10" fmla="*/ 0 w 191"/>
                  <a:gd name="T11" fmla="*/ 2 h 37"/>
                  <a:gd name="T12" fmla="*/ 0 w 19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7">
                    <a:moveTo>
                      <a:pt x="0" y="0"/>
                    </a:moveTo>
                    <a:lnTo>
                      <a:pt x="191" y="34"/>
                    </a:lnTo>
                    <a:lnTo>
                      <a:pt x="189" y="36"/>
                    </a:lnTo>
                    <a:lnTo>
                      <a:pt x="187" y="37"/>
                    </a:lnTo>
                    <a:lnTo>
                      <a:pt x="0" y="4"/>
                    </a:lnTo>
                    <a:lnTo>
                      <a:pt x="0" y="2"/>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08" name="Freeform 368">
                <a:extLst>
                  <a:ext uri="{FF2B5EF4-FFF2-40B4-BE49-F238E27FC236}">
                    <a16:creationId xmlns:a16="http://schemas.microsoft.com/office/drawing/2014/main" id="{BFD0A07D-48F9-415D-AD3C-93120632667F}"/>
                  </a:ext>
                </a:extLst>
              </p:cNvPr>
              <p:cNvSpPr>
                <a:spLocks/>
              </p:cNvSpPr>
              <p:nvPr/>
            </p:nvSpPr>
            <p:spPr bwMode="auto">
              <a:xfrm>
                <a:off x="4606" y="2294"/>
                <a:ext cx="189" cy="35"/>
              </a:xfrm>
              <a:custGeom>
                <a:avLst/>
                <a:gdLst>
                  <a:gd name="T0" fmla="*/ 0 w 189"/>
                  <a:gd name="T1" fmla="*/ 0 h 35"/>
                  <a:gd name="T2" fmla="*/ 189 w 189"/>
                  <a:gd name="T3" fmla="*/ 34 h 35"/>
                  <a:gd name="T4" fmla="*/ 187 w 189"/>
                  <a:gd name="T5" fmla="*/ 35 h 35"/>
                  <a:gd name="T6" fmla="*/ 184 w 189"/>
                  <a:gd name="T7" fmla="*/ 35 h 35"/>
                  <a:gd name="T8" fmla="*/ 0 w 189"/>
                  <a:gd name="T9" fmla="*/ 3 h 35"/>
                  <a:gd name="T10" fmla="*/ 0 w 189"/>
                  <a:gd name="T11" fmla="*/ 2 h 35"/>
                  <a:gd name="T12" fmla="*/ 0 w 18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 h="35">
                    <a:moveTo>
                      <a:pt x="0" y="0"/>
                    </a:moveTo>
                    <a:lnTo>
                      <a:pt x="189" y="34"/>
                    </a:lnTo>
                    <a:lnTo>
                      <a:pt x="187" y="35"/>
                    </a:lnTo>
                    <a:lnTo>
                      <a:pt x="184" y="35"/>
                    </a:lnTo>
                    <a:lnTo>
                      <a:pt x="0" y="3"/>
                    </a:lnTo>
                    <a:lnTo>
                      <a:pt x="0" y="2"/>
                    </a:lnTo>
                    <a:lnTo>
                      <a:pt x="0" y="0"/>
                    </a:lnTo>
                    <a:close/>
                  </a:path>
                </a:pathLst>
              </a:custGeom>
              <a:solidFill>
                <a:srgbClr val="DA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09" name="Freeform 369">
                <a:extLst>
                  <a:ext uri="{FF2B5EF4-FFF2-40B4-BE49-F238E27FC236}">
                    <a16:creationId xmlns:a16="http://schemas.microsoft.com/office/drawing/2014/main" id="{897F4AF2-8F06-48DF-A4CC-58FCD7A40090}"/>
                  </a:ext>
                </a:extLst>
              </p:cNvPr>
              <p:cNvSpPr>
                <a:spLocks/>
              </p:cNvSpPr>
              <p:nvPr/>
            </p:nvSpPr>
            <p:spPr bwMode="auto">
              <a:xfrm>
                <a:off x="4606" y="2296"/>
                <a:ext cx="187" cy="35"/>
              </a:xfrm>
              <a:custGeom>
                <a:avLst/>
                <a:gdLst>
                  <a:gd name="T0" fmla="*/ 0 w 187"/>
                  <a:gd name="T1" fmla="*/ 0 h 35"/>
                  <a:gd name="T2" fmla="*/ 187 w 187"/>
                  <a:gd name="T3" fmla="*/ 33 h 35"/>
                  <a:gd name="T4" fmla="*/ 184 w 187"/>
                  <a:gd name="T5" fmla="*/ 33 h 35"/>
                  <a:gd name="T6" fmla="*/ 182 w 187"/>
                  <a:gd name="T7" fmla="*/ 35 h 35"/>
                  <a:gd name="T8" fmla="*/ 0 w 187"/>
                  <a:gd name="T9" fmla="*/ 3 h 35"/>
                  <a:gd name="T10" fmla="*/ 0 w 187"/>
                  <a:gd name="T11" fmla="*/ 1 h 35"/>
                  <a:gd name="T12" fmla="*/ 0 w 18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 h="35">
                    <a:moveTo>
                      <a:pt x="0" y="0"/>
                    </a:moveTo>
                    <a:lnTo>
                      <a:pt x="187" y="33"/>
                    </a:lnTo>
                    <a:lnTo>
                      <a:pt x="184" y="33"/>
                    </a:lnTo>
                    <a:lnTo>
                      <a:pt x="182" y="35"/>
                    </a:lnTo>
                    <a:lnTo>
                      <a:pt x="0" y="3"/>
                    </a:lnTo>
                    <a:lnTo>
                      <a:pt x="0" y="1"/>
                    </a:lnTo>
                    <a:lnTo>
                      <a:pt x="0" y="0"/>
                    </a:lnTo>
                    <a:close/>
                  </a:path>
                </a:pathLst>
              </a:custGeom>
              <a:solidFill>
                <a:srgbClr val="D8D8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10" name="Freeform 370">
                <a:extLst>
                  <a:ext uri="{FF2B5EF4-FFF2-40B4-BE49-F238E27FC236}">
                    <a16:creationId xmlns:a16="http://schemas.microsoft.com/office/drawing/2014/main" id="{478CC505-C4FB-4247-B3C4-AB89DD341A35}"/>
                  </a:ext>
                </a:extLst>
              </p:cNvPr>
              <p:cNvSpPr>
                <a:spLocks/>
              </p:cNvSpPr>
              <p:nvPr/>
            </p:nvSpPr>
            <p:spPr bwMode="auto">
              <a:xfrm>
                <a:off x="4606" y="2297"/>
                <a:ext cx="184" cy="36"/>
              </a:xfrm>
              <a:custGeom>
                <a:avLst/>
                <a:gdLst>
                  <a:gd name="T0" fmla="*/ 0 w 184"/>
                  <a:gd name="T1" fmla="*/ 0 h 36"/>
                  <a:gd name="T2" fmla="*/ 184 w 184"/>
                  <a:gd name="T3" fmla="*/ 32 h 36"/>
                  <a:gd name="T4" fmla="*/ 182 w 184"/>
                  <a:gd name="T5" fmla="*/ 34 h 36"/>
                  <a:gd name="T6" fmla="*/ 179 w 184"/>
                  <a:gd name="T7" fmla="*/ 36 h 36"/>
                  <a:gd name="T8" fmla="*/ 0 w 184"/>
                  <a:gd name="T9" fmla="*/ 4 h 36"/>
                  <a:gd name="T10" fmla="*/ 0 w 184"/>
                  <a:gd name="T11" fmla="*/ 2 h 36"/>
                  <a:gd name="T12" fmla="*/ 0 w 184"/>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6">
                    <a:moveTo>
                      <a:pt x="0" y="0"/>
                    </a:moveTo>
                    <a:lnTo>
                      <a:pt x="184" y="32"/>
                    </a:lnTo>
                    <a:lnTo>
                      <a:pt x="182" y="34"/>
                    </a:lnTo>
                    <a:lnTo>
                      <a:pt x="179" y="36"/>
                    </a:lnTo>
                    <a:lnTo>
                      <a:pt x="0" y="4"/>
                    </a:lnTo>
                    <a:lnTo>
                      <a:pt x="0" y="2"/>
                    </a:lnTo>
                    <a:lnTo>
                      <a:pt x="0" y="0"/>
                    </a:lnTo>
                    <a:close/>
                  </a:path>
                </a:pathLst>
              </a:custGeom>
              <a:solidFill>
                <a:srgbClr val="D7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11" name="Freeform 371">
                <a:extLst>
                  <a:ext uri="{FF2B5EF4-FFF2-40B4-BE49-F238E27FC236}">
                    <a16:creationId xmlns:a16="http://schemas.microsoft.com/office/drawing/2014/main" id="{48755B9F-8545-49CE-980B-A167DC2B3967}"/>
                  </a:ext>
                </a:extLst>
              </p:cNvPr>
              <p:cNvSpPr>
                <a:spLocks/>
              </p:cNvSpPr>
              <p:nvPr/>
            </p:nvSpPr>
            <p:spPr bwMode="auto">
              <a:xfrm>
                <a:off x="4606" y="2299"/>
                <a:ext cx="182" cy="36"/>
              </a:xfrm>
              <a:custGeom>
                <a:avLst/>
                <a:gdLst>
                  <a:gd name="T0" fmla="*/ 0 w 182"/>
                  <a:gd name="T1" fmla="*/ 0 h 36"/>
                  <a:gd name="T2" fmla="*/ 182 w 182"/>
                  <a:gd name="T3" fmla="*/ 32 h 36"/>
                  <a:gd name="T4" fmla="*/ 179 w 182"/>
                  <a:gd name="T5" fmla="*/ 34 h 36"/>
                  <a:gd name="T6" fmla="*/ 177 w 182"/>
                  <a:gd name="T7" fmla="*/ 36 h 36"/>
                  <a:gd name="T8" fmla="*/ 2 w 182"/>
                  <a:gd name="T9" fmla="*/ 3 h 36"/>
                  <a:gd name="T10" fmla="*/ 0 w 182"/>
                  <a:gd name="T11" fmla="*/ 2 h 36"/>
                  <a:gd name="T12" fmla="*/ 0 w 1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36">
                    <a:moveTo>
                      <a:pt x="0" y="0"/>
                    </a:moveTo>
                    <a:lnTo>
                      <a:pt x="182" y="32"/>
                    </a:lnTo>
                    <a:lnTo>
                      <a:pt x="179" y="34"/>
                    </a:lnTo>
                    <a:lnTo>
                      <a:pt x="177" y="36"/>
                    </a:lnTo>
                    <a:lnTo>
                      <a:pt x="2" y="3"/>
                    </a:lnTo>
                    <a:lnTo>
                      <a:pt x="0" y="2"/>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12" name="Freeform 372">
                <a:extLst>
                  <a:ext uri="{FF2B5EF4-FFF2-40B4-BE49-F238E27FC236}">
                    <a16:creationId xmlns:a16="http://schemas.microsoft.com/office/drawing/2014/main" id="{83DE37A5-147A-4300-A043-1B233925693C}"/>
                  </a:ext>
                </a:extLst>
              </p:cNvPr>
              <p:cNvSpPr>
                <a:spLocks/>
              </p:cNvSpPr>
              <p:nvPr/>
            </p:nvSpPr>
            <p:spPr bwMode="auto">
              <a:xfrm>
                <a:off x="4606" y="2301"/>
                <a:ext cx="179" cy="34"/>
              </a:xfrm>
              <a:custGeom>
                <a:avLst/>
                <a:gdLst>
                  <a:gd name="T0" fmla="*/ 0 w 179"/>
                  <a:gd name="T1" fmla="*/ 0 h 34"/>
                  <a:gd name="T2" fmla="*/ 179 w 179"/>
                  <a:gd name="T3" fmla="*/ 32 h 34"/>
                  <a:gd name="T4" fmla="*/ 177 w 179"/>
                  <a:gd name="T5" fmla="*/ 34 h 34"/>
                  <a:gd name="T6" fmla="*/ 174 w 179"/>
                  <a:gd name="T7" fmla="*/ 34 h 34"/>
                  <a:gd name="T8" fmla="*/ 2 w 179"/>
                  <a:gd name="T9" fmla="*/ 3 h 34"/>
                  <a:gd name="T10" fmla="*/ 2 w 179"/>
                  <a:gd name="T11" fmla="*/ 1 h 34"/>
                  <a:gd name="T12" fmla="*/ 0 w 17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4">
                    <a:moveTo>
                      <a:pt x="0" y="0"/>
                    </a:moveTo>
                    <a:lnTo>
                      <a:pt x="179" y="32"/>
                    </a:lnTo>
                    <a:lnTo>
                      <a:pt x="177" y="34"/>
                    </a:lnTo>
                    <a:lnTo>
                      <a:pt x="174" y="34"/>
                    </a:lnTo>
                    <a:lnTo>
                      <a:pt x="2" y="3"/>
                    </a:lnTo>
                    <a:lnTo>
                      <a:pt x="2" y="1"/>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13" name="Freeform 373">
                <a:extLst>
                  <a:ext uri="{FF2B5EF4-FFF2-40B4-BE49-F238E27FC236}">
                    <a16:creationId xmlns:a16="http://schemas.microsoft.com/office/drawing/2014/main" id="{CFDF26AB-DEF4-47B6-9295-6F7E8CD1F649}"/>
                  </a:ext>
                </a:extLst>
              </p:cNvPr>
              <p:cNvSpPr>
                <a:spLocks/>
              </p:cNvSpPr>
              <p:nvPr/>
            </p:nvSpPr>
            <p:spPr bwMode="auto">
              <a:xfrm>
                <a:off x="4608" y="2302"/>
                <a:ext cx="175" cy="34"/>
              </a:xfrm>
              <a:custGeom>
                <a:avLst/>
                <a:gdLst>
                  <a:gd name="T0" fmla="*/ 0 w 175"/>
                  <a:gd name="T1" fmla="*/ 0 h 34"/>
                  <a:gd name="T2" fmla="*/ 175 w 175"/>
                  <a:gd name="T3" fmla="*/ 33 h 34"/>
                  <a:gd name="T4" fmla="*/ 172 w 175"/>
                  <a:gd name="T5" fmla="*/ 33 h 34"/>
                  <a:gd name="T6" fmla="*/ 170 w 175"/>
                  <a:gd name="T7" fmla="*/ 34 h 34"/>
                  <a:gd name="T8" fmla="*/ 0 w 175"/>
                  <a:gd name="T9" fmla="*/ 4 h 34"/>
                  <a:gd name="T10" fmla="*/ 0 w 175"/>
                  <a:gd name="T11" fmla="*/ 2 h 34"/>
                  <a:gd name="T12" fmla="*/ 0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0" y="0"/>
                    </a:moveTo>
                    <a:lnTo>
                      <a:pt x="175" y="33"/>
                    </a:lnTo>
                    <a:lnTo>
                      <a:pt x="172" y="33"/>
                    </a:lnTo>
                    <a:lnTo>
                      <a:pt x="170" y="34"/>
                    </a:lnTo>
                    <a:lnTo>
                      <a:pt x="0" y="4"/>
                    </a:lnTo>
                    <a:lnTo>
                      <a:pt x="0" y="2"/>
                    </a:lnTo>
                    <a:lnTo>
                      <a:pt x="0" y="0"/>
                    </a:lnTo>
                    <a:close/>
                  </a:path>
                </a:pathLst>
              </a:custGeom>
              <a:solidFill>
                <a:srgbClr val="D4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14" name="Freeform 374">
                <a:extLst>
                  <a:ext uri="{FF2B5EF4-FFF2-40B4-BE49-F238E27FC236}">
                    <a16:creationId xmlns:a16="http://schemas.microsoft.com/office/drawing/2014/main" id="{22C5A11D-8D7B-4D46-AE79-A8BAB682B1C4}"/>
                  </a:ext>
                </a:extLst>
              </p:cNvPr>
              <p:cNvSpPr>
                <a:spLocks/>
              </p:cNvSpPr>
              <p:nvPr/>
            </p:nvSpPr>
            <p:spPr bwMode="auto">
              <a:xfrm>
                <a:off x="4608" y="2304"/>
                <a:ext cx="172" cy="34"/>
              </a:xfrm>
              <a:custGeom>
                <a:avLst/>
                <a:gdLst>
                  <a:gd name="T0" fmla="*/ 0 w 172"/>
                  <a:gd name="T1" fmla="*/ 0 h 34"/>
                  <a:gd name="T2" fmla="*/ 172 w 172"/>
                  <a:gd name="T3" fmla="*/ 31 h 34"/>
                  <a:gd name="T4" fmla="*/ 170 w 172"/>
                  <a:gd name="T5" fmla="*/ 32 h 34"/>
                  <a:gd name="T6" fmla="*/ 167 w 172"/>
                  <a:gd name="T7" fmla="*/ 34 h 34"/>
                  <a:gd name="T8" fmla="*/ 0 w 172"/>
                  <a:gd name="T9" fmla="*/ 3 h 34"/>
                  <a:gd name="T10" fmla="*/ 0 w 172"/>
                  <a:gd name="T11" fmla="*/ 2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72" y="31"/>
                    </a:lnTo>
                    <a:lnTo>
                      <a:pt x="170" y="32"/>
                    </a:lnTo>
                    <a:lnTo>
                      <a:pt x="167" y="34"/>
                    </a:lnTo>
                    <a:lnTo>
                      <a:pt x="0" y="3"/>
                    </a:lnTo>
                    <a:lnTo>
                      <a:pt x="0" y="2"/>
                    </a:lnTo>
                    <a:lnTo>
                      <a:pt x="0"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15" name="Freeform 375">
                <a:extLst>
                  <a:ext uri="{FF2B5EF4-FFF2-40B4-BE49-F238E27FC236}">
                    <a16:creationId xmlns:a16="http://schemas.microsoft.com/office/drawing/2014/main" id="{6E681013-1719-412B-ADD6-A3E14B5FC2A8}"/>
                  </a:ext>
                </a:extLst>
              </p:cNvPr>
              <p:cNvSpPr>
                <a:spLocks/>
              </p:cNvSpPr>
              <p:nvPr/>
            </p:nvSpPr>
            <p:spPr bwMode="auto">
              <a:xfrm>
                <a:off x="4608" y="2306"/>
                <a:ext cx="170" cy="34"/>
              </a:xfrm>
              <a:custGeom>
                <a:avLst/>
                <a:gdLst>
                  <a:gd name="T0" fmla="*/ 0 w 170"/>
                  <a:gd name="T1" fmla="*/ 0 h 34"/>
                  <a:gd name="T2" fmla="*/ 170 w 170"/>
                  <a:gd name="T3" fmla="*/ 30 h 34"/>
                  <a:gd name="T4" fmla="*/ 167 w 170"/>
                  <a:gd name="T5" fmla="*/ 32 h 34"/>
                  <a:gd name="T6" fmla="*/ 165 w 170"/>
                  <a:gd name="T7" fmla="*/ 34 h 34"/>
                  <a:gd name="T8" fmla="*/ 0 w 170"/>
                  <a:gd name="T9" fmla="*/ 3 h 34"/>
                  <a:gd name="T10" fmla="*/ 0 w 170"/>
                  <a:gd name="T11" fmla="*/ 1 h 34"/>
                  <a:gd name="T12" fmla="*/ 0 w 170"/>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34">
                    <a:moveTo>
                      <a:pt x="0" y="0"/>
                    </a:moveTo>
                    <a:lnTo>
                      <a:pt x="170" y="30"/>
                    </a:lnTo>
                    <a:lnTo>
                      <a:pt x="167" y="32"/>
                    </a:lnTo>
                    <a:lnTo>
                      <a:pt x="165" y="34"/>
                    </a:lnTo>
                    <a:lnTo>
                      <a:pt x="0" y="3"/>
                    </a:lnTo>
                    <a:lnTo>
                      <a:pt x="0" y="1"/>
                    </a:lnTo>
                    <a:lnTo>
                      <a:pt x="0" y="0"/>
                    </a:lnTo>
                    <a:close/>
                  </a:path>
                </a:pathLst>
              </a:custGeom>
              <a:solidFill>
                <a:srgbClr val="D1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16" name="Freeform 376">
                <a:extLst>
                  <a:ext uri="{FF2B5EF4-FFF2-40B4-BE49-F238E27FC236}">
                    <a16:creationId xmlns:a16="http://schemas.microsoft.com/office/drawing/2014/main" id="{69C48829-4AAC-4E4E-8999-7A8AB11FDC99}"/>
                  </a:ext>
                </a:extLst>
              </p:cNvPr>
              <p:cNvSpPr>
                <a:spLocks/>
              </p:cNvSpPr>
              <p:nvPr/>
            </p:nvSpPr>
            <p:spPr bwMode="auto">
              <a:xfrm>
                <a:off x="4608" y="2307"/>
                <a:ext cx="167" cy="33"/>
              </a:xfrm>
              <a:custGeom>
                <a:avLst/>
                <a:gdLst>
                  <a:gd name="T0" fmla="*/ 0 w 167"/>
                  <a:gd name="T1" fmla="*/ 0 h 33"/>
                  <a:gd name="T2" fmla="*/ 167 w 167"/>
                  <a:gd name="T3" fmla="*/ 31 h 33"/>
                  <a:gd name="T4" fmla="*/ 165 w 167"/>
                  <a:gd name="T5" fmla="*/ 33 h 33"/>
                  <a:gd name="T6" fmla="*/ 162 w 167"/>
                  <a:gd name="T7" fmla="*/ 33 h 33"/>
                  <a:gd name="T8" fmla="*/ 1 w 167"/>
                  <a:gd name="T9" fmla="*/ 6 h 33"/>
                  <a:gd name="T10" fmla="*/ 0 w 167"/>
                  <a:gd name="T11" fmla="*/ 2 h 33"/>
                  <a:gd name="T12" fmla="*/ 0 w 16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33">
                    <a:moveTo>
                      <a:pt x="0" y="0"/>
                    </a:moveTo>
                    <a:lnTo>
                      <a:pt x="167" y="31"/>
                    </a:lnTo>
                    <a:lnTo>
                      <a:pt x="165" y="33"/>
                    </a:lnTo>
                    <a:lnTo>
                      <a:pt x="162" y="33"/>
                    </a:lnTo>
                    <a:lnTo>
                      <a:pt x="1" y="6"/>
                    </a:lnTo>
                    <a:lnTo>
                      <a:pt x="0" y="2"/>
                    </a:lnTo>
                    <a:lnTo>
                      <a:pt x="0" y="0"/>
                    </a:lnTo>
                    <a:close/>
                  </a:path>
                </a:pathLst>
              </a:custGeom>
              <a:solidFill>
                <a:srgbClr val="D0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17" name="Freeform 377">
                <a:extLst>
                  <a:ext uri="{FF2B5EF4-FFF2-40B4-BE49-F238E27FC236}">
                    <a16:creationId xmlns:a16="http://schemas.microsoft.com/office/drawing/2014/main" id="{B277210A-BBFC-43DA-80CB-8C2270C36CE0}"/>
                  </a:ext>
                </a:extLst>
              </p:cNvPr>
              <p:cNvSpPr>
                <a:spLocks/>
              </p:cNvSpPr>
              <p:nvPr/>
            </p:nvSpPr>
            <p:spPr bwMode="auto">
              <a:xfrm>
                <a:off x="4608" y="2309"/>
                <a:ext cx="165" cy="32"/>
              </a:xfrm>
              <a:custGeom>
                <a:avLst/>
                <a:gdLst>
                  <a:gd name="T0" fmla="*/ 0 w 165"/>
                  <a:gd name="T1" fmla="*/ 0 h 32"/>
                  <a:gd name="T2" fmla="*/ 165 w 165"/>
                  <a:gd name="T3" fmla="*/ 31 h 32"/>
                  <a:gd name="T4" fmla="*/ 162 w 165"/>
                  <a:gd name="T5" fmla="*/ 31 h 32"/>
                  <a:gd name="T6" fmla="*/ 160 w 165"/>
                  <a:gd name="T7" fmla="*/ 32 h 32"/>
                  <a:gd name="T8" fmla="*/ 1 w 165"/>
                  <a:gd name="T9" fmla="*/ 5 h 32"/>
                  <a:gd name="T10" fmla="*/ 1 w 165"/>
                  <a:gd name="T11" fmla="*/ 4 h 32"/>
                  <a:gd name="T12" fmla="*/ 0 w 165"/>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32">
                    <a:moveTo>
                      <a:pt x="0" y="0"/>
                    </a:moveTo>
                    <a:lnTo>
                      <a:pt x="165" y="31"/>
                    </a:lnTo>
                    <a:lnTo>
                      <a:pt x="162" y="31"/>
                    </a:lnTo>
                    <a:lnTo>
                      <a:pt x="160" y="32"/>
                    </a:lnTo>
                    <a:lnTo>
                      <a:pt x="1" y="5"/>
                    </a:lnTo>
                    <a:lnTo>
                      <a:pt x="1" y="4"/>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18" name="Freeform 378">
                <a:extLst>
                  <a:ext uri="{FF2B5EF4-FFF2-40B4-BE49-F238E27FC236}">
                    <a16:creationId xmlns:a16="http://schemas.microsoft.com/office/drawing/2014/main" id="{B3F1767B-C91B-4478-AF97-02905E929EA4}"/>
                  </a:ext>
                </a:extLst>
              </p:cNvPr>
              <p:cNvSpPr>
                <a:spLocks/>
              </p:cNvSpPr>
              <p:nvPr/>
            </p:nvSpPr>
            <p:spPr bwMode="auto">
              <a:xfrm>
                <a:off x="4609" y="2313"/>
                <a:ext cx="161" cy="30"/>
              </a:xfrm>
              <a:custGeom>
                <a:avLst/>
                <a:gdLst>
                  <a:gd name="T0" fmla="*/ 0 w 161"/>
                  <a:gd name="T1" fmla="*/ 0 h 30"/>
                  <a:gd name="T2" fmla="*/ 161 w 161"/>
                  <a:gd name="T3" fmla="*/ 27 h 30"/>
                  <a:gd name="T4" fmla="*/ 159 w 161"/>
                  <a:gd name="T5" fmla="*/ 28 h 30"/>
                  <a:gd name="T6" fmla="*/ 156 w 161"/>
                  <a:gd name="T7" fmla="*/ 30 h 30"/>
                  <a:gd name="T8" fmla="*/ 0 w 161"/>
                  <a:gd name="T9" fmla="*/ 3 h 30"/>
                  <a:gd name="T10" fmla="*/ 0 w 161"/>
                  <a:gd name="T11" fmla="*/ 1 h 30"/>
                  <a:gd name="T12" fmla="*/ 0 w 16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30">
                    <a:moveTo>
                      <a:pt x="0" y="0"/>
                    </a:moveTo>
                    <a:lnTo>
                      <a:pt x="161" y="27"/>
                    </a:lnTo>
                    <a:lnTo>
                      <a:pt x="159" y="28"/>
                    </a:lnTo>
                    <a:lnTo>
                      <a:pt x="156" y="30"/>
                    </a:lnTo>
                    <a:lnTo>
                      <a:pt x="0" y="3"/>
                    </a:lnTo>
                    <a:lnTo>
                      <a:pt x="0" y="1"/>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19" name="Freeform 379">
                <a:extLst>
                  <a:ext uri="{FF2B5EF4-FFF2-40B4-BE49-F238E27FC236}">
                    <a16:creationId xmlns:a16="http://schemas.microsoft.com/office/drawing/2014/main" id="{C31E861E-FB22-46A2-AFD4-5CDC929270DD}"/>
                  </a:ext>
                </a:extLst>
              </p:cNvPr>
              <p:cNvSpPr>
                <a:spLocks/>
              </p:cNvSpPr>
              <p:nvPr/>
            </p:nvSpPr>
            <p:spPr bwMode="auto">
              <a:xfrm>
                <a:off x="4609" y="2314"/>
                <a:ext cx="159" cy="31"/>
              </a:xfrm>
              <a:custGeom>
                <a:avLst/>
                <a:gdLst>
                  <a:gd name="T0" fmla="*/ 0 w 159"/>
                  <a:gd name="T1" fmla="*/ 0 h 31"/>
                  <a:gd name="T2" fmla="*/ 159 w 159"/>
                  <a:gd name="T3" fmla="*/ 27 h 31"/>
                  <a:gd name="T4" fmla="*/ 156 w 159"/>
                  <a:gd name="T5" fmla="*/ 29 h 31"/>
                  <a:gd name="T6" fmla="*/ 152 w 159"/>
                  <a:gd name="T7" fmla="*/ 31 h 31"/>
                  <a:gd name="T8" fmla="*/ 0 w 159"/>
                  <a:gd name="T9" fmla="*/ 4 h 31"/>
                  <a:gd name="T10" fmla="*/ 0 w 159"/>
                  <a:gd name="T11" fmla="*/ 2 h 31"/>
                  <a:gd name="T12" fmla="*/ 0 w 159"/>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1">
                    <a:moveTo>
                      <a:pt x="0" y="0"/>
                    </a:moveTo>
                    <a:lnTo>
                      <a:pt x="159" y="27"/>
                    </a:lnTo>
                    <a:lnTo>
                      <a:pt x="156" y="29"/>
                    </a:lnTo>
                    <a:lnTo>
                      <a:pt x="152" y="31"/>
                    </a:lnTo>
                    <a:lnTo>
                      <a:pt x="0" y="4"/>
                    </a:lnTo>
                    <a:lnTo>
                      <a:pt x="0" y="2"/>
                    </a:lnTo>
                    <a:lnTo>
                      <a:pt x="0" y="0"/>
                    </a:lnTo>
                    <a:close/>
                  </a:path>
                </a:pathLst>
              </a:custGeom>
              <a:solidFill>
                <a:srgbClr val="CEC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0" name="Freeform 380">
                <a:extLst>
                  <a:ext uri="{FF2B5EF4-FFF2-40B4-BE49-F238E27FC236}">
                    <a16:creationId xmlns:a16="http://schemas.microsoft.com/office/drawing/2014/main" id="{F7FF476A-8614-4AE9-BDEC-36705B9CFE89}"/>
                  </a:ext>
                </a:extLst>
              </p:cNvPr>
              <p:cNvSpPr>
                <a:spLocks/>
              </p:cNvSpPr>
              <p:nvPr/>
            </p:nvSpPr>
            <p:spPr bwMode="auto">
              <a:xfrm>
                <a:off x="4609" y="2316"/>
                <a:ext cx="156" cy="29"/>
              </a:xfrm>
              <a:custGeom>
                <a:avLst/>
                <a:gdLst>
                  <a:gd name="T0" fmla="*/ 0 w 156"/>
                  <a:gd name="T1" fmla="*/ 0 h 29"/>
                  <a:gd name="T2" fmla="*/ 156 w 156"/>
                  <a:gd name="T3" fmla="*/ 27 h 29"/>
                  <a:gd name="T4" fmla="*/ 152 w 156"/>
                  <a:gd name="T5" fmla="*/ 29 h 29"/>
                  <a:gd name="T6" fmla="*/ 151 w 156"/>
                  <a:gd name="T7" fmla="*/ 29 h 29"/>
                  <a:gd name="T8" fmla="*/ 2 w 156"/>
                  <a:gd name="T9" fmla="*/ 3 h 29"/>
                  <a:gd name="T10" fmla="*/ 0 w 156"/>
                  <a:gd name="T11" fmla="*/ 2 h 29"/>
                  <a:gd name="T12" fmla="*/ 0 w 156"/>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29">
                    <a:moveTo>
                      <a:pt x="0" y="0"/>
                    </a:moveTo>
                    <a:lnTo>
                      <a:pt x="156" y="27"/>
                    </a:lnTo>
                    <a:lnTo>
                      <a:pt x="152" y="29"/>
                    </a:lnTo>
                    <a:lnTo>
                      <a:pt x="151" y="29"/>
                    </a:lnTo>
                    <a:lnTo>
                      <a:pt x="2" y="3"/>
                    </a:lnTo>
                    <a:lnTo>
                      <a:pt x="0" y="2"/>
                    </a:lnTo>
                    <a:lnTo>
                      <a:pt x="0" y="0"/>
                    </a:lnTo>
                    <a:close/>
                  </a:path>
                </a:pathLst>
              </a:custGeom>
              <a:solidFill>
                <a:srgbClr val="CDC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1" name="Freeform 381">
                <a:extLst>
                  <a:ext uri="{FF2B5EF4-FFF2-40B4-BE49-F238E27FC236}">
                    <a16:creationId xmlns:a16="http://schemas.microsoft.com/office/drawing/2014/main" id="{0A16F9CA-DDCE-41DF-9A69-386C7B5467DD}"/>
                  </a:ext>
                </a:extLst>
              </p:cNvPr>
              <p:cNvSpPr>
                <a:spLocks/>
              </p:cNvSpPr>
              <p:nvPr/>
            </p:nvSpPr>
            <p:spPr bwMode="auto">
              <a:xfrm>
                <a:off x="4609" y="2318"/>
                <a:ext cx="152" cy="28"/>
              </a:xfrm>
              <a:custGeom>
                <a:avLst/>
                <a:gdLst>
                  <a:gd name="T0" fmla="*/ 0 w 152"/>
                  <a:gd name="T1" fmla="*/ 0 h 28"/>
                  <a:gd name="T2" fmla="*/ 152 w 152"/>
                  <a:gd name="T3" fmla="*/ 27 h 28"/>
                  <a:gd name="T4" fmla="*/ 151 w 152"/>
                  <a:gd name="T5" fmla="*/ 27 h 28"/>
                  <a:gd name="T6" fmla="*/ 147 w 152"/>
                  <a:gd name="T7" fmla="*/ 28 h 28"/>
                  <a:gd name="T8" fmla="*/ 2 w 152"/>
                  <a:gd name="T9" fmla="*/ 3 h 28"/>
                  <a:gd name="T10" fmla="*/ 2 w 152"/>
                  <a:gd name="T11" fmla="*/ 1 h 28"/>
                  <a:gd name="T12" fmla="*/ 0 w 15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28">
                    <a:moveTo>
                      <a:pt x="0" y="0"/>
                    </a:moveTo>
                    <a:lnTo>
                      <a:pt x="152" y="27"/>
                    </a:lnTo>
                    <a:lnTo>
                      <a:pt x="151" y="27"/>
                    </a:lnTo>
                    <a:lnTo>
                      <a:pt x="147" y="28"/>
                    </a:lnTo>
                    <a:lnTo>
                      <a:pt x="2" y="3"/>
                    </a:lnTo>
                    <a:lnTo>
                      <a:pt x="2"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2" name="Freeform 382">
                <a:extLst>
                  <a:ext uri="{FF2B5EF4-FFF2-40B4-BE49-F238E27FC236}">
                    <a16:creationId xmlns:a16="http://schemas.microsoft.com/office/drawing/2014/main" id="{E072818C-F1C6-4F0B-B554-92C0D083D72C}"/>
                  </a:ext>
                </a:extLst>
              </p:cNvPr>
              <p:cNvSpPr>
                <a:spLocks/>
              </p:cNvSpPr>
              <p:nvPr/>
            </p:nvSpPr>
            <p:spPr bwMode="auto">
              <a:xfrm>
                <a:off x="4611" y="2319"/>
                <a:ext cx="149" cy="29"/>
              </a:xfrm>
              <a:custGeom>
                <a:avLst/>
                <a:gdLst>
                  <a:gd name="T0" fmla="*/ 0 w 149"/>
                  <a:gd name="T1" fmla="*/ 0 h 29"/>
                  <a:gd name="T2" fmla="*/ 149 w 149"/>
                  <a:gd name="T3" fmla="*/ 26 h 29"/>
                  <a:gd name="T4" fmla="*/ 145 w 149"/>
                  <a:gd name="T5" fmla="*/ 27 h 29"/>
                  <a:gd name="T6" fmla="*/ 142 w 149"/>
                  <a:gd name="T7" fmla="*/ 29 h 29"/>
                  <a:gd name="T8" fmla="*/ 0 w 149"/>
                  <a:gd name="T9" fmla="*/ 4 h 29"/>
                  <a:gd name="T10" fmla="*/ 0 w 149"/>
                  <a:gd name="T11" fmla="*/ 2 h 29"/>
                  <a:gd name="T12" fmla="*/ 0 w 149"/>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29">
                    <a:moveTo>
                      <a:pt x="0" y="0"/>
                    </a:moveTo>
                    <a:lnTo>
                      <a:pt x="149" y="26"/>
                    </a:lnTo>
                    <a:lnTo>
                      <a:pt x="145" y="27"/>
                    </a:lnTo>
                    <a:lnTo>
                      <a:pt x="142" y="29"/>
                    </a:lnTo>
                    <a:lnTo>
                      <a:pt x="0" y="4"/>
                    </a:lnTo>
                    <a:lnTo>
                      <a:pt x="0" y="2"/>
                    </a:lnTo>
                    <a:lnTo>
                      <a:pt x="0" y="0"/>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3" name="Freeform 383">
                <a:extLst>
                  <a:ext uri="{FF2B5EF4-FFF2-40B4-BE49-F238E27FC236}">
                    <a16:creationId xmlns:a16="http://schemas.microsoft.com/office/drawing/2014/main" id="{AE10F8D8-506B-4ACD-811F-3A6E44366FF3}"/>
                  </a:ext>
                </a:extLst>
              </p:cNvPr>
              <p:cNvSpPr>
                <a:spLocks/>
              </p:cNvSpPr>
              <p:nvPr/>
            </p:nvSpPr>
            <p:spPr bwMode="auto">
              <a:xfrm>
                <a:off x="4611" y="2321"/>
                <a:ext cx="145" cy="27"/>
              </a:xfrm>
              <a:custGeom>
                <a:avLst/>
                <a:gdLst>
                  <a:gd name="T0" fmla="*/ 0 w 145"/>
                  <a:gd name="T1" fmla="*/ 0 h 27"/>
                  <a:gd name="T2" fmla="*/ 145 w 145"/>
                  <a:gd name="T3" fmla="*/ 25 h 27"/>
                  <a:gd name="T4" fmla="*/ 142 w 145"/>
                  <a:gd name="T5" fmla="*/ 27 h 27"/>
                  <a:gd name="T6" fmla="*/ 140 w 145"/>
                  <a:gd name="T7" fmla="*/ 27 h 27"/>
                  <a:gd name="T8" fmla="*/ 2 w 145"/>
                  <a:gd name="T9" fmla="*/ 3 h 27"/>
                  <a:gd name="T10" fmla="*/ 0 w 145"/>
                  <a:gd name="T11" fmla="*/ 2 h 27"/>
                  <a:gd name="T12" fmla="*/ 0 w 14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7">
                    <a:moveTo>
                      <a:pt x="0" y="0"/>
                    </a:moveTo>
                    <a:lnTo>
                      <a:pt x="145" y="25"/>
                    </a:lnTo>
                    <a:lnTo>
                      <a:pt x="142" y="27"/>
                    </a:lnTo>
                    <a:lnTo>
                      <a:pt x="140" y="27"/>
                    </a:lnTo>
                    <a:lnTo>
                      <a:pt x="2" y="3"/>
                    </a:lnTo>
                    <a:lnTo>
                      <a:pt x="0" y="2"/>
                    </a:lnTo>
                    <a:lnTo>
                      <a:pt x="0"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4" name="Freeform 384">
                <a:extLst>
                  <a:ext uri="{FF2B5EF4-FFF2-40B4-BE49-F238E27FC236}">
                    <a16:creationId xmlns:a16="http://schemas.microsoft.com/office/drawing/2014/main" id="{3F736F47-C247-48F8-8568-F099EB6D47D1}"/>
                  </a:ext>
                </a:extLst>
              </p:cNvPr>
              <p:cNvSpPr>
                <a:spLocks/>
              </p:cNvSpPr>
              <p:nvPr/>
            </p:nvSpPr>
            <p:spPr bwMode="auto">
              <a:xfrm>
                <a:off x="4611" y="2323"/>
                <a:ext cx="142" cy="27"/>
              </a:xfrm>
              <a:custGeom>
                <a:avLst/>
                <a:gdLst>
                  <a:gd name="T0" fmla="*/ 0 w 142"/>
                  <a:gd name="T1" fmla="*/ 0 h 27"/>
                  <a:gd name="T2" fmla="*/ 142 w 142"/>
                  <a:gd name="T3" fmla="*/ 25 h 27"/>
                  <a:gd name="T4" fmla="*/ 140 w 142"/>
                  <a:gd name="T5" fmla="*/ 25 h 27"/>
                  <a:gd name="T6" fmla="*/ 137 w 142"/>
                  <a:gd name="T7" fmla="*/ 27 h 27"/>
                  <a:gd name="T8" fmla="*/ 2 w 142"/>
                  <a:gd name="T9" fmla="*/ 3 h 27"/>
                  <a:gd name="T10" fmla="*/ 2 w 142"/>
                  <a:gd name="T11" fmla="*/ 1 h 27"/>
                  <a:gd name="T12" fmla="*/ 0 w 14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27">
                    <a:moveTo>
                      <a:pt x="0" y="0"/>
                    </a:moveTo>
                    <a:lnTo>
                      <a:pt x="142" y="25"/>
                    </a:lnTo>
                    <a:lnTo>
                      <a:pt x="140" y="25"/>
                    </a:lnTo>
                    <a:lnTo>
                      <a:pt x="137" y="27"/>
                    </a:lnTo>
                    <a:lnTo>
                      <a:pt x="2" y="3"/>
                    </a:lnTo>
                    <a:lnTo>
                      <a:pt x="2" y="1"/>
                    </a:lnTo>
                    <a:lnTo>
                      <a:pt x="0" y="0"/>
                    </a:lnTo>
                    <a:close/>
                  </a:path>
                </a:pathLst>
              </a:custGeom>
              <a:solidFill>
                <a:srgbClr val="BDB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5" name="Freeform 385">
                <a:extLst>
                  <a:ext uri="{FF2B5EF4-FFF2-40B4-BE49-F238E27FC236}">
                    <a16:creationId xmlns:a16="http://schemas.microsoft.com/office/drawing/2014/main" id="{50B51855-A3E9-4D0E-BBFA-9F1CC2184094}"/>
                  </a:ext>
                </a:extLst>
              </p:cNvPr>
              <p:cNvSpPr>
                <a:spLocks/>
              </p:cNvSpPr>
              <p:nvPr/>
            </p:nvSpPr>
            <p:spPr bwMode="auto">
              <a:xfrm>
                <a:off x="4613" y="2324"/>
                <a:ext cx="138" cy="27"/>
              </a:xfrm>
              <a:custGeom>
                <a:avLst/>
                <a:gdLst>
                  <a:gd name="T0" fmla="*/ 0 w 138"/>
                  <a:gd name="T1" fmla="*/ 0 h 27"/>
                  <a:gd name="T2" fmla="*/ 138 w 138"/>
                  <a:gd name="T3" fmla="*/ 24 h 27"/>
                  <a:gd name="T4" fmla="*/ 135 w 138"/>
                  <a:gd name="T5" fmla="*/ 26 h 27"/>
                  <a:gd name="T6" fmla="*/ 131 w 138"/>
                  <a:gd name="T7" fmla="*/ 27 h 27"/>
                  <a:gd name="T8" fmla="*/ 1 w 138"/>
                  <a:gd name="T9" fmla="*/ 4 h 27"/>
                  <a:gd name="T10" fmla="*/ 0 w 138"/>
                  <a:gd name="T11" fmla="*/ 2 h 27"/>
                  <a:gd name="T12" fmla="*/ 0 w 138"/>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27">
                    <a:moveTo>
                      <a:pt x="0" y="0"/>
                    </a:moveTo>
                    <a:lnTo>
                      <a:pt x="138" y="24"/>
                    </a:lnTo>
                    <a:lnTo>
                      <a:pt x="135" y="26"/>
                    </a:lnTo>
                    <a:lnTo>
                      <a:pt x="131" y="27"/>
                    </a:lnTo>
                    <a:lnTo>
                      <a:pt x="1" y="4"/>
                    </a:lnTo>
                    <a:lnTo>
                      <a:pt x="0" y="2"/>
                    </a:lnTo>
                    <a:lnTo>
                      <a:pt x="0" y="0"/>
                    </a:lnTo>
                    <a:close/>
                  </a:path>
                </a:pathLst>
              </a:custGeom>
              <a:solidFill>
                <a:srgbClr val="B8B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6" name="Freeform 386">
                <a:extLst>
                  <a:ext uri="{FF2B5EF4-FFF2-40B4-BE49-F238E27FC236}">
                    <a16:creationId xmlns:a16="http://schemas.microsoft.com/office/drawing/2014/main" id="{2F13811D-E374-4FF4-9468-4D41C9DC6ECC}"/>
                  </a:ext>
                </a:extLst>
              </p:cNvPr>
              <p:cNvSpPr>
                <a:spLocks/>
              </p:cNvSpPr>
              <p:nvPr/>
            </p:nvSpPr>
            <p:spPr bwMode="auto">
              <a:xfrm>
                <a:off x="4613" y="2326"/>
                <a:ext cx="135" cy="27"/>
              </a:xfrm>
              <a:custGeom>
                <a:avLst/>
                <a:gdLst>
                  <a:gd name="T0" fmla="*/ 0 w 135"/>
                  <a:gd name="T1" fmla="*/ 0 h 27"/>
                  <a:gd name="T2" fmla="*/ 135 w 135"/>
                  <a:gd name="T3" fmla="*/ 24 h 27"/>
                  <a:gd name="T4" fmla="*/ 131 w 135"/>
                  <a:gd name="T5" fmla="*/ 25 h 27"/>
                  <a:gd name="T6" fmla="*/ 130 w 135"/>
                  <a:gd name="T7" fmla="*/ 27 h 27"/>
                  <a:gd name="T8" fmla="*/ 1 w 135"/>
                  <a:gd name="T9" fmla="*/ 3 h 27"/>
                  <a:gd name="T10" fmla="*/ 1 w 135"/>
                  <a:gd name="T11" fmla="*/ 2 h 27"/>
                  <a:gd name="T12" fmla="*/ 0 w 13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27">
                    <a:moveTo>
                      <a:pt x="0" y="0"/>
                    </a:moveTo>
                    <a:lnTo>
                      <a:pt x="135" y="24"/>
                    </a:lnTo>
                    <a:lnTo>
                      <a:pt x="131" y="25"/>
                    </a:lnTo>
                    <a:lnTo>
                      <a:pt x="130" y="27"/>
                    </a:lnTo>
                    <a:lnTo>
                      <a:pt x="1" y="3"/>
                    </a:lnTo>
                    <a:lnTo>
                      <a:pt x="1" y="2"/>
                    </a:lnTo>
                    <a:lnTo>
                      <a:pt x="0" y="0"/>
                    </a:lnTo>
                    <a:close/>
                  </a:path>
                </a:pathLst>
              </a:custGeom>
              <a:solidFill>
                <a:srgbClr val="AE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7" name="Freeform 387">
                <a:extLst>
                  <a:ext uri="{FF2B5EF4-FFF2-40B4-BE49-F238E27FC236}">
                    <a16:creationId xmlns:a16="http://schemas.microsoft.com/office/drawing/2014/main" id="{5AFCF866-07EA-4A03-A76C-C601C582218F}"/>
                  </a:ext>
                </a:extLst>
              </p:cNvPr>
              <p:cNvSpPr>
                <a:spLocks/>
              </p:cNvSpPr>
              <p:nvPr/>
            </p:nvSpPr>
            <p:spPr bwMode="auto">
              <a:xfrm>
                <a:off x="4614" y="2328"/>
                <a:ext cx="130" cy="25"/>
              </a:xfrm>
              <a:custGeom>
                <a:avLst/>
                <a:gdLst>
                  <a:gd name="T0" fmla="*/ 0 w 130"/>
                  <a:gd name="T1" fmla="*/ 0 h 25"/>
                  <a:gd name="T2" fmla="*/ 130 w 130"/>
                  <a:gd name="T3" fmla="*/ 23 h 25"/>
                  <a:gd name="T4" fmla="*/ 129 w 130"/>
                  <a:gd name="T5" fmla="*/ 25 h 25"/>
                  <a:gd name="T6" fmla="*/ 125 w 130"/>
                  <a:gd name="T7" fmla="*/ 25 h 25"/>
                  <a:gd name="T8" fmla="*/ 2 w 130"/>
                  <a:gd name="T9" fmla="*/ 3 h 25"/>
                  <a:gd name="T10" fmla="*/ 0 w 130"/>
                  <a:gd name="T11" fmla="*/ 1 h 25"/>
                  <a:gd name="T12" fmla="*/ 0 w 13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5">
                    <a:moveTo>
                      <a:pt x="0" y="0"/>
                    </a:moveTo>
                    <a:lnTo>
                      <a:pt x="130" y="23"/>
                    </a:lnTo>
                    <a:lnTo>
                      <a:pt x="129" y="25"/>
                    </a:lnTo>
                    <a:lnTo>
                      <a:pt x="125" y="25"/>
                    </a:lnTo>
                    <a:lnTo>
                      <a:pt x="2" y="3"/>
                    </a:lnTo>
                    <a:lnTo>
                      <a:pt x="0" y="1"/>
                    </a:lnTo>
                    <a:lnTo>
                      <a:pt x="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8" name="Freeform 388">
                <a:extLst>
                  <a:ext uri="{FF2B5EF4-FFF2-40B4-BE49-F238E27FC236}">
                    <a16:creationId xmlns:a16="http://schemas.microsoft.com/office/drawing/2014/main" id="{2793BA57-5EBB-4C93-BE46-98C3C455C4B9}"/>
                  </a:ext>
                </a:extLst>
              </p:cNvPr>
              <p:cNvSpPr>
                <a:spLocks/>
              </p:cNvSpPr>
              <p:nvPr/>
            </p:nvSpPr>
            <p:spPr bwMode="auto">
              <a:xfrm>
                <a:off x="4614" y="2329"/>
                <a:ext cx="129" cy="26"/>
              </a:xfrm>
              <a:custGeom>
                <a:avLst/>
                <a:gdLst>
                  <a:gd name="T0" fmla="*/ 0 w 129"/>
                  <a:gd name="T1" fmla="*/ 0 h 26"/>
                  <a:gd name="T2" fmla="*/ 129 w 129"/>
                  <a:gd name="T3" fmla="*/ 24 h 26"/>
                  <a:gd name="T4" fmla="*/ 125 w 129"/>
                  <a:gd name="T5" fmla="*/ 24 h 26"/>
                  <a:gd name="T6" fmla="*/ 122 w 129"/>
                  <a:gd name="T7" fmla="*/ 26 h 26"/>
                  <a:gd name="T8" fmla="*/ 2 w 129"/>
                  <a:gd name="T9" fmla="*/ 6 h 26"/>
                  <a:gd name="T10" fmla="*/ 2 w 129"/>
                  <a:gd name="T11" fmla="*/ 2 h 26"/>
                  <a:gd name="T12" fmla="*/ 0 w 12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26">
                    <a:moveTo>
                      <a:pt x="0" y="0"/>
                    </a:moveTo>
                    <a:lnTo>
                      <a:pt x="129" y="24"/>
                    </a:lnTo>
                    <a:lnTo>
                      <a:pt x="125" y="24"/>
                    </a:lnTo>
                    <a:lnTo>
                      <a:pt x="122" y="26"/>
                    </a:lnTo>
                    <a:lnTo>
                      <a:pt x="2" y="6"/>
                    </a:lnTo>
                    <a:lnTo>
                      <a:pt x="2" y="2"/>
                    </a:lnTo>
                    <a:lnTo>
                      <a:pt x="0" y="0"/>
                    </a:lnTo>
                    <a:close/>
                  </a:path>
                </a:pathLst>
              </a:custGeom>
              <a:solidFill>
                <a:srgbClr val="A6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9" name="Freeform 389">
                <a:extLst>
                  <a:ext uri="{FF2B5EF4-FFF2-40B4-BE49-F238E27FC236}">
                    <a16:creationId xmlns:a16="http://schemas.microsoft.com/office/drawing/2014/main" id="{66FC21C1-BF63-49A4-8214-5CBAE9F79272}"/>
                  </a:ext>
                </a:extLst>
              </p:cNvPr>
              <p:cNvSpPr>
                <a:spLocks/>
              </p:cNvSpPr>
              <p:nvPr/>
            </p:nvSpPr>
            <p:spPr bwMode="auto">
              <a:xfrm>
                <a:off x="4616" y="2331"/>
                <a:ext cx="123" cy="25"/>
              </a:xfrm>
              <a:custGeom>
                <a:avLst/>
                <a:gdLst>
                  <a:gd name="T0" fmla="*/ 0 w 123"/>
                  <a:gd name="T1" fmla="*/ 0 h 25"/>
                  <a:gd name="T2" fmla="*/ 123 w 123"/>
                  <a:gd name="T3" fmla="*/ 22 h 25"/>
                  <a:gd name="T4" fmla="*/ 120 w 123"/>
                  <a:gd name="T5" fmla="*/ 24 h 25"/>
                  <a:gd name="T6" fmla="*/ 117 w 123"/>
                  <a:gd name="T7" fmla="*/ 25 h 25"/>
                  <a:gd name="T8" fmla="*/ 2 w 123"/>
                  <a:gd name="T9" fmla="*/ 5 h 25"/>
                  <a:gd name="T10" fmla="*/ 0 w 123"/>
                  <a:gd name="T11" fmla="*/ 4 h 25"/>
                  <a:gd name="T12" fmla="*/ 0 w 12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25">
                    <a:moveTo>
                      <a:pt x="0" y="0"/>
                    </a:moveTo>
                    <a:lnTo>
                      <a:pt x="123" y="22"/>
                    </a:lnTo>
                    <a:lnTo>
                      <a:pt x="120" y="24"/>
                    </a:lnTo>
                    <a:lnTo>
                      <a:pt x="117" y="25"/>
                    </a:lnTo>
                    <a:lnTo>
                      <a:pt x="2" y="5"/>
                    </a:lnTo>
                    <a:lnTo>
                      <a:pt x="0" y="4"/>
                    </a:lnTo>
                    <a:lnTo>
                      <a:pt x="0" y="0"/>
                    </a:lnTo>
                    <a:close/>
                  </a:path>
                </a:pathLst>
              </a:custGeom>
              <a:solidFill>
                <a:srgbClr val="9F9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30" name="Freeform 390">
                <a:extLst>
                  <a:ext uri="{FF2B5EF4-FFF2-40B4-BE49-F238E27FC236}">
                    <a16:creationId xmlns:a16="http://schemas.microsoft.com/office/drawing/2014/main" id="{6A44574D-497E-4187-A9E8-DA09C147B358}"/>
                  </a:ext>
                </a:extLst>
              </p:cNvPr>
              <p:cNvSpPr>
                <a:spLocks/>
              </p:cNvSpPr>
              <p:nvPr/>
            </p:nvSpPr>
            <p:spPr bwMode="auto">
              <a:xfrm>
                <a:off x="4616" y="2335"/>
                <a:ext cx="120" cy="21"/>
              </a:xfrm>
              <a:custGeom>
                <a:avLst/>
                <a:gdLst>
                  <a:gd name="T0" fmla="*/ 0 w 120"/>
                  <a:gd name="T1" fmla="*/ 0 h 21"/>
                  <a:gd name="T2" fmla="*/ 120 w 120"/>
                  <a:gd name="T3" fmla="*/ 20 h 21"/>
                  <a:gd name="T4" fmla="*/ 117 w 120"/>
                  <a:gd name="T5" fmla="*/ 21 h 21"/>
                  <a:gd name="T6" fmla="*/ 113 w 120"/>
                  <a:gd name="T7" fmla="*/ 21 h 21"/>
                  <a:gd name="T8" fmla="*/ 2 w 120"/>
                  <a:gd name="T9" fmla="*/ 3 h 21"/>
                  <a:gd name="T10" fmla="*/ 2 w 120"/>
                  <a:gd name="T11" fmla="*/ 1 h 21"/>
                  <a:gd name="T12" fmla="*/ 0 w 120"/>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1">
                    <a:moveTo>
                      <a:pt x="0" y="0"/>
                    </a:moveTo>
                    <a:lnTo>
                      <a:pt x="120" y="20"/>
                    </a:lnTo>
                    <a:lnTo>
                      <a:pt x="117" y="21"/>
                    </a:lnTo>
                    <a:lnTo>
                      <a:pt x="113" y="21"/>
                    </a:lnTo>
                    <a:lnTo>
                      <a:pt x="2" y="3"/>
                    </a:lnTo>
                    <a:lnTo>
                      <a:pt x="2" y="1"/>
                    </a:lnTo>
                    <a:lnTo>
                      <a:pt x="0" y="0"/>
                    </a:lnTo>
                    <a:close/>
                  </a:path>
                </a:pathLst>
              </a:custGeom>
              <a:solidFill>
                <a:srgbClr val="9A9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31" name="Freeform 391">
                <a:extLst>
                  <a:ext uri="{FF2B5EF4-FFF2-40B4-BE49-F238E27FC236}">
                    <a16:creationId xmlns:a16="http://schemas.microsoft.com/office/drawing/2014/main" id="{93D54FC1-539D-424C-9EF7-1CE42BB0D3C2}"/>
                  </a:ext>
                </a:extLst>
              </p:cNvPr>
              <p:cNvSpPr>
                <a:spLocks/>
              </p:cNvSpPr>
              <p:nvPr/>
            </p:nvSpPr>
            <p:spPr bwMode="auto">
              <a:xfrm>
                <a:off x="4618" y="2336"/>
                <a:ext cx="115" cy="22"/>
              </a:xfrm>
              <a:custGeom>
                <a:avLst/>
                <a:gdLst>
                  <a:gd name="T0" fmla="*/ 0 w 115"/>
                  <a:gd name="T1" fmla="*/ 0 h 22"/>
                  <a:gd name="T2" fmla="*/ 115 w 115"/>
                  <a:gd name="T3" fmla="*/ 20 h 22"/>
                  <a:gd name="T4" fmla="*/ 111 w 115"/>
                  <a:gd name="T5" fmla="*/ 20 h 22"/>
                  <a:gd name="T6" fmla="*/ 108 w 115"/>
                  <a:gd name="T7" fmla="*/ 22 h 22"/>
                  <a:gd name="T8" fmla="*/ 66 w 115"/>
                  <a:gd name="T9" fmla="*/ 15 h 22"/>
                  <a:gd name="T10" fmla="*/ 61 w 115"/>
                  <a:gd name="T11" fmla="*/ 14 h 22"/>
                  <a:gd name="T12" fmla="*/ 55 w 115"/>
                  <a:gd name="T13" fmla="*/ 14 h 22"/>
                  <a:gd name="T14" fmla="*/ 1 w 115"/>
                  <a:gd name="T15" fmla="*/ 4 h 22"/>
                  <a:gd name="T16" fmla="*/ 0 w 115"/>
                  <a:gd name="T17" fmla="*/ 2 h 22"/>
                  <a:gd name="T18" fmla="*/ 0 w 115"/>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22">
                    <a:moveTo>
                      <a:pt x="0" y="0"/>
                    </a:moveTo>
                    <a:lnTo>
                      <a:pt x="115" y="20"/>
                    </a:lnTo>
                    <a:lnTo>
                      <a:pt x="111" y="20"/>
                    </a:lnTo>
                    <a:lnTo>
                      <a:pt x="108" y="22"/>
                    </a:lnTo>
                    <a:lnTo>
                      <a:pt x="66" y="15"/>
                    </a:lnTo>
                    <a:lnTo>
                      <a:pt x="61" y="14"/>
                    </a:lnTo>
                    <a:lnTo>
                      <a:pt x="55" y="14"/>
                    </a:lnTo>
                    <a:lnTo>
                      <a:pt x="1" y="4"/>
                    </a:lnTo>
                    <a:lnTo>
                      <a:pt x="0" y="2"/>
                    </a:lnTo>
                    <a:lnTo>
                      <a:pt x="0" y="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32" name="Freeform 392">
                <a:extLst>
                  <a:ext uri="{FF2B5EF4-FFF2-40B4-BE49-F238E27FC236}">
                    <a16:creationId xmlns:a16="http://schemas.microsoft.com/office/drawing/2014/main" id="{07E25A8A-851C-4144-B389-D1A954994503}"/>
                  </a:ext>
                </a:extLst>
              </p:cNvPr>
              <p:cNvSpPr>
                <a:spLocks/>
              </p:cNvSpPr>
              <p:nvPr/>
            </p:nvSpPr>
            <p:spPr bwMode="auto">
              <a:xfrm>
                <a:off x="4618" y="2338"/>
                <a:ext cx="111" cy="22"/>
              </a:xfrm>
              <a:custGeom>
                <a:avLst/>
                <a:gdLst>
                  <a:gd name="T0" fmla="*/ 0 w 111"/>
                  <a:gd name="T1" fmla="*/ 0 h 22"/>
                  <a:gd name="T2" fmla="*/ 111 w 111"/>
                  <a:gd name="T3" fmla="*/ 18 h 22"/>
                  <a:gd name="T4" fmla="*/ 108 w 111"/>
                  <a:gd name="T5" fmla="*/ 20 h 22"/>
                  <a:gd name="T6" fmla="*/ 106 w 111"/>
                  <a:gd name="T7" fmla="*/ 22 h 22"/>
                  <a:gd name="T8" fmla="*/ 67 w 111"/>
                  <a:gd name="T9" fmla="*/ 15 h 22"/>
                  <a:gd name="T10" fmla="*/ 64 w 111"/>
                  <a:gd name="T11" fmla="*/ 12 h 22"/>
                  <a:gd name="T12" fmla="*/ 61 w 111"/>
                  <a:gd name="T13" fmla="*/ 12 h 22"/>
                  <a:gd name="T14" fmla="*/ 55 w 111"/>
                  <a:gd name="T15" fmla="*/ 12 h 22"/>
                  <a:gd name="T16" fmla="*/ 50 w 111"/>
                  <a:gd name="T17" fmla="*/ 12 h 22"/>
                  <a:gd name="T18" fmla="*/ 1 w 111"/>
                  <a:gd name="T19" fmla="*/ 3 h 22"/>
                  <a:gd name="T20" fmla="*/ 1 w 111"/>
                  <a:gd name="T21" fmla="*/ 2 h 22"/>
                  <a:gd name="T22" fmla="*/ 0 w 111"/>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22">
                    <a:moveTo>
                      <a:pt x="0" y="0"/>
                    </a:moveTo>
                    <a:lnTo>
                      <a:pt x="111" y="18"/>
                    </a:lnTo>
                    <a:lnTo>
                      <a:pt x="108" y="20"/>
                    </a:lnTo>
                    <a:lnTo>
                      <a:pt x="106" y="22"/>
                    </a:lnTo>
                    <a:lnTo>
                      <a:pt x="67" y="15"/>
                    </a:lnTo>
                    <a:lnTo>
                      <a:pt x="64" y="12"/>
                    </a:lnTo>
                    <a:lnTo>
                      <a:pt x="61" y="12"/>
                    </a:lnTo>
                    <a:lnTo>
                      <a:pt x="55" y="12"/>
                    </a:lnTo>
                    <a:lnTo>
                      <a:pt x="50" y="12"/>
                    </a:lnTo>
                    <a:lnTo>
                      <a:pt x="1" y="3"/>
                    </a:lnTo>
                    <a:lnTo>
                      <a:pt x="1" y="2"/>
                    </a:lnTo>
                    <a:lnTo>
                      <a:pt x="0" y="0"/>
                    </a:lnTo>
                    <a:close/>
                  </a:path>
                </a:pathLst>
              </a:custGeom>
              <a:solidFill>
                <a:srgbClr val="8E8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33" name="Freeform 393">
                <a:extLst>
                  <a:ext uri="{FF2B5EF4-FFF2-40B4-BE49-F238E27FC236}">
                    <a16:creationId xmlns:a16="http://schemas.microsoft.com/office/drawing/2014/main" id="{4C66057F-7B0F-4BED-A3B5-E8E4E0A6D86D}"/>
                  </a:ext>
                </a:extLst>
              </p:cNvPr>
              <p:cNvSpPr>
                <a:spLocks noEditPoints="1"/>
              </p:cNvSpPr>
              <p:nvPr/>
            </p:nvSpPr>
            <p:spPr bwMode="auto">
              <a:xfrm>
                <a:off x="4619" y="2340"/>
                <a:ext cx="107" cy="20"/>
              </a:xfrm>
              <a:custGeom>
                <a:avLst/>
                <a:gdLst>
                  <a:gd name="T0" fmla="*/ 0 w 107"/>
                  <a:gd name="T1" fmla="*/ 0 h 20"/>
                  <a:gd name="T2" fmla="*/ 54 w 107"/>
                  <a:gd name="T3" fmla="*/ 10 h 20"/>
                  <a:gd name="T4" fmla="*/ 49 w 107"/>
                  <a:gd name="T5" fmla="*/ 10 h 20"/>
                  <a:gd name="T6" fmla="*/ 46 w 107"/>
                  <a:gd name="T7" fmla="*/ 11 h 20"/>
                  <a:gd name="T8" fmla="*/ 2 w 107"/>
                  <a:gd name="T9" fmla="*/ 3 h 20"/>
                  <a:gd name="T10" fmla="*/ 0 w 107"/>
                  <a:gd name="T11" fmla="*/ 1 h 20"/>
                  <a:gd name="T12" fmla="*/ 0 w 107"/>
                  <a:gd name="T13" fmla="*/ 0 h 20"/>
                  <a:gd name="T14" fmla="*/ 65 w 107"/>
                  <a:gd name="T15" fmla="*/ 11 h 20"/>
                  <a:gd name="T16" fmla="*/ 107 w 107"/>
                  <a:gd name="T17" fmla="*/ 18 h 20"/>
                  <a:gd name="T18" fmla="*/ 103 w 107"/>
                  <a:gd name="T19" fmla="*/ 20 h 20"/>
                  <a:gd name="T20" fmla="*/ 102 w 107"/>
                  <a:gd name="T21" fmla="*/ 20 h 20"/>
                  <a:gd name="T22" fmla="*/ 68 w 107"/>
                  <a:gd name="T23" fmla="*/ 15 h 20"/>
                  <a:gd name="T24" fmla="*/ 66 w 107"/>
                  <a:gd name="T25" fmla="*/ 13 h 20"/>
                  <a:gd name="T26" fmla="*/ 65 w 107"/>
                  <a:gd name="T27" fmla="*/ 11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0">
                    <a:moveTo>
                      <a:pt x="0" y="0"/>
                    </a:moveTo>
                    <a:lnTo>
                      <a:pt x="54" y="10"/>
                    </a:lnTo>
                    <a:lnTo>
                      <a:pt x="49" y="10"/>
                    </a:lnTo>
                    <a:lnTo>
                      <a:pt x="46" y="11"/>
                    </a:lnTo>
                    <a:lnTo>
                      <a:pt x="2" y="3"/>
                    </a:lnTo>
                    <a:lnTo>
                      <a:pt x="0" y="1"/>
                    </a:lnTo>
                    <a:lnTo>
                      <a:pt x="0" y="0"/>
                    </a:lnTo>
                    <a:close/>
                    <a:moveTo>
                      <a:pt x="65" y="11"/>
                    </a:moveTo>
                    <a:lnTo>
                      <a:pt x="107" y="18"/>
                    </a:lnTo>
                    <a:lnTo>
                      <a:pt x="103" y="20"/>
                    </a:lnTo>
                    <a:lnTo>
                      <a:pt x="102" y="20"/>
                    </a:lnTo>
                    <a:lnTo>
                      <a:pt x="68" y="15"/>
                    </a:lnTo>
                    <a:lnTo>
                      <a:pt x="66" y="13"/>
                    </a:lnTo>
                    <a:lnTo>
                      <a:pt x="65" y="11"/>
                    </a:lnTo>
                    <a:close/>
                  </a:path>
                </a:pathLst>
              </a:custGeom>
              <a:solidFill>
                <a:srgbClr val="8B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34" name="Freeform 394">
                <a:extLst>
                  <a:ext uri="{FF2B5EF4-FFF2-40B4-BE49-F238E27FC236}">
                    <a16:creationId xmlns:a16="http://schemas.microsoft.com/office/drawing/2014/main" id="{E3C1B7F9-113B-408D-B4AC-A236FBE4293E}"/>
                  </a:ext>
                </a:extLst>
              </p:cNvPr>
              <p:cNvSpPr>
                <a:spLocks noEditPoints="1"/>
              </p:cNvSpPr>
              <p:nvPr/>
            </p:nvSpPr>
            <p:spPr bwMode="auto">
              <a:xfrm>
                <a:off x="4619" y="2341"/>
                <a:ext cx="105" cy="21"/>
              </a:xfrm>
              <a:custGeom>
                <a:avLst/>
                <a:gdLst>
                  <a:gd name="T0" fmla="*/ 0 w 105"/>
                  <a:gd name="T1" fmla="*/ 0 h 21"/>
                  <a:gd name="T2" fmla="*/ 49 w 105"/>
                  <a:gd name="T3" fmla="*/ 9 h 21"/>
                  <a:gd name="T4" fmla="*/ 46 w 105"/>
                  <a:gd name="T5" fmla="*/ 10 h 21"/>
                  <a:gd name="T6" fmla="*/ 43 w 105"/>
                  <a:gd name="T7" fmla="*/ 10 h 21"/>
                  <a:gd name="T8" fmla="*/ 4 w 105"/>
                  <a:gd name="T9" fmla="*/ 4 h 21"/>
                  <a:gd name="T10" fmla="*/ 2 w 105"/>
                  <a:gd name="T11" fmla="*/ 2 h 21"/>
                  <a:gd name="T12" fmla="*/ 0 w 105"/>
                  <a:gd name="T13" fmla="*/ 0 h 21"/>
                  <a:gd name="T14" fmla="*/ 66 w 105"/>
                  <a:gd name="T15" fmla="*/ 12 h 21"/>
                  <a:gd name="T16" fmla="*/ 105 w 105"/>
                  <a:gd name="T17" fmla="*/ 19 h 21"/>
                  <a:gd name="T18" fmla="*/ 102 w 105"/>
                  <a:gd name="T19" fmla="*/ 19 h 21"/>
                  <a:gd name="T20" fmla="*/ 98 w 105"/>
                  <a:gd name="T21" fmla="*/ 21 h 21"/>
                  <a:gd name="T22" fmla="*/ 70 w 105"/>
                  <a:gd name="T23" fmla="*/ 15 h 21"/>
                  <a:gd name="T24" fmla="*/ 68 w 105"/>
                  <a:gd name="T25" fmla="*/ 14 h 21"/>
                  <a:gd name="T26" fmla="*/ 66 w 105"/>
                  <a:gd name="T27" fmla="*/ 12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21">
                    <a:moveTo>
                      <a:pt x="0" y="0"/>
                    </a:moveTo>
                    <a:lnTo>
                      <a:pt x="49" y="9"/>
                    </a:lnTo>
                    <a:lnTo>
                      <a:pt x="46" y="10"/>
                    </a:lnTo>
                    <a:lnTo>
                      <a:pt x="43" y="10"/>
                    </a:lnTo>
                    <a:lnTo>
                      <a:pt x="4" y="4"/>
                    </a:lnTo>
                    <a:lnTo>
                      <a:pt x="2" y="2"/>
                    </a:lnTo>
                    <a:lnTo>
                      <a:pt x="0" y="0"/>
                    </a:lnTo>
                    <a:close/>
                    <a:moveTo>
                      <a:pt x="66" y="12"/>
                    </a:moveTo>
                    <a:lnTo>
                      <a:pt x="105" y="19"/>
                    </a:lnTo>
                    <a:lnTo>
                      <a:pt x="102" y="19"/>
                    </a:lnTo>
                    <a:lnTo>
                      <a:pt x="98" y="21"/>
                    </a:lnTo>
                    <a:lnTo>
                      <a:pt x="70" y="15"/>
                    </a:lnTo>
                    <a:lnTo>
                      <a:pt x="68" y="14"/>
                    </a:lnTo>
                    <a:lnTo>
                      <a:pt x="66" y="12"/>
                    </a:lnTo>
                    <a:close/>
                  </a:path>
                </a:pathLst>
              </a:custGeom>
              <a:solidFill>
                <a:srgbClr val="878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35" name="Freeform 395">
                <a:extLst>
                  <a:ext uri="{FF2B5EF4-FFF2-40B4-BE49-F238E27FC236}">
                    <a16:creationId xmlns:a16="http://schemas.microsoft.com/office/drawing/2014/main" id="{7979BEC5-7A65-4397-8C5D-D9360FAB24D2}"/>
                  </a:ext>
                </a:extLst>
              </p:cNvPr>
              <p:cNvSpPr>
                <a:spLocks noEditPoints="1"/>
              </p:cNvSpPr>
              <p:nvPr/>
            </p:nvSpPr>
            <p:spPr bwMode="auto">
              <a:xfrm>
                <a:off x="4621" y="2343"/>
                <a:ext cx="100" cy="20"/>
              </a:xfrm>
              <a:custGeom>
                <a:avLst/>
                <a:gdLst>
                  <a:gd name="T0" fmla="*/ 0 w 100"/>
                  <a:gd name="T1" fmla="*/ 0 h 20"/>
                  <a:gd name="T2" fmla="*/ 44 w 100"/>
                  <a:gd name="T3" fmla="*/ 8 h 20"/>
                  <a:gd name="T4" fmla="*/ 41 w 100"/>
                  <a:gd name="T5" fmla="*/ 8 h 20"/>
                  <a:gd name="T6" fmla="*/ 37 w 100"/>
                  <a:gd name="T7" fmla="*/ 10 h 20"/>
                  <a:gd name="T8" fmla="*/ 4 w 100"/>
                  <a:gd name="T9" fmla="*/ 3 h 20"/>
                  <a:gd name="T10" fmla="*/ 2 w 100"/>
                  <a:gd name="T11" fmla="*/ 2 h 20"/>
                  <a:gd name="T12" fmla="*/ 0 w 100"/>
                  <a:gd name="T13" fmla="*/ 0 h 20"/>
                  <a:gd name="T14" fmla="*/ 66 w 100"/>
                  <a:gd name="T15" fmla="*/ 12 h 20"/>
                  <a:gd name="T16" fmla="*/ 100 w 100"/>
                  <a:gd name="T17" fmla="*/ 17 h 20"/>
                  <a:gd name="T18" fmla="*/ 96 w 100"/>
                  <a:gd name="T19" fmla="*/ 19 h 20"/>
                  <a:gd name="T20" fmla="*/ 93 w 100"/>
                  <a:gd name="T21" fmla="*/ 20 h 20"/>
                  <a:gd name="T22" fmla="*/ 69 w 100"/>
                  <a:gd name="T23" fmla="*/ 15 h 20"/>
                  <a:gd name="T24" fmla="*/ 68 w 100"/>
                  <a:gd name="T25" fmla="*/ 13 h 20"/>
                  <a:gd name="T26" fmla="*/ 66 w 100"/>
                  <a:gd name="T27" fmla="*/ 1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20">
                    <a:moveTo>
                      <a:pt x="0" y="0"/>
                    </a:moveTo>
                    <a:lnTo>
                      <a:pt x="44" y="8"/>
                    </a:lnTo>
                    <a:lnTo>
                      <a:pt x="41" y="8"/>
                    </a:lnTo>
                    <a:lnTo>
                      <a:pt x="37" y="10"/>
                    </a:lnTo>
                    <a:lnTo>
                      <a:pt x="4" y="3"/>
                    </a:lnTo>
                    <a:lnTo>
                      <a:pt x="2" y="2"/>
                    </a:lnTo>
                    <a:lnTo>
                      <a:pt x="0" y="0"/>
                    </a:lnTo>
                    <a:close/>
                    <a:moveTo>
                      <a:pt x="66" y="12"/>
                    </a:moveTo>
                    <a:lnTo>
                      <a:pt x="100" y="17"/>
                    </a:lnTo>
                    <a:lnTo>
                      <a:pt x="96" y="19"/>
                    </a:lnTo>
                    <a:lnTo>
                      <a:pt x="93" y="20"/>
                    </a:lnTo>
                    <a:lnTo>
                      <a:pt x="69" y="15"/>
                    </a:lnTo>
                    <a:lnTo>
                      <a:pt x="68" y="13"/>
                    </a:lnTo>
                    <a:lnTo>
                      <a:pt x="66" y="12"/>
                    </a:lnTo>
                    <a:close/>
                  </a:path>
                </a:pathLst>
              </a:custGeom>
              <a:solidFill>
                <a:srgbClr val="807F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36" name="Freeform 396">
                <a:extLst>
                  <a:ext uri="{FF2B5EF4-FFF2-40B4-BE49-F238E27FC236}">
                    <a16:creationId xmlns:a16="http://schemas.microsoft.com/office/drawing/2014/main" id="{A6426172-AEEA-4C89-B7E4-3CDA269173CA}"/>
                  </a:ext>
                </a:extLst>
              </p:cNvPr>
              <p:cNvSpPr>
                <a:spLocks noEditPoints="1"/>
              </p:cNvSpPr>
              <p:nvPr/>
            </p:nvSpPr>
            <p:spPr bwMode="auto">
              <a:xfrm>
                <a:off x="4623" y="2345"/>
                <a:ext cx="94" cy="18"/>
              </a:xfrm>
              <a:custGeom>
                <a:avLst/>
                <a:gdLst>
                  <a:gd name="T0" fmla="*/ 0 w 94"/>
                  <a:gd name="T1" fmla="*/ 0 h 18"/>
                  <a:gd name="T2" fmla="*/ 39 w 94"/>
                  <a:gd name="T3" fmla="*/ 6 h 18"/>
                  <a:gd name="T4" fmla="*/ 35 w 94"/>
                  <a:gd name="T5" fmla="*/ 8 h 18"/>
                  <a:gd name="T6" fmla="*/ 34 w 94"/>
                  <a:gd name="T7" fmla="*/ 10 h 18"/>
                  <a:gd name="T8" fmla="*/ 2 w 94"/>
                  <a:gd name="T9" fmla="*/ 5 h 18"/>
                  <a:gd name="T10" fmla="*/ 2 w 94"/>
                  <a:gd name="T11" fmla="*/ 1 h 18"/>
                  <a:gd name="T12" fmla="*/ 0 w 94"/>
                  <a:gd name="T13" fmla="*/ 0 h 18"/>
                  <a:gd name="T14" fmla="*/ 66 w 94"/>
                  <a:gd name="T15" fmla="*/ 11 h 18"/>
                  <a:gd name="T16" fmla="*/ 94 w 94"/>
                  <a:gd name="T17" fmla="*/ 17 h 18"/>
                  <a:gd name="T18" fmla="*/ 91 w 94"/>
                  <a:gd name="T19" fmla="*/ 18 h 18"/>
                  <a:gd name="T20" fmla="*/ 88 w 94"/>
                  <a:gd name="T21" fmla="*/ 18 h 18"/>
                  <a:gd name="T22" fmla="*/ 67 w 94"/>
                  <a:gd name="T23" fmla="*/ 15 h 18"/>
                  <a:gd name="T24" fmla="*/ 67 w 94"/>
                  <a:gd name="T25" fmla="*/ 13 h 18"/>
                  <a:gd name="T26" fmla="*/ 66 w 94"/>
                  <a:gd name="T27" fmla="*/ 11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18">
                    <a:moveTo>
                      <a:pt x="0" y="0"/>
                    </a:moveTo>
                    <a:lnTo>
                      <a:pt x="39" y="6"/>
                    </a:lnTo>
                    <a:lnTo>
                      <a:pt x="35" y="8"/>
                    </a:lnTo>
                    <a:lnTo>
                      <a:pt x="34" y="10"/>
                    </a:lnTo>
                    <a:lnTo>
                      <a:pt x="2" y="5"/>
                    </a:lnTo>
                    <a:lnTo>
                      <a:pt x="2" y="1"/>
                    </a:lnTo>
                    <a:lnTo>
                      <a:pt x="0" y="0"/>
                    </a:lnTo>
                    <a:close/>
                    <a:moveTo>
                      <a:pt x="66" y="11"/>
                    </a:moveTo>
                    <a:lnTo>
                      <a:pt x="94" y="17"/>
                    </a:lnTo>
                    <a:lnTo>
                      <a:pt x="91" y="18"/>
                    </a:lnTo>
                    <a:lnTo>
                      <a:pt x="88" y="18"/>
                    </a:lnTo>
                    <a:lnTo>
                      <a:pt x="67" y="15"/>
                    </a:lnTo>
                    <a:lnTo>
                      <a:pt x="67" y="13"/>
                    </a:lnTo>
                    <a:lnTo>
                      <a:pt x="66" y="11"/>
                    </a:lnTo>
                    <a:close/>
                  </a:path>
                </a:pathLst>
              </a:custGeom>
              <a:solidFill>
                <a:srgbClr val="7D7B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37" name="Freeform 397">
                <a:extLst>
                  <a:ext uri="{FF2B5EF4-FFF2-40B4-BE49-F238E27FC236}">
                    <a16:creationId xmlns:a16="http://schemas.microsoft.com/office/drawing/2014/main" id="{DB46FBC6-25C2-49E8-BEEF-0EA482EFFBAB}"/>
                  </a:ext>
                </a:extLst>
              </p:cNvPr>
              <p:cNvSpPr>
                <a:spLocks noEditPoints="1"/>
              </p:cNvSpPr>
              <p:nvPr/>
            </p:nvSpPr>
            <p:spPr bwMode="auto">
              <a:xfrm>
                <a:off x="4625" y="2346"/>
                <a:ext cx="89" cy="19"/>
              </a:xfrm>
              <a:custGeom>
                <a:avLst/>
                <a:gdLst>
                  <a:gd name="T0" fmla="*/ 0 w 89"/>
                  <a:gd name="T1" fmla="*/ 0 h 19"/>
                  <a:gd name="T2" fmla="*/ 33 w 89"/>
                  <a:gd name="T3" fmla="*/ 7 h 19"/>
                  <a:gd name="T4" fmla="*/ 32 w 89"/>
                  <a:gd name="T5" fmla="*/ 9 h 19"/>
                  <a:gd name="T6" fmla="*/ 28 w 89"/>
                  <a:gd name="T7" fmla="*/ 10 h 19"/>
                  <a:gd name="T8" fmla="*/ 1 w 89"/>
                  <a:gd name="T9" fmla="*/ 5 h 19"/>
                  <a:gd name="T10" fmla="*/ 0 w 89"/>
                  <a:gd name="T11" fmla="*/ 4 h 19"/>
                  <a:gd name="T12" fmla="*/ 0 w 89"/>
                  <a:gd name="T13" fmla="*/ 0 h 19"/>
                  <a:gd name="T14" fmla="*/ 65 w 89"/>
                  <a:gd name="T15" fmla="*/ 12 h 19"/>
                  <a:gd name="T16" fmla="*/ 89 w 89"/>
                  <a:gd name="T17" fmla="*/ 17 h 19"/>
                  <a:gd name="T18" fmla="*/ 86 w 89"/>
                  <a:gd name="T19" fmla="*/ 17 h 19"/>
                  <a:gd name="T20" fmla="*/ 82 w 89"/>
                  <a:gd name="T21" fmla="*/ 19 h 19"/>
                  <a:gd name="T22" fmla="*/ 67 w 89"/>
                  <a:gd name="T23" fmla="*/ 17 h 19"/>
                  <a:gd name="T24" fmla="*/ 65 w 89"/>
                  <a:gd name="T25" fmla="*/ 14 h 19"/>
                  <a:gd name="T26" fmla="*/ 65 w 89"/>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19">
                    <a:moveTo>
                      <a:pt x="0" y="0"/>
                    </a:moveTo>
                    <a:lnTo>
                      <a:pt x="33" y="7"/>
                    </a:lnTo>
                    <a:lnTo>
                      <a:pt x="32" y="9"/>
                    </a:lnTo>
                    <a:lnTo>
                      <a:pt x="28" y="10"/>
                    </a:lnTo>
                    <a:lnTo>
                      <a:pt x="1" y="5"/>
                    </a:lnTo>
                    <a:lnTo>
                      <a:pt x="0" y="4"/>
                    </a:lnTo>
                    <a:lnTo>
                      <a:pt x="0" y="0"/>
                    </a:lnTo>
                    <a:close/>
                    <a:moveTo>
                      <a:pt x="65" y="12"/>
                    </a:moveTo>
                    <a:lnTo>
                      <a:pt x="89" y="17"/>
                    </a:lnTo>
                    <a:lnTo>
                      <a:pt x="86" y="17"/>
                    </a:lnTo>
                    <a:lnTo>
                      <a:pt x="82" y="19"/>
                    </a:lnTo>
                    <a:lnTo>
                      <a:pt x="67" y="17"/>
                    </a:lnTo>
                    <a:lnTo>
                      <a:pt x="65" y="14"/>
                    </a:lnTo>
                    <a:lnTo>
                      <a:pt x="65" y="12"/>
                    </a:lnTo>
                    <a:close/>
                  </a:path>
                </a:pathLst>
              </a:custGeom>
              <a:solidFill>
                <a:srgbClr val="7977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38" name="Freeform 398">
                <a:extLst>
                  <a:ext uri="{FF2B5EF4-FFF2-40B4-BE49-F238E27FC236}">
                    <a16:creationId xmlns:a16="http://schemas.microsoft.com/office/drawing/2014/main" id="{AA384C14-F89B-4101-87D0-D5999D6EC008}"/>
                  </a:ext>
                </a:extLst>
              </p:cNvPr>
              <p:cNvSpPr>
                <a:spLocks noEditPoints="1"/>
              </p:cNvSpPr>
              <p:nvPr/>
            </p:nvSpPr>
            <p:spPr bwMode="auto">
              <a:xfrm>
                <a:off x="4625" y="2350"/>
                <a:ext cx="86" cy="17"/>
              </a:xfrm>
              <a:custGeom>
                <a:avLst/>
                <a:gdLst>
                  <a:gd name="T0" fmla="*/ 0 w 86"/>
                  <a:gd name="T1" fmla="*/ 0 h 17"/>
                  <a:gd name="T2" fmla="*/ 32 w 86"/>
                  <a:gd name="T3" fmla="*/ 5 h 17"/>
                  <a:gd name="T4" fmla="*/ 28 w 86"/>
                  <a:gd name="T5" fmla="*/ 6 h 17"/>
                  <a:gd name="T6" fmla="*/ 27 w 86"/>
                  <a:gd name="T7" fmla="*/ 6 h 17"/>
                  <a:gd name="T8" fmla="*/ 3 w 86"/>
                  <a:gd name="T9" fmla="*/ 3 h 17"/>
                  <a:gd name="T10" fmla="*/ 1 w 86"/>
                  <a:gd name="T11" fmla="*/ 1 h 17"/>
                  <a:gd name="T12" fmla="*/ 0 w 86"/>
                  <a:gd name="T13" fmla="*/ 0 h 17"/>
                  <a:gd name="T14" fmla="*/ 65 w 86"/>
                  <a:gd name="T15" fmla="*/ 10 h 17"/>
                  <a:gd name="T16" fmla="*/ 86 w 86"/>
                  <a:gd name="T17" fmla="*/ 13 h 17"/>
                  <a:gd name="T18" fmla="*/ 82 w 86"/>
                  <a:gd name="T19" fmla="*/ 15 h 17"/>
                  <a:gd name="T20" fmla="*/ 79 w 86"/>
                  <a:gd name="T21" fmla="*/ 17 h 17"/>
                  <a:gd name="T22" fmla="*/ 67 w 86"/>
                  <a:gd name="T23" fmla="*/ 15 h 17"/>
                  <a:gd name="T24" fmla="*/ 67 w 86"/>
                  <a:gd name="T25" fmla="*/ 13 h 17"/>
                  <a:gd name="T26" fmla="*/ 65 w 86"/>
                  <a:gd name="T27" fmla="*/ 1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17">
                    <a:moveTo>
                      <a:pt x="0" y="0"/>
                    </a:moveTo>
                    <a:lnTo>
                      <a:pt x="32" y="5"/>
                    </a:lnTo>
                    <a:lnTo>
                      <a:pt x="28" y="6"/>
                    </a:lnTo>
                    <a:lnTo>
                      <a:pt x="27" y="6"/>
                    </a:lnTo>
                    <a:lnTo>
                      <a:pt x="3" y="3"/>
                    </a:lnTo>
                    <a:lnTo>
                      <a:pt x="1" y="1"/>
                    </a:lnTo>
                    <a:lnTo>
                      <a:pt x="0" y="0"/>
                    </a:lnTo>
                    <a:close/>
                    <a:moveTo>
                      <a:pt x="65" y="10"/>
                    </a:moveTo>
                    <a:lnTo>
                      <a:pt x="86" y="13"/>
                    </a:lnTo>
                    <a:lnTo>
                      <a:pt x="82" y="15"/>
                    </a:lnTo>
                    <a:lnTo>
                      <a:pt x="79" y="17"/>
                    </a:lnTo>
                    <a:lnTo>
                      <a:pt x="67" y="15"/>
                    </a:lnTo>
                    <a:lnTo>
                      <a:pt x="67" y="13"/>
                    </a:lnTo>
                    <a:lnTo>
                      <a:pt x="65" y="10"/>
                    </a:lnTo>
                    <a:close/>
                  </a:path>
                </a:pathLst>
              </a:custGeom>
              <a:solidFill>
                <a:srgbClr val="72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39" name="Freeform 399">
                <a:extLst>
                  <a:ext uri="{FF2B5EF4-FFF2-40B4-BE49-F238E27FC236}">
                    <a16:creationId xmlns:a16="http://schemas.microsoft.com/office/drawing/2014/main" id="{6293D233-5F83-480A-B950-2BED84E8E0B0}"/>
                  </a:ext>
                </a:extLst>
              </p:cNvPr>
              <p:cNvSpPr>
                <a:spLocks noEditPoints="1"/>
              </p:cNvSpPr>
              <p:nvPr/>
            </p:nvSpPr>
            <p:spPr bwMode="auto">
              <a:xfrm>
                <a:off x="4626" y="2351"/>
                <a:ext cx="81" cy="16"/>
              </a:xfrm>
              <a:custGeom>
                <a:avLst/>
                <a:gdLst>
                  <a:gd name="T0" fmla="*/ 0 w 81"/>
                  <a:gd name="T1" fmla="*/ 0 h 16"/>
                  <a:gd name="T2" fmla="*/ 27 w 81"/>
                  <a:gd name="T3" fmla="*/ 5 h 16"/>
                  <a:gd name="T4" fmla="*/ 26 w 81"/>
                  <a:gd name="T5" fmla="*/ 5 h 16"/>
                  <a:gd name="T6" fmla="*/ 24 w 81"/>
                  <a:gd name="T7" fmla="*/ 7 h 16"/>
                  <a:gd name="T8" fmla="*/ 4 w 81"/>
                  <a:gd name="T9" fmla="*/ 4 h 16"/>
                  <a:gd name="T10" fmla="*/ 2 w 81"/>
                  <a:gd name="T11" fmla="*/ 2 h 16"/>
                  <a:gd name="T12" fmla="*/ 0 w 81"/>
                  <a:gd name="T13" fmla="*/ 0 h 16"/>
                  <a:gd name="T14" fmla="*/ 66 w 81"/>
                  <a:gd name="T15" fmla="*/ 12 h 16"/>
                  <a:gd name="T16" fmla="*/ 81 w 81"/>
                  <a:gd name="T17" fmla="*/ 14 h 16"/>
                  <a:gd name="T18" fmla="*/ 78 w 81"/>
                  <a:gd name="T19" fmla="*/ 16 h 16"/>
                  <a:gd name="T20" fmla="*/ 73 w 81"/>
                  <a:gd name="T21" fmla="*/ 16 h 16"/>
                  <a:gd name="T22" fmla="*/ 66 w 81"/>
                  <a:gd name="T23" fmla="*/ 16 h 16"/>
                  <a:gd name="T24" fmla="*/ 66 w 81"/>
                  <a:gd name="T25" fmla="*/ 14 h 16"/>
                  <a:gd name="T26" fmla="*/ 66 w 81"/>
                  <a:gd name="T27" fmla="*/ 1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16">
                    <a:moveTo>
                      <a:pt x="0" y="0"/>
                    </a:moveTo>
                    <a:lnTo>
                      <a:pt x="27" y="5"/>
                    </a:lnTo>
                    <a:lnTo>
                      <a:pt x="26" y="5"/>
                    </a:lnTo>
                    <a:lnTo>
                      <a:pt x="24" y="7"/>
                    </a:lnTo>
                    <a:lnTo>
                      <a:pt x="4" y="4"/>
                    </a:lnTo>
                    <a:lnTo>
                      <a:pt x="2" y="2"/>
                    </a:lnTo>
                    <a:lnTo>
                      <a:pt x="0" y="0"/>
                    </a:lnTo>
                    <a:close/>
                    <a:moveTo>
                      <a:pt x="66" y="12"/>
                    </a:moveTo>
                    <a:lnTo>
                      <a:pt x="81" y="14"/>
                    </a:lnTo>
                    <a:lnTo>
                      <a:pt x="78" y="16"/>
                    </a:lnTo>
                    <a:lnTo>
                      <a:pt x="73" y="16"/>
                    </a:lnTo>
                    <a:lnTo>
                      <a:pt x="66" y="16"/>
                    </a:lnTo>
                    <a:lnTo>
                      <a:pt x="66" y="14"/>
                    </a:lnTo>
                    <a:lnTo>
                      <a:pt x="66" y="12"/>
                    </a:lnTo>
                    <a:close/>
                  </a:path>
                </a:pathLst>
              </a:custGeom>
              <a:solidFill>
                <a:srgbClr val="6F6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40" name="Freeform 400">
                <a:extLst>
                  <a:ext uri="{FF2B5EF4-FFF2-40B4-BE49-F238E27FC236}">
                    <a16:creationId xmlns:a16="http://schemas.microsoft.com/office/drawing/2014/main" id="{888BB2F6-AB21-4D3D-98E7-50BD81B9B7DC}"/>
                  </a:ext>
                </a:extLst>
              </p:cNvPr>
              <p:cNvSpPr>
                <a:spLocks noEditPoints="1"/>
              </p:cNvSpPr>
              <p:nvPr/>
            </p:nvSpPr>
            <p:spPr bwMode="auto">
              <a:xfrm>
                <a:off x="4628" y="2353"/>
                <a:ext cx="76" cy="15"/>
              </a:xfrm>
              <a:custGeom>
                <a:avLst/>
                <a:gdLst>
                  <a:gd name="T0" fmla="*/ 0 w 76"/>
                  <a:gd name="T1" fmla="*/ 0 h 15"/>
                  <a:gd name="T2" fmla="*/ 24 w 76"/>
                  <a:gd name="T3" fmla="*/ 3 h 15"/>
                  <a:gd name="T4" fmla="*/ 22 w 76"/>
                  <a:gd name="T5" fmla="*/ 5 h 15"/>
                  <a:gd name="T6" fmla="*/ 18 w 76"/>
                  <a:gd name="T7" fmla="*/ 7 h 15"/>
                  <a:gd name="T8" fmla="*/ 3 w 76"/>
                  <a:gd name="T9" fmla="*/ 3 h 15"/>
                  <a:gd name="T10" fmla="*/ 2 w 76"/>
                  <a:gd name="T11" fmla="*/ 2 h 15"/>
                  <a:gd name="T12" fmla="*/ 0 w 76"/>
                  <a:gd name="T13" fmla="*/ 0 h 15"/>
                  <a:gd name="T14" fmla="*/ 64 w 76"/>
                  <a:gd name="T15" fmla="*/ 12 h 15"/>
                  <a:gd name="T16" fmla="*/ 76 w 76"/>
                  <a:gd name="T17" fmla="*/ 14 h 15"/>
                  <a:gd name="T18" fmla="*/ 71 w 76"/>
                  <a:gd name="T19" fmla="*/ 14 h 15"/>
                  <a:gd name="T20" fmla="*/ 67 w 76"/>
                  <a:gd name="T21" fmla="*/ 15 h 15"/>
                  <a:gd name="T22" fmla="*/ 64 w 76"/>
                  <a:gd name="T23" fmla="*/ 15 h 15"/>
                  <a:gd name="T24" fmla="*/ 64 w 76"/>
                  <a:gd name="T25" fmla="*/ 14 h 15"/>
                  <a:gd name="T26" fmla="*/ 64 w 76"/>
                  <a:gd name="T27" fmla="*/ 1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5">
                    <a:moveTo>
                      <a:pt x="0" y="0"/>
                    </a:moveTo>
                    <a:lnTo>
                      <a:pt x="24" y="3"/>
                    </a:lnTo>
                    <a:lnTo>
                      <a:pt x="22" y="5"/>
                    </a:lnTo>
                    <a:lnTo>
                      <a:pt x="18" y="7"/>
                    </a:lnTo>
                    <a:lnTo>
                      <a:pt x="3" y="3"/>
                    </a:lnTo>
                    <a:lnTo>
                      <a:pt x="2" y="2"/>
                    </a:lnTo>
                    <a:lnTo>
                      <a:pt x="0" y="0"/>
                    </a:lnTo>
                    <a:close/>
                    <a:moveTo>
                      <a:pt x="64" y="12"/>
                    </a:moveTo>
                    <a:lnTo>
                      <a:pt x="76" y="14"/>
                    </a:lnTo>
                    <a:lnTo>
                      <a:pt x="71" y="14"/>
                    </a:lnTo>
                    <a:lnTo>
                      <a:pt x="67" y="15"/>
                    </a:lnTo>
                    <a:lnTo>
                      <a:pt x="64" y="15"/>
                    </a:lnTo>
                    <a:lnTo>
                      <a:pt x="64" y="14"/>
                    </a:lnTo>
                    <a:lnTo>
                      <a:pt x="64" y="12"/>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41" name="Freeform 401">
                <a:extLst>
                  <a:ext uri="{FF2B5EF4-FFF2-40B4-BE49-F238E27FC236}">
                    <a16:creationId xmlns:a16="http://schemas.microsoft.com/office/drawing/2014/main" id="{7943D1E3-B013-42DE-9F78-087A2F02C4AC}"/>
                  </a:ext>
                </a:extLst>
              </p:cNvPr>
              <p:cNvSpPr>
                <a:spLocks noEditPoints="1"/>
              </p:cNvSpPr>
              <p:nvPr/>
            </p:nvSpPr>
            <p:spPr bwMode="auto">
              <a:xfrm>
                <a:off x="4630" y="2355"/>
                <a:ext cx="69" cy="15"/>
              </a:xfrm>
              <a:custGeom>
                <a:avLst/>
                <a:gdLst>
                  <a:gd name="T0" fmla="*/ 0 w 69"/>
                  <a:gd name="T1" fmla="*/ 0 h 15"/>
                  <a:gd name="T2" fmla="*/ 20 w 69"/>
                  <a:gd name="T3" fmla="*/ 3 h 15"/>
                  <a:gd name="T4" fmla="*/ 16 w 69"/>
                  <a:gd name="T5" fmla="*/ 5 h 15"/>
                  <a:gd name="T6" fmla="*/ 15 w 69"/>
                  <a:gd name="T7" fmla="*/ 7 h 15"/>
                  <a:gd name="T8" fmla="*/ 3 w 69"/>
                  <a:gd name="T9" fmla="*/ 5 h 15"/>
                  <a:gd name="T10" fmla="*/ 1 w 69"/>
                  <a:gd name="T11" fmla="*/ 1 h 15"/>
                  <a:gd name="T12" fmla="*/ 0 w 69"/>
                  <a:gd name="T13" fmla="*/ 0 h 15"/>
                  <a:gd name="T14" fmla="*/ 62 w 69"/>
                  <a:gd name="T15" fmla="*/ 12 h 15"/>
                  <a:gd name="T16" fmla="*/ 69 w 69"/>
                  <a:gd name="T17" fmla="*/ 12 h 15"/>
                  <a:gd name="T18" fmla="*/ 65 w 69"/>
                  <a:gd name="T19" fmla="*/ 13 h 15"/>
                  <a:gd name="T20" fmla="*/ 64 w 69"/>
                  <a:gd name="T21" fmla="*/ 15 h 15"/>
                  <a:gd name="T22" fmla="*/ 62 w 69"/>
                  <a:gd name="T23" fmla="*/ 13 h 15"/>
                  <a:gd name="T24" fmla="*/ 62 w 69"/>
                  <a:gd name="T25" fmla="*/ 1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5">
                    <a:moveTo>
                      <a:pt x="0" y="0"/>
                    </a:moveTo>
                    <a:lnTo>
                      <a:pt x="20" y="3"/>
                    </a:lnTo>
                    <a:lnTo>
                      <a:pt x="16" y="5"/>
                    </a:lnTo>
                    <a:lnTo>
                      <a:pt x="15" y="7"/>
                    </a:lnTo>
                    <a:lnTo>
                      <a:pt x="3" y="5"/>
                    </a:lnTo>
                    <a:lnTo>
                      <a:pt x="1" y="1"/>
                    </a:lnTo>
                    <a:lnTo>
                      <a:pt x="0" y="0"/>
                    </a:lnTo>
                    <a:close/>
                    <a:moveTo>
                      <a:pt x="62" y="12"/>
                    </a:moveTo>
                    <a:lnTo>
                      <a:pt x="69" y="12"/>
                    </a:lnTo>
                    <a:lnTo>
                      <a:pt x="65" y="13"/>
                    </a:lnTo>
                    <a:lnTo>
                      <a:pt x="64" y="15"/>
                    </a:lnTo>
                    <a:lnTo>
                      <a:pt x="62" y="13"/>
                    </a:lnTo>
                    <a:lnTo>
                      <a:pt x="62" y="12"/>
                    </a:lnTo>
                    <a:close/>
                  </a:path>
                </a:pathLst>
              </a:custGeom>
              <a:solidFill>
                <a:srgbClr val="6562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42" name="Freeform 402">
                <a:extLst>
                  <a:ext uri="{FF2B5EF4-FFF2-40B4-BE49-F238E27FC236}">
                    <a16:creationId xmlns:a16="http://schemas.microsoft.com/office/drawing/2014/main" id="{3D4D78CA-35F6-4E9F-8028-C62C304D9DC5}"/>
                  </a:ext>
                </a:extLst>
              </p:cNvPr>
              <p:cNvSpPr>
                <a:spLocks noEditPoints="1"/>
              </p:cNvSpPr>
              <p:nvPr/>
            </p:nvSpPr>
            <p:spPr bwMode="auto">
              <a:xfrm>
                <a:off x="4631" y="2356"/>
                <a:ext cx="64" cy="14"/>
              </a:xfrm>
              <a:custGeom>
                <a:avLst/>
                <a:gdLst>
                  <a:gd name="T0" fmla="*/ 0 w 64"/>
                  <a:gd name="T1" fmla="*/ 0 h 14"/>
                  <a:gd name="T2" fmla="*/ 15 w 64"/>
                  <a:gd name="T3" fmla="*/ 4 h 14"/>
                  <a:gd name="T4" fmla="*/ 14 w 64"/>
                  <a:gd name="T5" fmla="*/ 6 h 14"/>
                  <a:gd name="T6" fmla="*/ 12 w 64"/>
                  <a:gd name="T7" fmla="*/ 7 h 14"/>
                  <a:gd name="T8" fmla="*/ 4 w 64"/>
                  <a:gd name="T9" fmla="*/ 6 h 14"/>
                  <a:gd name="T10" fmla="*/ 2 w 64"/>
                  <a:gd name="T11" fmla="*/ 4 h 14"/>
                  <a:gd name="T12" fmla="*/ 0 w 64"/>
                  <a:gd name="T13" fmla="*/ 0 h 14"/>
                  <a:gd name="T14" fmla="*/ 61 w 64"/>
                  <a:gd name="T15" fmla="*/ 12 h 14"/>
                  <a:gd name="T16" fmla="*/ 64 w 64"/>
                  <a:gd name="T17" fmla="*/ 12 h 14"/>
                  <a:gd name="T18" fmla="*/ 63 w 64"/>
                  <a:gd name="T19" fmla="*/ 12 h 14"/>
                  <a:gd name="T20" fmla="*/ 63 w 64"/>
                  <a:gd name="T21" fmla="*/ 14 h 14"/>
                  <a:gd name="T22" fmla="*/ 61 w 64"/>
                  <a:gd name="T23" fmla="*/ 12 h 14"/>
                  <a:gd name="T24" fmla="*/ 61 w 6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4">
                    <a:moveTo>
                      <a:pt x="0" y="0"/>
                    </a:moveTo>
                    <a:lnTo>
                      <a:pt x="15" y="4"/>
                    </a:lnTo>
                    <a:lnTo>
                      <a:pt x="14" y="6"/>
                    </a:lnTo>
                    <a:lnTo>
                      <a:pt x="12" y="7"/>
                    </a:lnTo>
                    <a:lnTo>
                      <a:pt x="4" y="6"/>
                    </a:lnTo>
                    <a:lnTo>
                      <a:pt x="2" y="4"/>
                    </a:lnTo>
                    <a:lnTo>
                      <a:pt x="0" y="0"/>
                    </a:lnTo>
                    <a:close/>
                    <a:moveTo>
                      <a:pt x="61" y="12"/>
                    </a:moveTo>
                    <a:lnTo>
                      <a:pt x="64" y="12"/>
                    </a:lnTo>
                    <a:lnTo>
                      <a:pt x="63" y="12"/>
                    </a:lnTo>
                    <a:lnTo>
                      <a:pt x="63" y="14"/>
                    </a:lnTo>
                    <a:lnTo>
                      <a:pt x="61" y="12"/>
                    </a:lnTo>
                    <a:close/>
                  </a:path>
                </a:pathLst>
              </a:custGeom>
              <a:solidFill>
                <a:srgbClr val="615E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43" name="Freeform 403">
                <a:extLst>
                  <a:ext uri="{FF2B5EF4-FFF2-40B4-BE49-F238E27FC236}">
                    <a16:creationId xmlns:a16="http://schemas.microsoft.com/office/drawing/2014/main" id="{CF1DED7D-05A9-4AA5-A1B3-C617855F9799}"/>
                  </a:ext>
                </a:extLst>
              </p:cNvPr>
              <p:cNvSpPr>
                <a:spLocks/>
              </p:cNvSpPr>
              <p:nvPr/>
            </p:nvSpPr>
            <p:spPr bwMode="auto">
              <a:xfrm>
                <a:off x="4633" y="2360"/>
                <a:ext cx="12" cy="3"/>
              </a:xfrm>
              <a:custGeom>
                <a:avLst/>
                <a:gdLst>
                  <a:gd name="T0" fmla="*/ 0 w 12"/>
                  <a:gd name="T1" fmla="*/ 0 h 3"/>
                  <a:gd name="T2" fmla="*/ 12 w 12"/>
                  <a:gd name="T3" fmla="*/ 2 h 3"/>
                  <a:gd name="T4" fmla="*/ 10 w 12"/>
                  <a:gd name="T5" fmla="*/ 3 h 3"/>
                  <a:gd name="T6" fmla="*/ 8 w 12"/>
                  <a:gd name="T7" fmla="*/ 3 h 3"/>
                  <a:gd name="T8" fmla="*/ 5 w 12"/>
                  <a:gd name="T9" fmla="*/ 3 h 3"/>
                  <a:gd name="T10" fmla="*/ 3 w 12"/>
                  <a:gd name="T11" fmla="*/ 2 h 3"/>
                  <a:gd name="T12" fmla="*/ 0 w 1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
                    <a:moveTo>
                      <a:pt x="0" y="0"/>
                    </a:moveTo>
                    <a:lnTo>
                      <a:pt x="12" y="2"/>
                    </a:lnTo>
                    <a:lnTo>
                      <a:pt x="10" y="3"/>
                    </a:lnTo>
                    <a:lnTo>
                      <a:pt x="8" y="3"/>
                    </a:lnTo>
                    <a:lnTo>
                      <a:pt x="5" y="3"/>
                    </a:lnTo>
                    <a:lnTo>
                      <a:pt x="3" y="2"/>
                    </a:lnTo>
                    <a:lnTo>
                      <a:pt x="0" y="0"/>
                    </a:lnTo>
                    <a:close/>
                  </a:path>
                </a:pathLst>
              </a:custGeom>
              <a:solidFill>
                <a:srgbClr val="5C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44" name="Freeform 404">
                <a:extLst>
                  <a:ext uri="{FF2B5EF4-FFF2-40B4-BE49-F238E27FC236}">
                    <a16:creationId xmlns:a16="http://schemas.microsoft.com/office/drawing/2014/main" id="{8725932C-1B23-4FB8-87CD-46A34A32EA58}"/>
                  </a:ext>
                </a:extLst>
              </p:cNvPr>
              <p:cNvSpPr>
                <a:spLocks/>
              </p:cNvSpPr>
              <p:nvPr/>
            </p:nvSpPr>
            <p:spPr bwMode="auto">
              <a:xfrm>
                <a:off x="4635" y="2362"/>
                <a:ext cx="8" cy="3"/>
              </a:xfrm>
              <a:custGeom>
                <a:avLst/>
                <a:gdLst>
                  <a:gd name="T0" fmla="*/ 0 w 8"/>
                  <a:gd name="T1" fmla="*/ 0 h 3"/>
                  <a:gd name="T2" fmla="*/ 8 w 8"/>
                  <a:gd name="T3" fmla="*/ 1 h 3"/>
                  <a:gd name="T4" fmla="*/ 6 w 8"/>
                  <a:gd name="T5" fmla="*/ 1 h 3"/>
                  <a:gd name="T6" fmla="*/ 5 w 8"/>
                  <a:gd name="T7" fmla="*/ 3 h 3"/>
                  <a:gd name="T8" fmla="*/ 3 w 8"/>
                  <a:gd name="T9" fmla="*/ 1 h 3"/>
                  <a:gd name="T10" fmla="*/ 0 w 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0" y="0"/>
                    </a:moveTo>
                    <a:lnTo>
                      <a:pt x="8" y="1"/>
                    </a:lnTo>
                    <a:lnTo>
                      <a:pt x="6" y="1"/>
                    </a:lnTo>
                    <a:lnTo>
                      <a:pt x="5" y="3"/>
                    </a:lnTo>
                    <a:lnTo>
                      <a:pt x="3" y="1"/>
                    </a:lnTo>
                    <a:lnTo>
                      <a:pt x="0" y="0"/>
                    </a:lnTo>
                    <a:close/>
                  </a:path>
                </a:pathLst>
              </a:custGeom>
              <a:solidFill>
                <a:srgbClr val="5653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45" name="Freeform 405">
                <a:extLst>
                  <a:ext uri="{FF2B5EF4-FFF2-40B4-BE49-F238E27FC236}">
                    <a16:creationId xmlns:a16="http://schemas.microsoft.com/office/drawing/2014/main" id="{B80690D2-78A4-47D7-A14B-1B0CC40B927A}"/>
                  </a:ext>
                </a:extLst>
              </p:cNvPr>
              <p:cNvSpPr>
                <a:spLocks/>
              </p:cNvSpPr>
              <p:nvPr/>
            </p:nvSpPr>
            <p:spPr bwMode="auto">
              <a:xfrm>
                <a:off x="4638" y="2363"/>
                <a:ext cx="3" cy="2"/>
              </a:xfrm>
              <a:custGeom>
                <a:avLst/>
                <a:gdLst>
                  <a:gd name="T0" fmla="*/ 0 w 3"/>
                  <a:gd name="T1" fmla="*/ 0 h 2"/>
                  <a:gd name="T2" fmla="*/ 3 w 3"/>
                  <a:gd name="T3" fmla="*/ 0 h 2"/>
                  <a:gd name="T4" fmla="*/ 2 w 3"/>
                  <a:gd name="T5" fmla="*/ 2 h 2"/>
                  <a:gd name="T6" fmla="*/ 2 w 3"/>
                  <a:gd name="T7" fmla="*/ 2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0"/>
                    </a:lnTo>
                    <a:lnTo>
                      <a:pt x="2" y="2"/>
                    </a:lnTo>
                    <a:lnTo>
                      <a:pt x="0" y="0"/>
                    </a:lnTo>
                    <a:close/>
                  </a:path>
                </a:pathLst>
              </a:custGeom>
              <a:solidFill>
                <a:srgbClr val="524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46" name="Freeform 406">
                <a:extLst>
                  <a:ext uri="{FF2B5EF4-FFF2-40B4-BE49-F238E27FC236}">
                    <a16:creationId xmlns:a16="http://schemas.microsoft.com/office/drawing/2014/main" id="{D8F8EE83-6573-4EB8-9C27-43DD28AD0B2B}"/>
                  </a:ext>
                </a:extLst>
              </p:cNvPr>
              <p:cNvSpPr>
                <a:spLocks/>
              </p:cNvSpPr>
              <p:nvPr/>
            </p:nvSpPr>
            <p:spPr bwMode="auto">
              <a:xfrm>
                <a:off x="4606" y="2155"/>
                <a:ext cx="230" cy="215"/>
              </a:xfrm>
              <a:custGeom>
                <a:avLst/>
                <a:gdLst>
                  <a:gd name="T0" fmla="*/ 221 w 230"/>
                  <a:gd name="T1" fmla="*/ 109 h 215"/>
                  <a:gd name="T2" fmla="*/ 224 w 230"/>
                  <a:gd name="T3" fmla="*/ 114 h 215"/>
                  <a:gd name="T4" fmla="*/ 228 w 230"/>
                  <a:gd name="T5" fmla="*/ 119 h 215"/>
                  <a:gd name="T6" fmla="*/ 230 w 230"/>
                  <a:gd name="T7" fmla="*/ 125 h 215"/>
                  <a:gd name="T8" fmla="*/ 230 w 230"/>
                  <a:gd name="T9" fmla="*/ 131 h 215"/>
                  <a:gd name="T10" fmla="*/ 228 w 230"/>
                  <a:gd name="T11" fmla="*/ 136 h 215"/>
                  <a:gd name="T12" fmla="*/ 226 w 230"/>
                  <a:gd name="T13" fmla="*/ 141 h 215"/>
                  <a:gd name="T14" fmla="*/ 224 w 230"/>
                  <a:gd name="T15" fmla="*/ 147 h 215"/>
                  <a:gd name="T16" fmla="*/ 219 w 230"/>
                  <a:gd name="T17" fmla="*/ 152 h 215"/>
                  <a:gd name="T18" fmla="*/ 208 w 230"/>
                  <a:gd name="T19" fmla="*/ 161 h 215"/>
                  <a:gd name="T20" fmla="*/ 192 w 230"/>
                  <a:gd name="T21" fmla="*/ 171 h 215"/>
                  <a:gd name="T22" fmla="*/ 176 w 230"/>
                  <a:gd name="T23" fmla="*/ 180 h 215"/>
                  <a:gd name="T24" fmla="*/ 159 w 230"/>
                  <a:gd name="T25" fmla="*/ 188 h 215"/>
                  <a:gd name="T26" fmla="*/ 122 w 230"/>
                  <a:gd name="T27" fmla="*/ 203 h 215"/>
                  <a:gd name="T28" fmla="*/ 88 w 230"/>
                  <a:gd name="T29" fmla="*/ 215 h 215"/>
                  <a:gd name="T30" fmla="*/ 84 w 230"/>
                  <a:gd name="T31" fmla="*/ 205 h 215"/>
                  <a:gd name="T32" fmla="*/ 81 w 230"/>
                  <a:gd name="T33" fmla="*/ 198 h 215"/>
                  <a:gd name="T34" fmla="*/ 76 w 230"/>
                  <a:gd name="T35" fmla="*/ 195 h 215"/>
                  <a:gd name="T36" fmla="*/ 69 w 230"/>
                  <a:gd name="T37" fmla="*/ 193 h 215"/>
                  <a:gd name="T38" fmla="*/ 62 w 230"/>
                  <a:gd name="T39" fmla="*/ 195 h 215"/>
                  <a:gd name="T40" fmla="*/ 52 w 230"/>
                  <a:gd name="T41" fmla="*/ 198 h 215"/>
                  <a:gd name="T42" fmla="*/ 44 w 230"/>
                  <a:gd name="T43" fmla="*/ 203 h 215"/>
                  <a:gd name="T44" fmla="*/ 34 w 230"/>
                  <a:gd name="T45" fmla="*/ 210 h 215"/>
                  <a:gd name="T46" fmla="*/ 25 w 230"/>
                  <a:gd name="T47" fmla="*/ 201 h 215"/>
                  <a:gd name="T48" fmla="*/ 17 w 230"/>
                  <a:gd name="T49" fmla="*/ 191 h 215"/>
                  <a:gd name="T50" fmla="*/ 12 w 230"/>
                  <a:gd name="T51" fmla="*/ 181 h 215"/>
                  <a:gd name="T52" fmla="*/ 7 w 230"/>
                  <a:gd name="T53" fmla="*/ 171 h 215"/>
                  <a:gd name="T54" fmla="*/ 3 w 230"/>
                  <a:gd name="T55" fmla="*/ 158 h 215"/>
                  <a:gd name="T56" fmla="*/ 0 w 230"/>
                  <a:gd name="T57" fmla="*/ 146 h 215"/>
                  <a:gd name="T58" fmla="*/ 0 w 230"/>
                  <a:gd name="T59" fmla="*/ 132 h 215"/>
                  <a:gd name="T60" fmla="*/ 0 w 230"/>
                  <a:gd name="T61" fmla="*/ 119 h 215"/>
                  <a:gd name="T62" fmla="*/ 2 w 230"/>
                  <a:gd name="T63" fmla="*/ 103 h 215"/>
                  <a:gd name="T64" fmla="*/ 3 w 230"/>
                  <a:gd name="T65" fmla="*/ 90 h 215"/>
                  <a:gd name="T66" fmla="*/ 8 w 230"/>
                  <a:gd name="T67" fmla="*/ 75 h 215"/>
                  <a:gd name="T68" fmla="*/ 13 w 230"/>
                  <a:gd name="T69" fmla="*/ 60 h 215"/>
                  <a:gd name="T70" fmla="*/ 20 w 230"/>
                  <a:gd name="T71" fmla="*/ 44 h 215"/>
                  <a:gd name="T72" fmla="*/ 29 w 230"/>
                  <a:gd name="T73" fmla="*/ 29 h 215"/>
                  <a:gd name="T74" fmla="*/ 39 w 230"/>
                  <a:gd name="T75" fmla="*/ 16 h 215"/>
                  <a:gd name="T76" fmla="*/ 51 w 230"/>
                  <a:gd name="T77" fmla="*/ 0 h 215"/>
                  <a:gd name="T78" fmla="*/ 61 w 230"/>
                  <a:gd name="T79" fmla="*/ 7 h 215"/>
                  <a:gd name="T80" fmla="*/ 71 w 230"/>
                  <a:gd name="T81" fmla="*/ 12 h 215"/>
                  <a:gd name="T82" fmla="*/ 73 w 230"/>
                  <a:gd name="T83" fmla="*/ 27 h 215"/>
                  <a:gd name="T84" fmla="*/ 78 w 230"/>
                  <a:gd name="T85" fmla="*/ 41 h 215"/>
                  <a:gd name="T86" fmla="*/ 84 w 230"/>
                  <a:gd name="T87" fmla="*/ 51 h 215"/>
                  <a:gd name="T88" fmla="*/ 91 w 230"/>
                  <a:gd name="T89" fmla="*/ 56 h 215"/>
                  <a:gd name="T90" fmla="*/ 94 w 230"/>
                  <a:gd name="T91" fmla="*/ 58 h 215"/>
                  <a:gd name="T92" fmla="*/ 98 w 230"/>
                  <a:gd name="T93" fmla="*/ 58 h 215"/>
                  <a:gd name="T94" fmla="*/ 101 w 230"/>
                  <a:gd name="T95" fmla="*/ 58 h 215"/>
                  <a:gd name="T96" fmla="*/ 103 w 230"/>
                  <a:gd name="T97" fmla="*/ 56 h 215"/>
                  <a:gd name="T98" fmla="*/ 106 w 230"/>
                  <a:gd name="T99" fmla="*/ 53 h 215"/>
                  <a:gd name="T100" fmla="*/ 108 w 230"/>
                  <a:gd name="T101" fmla="*/ 48 h 215"/>
                  <a:gd name="T102" fmla="*/ 108 w 230"/>
                  <a:gd name="T103" fmla="*/ 41 h 215"/>
                  <a:gd name="T104" fmla="*/ 108 w 230"/>
                  <a:gd name="T105" fmla="*/ 33 h 215"/>
                  <a:gd name="T106" fmla="*/ 137 w 230"/>
                  <a:gd name="T107" fmla="*/ 48 h 215"/>
                  <a:gd name="T108" fmla="*/ 169 w 230"/>
                  <a:gd name="T109" fmla="*/ 66 h 215"/>
                  <a:gd name="T110" fmla="*/ 184 w 230"/>
                  <a:gd name="T111" fmla="*/ 76 h 215"/>
                  <a:gd name="T112" fmla="*/ 199 w 230"/>
                  <a:gd name="T113" fmla="*/ 88 h 215"/>
                  <a:gd name="T114" fmla="*/ 211 w 230"/>
                  <a:gd name="T115" fmla="*/ 98 h 215"/>
                  <a:gd name="T116" fmla="*/ 221 w 230"/>
                  <a:gd name="T117" fmla="*/ 109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 h="215">
                    <a:moveTo>
                      <a:pt x="221" y="109"/>
                    </a:moveTo>
                    <a:lnTo>
                      <a:pt x="224" y="114"/>
                    </a:lnTo>
                    <a:lnTo>
                      <a:pt x="228" y="119"/>
                    </a:lnTo>
                    <a:lnTo>
                      <a:pt x="230" y="125"/>
                    </a:lnTo>
                    <a:lnTo>
                      <a:pt x="230" y="131"/>
                    </a:lnTo>
                    <a:lnTo>
                      <a:pt x="228" y="136"/>
                    </a:lnTo>
                    <a:lnTo>
                      <a:pt x="226" y="141"/>
                    </a:lnTo>
                    <a:lnTo>
                      <a:pt x="224" y="147"/>
                    </a:lnTo>
                    <a:lnTo>
                      <a:pt x="219" y="152"/>
                    </a:lnTo>
                    <a:lnTo>
                      <a:pt x="208" y="161"/>
                    </a:lnTo>
                    <a:lnTo>
                      <a:pt x="192" y="171"/>
                    </a:lnTo>
                    <a:lnTo>
                      <a:pt x="176" y="180"/>
                    </a:lnTo>
                    <a:lnTo>
                      <a:pt x="159" y="188"/>
                    </a:lnTo>
                    <a:lnTo>
                      <a:pt x="122" y="203"/>
                    </a:lnTo>
                    <a:lnTo>
                      <a:pt x="88" y="215"/>
                    </a:lnTo>
                    <a:lnTo>
                      <a:pt x="84" y="205"/>
                    </a:lnTo>
                    <a:lnTo>
                      <a:pt x="81" y="198"/>
                    </a:lnTo>
                    <a:lnTo>
                      <a:pt x="76" y="195"/>
                    </a:lnTo>
                    <a:lnTo>
                      <a:pt x="69" y="193"/>
                    </a:lnTo>
                    <a:lnTo>
                      <a:pt x="62" y="195"/>
                    </a:lnTo>
                    <a:lnTo>
                      <a:pt x="52" y="198"/>
                    </a:lnTo>
                    <a:lnTo>
                      <a:pt x="44" y="203"/>
                    </a:lnTo>
                    <a:lnTo>
                      <a:pt x="34" y="210"/>
                    </a:lnTo>
                    <a:lnTo>
                      <a:pt x="25" y="201"/>
                    </a:lnTo>
                    <a:lnTo>
                      <a:pt x="17" y="191"/>
                    </a:lnTo>
                    <a:lnTo>
                      <a:pt x="12" y="181"/>
                    </a:lnTo>
                    <a:lnTo>
                      <a:pt x="7" y="171"/>
                    </a:lnTo>
                    <a:lnTo>
                      <a:pt x="3" y="158"/>
                    </a:lnTo>
                    <a:lnTo>
                      <a:pt x="0" y="146"/>
                    </a:lnTo>
                    <a:lnTo>
                      <a:pt x="0" y="132"/>
                    </a:lnTo>
                    <a:lnTo>
                      <a:pt x="0" y="119"/>
                    </a:lnTo>
                    <a:lnTo>
                      <a:pt x="2" y="103"/>
                    </a:lnTo>
                    <a:lnTo>
                      <a:pt x="3" y="90"/>
                    </a:lnTo>
                    <a:lnTo>
                      <a:pt x="8" y="75"/>
                    </a:lnTo>
                    <a:lnTo>
                      <a:pt x="13" y="60"/>
                    </a:lnTo>
                    <a:lnTo>
                      <a:pt x="20" y="44"/>
                    </a:lnTo>
                    <a:lnTo>
                      <a:pt x="29" y="29"/>
                    </a:lnTo>
                    <a:lnTo>
                      <a:pt x="39" y="16"/>
                    </a:lnTo>
                    <a:lnTo>
                      <a:pt x="51" y="0"/>
                    </a:lnTo>
                    <a:lnTo>
                      <a:pt x="61" y="7"/>
                    </a:lnTo>
                    <a:lnTo>
                      <a:pt x="71" y="12"/>
                    </a:lnTo>
                    <a:lnTo>
                      <a:pt x="73" y="27"/>
                    </a:lnTo>
                    <a:lnTo>
                      <a:pt x="78" y="41"/>
                    </a:lnTo>
                    <a:lnTo>
                      <a:pt x="84" y="51"/>
                    </a:lnTo>
                    <a:lnTo>
                      <a:pt x="91" y="56"/>
                    </a:lnTo>
                    <a:lnTo>
                      <a:pt x="94" y="58"/>
                    </a:lnTo>
                    <a:lnTo>
                      <a:pt x="98" y="58"/>
                    </a:lnTo>
                    <a:lnTo>
                      <a:pt x="101" y="58"/>
                    </a:lnTo>
                    <a:lnTo>
                      <a:pt x="103" y="56"/>
                    </a:lnTo>
                    <a:lnTo>
                      <a:pt x="106" y="53"/>
                    </a:lnTo>
                    <a:lnTo>
                      <a:pt x="108" y="48"/>
                    </a:lnTo>
                    <a:lnTo>
                      <a:pt x="108" y="41"/>
                    </a:lnTo>
                    <a:lnTo>
                      <a:pt x="108" y="33"/>
                    </a:lnTo>
                    <a:lnTo>
                      <a:pt x="137" y="48"/>
                    </a:lnTo>
                    <a:lnTo>
                      <a:pt x="169" y="66"/>
                    </a:lnTo>
                    <a:lnTo>
                      <a:pt x="184" y="76"/>
                    </a:lnTo>
                    <a:lnTo>
                      <a:pt x="199" y="88"/>
                    </a:lnTo>
                    <a:lnTo>
                      <a:pt x="211" y="98"/>
                    </a:lnTo>
                    <a:lnTo>
                      <a:pt x="221" y="10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47" name="Freeform 407">
                <a:extLst>
                  <a:ext uri="{FF2B5EF4-FFF2-40B4-BE49-F238E27FC236}">
                    <a16:creationId xmlns:a16="http://schemas.microsoft.com/office/drawing/2014/main" id="{B80DBE58-E434-4A76-989A-E2FD3EC77D4D}"/>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48" name="Freeform 408">
                <a:extLst>
                  <a:ext uri="{FF2B5EF4-FFF2-40B4-BE49-F238E27FC236}">
                    <a16:creationId xmlns:a16="http://schemas.microsoft.com/office/drawing/2014/main" id="{737A92BB-CB43-453C-B35E-992BAB6441FB}"/>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49" name="Freeform 409">
                <a:extLst>
                  <a:ext uri="{FF2B5EF4-FFF2-40B4-BE49-F238E27FC236}">
                    <a16:creationId xmlns:a16="http://schemas.microsoft.com/office/drawing/2014/main" id="{0B998C26-17E8-4723-A9EF-EECA370774DB}"/>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50" name="Freeform 410">
                <a:extLst>
                  <a:ext uri="{FF2B5EF4-FFF2-40B4-BE49-F238E27FC236}">
                    <a16:creationId xmlns:a16="http://schemas.microsoft.com/office/drawing/2014/main" id="{1A9D3C78-7120-4065-9954-155995D43664}"/>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51" name="Freeform 411">
                <a:extLst>
                  <a:ext uri="{FF2B5EF4-FFF2-40B4-BE49-F238E27FC236}">
                    <a16:creationId xmlns:a16="http://schemas.microsoft.com/office/drawing/2014/main" id="{EC5C5816-0EFF-46D4-B979-1C210A437C8B}"/>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52" name="Freeform 412">
                <a:extLst>
                  <a:ext uri="{FF2B5EF4-FFF2-40B4-BE49-F238E27FC236}">
                    <a16:creationId xmlns:a16="http://schemas.microsoft.com/office/drawing/2014/main" id="{2312B708-EA25-498D-9658-A3B8DD8FE9BD}"/>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53" name="Freeform 413">
                <a:extLst>
                  <a:ext uri="{FF2B5EF4-FFF2-40B4-BE49-F238E27FC236}">
                    <a16:creationId xmlns:a16="http://schemas.microsoft.com/office/drawing/2014/main" id="{87E755F5-34E8-4075-8435-42834B814C76}"/>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54" name="Freeform 414">
                <a:extLst>
                  <a:ext uri="{FF2B5EF4-FFF2-40B4-BE49-F238E27FC236}">
                    <a16:creationId xmlns:a16="http://schemas.microsoft.com/office/drawing/2014/main" id="{3C16675B-396A-448B-8E91-D689F562C8D5}"/>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55" name="Line 415">
                <a:extLst>
                  <a:ext uri="{FF2B5EF4-FFF2-40B4-BE49-F238E27FC236}">
                    <a16:creationId xmlns:a16="http://schemas.microsoft.com/office/drawing/2014/main" id="{EE97EB0F-546E-4968-B38C-D7EFC57C2D0F}"/>
                  </a:ext>
                </a:extLst>
              </p:cNvPr>
              <p:cNvSpPr>
                <a:spLocks noChangeShapeType="1"/>
              </p:cNvSpPr>
              <p:nvPr/>
            </p:nvSpPr>
            <p:spPr bwMode="auto">
              <a:xfrm flipV="1">
                <a:off x="3635" y="1517"/>
                <a:ext cx="385" cy="229"/>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56" name="Freeform 416">
                <a:extLst>
                  <a:ext uri="{FF2B5EF4-FFF2-40B4-BE49-F238E27FC236}">
                    <a16:creationId xmlns:a16="http://schemas.microsoft.com/office/drawing/2014/main" id="{D24C52AA-B9F7-489E-BB3C-EE3C2928DE37}"/>
                  </a:ext>
                </a:extLst>
              </p:cNvPr>
              <p:cNvSpPr>
                <a:spLocks/>
              </p:cNvSpPr>
              <p:nvPr/>
            </p:nvSpPr>
            <p:spPr bwMode="auto">
              <a:xfrm>
                <a:off x="3584" y="2326"/>
                <a:ext cx="1049" cy="58"/>
              </a:xfrm>
              <a:custGeom>
                <a:avLst/>
                <a:gdLst>
                  <a:gd name="T0" fmla="*/ 1049 w 1049"/>
                  <a:gd name="T1" fmla="*/ 34 h 58"/>
                  <a:gd name="T2" fmla="*/ 1039 w 1049"/>
                  <a:gd name="T3" fmla="*/ 36 h 58"/>
                  <a:gd name="T4" fmla="*/ 1030 w 1049"/>
                  <a:gd name="T5" fmla="*/ 36 h 58"/>
                  <a:gd name="T6" fmla="*/ 1022 w 1049"/>
                  <a:gd name="T7" fmla="*/ 34 h 58"/>
                  <a:gd name="T8" fmla="*/ 1010 w 1049"/>
                  <a:gd name="T9" fmla="*/ 30 h 58"/>
                  <a:gd name="T10" fmla="*/ 970 w 1049"/>
                  <a:gd name="T11" fmla="*/ 37 h 58"/>
                  <a:gd name="T12" fmla="*/ 926 w 1049"/>
                  <a:gd name="T13" fmla="*/ 44 h 58"/>
                  <a:gd name="T14" fmla="*/ 882 w 1049"/>
                  <a:gd name="T15" fmla="*/ 49 h 58"/>
                  <a:gd name="T16" fmla="*/ 835 w 1049"/>
                  <a:gd name="T17" fmla="*/ 52 h 58"/>
                  <a:gd name="T18" fmla="*/ 787 w 1049"/>
                  <a:gd name="T19" fmla="*/ 56 h 58"/>
                  <a:gd name="T20" fmla="*/ 740 w 1049"/>
                  <a:gd name="T21" fmla="*/ 58 h 58"/>
                  <a:gd name="T22" fmla="*/ 691 w 1049"/>
                  <a:gd name="T23" fmla="*/ 58 h 58"/>
                  <a:gd name="T24" fmla="*/ 640 w 1049"/>
                  <a:gd name="T25" fmla="*/ 58 h 58"/>
                  <a:gd name="T26" fmla="*/ 537 w 1049"/>
                  <a:gd name="T27" fmla="*/ 54 h 58"/>
                  <a:gd name="T28" fmla="*/ 431 w 1049"/>
                  <a:gd name="T29" fmla="*/ 49 h 58"/>
                  <a:gd name="T30" fmla="*/ 325 w 1049"/>
                  <a:gd name="T31" fmla="*/ 39 h 58"/>
                  <a:gd name="T32" fmla="*/ 215 w 1049"/>
                  <a:gd name="T33" fmla="*/ 29 h 58"/>
                  <a:gd name="T34" fmla="*/ 213 w 1049"/>
                  <a:gd name="T35" fmla="*/ 22 h 58"/>
                  <a:gd name="T36" fmla="*/ 210 w 1049"/>
                  <a:gd name="T37" fmla="*/ 19 h 58"/>
                  <a:gd name="T38" fmla="*/ 144 w 1049"/>
                  <a:gd name="T39" fmla="*/ 12 h 58"/>
                  <a:gd name="T40" fmla="*/ 139 w 1049"/>
                  <a:gd name="T41" fmla="*/ 12 h 58"/>
                  <a:gd name="T42" fmla="*/ 134 w 1049"/>
                  <a:gd name="T43" fmla="*/ 14 h 58"/>
                  <a:gd name="T44" fmla="*/ 130 w 1049"/>
                  <a:gd name="T45" fmla="*/ 15 h 58"/>
                  <a:gd name="T46" fmla="*/ 129 w 1049"/>
                  <a:gd name="T47" fmla="*/ 17 h 58"/>
                  <a:gd name="T48" fmla="*/ 97 w 1049"/>
                  <a:gd name="T49" fmla="*/ 14 h 58"/>
                  <a:gd name="T50" fmla="*/ 65 w 1049"/>
                  <a:gd name="T51" fmla="*/ 9 h 58"/>
                  <a:gd name="T52" fmla="*/ 33 w 1049"/>
                  <a:gd name="T53" fmla="*/ 5 h 58"/>
                  <a:gd name="T54" fmla="*/ 0 w 1049"/>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49" h="58">
                    <a:moveTo>
                      <a:pt x="1049" y="34"/>
                    </a:moveTo>
                    <a:lnTo>
                      <a:pt x="1039" y="36"/>
                    </a:lnTo>
                    <a:lnTo>
                      <a:pt x="1030" y="36"/>
                    </a:lnTo>
                    <a:lnTo>
                      <a:pt x="1022" y="34"/>
                    </a:lnTo>
                    <a:lnTo>
                      <a:pt x="1010" y="30"/>
                    </a:lnTo>
                    <a:lnTo>
                      <a:pt x="970" y="37"/>
                    </a:lnTo>
                    <a:lnTo>
                      <a:pt x="926" y="44"/>
                    </a:lnTo>
                    <a:lnTo>
                      <a:pt x="882" y="49"/>
                    </a:lnTo>
                    <a:lnTo>
                      <a:pt x="835" y="52"/>
                    </a:lnTo>
                    <a:lnTo>
                      <a:pt x="787" y="56"/>
                    </a:lnTo>
                    <a:lnTo>
                      <a:pt x="740" y="58"/>
                    </a:lnTo>
                    <a:lnTo>
                      <a:pt x="691" y="58"/>
                    </a:lnTo>
                    <a:lnTo>
                      <a:pt x="640" y="58"/>
                    </a:lnTo>
                    <a:lnTo>
                      <a:pt x="537" y="54"/>
                    </a:lnTo>
                    <a:lnTo>
                      <a:pt x="431" y="49"/>
                    </a:lnTo>
                    <a:lnTo>
                      <a:pt x="325" y="39"/>
                    </a:lnTo>
                    <a:lnTo>
                      <a:pt x="215" y="29"/>
                    </a:lnTo>
                    <a:lnTo>
                      <a:pt x="213" y="22"/>
                    </a:lnTo>
                    <a:lnTo>
                      <a:pt x="210" y="19"/>
                    </a:lnTo>
                    <a:lnTo>
                      <a:pt x="144" y="12"/>
                    </a:lnTo>
                    <a:lnTo>
                      <a:pt x="139" y="12"/>
                    </a:lnTo>
                    <a:lnTo>
                      <a:pt x="134" y="14"/>
                    </a:lnTo>
                    <a:lnTo>
                      <a:pt x="130" y="15"/>
                    </a:lnTo>
                    <a:lnTo>
                      <a:pt x="129" y="17"/>
                    </a:lnTo>
                    <a:lnTo>
                      <a:pt x="97" y="14"/>
                    </a:lnTo>
                    <a:lnTo>
                      <a:pt x="65" y="9"/>
                    </a:lnTo>
                    <a:lnTo>
                      <a:pt x="33" y="5"/>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57" name="Freeform 417">
                <a:extLst>
                  <a:ext uri="{FF2B5EF4-FFF2-40B4-BE49-F238E27FC236}">
                    <a16:creationId xmlns:a16="http://schemas.microsoft.com/office/drawing/2014/main" id="{DACAE32D-17C6-4538-BE6A-89E10B727959}"/>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58" name="Freeform 418">
                <a:extLst>
                  <a:ext uri="{FF2B5EF4-FFF2-40B4-BE49-F238E27FC236}">
                    <a16:creationId xmlns:a16="http://schemas.microsoft.com/office/drawing/2014/main" id="{E29EBE74-F696-4346-BD0D-3B808AC5E72F}"/>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59" name="Freeform 419">
                <a:extLst>
                  <a:ext uri="{FF2B5EF4-FFF2-40B4-BE49-F238E27FC236}">
                    <a16:creationId xmlns:a16="http://schemas.microsoft.com/office/drawing/2014/main" id="{17D5EFD1-20FF-4D52-AE30-F0411FFD1DB5}"/>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60" name="Freeform 420">
                <a:extLst>
                  <a:ext uri="{FF2B5EF4-FFF2-40B4-BE49-F238E27FC236}">
                    <a16:creationId xmlns:a16="http://schemas.microsoft.com/office/drawing/2014/main" id="{7CCEB19D-A2BC-4DC9-9E2C-741DA00025D4}"/>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61" name="Freeform 421">
                <a:extLst>
                  <a:ext uri="{FF2B5EF4-FFF2-40B4-BE49-F238E27FC236}">
                    <a16:creationId xmlns:a16="http://schemas.microsoft.com/office/drawing/2014/main" id="{94917C2C-54BB-48E8-8258-36A336583952}"/>
                  </a:ext>
                </a:extLst>
              </p:cNvPr>
              <p:cNvSpPr>
                <a:spLocks/>
              </p:cNvSpPr>
              <p:nvPr/>
            </p:nvSpPr>
            <p:spPr bwMode="auto">
              <a:xfrm>
                <a:off x="3205" y="2767"/>
                <a:ext cx="319" cy="117"/>
              </a:xfrm>
              <a:custGeom>
                <a:avLst/>
                <a:gdLst>
                  <a:gd name="T0" fmla="*/ 0 w 319"/>
                  <a:gd name="T1" fmla="*/ 0 h 117"/>
                  <a:gd name="T2" fmla="*/ 1 w 319"/>
                  <a:gd name="T3" fmla="*/ 4 h 117"/>
                  <a:gd name="T4" fmla="*/ 3 w 319"/>
                  <a:gd name="T5" fmla="*/ 7 h 117"/>
                  <a:gd name="T6" fmla="*/ 43 w 319"/>
                  <a:gd name="T7" fmla="*/ 25 h 117"/>
                  <a:gd name="T8" fmla="*/ 84 w 319"/>
                  <a:gd name="T9" fmla="*/ 46 h 117"/>
                  <a:gd name="T10" fmla="*/ 126 w 319"/>
                  <a:gd name="T11" fmla="*/ 64 h 117"/>
                  <a:gd name="T12" fmla="*/ 167 w 319"/>
                  <a:gd name="T13" fmla="*/ 81 h 117"/>
                  <a:gd name="T14" fmla="*/ 207 w 319"/>
                  <a:gd name="T15" fmla="*/ 96 h 117"/>
                  <a:gd name="T16" fmla="*/ 248 w 319"/>
                  <a:gd name="T17" fmla="*/ 108 h 117"/>
                  <a:gd name="T18" fmla="*/ 266 w 319"/>
                  <a:gd name="T19" fmla="*/ 113 h 117"/>
                  <a:gd name="T20" fmla="*/ 285 w 319"/>
                  <a:gd name="T21" fmla="*/ 115 h 117"/>
                  <a:gd name="T22" fmla="*/ 302 w 319"/>
                  <a:gd name="T23" fmla="*/ 117 h 117"/>
                  <a:gd name="T24" fmla="*/ 319 w 319"/>
                  <a:gd name="T25" fmla="*/ 117 h 117"/>
                  <a:gd name="T26" fmla="*/ 315 w 319"/>
                  <a:gd name="T27" fmla="*/ 113 h 117"/>
                  <a:gd name="T28" fmla="*/ 309 w 319"/>
                  <a:gd name="T29" fmla="*/ 108 h 117"/>
                  <a:gd name="T30" fmla="*/ 298 w 319"/>
                  <a:gd name="T31" fmla="*/ 102 h 117"/>
                  <a:gd name="T32" fmla="*/ 285 w 319"/>
                  <a:gd name="T33" fmla="*/ 95 h 117"/>
                  <a:gd name="T34" fmla="*/ 253 w 319"/>
                  <a:gd name="T35" fmla="*/ 83 h 117"/>
                  <a:gd name="T36" fmla="*/ 219 w 319"/>
                  <a:gd name="T37" fmla="*/ 74 h 117"/>
                  <a:gd name="T38" fmla="*/ 177 w 319"/>
                  <a:gd name="T39" fmla="*/ 64 h 117"/>
                  <a:gd name="T40" fmla="*/ 136 w 319"/>
                  <a:gd name="T41" fmla="*/ 53 h 117"/>
                  <a:gd name="T42" fmla="*/ 99 w 319"/>
                  <a:gd name="T43" fmla="*/ 39 h 117"/>
                  <a:gd name="T44" fmla="*/ 65 w 319"/>
                  <a:gd name="T45" fmla="*/ 27 h 117"/>
                  <a:gd name="T46" fmla="*/ 16 w 319"/>
                  <a:gd name="T47" fmla="*/ 9 h 117"/>
                  <a:gd name="T48" fmla="*/ 0 w 319"/>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9" h="117">
                    <a:moveTo>
                      <a:pt x="0" y="0"/>
                    </a:moveTo>
                    <a:lnTo>
                      <a:pt x="1" y="4"/>
                    </a:lnTo>
                    <a:lnTo>
                      <a:pt x="3" y="7"/>
                    </a:lnTo>
                    <a:lnTo>
                      <a:pt x="43" y="25"/>
                    </a:lnTo>
                    <a:lnTo>
                      <a:pt x="84" y="46"/>
                    </a:lnTo>
                    <a:lnTo>
                      <a:pt x="126" y="64"/>
                    </a:lnTo>
                    <a:lnTo>
                      <a:pt x="167" y="81"/>
                    </a:lnTo>
                    <a:lnTo>
                      <a:pt x="207" y="96"/>
                    </a:lnTo>
                    <a:lnTo>
                      <a:pt x="248" y="108"/>
                    </a:lnTo>
                    <a:lnTo>
                      <a:pt x="266" y="113"/>
                    </a:lnTo>
                    <a:lnTo>
                      <a:pt x="285" y="115"/>
                    </a:lnTo>
                    <a:lnTo>
                      <a:pt x="302" y="117"/>
                    </a:lnTo>
                    <a:lnTo>
                      <a:pt x="319" y="117"/>
                    </a:lnTo>
                    <a:lnTo>
                      <a:pt x="315" y="113"/>
                    </a:lnTo>
                    <a:lnTo>
                      <a:pt x="309" y="108"/>
                    </a:lnTo>
                    <a:lnTo>
                      <a:pt x="298" y="102"/>
                    </a:lnTo>
                    <a:lnTo>
                      <a:pt x="285" y="95"/>
                    </a:lnTo>
                    <a:lnTo>
                      <a:pt x="253" y="83"/>
                    </a:lnTo>
                    <a:lnTo>
                      <a:pt x="219" y="74"/>
                    </a:lnTo>
                    <a:lnTo>
                      <a:pt x="177" y="64"/>
                    </a:lnTo>
                    <a:lnTo>
                      <a:pt x="136" y="53"/>
                    </a:lnTo>
                    <a:lnTo>
                      <a:pt x="99" y="39"/>
                    </a:lnTo>
                    <a:lnTo>
                      <a:pt x="65" y="27"/>
                    </a:lnTo>
                    <a:lnTo>
                      <a:pt x="16" y="9"/>
                    </a:lnTo>
                    <a:lnTo>
                      <a:pt x="0"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62" name="Freeform 422">
                <a:extLst>
                  <a:ext uri="{FF2B5EF4-FFF2-40B4-BE49-F238E27FC236}">
                    <a16:creationId xmlns:a16="http://schemas.microsoft.com/office/drawing/2014/main" id="{732EFCDD-779A-4ADD-8E92-DF99FD558C13}"/>
                  </a:ext>
                </a:extLst>
              </p:cNvPr>
              <p:cNvSpPr>
                <a:spLocks/>
              </p:cNvSpPr>
              <p:nvPr/>
            </p:nvSpPr>
            <p:spPr bwMode="auto">
              <a:xfrm>
                <a:off x="3205" y="2771"/>
                <a:ext cx="288" cy="113"/>
              </a:xfrm>
              <a:custGeom>
                <a:avLst/>
                <a:gdLst>
                  <a:gd name="T0" fmla="*/ 0 w 288"/>
                  <a:gd name="T1" fmla="*/ 0 h 113"/>
                  <a:gd name="T2" fmla="*/ 38 w 288"/>
                  <a:gd name="T3" fmla="*/ 23 h 113"/>
                  <a:gd name="T4" fmla="*/ 76 w 288"/>
                  <a:gd name="T5" fmla="*/ 43 h 113"/>
                  <a:gd name="T6" fmla="*/ 113 w 288"/>
                  <a:gd name="T7" fmla="*/ 62 h 113"/>
                  <a:gd name="T8" fmla="*/ 150 w 288"/>
                  <a:gd name="T9" fmla="*/ 77 h 113"/>
                  <a:gd name="T10" fmla="*/ 185 w 288"/>
                  <a:gd name="T11" fmla="*/ 91 h 113"/>
                  <a:gd name="T12" fmla="*/ 221 w 288"/>
                  <a:gd name="T13" fmla="*/ 101 h 113"/>
                  <a:gd name="T14" fmla="*/ 255 w 288"/>
                  <a:gd name="T15" fmla="*/ 108 h 113"/>
                  <a:gd name="T16" fmla="*/ 288 w 288"/>
                  <a:gd name="T17" fmla="*/ 113 h 113"/>
                  <a:gd name="T18" fmla="*/ 287 w 288"/>
                  <a:gd name="T19" fmla="*/ 109 h 113"/>
                  <a:gd name="T20" fmla="*/ 282 w 288"/>
                  <a:gd name="T21" fmla="*/ 104 h 113"/>
                  <a:gd name="T22" fmla="*/ 275 w 288"/>
                  <a:gd name="T23" fmla="*/ 98 h 113"/>
                  <a:gd name="T24" fmla="*/ 266 w 288"/>
                  <a:gd name="T25" fmla="*/ 92 h 113"/>
                  <a:gd name="T26" fmla="*/ 258 w 288"/>
                  <a:gd name="T27" fmla="*/ 87 h 113"/>
                  <a:gd name="T28" fmla="*/ 246 w 288"/>
                  <a:gd name="T29" fmla="*/ 82 h 113"/>
                  <a:gd name="T30" fmla="*/ 233 w 288"/>
                  <a:gd name="T31" fmla="*/ 77 h 113"/>
                  <a:gd name="T32" fmla="*/ 219 w 288"/>
                  <a:gd name="T33" fmla="*/ 72 h 113"/>
                  <a:gd name="T34" fmla="*/ 138 w 288"/>
                  <a:gd name="T35" fmla="*/ 49 h 113"/>
                  <a:gd name="T36" fmla="*/ 65 w 288"/>
                  <a:gd name="T37" fmla="*/ 25 h 113"/>
                  <a:gd name="T38" fmla="*/ 16 w 288"/>
                  <a:gd name="T39" fmla="*/ 6 h 113"/>
                  <a:gd name="T40" fmla="*/ 0 w 288"/>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8" h="113">
                    <a:moveTo>
                      <a:pt x="0" y="0"/>
                    </a:moveTo>
                    <a:lnTo>
                      <a:pt x="38" y="23"/>
                    </a:lnTo>
                    <a:lnTo>
                      <a:pt x="76" y="43"/>
                    </a:lnTo>
                    <a:lnTo>
                      <a:pt x="113" y="62"/>
                    </a:lnTo>
                    <a:lnTo>
                      <a:pt x="150" y="77"/>
                    </a:lnTo>
                    <a:lnTo>
                      <a:pt x="185" y="91"/>
                    </a:lnTo>
                    <a:lnTo>
                      <a:pt x="221" y="101"/>
                    </a:lnTo>
                    <a:lnTo>
                      <a:pt x="255" y="108"/>
                    </a:lnTo>
                    <a:lnTo>
                      <a:pt x="288" y="113"/>
                    </a:lnTo>
                    <a:lnTo>
                      <a:pt x="287" y="109"/>
                    </a:lnTo>
                    <a:lnTo>
                      <a:pt x="282" y="104"/>
                    </a:lnTo>
                    <a:lnTo>
                      <a:pt x="275" y="98"/>
                    </a:lnTo>
                    <a:lnTo>
                      <a:pt x="266" y="92"/>
                    </a:lnTo>
                    <a:lnTo>
                      <a:pt x="258" y="87"/>
                    </a:lnTo>
                    <a:lnTo>
                      <a:pt x="246" y="82"/>
                    </a:lnTo>
                    <a:lnTo>
                      <a:pt x="233" y="77"/>
                    </a:lnTo>
                    <a:lnTo>
                      <a:pt x="219" y="72"/>
                    </a:lnTo>
                    <a:lnTo>
                      <a:pt x="138" y="49"/>
                    </a:lnTo>
                    <a:lnTo>
                      <a:pt x="65" y="25"/>
                    </a:lnTo>
                    <a:lnTo>
                      <a:pt x="16" y="6"/>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63" name="Freeform 423">
                <a:extLst>
                  <a:ext uri="{FF2B5EF4-FFF2-40B4-BE49-F238E27FC236}">
                    <a16:creationId xmlns:a16="http://schemas.microsoft.com/office/drawing/2014/main" id="{216E481E-5D16-414A-A0FF-563913993F03}"/>
                  </a:ext>
                </a:extLst>
              </p:cNvPr>
              <p:cNvSpPr>
                <a:spLocks/>
              </p:cNvSpPr>
              <p:nvPr/>
            </p:nvSpPr>
            <p:spPr bwMode="auto">
              <a:xfrm>
                <a:off x="3213" y="2754"/>
                <a:ext cx="329" cy="86"/>
              </a:xfrm>
              <a:custGeom>
                <a:avLst/>
                <a:gdLst>
                  <a:gd name="T0" fmla="*/ 0 w 329"/>
                  <a:gd name="T1" fmla="*/ 0 h 86"/>
                  <a:gd name="T2" fmla="*/ 8 w 329"/>
                  <a:gd name="T3" fmla="*/ 6 h 86"/>
                  <a:gd name="T4" fmla="*/ 39 w 329"/>
                  <a:gd name="T5" fmla="*/ 20 h 86"/>
                  <a:gd name="T6" fmla="*/ 86 w 329"/>
                  <a:gd name="T7" fmla="*/ 37 h 86"/>
                  <a:gd name="T8" fmla="*/ 140 w 329"/>
                  <a:gd name="T9" fmla="*/ 55 h 86"/>
                  <a:gd name="T10" fmla="*/ 169 w 329"/>
                  <a:gd name="T11" fmla="*/ 64 h 86"/>
                  <a:gd name="T12" fmla="*/ 198 w 329"/>
                  <a:gd name="T13" fmla="*/ 72 h 86"/>
                  <a:gd name="T14" fmla="*/ 226 w 329"/>
                  <a:gd name="T15" fmla="*/ 77 h 86"/>
                  <a:gd name="T16" fmla="*/ 253 w 329"/>
                  <a:gd name="T17" fmla="*/ 82 h 86"/>
                  <a:gd name="T18" fmla="*/ 277 w 329"/>
                  <a:gd name="T19" fmla="*/ 86 h 86"/>
                  <a:gd name="T20" fmla="*/ 299 w 329"/>
                  <a:gd name="T21" fmla="*/ 86 h 86"/>
                  <a:gd name="T22" fmla="*/ 307 w 329"/>
                  <a:gd name="T23" fmla="*/ 86 h 86"/>
                  <a:gd name="T24" fmla="*/ 316 w 329"/>
                  <a:gd name="T25" fmla="*/ 84 h 86"/>
                  <a:gd name="T26" fmla="*/ 324 w 329"/>
                  <a:gd name="T27" fmla="*/ 81 h 86"/>
                  <a:gd name="T28" fmla="*/ 329 w 329"/>
                  <a:gd name="T29" fmla="*/ 77 h 86"/>
                  <a:gd name="T30" fmla="*/ 317 w 329"/>
                  <a:gd name="T31" fmla="*/ 66 h 86"/>
                  <a:gd name="T32" fmla="*/ 306 w 329"/>
                  <a:gd name="T33" fmla="*/ 55 h 86"/>
                  <a:gd name="T34" fmla="*/ 290 w 329"/>
                  <a:gd name="T35" fmla="*/ 45 h 86"/>
                  <a:gd name="T36" fmla="*/ 275 w 329"/>
                  <a:gd name="T37" fmla="*/ 37 h 86"/>
                  <a:gd name="T38" fmla="*/ 258 w 329"/>
                  <a:gd name="T39" fmla="*/ 28 h 86"/>
                  <a:gd name="T40" fmla="*/ 240 w 329"/>
                  <a:gd name="T41" fmla="*/ 23 h 86"/>
                  <a:gd name="T42" fmla="*/ 220 w 329"/>
                  <a:gd name="T43" fmla="*/ 17 h 86"/>
                  <a:gd name="T44" fmla="*/ 199 w 329"/>
                  <a:gd name="T45" fmla="*/ 11 h 86"/>
                  <a:gd name="T46" fmla="*/ 154 w 329"/>
                  <a:gd name="T47" fmla="*/ 5 h 86"/>
                  <a:gd name="T48" fmla="*/ 106 w 329"/>
                  <a:gd name="T49" fmla="*/ 1 h 86"/>
                  <a:gd name="T50" fmla="*/ 54 w 329"/>
                  <a:gd name="T51" fmla="*/ 0 h 86"/>
                  <a:gd name="T52" fmla="*/ 0 w 32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9" h="86">
                    <a:moveTo>
                      <a:pt x="0" y="0"/>
                    </a:moveTo>
                    <a:lnTo>
                      <a:pt x="8" y="6"/>
                    </a:lnTo>
                    <a:lnTo>
                      <a:pt x="39" y="20"/>
                    </a:lnTo>
                    <a:lnTo>
                      <a:pt x="86" y="37"/>
                    </a:lnTo>
                    <a:lnTo>
                      <a:pt x="140" y="55"/>
                    </a:lnTo>
                    <a:lnTo>
                      <a:pt x="169" y="64"/>
                    </a:lnTo>
                    <a:lnTo>
                      <a:pt x="198" y="72"/>
                    </a:lnTo>
                    <a:lnTo>
                      <a:pt x="226" y="77"/>
                    </a:lnTo>
                    <a:lnTo>
                      <a:pt x="253" y="82"/>
                    </a:lnTo>
                    <a:lnTo>
                      <a:pt x="277" y="86"/>
                    </a:lnTo>
                    <a:lnTo>
                      <a:pt x="299" y="86"/>
                    </a:lnTo>
                    <a:lnTo>
                      <a:pt x="307" y="86"/>
                    </a:lnTo>
                    <a:lnTo>
                      <a:pt x="316" y="84"/>
                    </a:lnTo>
                    <a:lnTo>
                      <a:pt x="324" y="81"/>
                    </a:lnTo>
                    <a:lnTo>
                      <a:pt x="329" y="77"/>
                    </a:lnTo>
                    <a:lnTo>
                      <a:pt x="317" y="66"/>
                    </a:lnTo>
                    <a:lnTo>
                      <a:pt x="306" y="55"/>
                    </a:lnTo>
                    <a:lnTo>
                      <a:pt x="290" y="45"/>
                    </a:lnTo>
                    <a:lnTo>
                      <a:pt x="275" y="37"/>
                    </a:lnTo>
                    <a:lnTo>
                      <a:pt x="258" y="28"/>
                    </a:lnTo>
                    <a:lnTo>
                      <a:pt x="240" y="23"/>
                    </a:lnTo>
                    <a:lnTo>
                      <a:pt x="220" y="17"/>
                    </a:lnTo>
                    <a:lnTo>
                      <a:pt x="199" y="11"/>
                    </a:lnTo>
                    <a:lnTo>
                      <a:pt x="154" y="5"/>
                    </a:lnTo>
                    <a:lnTo>
                      <a:pt x="106" y="1"/>
                    </a:lnTo>
                    <a:lnTo>
                      <a:pt x="54" y="0"/>
                    </a:lnTo>
                    <a:lnTo>
                      <a:pt x="0" y="0"/>
                    </a:lnTo>
                    <a:close/>
                  </a:path>
                </a:pathLst>
              </a:custGeom>
              <a:solidFill>
                <a:srgbClr val="FA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64" name="Freeform 424">
                <a:extLst>
                  <a:ext uri="{FF2B5EF4-FFF2-40B4-BE49-F238E27FC236}">
                    <a16:creationId xmlns:a16="http://schemas.microsoft.com/office/drawing/2014/main" id="{127C8757-A08D-4FAF-BFB5-241BABD89766}"/>
                  </a:ext>
                </a:extLst>
              </p:cNvPr>
              <p:cNvSpPr>
                <a:spLocks/>
              </p:cNvSpPr>
              <p:nvPr/>
            </p:nvSpPr>
            <p:spPr bwMode="auto">
              <a:xfrm>
                <a:off x="3210" y="2755"/>
                <a:ext cx="344" cy="98"/>
              </a:xfrm>
              <a:custGeom>
                <a:avLst/>
                <a:gdLst>
                  <a:gd name="T0" fmla="*/ 3 w 344"/>
                  <a:gd name="T1" fmla="*/ 0 h 98"/>
                  <a:gd name="T2" fmla="*/ 15 w 344"/>
                  <a:gd name="T3" fmla="*/ 7 h 98"/>
                  <a:gd name="T4" fmla="*/ 49 w 344"/>
                  <a:gd name="T5" fmla="*/ 21 h 98"/>
                  <a:gd name="T6" fmla="*/ 96 w 344"/>
                  <a:gd name="T7" fmla="*/ 39 h 98"/>
                  <a:gd name="T8" fmla="*/ 150 w 344"/>
                  <a:gd name="T9" fmla="*/ 58 h 98"/>
                  <a:gd name="T10" fmla="*/ 179 w 344"/>
                  <a:gd name="T11" fmla="*/ 68 h 98"/>
                  <a:gd name="T12" fmla="*/ 207 w 344"/>
                  <a:gd name="T13" fmla="*/ 76 h 98"/>
                  <a:gd name="T14" fmla="*/ 236 w 344"/>
                  <a:gd name="T15" fmla="*/ 83 h 98"/>
                  <a:gd name="T16" fmla="*/ 261 w 344"/>
                  <a:gd name="T17" fmla="*/ 88 h 98"/>
                  <a:gd name="T18" fmla="*/ 285 w 344"/>
                  <a:gd name="T19" fmla="*/ 90 h 98"/>
                  <a:gd name="T20" fmla="*/ 307 w 344"/>
                  <a:gd name="T21" fmla="*/ 92 h 98"/>
                  <a:gd name="T22" fmla="*/ 315 w 344"/>
                  <a:gd name="T23" fmla="*/ 90 h 98"/>
                  <a:gd name="T24" fmla="*/ 324 w 344"/>
                  <a:gd name="T25" fmla="*/ 88 h 98"/>
                  <a:gd name="T26" fmla="*/ 331 w 344"/>
                  <a:gd name="T27" fmla="*/ 86 h 98"/>
                  <a:gd name="T28" fmla="*/ 337 w 344"/>
                  <a:gd name="T29" fmla="*/ 83 h 98"/>
                  <a:gd name="T30" fmla="*/ 341 w 344"/>
                  <a:gd name="T31" fmla="*/ 88 h 98"/>
                  <a:gd name="T32" fmla="*/ 344 w 344"/>
                  <a:gd name="T33" fmla="*/ 92 h 98"/>
                  <a:gd name="T34" fmla="*/ 337 w 344"/>
                  <a:gd name="T35" fmla="*/ 95 h 98"/>
                  <a:gd name="T36" fmla="*/ 326 w 344"/>
                  <a:gd name="T37" fmla="*/ 98 h 98"/>
                  <a:gd name="T38" fmla="*/ 310 w 344"/>
                  <a:gd name="T39" fmla="*/ 98 h 98"/>
                  <a:gd name="T40" fmla="*/ 293 w 344"/>
                  <a:gd name="T41" fmla="*/ 97 h 98"/>
                  <a:gd name="T42" fmla="*/ 273 w 344"/>
                  <a:gd name="T43" fmla="*/ 95 h 98"/>
                  <a:gd name="T44" fmla="*/ 251 w 344"/>
                  <a:gd name="T45" fmla="*/ 92 h 98"/>
                  <a:gd name="T46" fmla="*/ 226 w 344"/>
                  <a:gd name="T47" fmla="*/ 86 h 98"/>
                  <a:gd name="T48" fmla="*/ 201 w 344"/>
                  <a:gd name="T49" fmla="*/ 80 h 98"/>
                  <a:gd name="T50" fmla="*/ 147 w 344"/>
                  <a:gd name="T51" fmla="*/ 65 h 98"/>
                  <a:gd name="T52" fmla="*/ 94 w 344"/>
                  <a:gd name="T53" fmla="*/ 46 h 98"/>
                  <a:gd name="T54" fmla="*/ 67 w 344"/>
                  <a:gd name="T55" fmla="*/ 36 h 98"/>
                  <a:gd name="T56" fmla="*/ 44 w 344"/>
                  <a:gd name="T57" fmla="*/ 24 h 98"/>
                  <a:gd name="T58" fmla="*/ 20 w 344"/>
                  <a:gd name="T59" fmla="*/ 14 h 98"/>
                  <a:gd name="T60" fmla="*/ 0 w 344"/>
                  <a:gd name="T61" fmla="*/ 2 h 98"/>
                  <a:gd name="T62" fmla="*/ 3 w 344"/>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 h="98">
                    <a:moveTo>
                      <a:pt x="3" y="0"/>
                    </a:moveTo>
                    <a:lnTo>
                      <a:pt x="15" y="7"/>
                    </a:lnTo>
                    <a:lnTo>
                      <a:pt x="49" y="21"/>
                    </a:lnTo>
                    <a:lnTo>
                      <a:pt x="96" y="39"/>
                    </a:lnTo>
                    <a:lnTo>
                      <a:pt x="150" y="58"/>
                    </a:lnTo>
                    <a:lnTo>
                      <a:pt x="179" y="68"/>
                    </a:lnTo>
                    <a:lnTo>
                      <a:pt x="207" y="76"/>
                    </a:lnTo>
                    <a:lnTo>
                      <a:pt x="236" y="83"/>
                    </a:lnTo>
                    <a:lnTo>
                      <a:pt x="261" y="88"/>
                    </a:lnTo>
                    <a:lnTo>
                      <a:pt x="285" y="90"/>
                    </a:lnTo>
                    <a:lnTo>
                      <a:pt x="307" y="92"/>
                    </a:lnTo>
                    <a:lnTo>
                      <a:pt x="315" y="90"/>
                    </a:lnTo>
                    <a:lnTo>
                      <a:pt x="324" y="88"/>
                    </a:lnTo>
                    <a:lnTo>
                      <a:pt x="331" y="86"/>
                    </a:lnTo>
                    <a:lnTo>
                      <a:pt x="337" y="83"/>
                    </a:lnTo>
                    <a:lnTo>
                      <a:pt x="341" y="88"/>
                    </a:lnTo>
                    <a:lnTo>
                      <a:pt x="344" y="92"/>
                    </a:lnTo>
                    <a:lnTo>
                      <a:pt x="337" y="95"/>
                    </a:lnTo>
                    <a:lnTo>
                      <a:pt x="326" y="98"/>
                    </a:lnTo>
                    <a:lnTo>
                      <a:pt x="310" y="98"/>
                    </a:lnTo>
                    <a:lnTo>
                      <a:pt x="293" y="97"/>
                    </a:lnTo>
                    <a:lnTo>
                      <a:pt x="273" y="95"/>
                    </a:lnTo>
                    <a:lnTo>
                      <a:pt x="251" y="92"/>
                    </a:lnTo>
                    <a:lnTo>
                      <a:pt x="226" y="86"/>
                    </a:lnTo>
                    <a:lnTo>
                      <a:pt x="201" y="80"/>
                    </a:lnTo>
                    <a:lnTo>
                      <a:pt x="147" y="65"/>
                    </a:lnTo>
                    <a:lnTo>
                      <a:pt x="94" y="46"/>
                    </a:lnTo>
                    <a:lnTo>
                      <a:pt x="67" y="36"/>
                    </a:lnTo>
                    <a:lnTo>
                      <a:pt x="44" y="24"/>
                    </a:lnTo>
                    <a:lnTo>
                      <a:pt x="20" y="14"/>
                    </a:lnTo>
                    <a:lnTo>
                      <a:pt x="0" y="2"/>
                    </a:lnTo>
                    <a:lnTo>
                      <a:pt x="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65" name="Freeform 425">
                <a:extLst>
                  <a:ext uri="{FF2B5EF4-FFF2-40B4-BE49-F238E27FC236}">
                    <a16:creationId xmlns:a16="http://schemas.microsoft.com/office/drawing/2014/main" id="{C13DA48F-7D44-425C-BF02-A4A72BCCA581}"/>
                  </a:ext>
                </a:extLst>
              </p:cNvPr>
              <p:cNvSpPr>
                <a:spLocks/>
              </p:cNvSpPr>
              <p:nvPr/>
            </p:nvSpPr>
            <p:spPr bwMode="auto">
              <a:xfrm>
                <a:off x="3211" y="2754"/>
                <a:ext cx="338" cy="94"/>
              </a:xfrm>
              <a:custGeom>
                <a:avLst/>
                <a:gdLst>
                  <a:gd name="T0" fmla="*/ 2 w 338"/>
                  <a:gd name="T1" fmla="*/ 0 h 94"/>
                  <a:gd name="T2" fmla="*/ 10 w 338"/>
                  <a:gd name="T3" fmla="*/ 6 h 94"/>
                  <a:gd name="T4" fmla="*/ 41 w 338"/>
                  <a:gd name="T5" fmla="*/ 20 h 94"/>
                  <a:gd name="T6" fmla="*/ 88 w 338"/>
                  <a:gd name="T7" fmla="*/ 37 h 94"/>
                  <a:gd name="T8" fmla="*/ 142 w 338"/>
                  <a:gd name="T9" fmla="*/ 55 h 94"/>
                  <a:gd name="T10" fmla="*/ 171 w 338"/>
                  <a:gd name="T11" fmla="*/ 64 h 94"/>
                  <a:gd name="T12" fmla="*/ 200 w 338"/>
                  <a:gd name="T13" fmla="*/ 72 h 94"/>
                  <a:gd name="T14" fmla="*/ 228 w 338"/>
                  <a:gd name="T15" fmla="*/ 77 h 94"/>
                  <a:gd name="T16" fmla="*/ 255 w 338"/>
                  <a:gd name="T17" fmla="*/ 82 h 94"/>
                  <a:gd name="T18" fmla="*/ 279 w 338"/>
                  <a:gd name="T19" fmla="*/ 86 h 94"/>
                  <a:gd name="T20" fmla="*/ 301 w 338"/>
                  <a:gd name="T21" fmla="*/ 86 h 94"/>
                  <a:gd name="T22" fmla="*/ 309 w 338"/>
                  <a:gd name="T23" fmla="*/ 86 h 94"/>
                  <a:gd name="T24" fmla="*/ 318 w 338"/>
                  <a:gd name="T25" fmla="*/ 84 h 94"/>
                  <a:gd name="T26" fmla="*/ 326 w 338"/>
                  <a:gd name="T27" fmla="*/ 81 h 94"/>
                  <a:gd name="T28" fmla="*/ 331 w 338"/>
                  <a:gd name="T29" fmla="*/ 77 h 94"/>
                  <a:gd name="T30" fmla="*/ 335 w 338"/>
                  <a:gd name="T31" fmla="*/ 82 h 94"/>
                  <a:gd name="T32" fmla="*/ 338 w 338"/>
                  <a:gd name="T33" fmla="*/ 87 h 94"/>
                  <a:gd name="T34" fmla="*/ 331 w 338"/>
                  <a:gd name="T35" fmla="*/ 91 h 94"/>
                  <a:gd name="T36" fmla="*/ 321 w 338"/>
                  <a:gd name="T37" fmla="*/ 93 h 94"/>
                  <a:gd name="T38" fmla="*/ 306 w 338"/>
                  <a:gd name="T39" fmla="*/ 94 h 94"/>
                  <a:gd name="T40" fmla="*/ 289 w 338"/>
                  <a:gd name="T41" fmla="*/ 93 h 94"/>
                  <a:gd name="T42" fmla="*/ 269 w 338"/>
                  <a:gd name="T43" fmla="*/ 91 h 94"/>
                  <a:gd name="T44" fmla="*/ 247 w 338"/>
                  <a:gd name="T45" fmla="*/ 87 h 94"/>
                  <a:gd name="T46" fmla="*/ 223 w 338"/>
                  <a:gd name="T47" fmla="*/ 82 h 94"/>
                  <a:gd name="T48" fmla="*/ 198 w 338"/>
                  <a:gd name="T49" fmla="*/ 77 h 94"/>
                  <a:gd name="T50" fmla="*/ 146 w 338"/>
                  <a:gd name="T51" fmla="*/ 62 h 94"/>
                  <a:gd name="T52" fmla="*/ 93 w 338"/>
                  <a:gd name="T53" fmla="*/ 44 h 94"/>
                  <a:gd name="T54" fmla="*/ 68 w 338"/>
                  <a:gd name="T55" fmla="*/ 35 h 94"/>
                  <a:gd name="T56" fmla="*/ 44 w 338"/>
                  <a:gd name="T57" fmla="*/ 23 h 94"/>
                  <a:gd name="T58" fmla="*/ 22 w 338"/>
                  <a:gd name="T59" fmla="*/ 13 h 94"/>
                  <a:gd name="T60" fmla="*/ 0 w 338"/>
                  <a:gd name="T61" fmla="*/ 1 h 94"/>
                  <a:gd name="T62" fmla="*/ 2 w 338"/>
                  <a:gd name="T63" fmla="*/ 1 h 94"/>
                  <a:gd name="T64" fmla="*/ 2 w 338"/>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8" h="94">
                    <a:moveTo>
                      <a:pt x="2" y="0"/>
                    </a:moveTo>
                    <a:lnTo>
                      <a:pt x="10" y="6"/>
                    </a:lnTo>
                    <a:lnTo>
                      <a:pt x="41" y="20"/>
                    </a:lnTo>
                    <a:lnTo>
                      <a:pt x="88" y="37"/>
                    </a:lnTo>
                    <a:lnTo>
                      <a:pt x="142" y="55"/>
                    </a:lnTo>
                    <a:lnTo>
                      <a:pt x="171" y="64"/>
                    </a:lnTo>
                    <a:lnTo>
                      <a:pt x="200" y="72"/>
                    </a:lnTo>
                    <a:lnTo>
                      <a:pt x="228" y="77"/>
                    </a:lnTo>
                    <a:lnTo>
                      <a:pt x="255" y="82"/>
                    </a:lnTo>
                    <a:lnTo>
                      <a:pt x="279" y="86"/>
                    </a:lnTo>
                    <a:lnTo>
                      <a:pt x="301" y="86"/>
                    </a:lnTo>
                    <a:lnTo>
                      <a:pt x="309" y="86"/>
                    </a:lnTo>
                    <a:lnTo>
                      <a:pt x="318" y="84"/>
                    </a:lnTo>
                    <a:lnTo>
                      <a:pt x="326" y="81"/>
                    </a:lnTo>
                    <a:lnTo>
                      <a:pt x="331" y="77"/>
                    </a:lnTo>
                    <a:lnTo>
                      <a:pt x="335" y="82"/>
                    </a:lnTo>
                    <a:lnTo>
                      <a:pt x="338" y="87"/>
                    </a:lnTo>
                    <a:lnTo>
                      <a:pt x="331" y="91"/>
                    </a:lnTo>
                    <a:lnTo>
                      <a:pt x="321" y="93"/>
                    </a:lnTo>
                    <a:lnTo>
                      <a:pt x="306" y="94"/>
                    </a:lnTo>
                    <a:lnTo>
                      <a:pt x="289" y="93"/>
                    </a:lnTo>
                    <a:lnTo>
                      <a:pt x="269" y="91"/>
                    </a:lnTo>
                    <a:lnTo>
                      <a:pt x="247" y="87"/>
                    </a:lnTo>
                    <a:lnTo>
                      <a:pt x="223" y="82"/>
                    </a:lnTo>
                    <a:lnTo>
                      <a:pt x="198" y="77"/>
                    </a:lnTo>
                    <a:lnTo>
                      <a:pt x="146" y="62"/>
                    </a:lnTo>
                    <a:lnTo>
                      <a:pt x="93" y="44"/>
                    </a:lnTo>
                    <a:lnTo>
                      <a:pt x="68" y="35"/>
                    </a:lnTo>
                    <a:lnTo>
                      <a:pt x="44" y="23"/>
                    </a:lnTo>
                    <a:lnTo>
                      <a:pt x="22" y="13"/>
                    </a:lnTo>
                    <a:lnTo>
                      <a:pt x="0" y="1"/>
                    </a:lnTo>
                    <a:lnTo>
                      <a:pt x="2" y="1"/>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66" name="Freeform 426">
                <a:extLst>
                  <a:ext uri="{FF2B5EF4-FFF2-40B4-BE49-F238E27FC236}">
                    <a16:creationId xmlns:a16="http://schemas.microsoft.com/office/drawing/2014/main" id="{5550C7C1-0119-474C-99C3-EE0507D22982}"/>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67" name="Freeform 427">
                <a:extLst>
                  <a:ext uri="{FF2B5EF4-FFF2-40B4-BE49-F238E27FC236}">
                    <a16:creationId xmlns:a16="http://schemas.microsoft.com/office/drawing/2014/main" id="{CE2F179C-1D21-4953-A0B2-57608E4600D4}"/>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68" name="Freeform 428">
                <a:extLst>
                  <a:ext uri="{FF2B5EF4-FFF2-40B4-BE49-F238E27FC236}">
                    <a16:creationId xmlns:a16="http://schemas.microsoft.com/office/drawing/2014/main" id="{D249DB49-52AC-49E0-AE9D-38F9E97CBEE2}"/>
                  </a:ext>
                </a:extLst>
              </p:cNvPr>
              <p:cNvSpPr>
                <a:spLocks/>
              </p:cNvSpPr>
              <p:nvPr/>
            </p:nvSpPr>
            <p:spPr bwMode="auto">
              <a:xfrm>
                <a:off x="3402" y="1692"/>
                <a:ext cx="117" cy="21"/>
              </a:xfrm>
              <a:custGeom>
                <a:avLst/>
                <a:gdLst>
                  <a:gd name="T0" fmla="*/ 117 w 117"/>
                  <a:gd name="T1" fmla="*/ 21 h 21"/>
                  <a:gd name="T2" fmla="*/ 0 w 117"/>
                  <a:gd name="T3" fmla="*/ 0 h 21"/>
                  <a:gd name="T4" fmla="*/ 29 w 117"/>
                  <a:gd name="T5" fmla="*/ 4 h 21"/>
                  <a:gd name="T6" fmla="*/ 58 w 117"/>
                  <a:gd name="T7" fmla="*/ 9 h 21"/>
                  <a:gd name="T8" fmla="*/ 88 w 117"/>
                  <a:gd name="T9" fmla="*/ 14 h 21"/>
                  <a:gd name="T10" fmla="*/ 117 w 117"/>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1">
                    <a:moveTo>
                      <a:pt x="117" y="21"/>
                    </a:moveTo>
                    <a:lnTo>
                      <a:pt x="0" y="0"/>
                    </a:lnTo>
                    <a:lnTo>
                      <a:pt x="29" y="4"/>
                    </a:lnTo>
                    <a:lnTo>
                      <a:pt x="58" y="9"/>
                    </a:lnTo>
                    <a:lnTo>
                      <a:pt x="88" y="14"/>
                    </a:lnTo>
                    <a:lnTo>
                      <a:pt x="117" y="21"/>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69" name="Freeform 429">
                <a:extLst>
                  <a:ext uri="{FF2B5EF4-FFF2-40B4-BE49-F238E27FC236}">
                    <a16:creationId xmlns:a16="http://schemas.microsoft.com/office/drawing/2014/main" id="{D2FB24E4-89EF-4BD5-BEAB-ED3BC4A632E3}"/>
                  </a:ext>
                </a:extLst>
              </p:cNvPr>
              <p:cNvSpPr>
                <a:spLocks/>
              </p:cNvSpPr>
              <p:nvPr/>
            </p:nvSpPr>
            <p:spPr bwMode="auto">
              <a:xfrm>
                <a:off x="3368" y="1687"/>
                <a:ext cx="181" cy="32"/>
              </a:xfrm>
              <a:custGeom>
                <a:avLst/>
                <a:gdLst>
                  <a:gd name="T0" fmla="*/ 181 w 181"/>
                  <a:gd name="T1" fmla="*/ 32 h 32"/>
                  <a:gd name="T2" fmla="*/ 0 w 181"/>
                  <a:gd name="T3" fmla="*/ 0 h 32"/>
                  <a:gd name="T4" fmla="*/ 46 w 181"/>
                  <a:gd name="T5" fmla="*/ 7 h 32"/>
                  <a:gd name="T6" fmla="*/ 92 w 181"/>
                  <a:gd name="T7" fmla="*/ 14 h 32"/>
                  <a:gd name="T8" fmla="*/ 137 w 181"/>
                  <a:gd name="T9" fmla="*/ 22 h 32"/>
                  <a:gd name="T10" fmla="*/ 181 w 18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32">
                    <a:moveTo>
                      <a:pt x="181" y="32"/>
                    </a:moveTo>
                    <a:lnTo>
                      <a:pt x="0" y="0"/>
                    </a:lnTo>
                    <a:lnTo>
                      <a:pt x="46" y="7"/>
                    </a:lnTo>
                    <a:lnTo>
                      <a:pt x="92" y="14"/>
                    </a:lnTo>
                    <a:lnTo>
                      <a:pt x="137" y="22"/>
                    </a:lnTo>
                    <a:lnTo>
                      <a:pt x="181" y="3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70" name="Freeform 430">
                <a:extLst>
                  <a:ext uri="{FF2B5EF4-FFF2-40B4-BE49-F238E27FC236}">
                    <a16:creationId xmlns:a16="http://schemas.microsoft.com/office/drawing/2014/main" id="{6D8BDA91-4E4A-43A6-BE9F-C5D59585DD96}"/>
                  </a:ext>
                </a:extLst>
              </p:cNvPr>
              <p:cNvSpPr>
                <a:spLocks/>
              </p:cNvSpPr>
              <p:nvPr/>
            </p:nvSpPr>
            <p:spPr bwMode="auto">
              <a:xfrm>
                <a:off x="3343" y="1686"/>
                <a:ext cx="228" cy="40"/>
              </a:xfrm>
              <a:custGeom>
                <a:avLst/>
                <a:gdLst>
                  <a:gd name="T0" fmla="*/ 59 w 228"/>
                  <a:gd name="T1" fmla="*/ 6 h 40"/>
                  <a:gd name="T2" fmla="*/ 176 w 228"/>
                  <a:gd name="T3" fmla="*/ 27 h 40"/>
                  <a:gd name="T4" fmla="*/ 189 w 228"/>
                  <a:gd name="T5" fmla="*/ 30 h 40"/>
                  <a:gd name="T6" fmla="*/ 203 w 228"/>
                  <a:gd name="T7" fmla="*/ 33 h 40"/>
                  <a:gd name="T8" fmla="*/ 214 w 228"/>
                  <a:gd name="T9" fmla="*/ 37 h 40"/>
                  <a:gd name="T10" fmla="*/ 228 w 228"/>
                  <a:gd name="T11" fmla="*/ 40 h 40"/>
                  <a:gd name="T12" fmla="*/ 0 w 228"/>
                  <a:gd name="T13" fmla="*/ 0 h 40"/>
                  <a:gd name="T14" fmla="*/ 14 w 228"/>
                  <a:gd name="T15" fmla="*/ 1 h 40"/>
                  <a:gd name="T16" fmla="*/ 29 w 228"/>
                  <a:gd name="T17" fmla="*/ 3 h 40"/>
                  <a:gd name="T18" fmla="*/ 44 w 228"/>
                  <a:gd name="T19" fmla="*/ 5 h 40"/>
                  <a:gd name="T20" fmla="*/ 59 w 228"/>
                  <a:gd name="T21" fmla="*/ 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40">
                    <a:moveTo>
                      <a:pt x="59" y="6"/>
                    </a:moveTo>
                    <a:lnTo>
                      <a:pt x="176" y="27"/>
                    </a:lnTo>
                    <a:lnTo>
                      <a:pt x="189" y="30"/>
                    </a:lnTo>
                    <a:lnTo>
                      <a:pt x="203" y="33"/>
                    </a:lnTo>
                    <a:lnTo>
                      <a:pt x="214" y="37"/>
                    </a:lnTo>
                    <a:lnTo>
                      <a:pt x="228" y="40"/>
                    </a:lnTo>
                    <a:lnTo>
                      <a:pt x="0" y="0"/>
                    </a:lnTo>
                    <a:lnTo>
                      <a:pt x="14" y="1"/>
                    </a:lnTo>
                    <a:lnTo>
                      <a:pt x="29" y="3"/>
                    </a:lnTo>
                    <a:lnTo>
                      <a:pt x="44" y="5"/>
                    </a:lnTo>
                    <a:lnTo>
                      <a:pt x="59" y="6"/>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71" name="Freeform 431">
                <a:extLst>
                  <a:ext uri="{FF2B5EF4-FFF2-40B4-BE49-F238E27FC236}">
                    <a16:creationId xmlns:a16="http://schemas.microsoft.com/office/drawing/2014/main" id="{C9168CE2-9B7A-42C3-AA94-2646564AF98D}"/>
                  </a:ext>
                </a:extLst>
              </p:cNvPr>
              <p:cNvSpPr>
                <a:spLocks/>
              </p:cNvSpPr>
              <p:nvPr/>
            </p:nvSpPr>
            <p:spPr bwMode="auto">
              <a:xfrm>
                <a:off x="3321" y="1684"/>
                <a:ext cx="269" cy="47"/>
              </a:xfrm>
              <a:custGeom>
                <a:avLst/>
                <a:gdLst>
                  <a:gd name="T0" fmla="*/ 47 w 269"/>
                  <a:gd name="T1" fmla="*/ 3 h 47"/>
                  <a:gd name="T2" fmla="*/ 228 w 269"/>
                  <a:gd name="T3" fmla="*/ 35 h 47"/>
                  <a:gd name="T4" fmla="*/ 248 w 269"/>
                  <a:gd name="T5" fmla="*/ 42 h 47"/>
                  <a:gd name="T6" fmla="*/ 269 w 269"/>
                  <a:gd name="T7" fmla="*/ 47 h 47"/>
                  <a:gd name="T8" fmla="*/ 0 w 269"/>
                  <a:gd name="T9" fmla="*/ 0 h 47"/>
                  <a:gd name="T10" fmla="*/ 24 w 269"/>
                  <a:gd name="T11" fmla="*/ 2 h 47"/>
                  <a:gd name="T12" fmla="*/ 47 w 269"/>
                  <a:gd name="T13" fmla="*/ 3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47">
                    <a:moveTo>
                      <a:pt x="47" y="3"/>
                    </a:moveTo>
                    <a:lnTo>
                      <a:pt x="228" y="35"/>
                    </a:lnTo>
                    <a:lnTo>
                      <a:pt x="248" y="42"/>
                    </a:lnTo>
                    <a:lnTo>
                      <a:pt x="269" y="47"/>
                    </a:lnTo>
                    <a:lnTo>
                      <a:pt x="0" y="0"/>
                    </a:lnTo>
                    <a:lnTo>
                      <a:pt x="24" y="2"/>
                    </a:lnTo>
                    <a:lnTo>
                      <a:pt x="47" y="3"/>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72" name="Freeform 432">
                <a:extLst>
                  <a:ext uri="{FF2B5EF4-FFF2-40B4-BE49-F238E27FC236}">
                    <a16:creationId xmlns:a16="http://schemas.microsoft.com/office/drawing/2014/main" id="{9142FBAE-9AD6-4FF0-A2C7-7AC6CCC39A28}"/>
                  </a:ext>
                </a:extLst>
              </p:cNvPr>
              <p:cNvSpPr>
                <a:spLocks/>
              </p:cNvSpPr>
              <p:nvPr/>
            </p:nvSpPr>
            <p:spPr bwMode="auto">
              <a:xfrm>
                <a:off x="3303" y="1684"/>
                <a:ext cx="302" cy="52"/>
              </a:xfrm>
              <a:custGeom>
                <a:avLst/>
                <a:gdLst>
                  <a:gd name="T0" fmla="*/ 40 w 302"/>
                  <a:gd name="T1" fmla="*/ 2 h 52"/>
                  <a:gd name="T2" fmla="*/ 268 w 302"/>
                  <a:gd name="T3" fmla="*/ 42 h 52"/>
                  <a:gd name="T4" fmla="*/ 285 w 302"/>
                  <a:gd name="T5" fmla="*/ 47 h 52"/>
                  <a:gd name="T6" fmla="*/ 302 w 302"/>
                  <a:gd name="T7" fmla="*/ 52 h 52"/>
                  <a:gd name="T8" fmla="*/ 0 w 302"/>
                  <a:gd name="T9" fmla="*/ 0 h 52"/>
                  <a:gd name="T10" fmla="*/ 20 w 302"/>
                  <a:gd name="T11" fmla="*/ 0 h 52"/>
                  <a:gd name="T12" fmla="*/ 40 w 302"/>
                  <a:gd name="T13" fmla="*/ 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52">
                    <a:moveTo>
                      <a:pt x="40" y="2"/>
                    </a:moveTo>
                    <a:lnTo>
                      <a:pt x="268" y="42"/>
                    </a:lnTo>
                    <a:lnTo>
                      <a:pt x="285" y="47"/>
                    </a:lnTo>
                    <a:lnTo>
                      <a:pt x="302" y="52"/>
                    </a:lnTo>
                    <a:lnTo>
                      <a:pt x="0" y="0"/>
                    </a:lnTo>
                    <a:lnTo>
                      <a:pt x="20" y="0"/>
                    </a:lnTo>
                    <a:lnTo>
                      <a:pt x="40" y="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73" name="Freeform 433">
                <a:extLst>
                  <a:ext uri="{FF2B5EF4-FFF2-40B4-BE49-F238E27FC236}">
                    <a16:creationId xmlns:a16="http://schemas.microsoft.com/office/drawing/2014/main" id="{B256E38B-33C4-411F-AF54-C136CB055075}"/>
                  </a:ext>
                </a:extLst>
              </p:cNvPr>
              <p:cNvSpPr>
                <a:spLocks/>
              </p:cNvSpPr>
              <p:nvPr/>
            </p:nvSpPr>
            <p:spPr bwMode="auto">
              <a:xfrm>
                <a:off x="3286" y="1682"/>
                <a:ext cx="334" cy="59"/>
              </a:xfrm>
              <a:custGeom>
                <a:avLst/>
                <a:gdLst>
                  <a:gd name="T0" fmla="*/ 35 w 334"/>
                  <a:gd name="T1" fmla="*/ 2 h 59"/>
                  <a:gd name="T2" fmla="*/ 304 w 334"/>
                  <a:gd name="T3" fmla="*/ 49 h 59"/>
                  <a:gd name="T4" fmla="*/ 319 w 334"/>
                  <a:gd name="T5" fmla="*/ 54 h 59"/>
                  <a:gd name="T6" fmla="*/ 334 w 334"/>
                  <a:gd name="T7" fmla="*/ 59 h 59"/>
                  <a:gd name="T8" fmla="*/ 0 w 334"/>
                  <a:gd name="T9" fmla="*/ 0 h 59"/>
                  <a:gd name="T10" fmla="*/ 18 w 334"/>
                  <a:gd name="T11" fmla="*/ 2 h 59"/>
                  <a:gd name="T12" fmla="*/ 35 w 334"/>
                  <a:gd name="T13" fmla="*/ 2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9">
                    <a:moveTo>
                      <a:pt x="35" y="2"/>
                    </a:moveTo>
                    <a:lnTo>
                      <a:pt x="304" y="49"/>
                    </a:lnTo>
                    <a:lnTo>
                      <a:pt x="319" y="54"/>
                    </a:lnTo>
                    <a:lnTo>
                      <a:pt x="334" y="59"/>
                    </a:lnTo>
                    <a:lnTo>
                      <a:pt x="0" y="0"/>
                    </a:lnTo>
                    <a:lnTo>
                      <a:pt x="18" y="2"/>
                    </a:lnTo>
                    <a:lnTo>
                      <a:pt x="35"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74" name="Freeform 434">
                <a:extLst>
                  <a:ext uri="{FF2B5EF4-FFF2-40B4-BE49-F238E27FC236}">
                    <a16:creationId xmlns:a16="http://schemas.microsoft.com/office/drawing/2014/main" id="{2A245B7F-04CD-4070-A76D-F494D88921E6}"/>
                  </a:ext>
                </a:extLst>
              </p:cNvPr>
              <p:cNvSpPr>
                <a:spLocks/>
              </p:cNvSpPr>
              <p:nvPr/>
            </p:nvSpPr>
            <p:spPr bwMode="auto">
              <a:xfrm>
                <a:off x="3270" y="1682"/>
                <a:ext cx="362" cy="64"/>
              </a:xfrm>
              <a:custGeom>
                <a:avLst/>
                <a:gdLst>
                  <a:gd name="T0" fmla="*/ 33 w 362"/>
                  <a:gd name="T1" fmla="*/ 2 h 64"/>
                  <a:gd name="T2" fmla="*/ 335 w 362"/>
                  <a:gd name="T3" fmla="*/ 54 h 64"/>
                  <a:gd name="T4" fmla="*/ 348 w 362"/>
                  <a:gd name="T5" fmla="*/ 59 h 64"/>
                  <a:gd name="T6" fmla="*/ 362 w 362"/>
                  <a:gd name="T7" fmla="*/ 64 h 64"/>
                  <a:gd name="T8" fmla="*/ 0 w 362"/>
                  <a:gd name="T9" fmla="*/ 0 h 64"/>
                  <a:gd name="T10" fmla="*/ 17 w 362"/>
                  <a:gd name="T11" fmla="*/ 0 h 64"/>
                  <a:gd name="T12" fmla="*/ 33 w 362"/>
                  <a:gd name="T13" fmla="*/ 2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2" h="64">
                    <a:moveTo>
                      <a:pt x="33" y="2"/>
                    </a:moveTo>
                    <a:lnTo>
                      <a:pt x="335" y="54"/>
                    </a:lnTo>
                    <a:lnTo>
                      <a:pt x="348" y="59"/>
                    </a:lnTo>
                    <a:lnTo>
                      <a:pt x="362" y="64"/>
                    </a:lnTo>
                    <a:lnTo>
                      <a:pt x="0" y="0"/>
                    </a:lnTo>
                    <a:lnTo>
                      <a:pt x="17" y="0"/>
                    </a:lnTo>
                    <a:lnTo>
                      <a:pt x="33"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75" name="Freeform 435">
                <a:extLst>
                  <a:ext uri="{FF2B5EF4-FFF2-40B4-BE49-F238E27FC236}">
                    <a16:creationId xmlns:a16="http://schemas.microsoft.com/office/drawing/2014/main" id="{ACE0A847-94D4-4865-BF3F-99F1F3F58777}"/>
                  </a:ext>
                </a:extLst>
              </p:cNvPr>
              <p:cNvSpPr>
                <a:spLocks/>
              </p:cNvSpPr>
              <p:nvPr/>
            </p:nvSpPr>
            <p:spPr bwMode="auto">
              <a:xfrm>
                <a:off x="3257" y="1682"/>
                <a:ext cx="387" cy="68"/>
              </a:xfrm>
              <a:custGeom>
                <a:avLst/>
                <a:gdLst>
                  <a:gd name="T0" fmla="*/ 29 w 387"/>
                  <a:gd name="T1" fmla="*/ 0 h 68"/>
                  <a:gd name="T2" fmla="*/ 363 w 387"/>
                  <a:gd name="T3" fmla="*/ 59 h 68"/>
                  <a:gd name="T4" fmla="*/ 375 w 387"/>
                  <a:gd name="T5" fmla="*/ 64 h 68"/>
                  <a:gd name="T6" fmla="*/ 387 w 387"/>
                  <a:gd name="T7" fmla="*/ 68 h 68"/>
                  <a:gd name="T8" fmla="*/ 0 w 387"/>
                  <a:gd name="T9" fmla="*/ 0 h 68"/>
                  <a:gd name="T10" fmla="*/ 13 w 387"/>
                  <a:gd name="T11" fmla="*/ 0 h 68"/>
                  <a:gd name="T12" fmla="*/ 29 w 387"/>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7" h="68">
                    <a:moveTo>
                      <a:pt x="29" y="0"/>
                    </a:moveTo>
                    <a:lnTo>
                      <a:pt x="363" y="59"/>
                    </a:lnTo>
                    <a:lnTo>
                      <a:pt x="375" y="64"/>
                    </a:lnTo>
                    <a:lnTo>
                      <a:pt x="387" y="68"/>
                    </a:lnTo>
                    <a:lnTo>
                      <a:pt x="0" y="0"/>
                    </a:lnTo>
                    <a:lnTo>
                      <a:pt x="13" y="0"/>
                    </a:lnTo>
                    <a:lnTo>
                      <a:pt x="29" y="0"/>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76" name="Freeform 436">
                <a:extLst>
                  <a:ext uri="{FF2B5EF4-FFF2-40B4-BE49-F238E27FC236}">
                    <a16:creationId xmlns:a16="http://schemas.microsoft.com/office/drawing/2014/main" id="{112A7A8C-3603-49B5-A74C-9D5C0335DCFF}"/>
                  </a:ext>
                </a:extLst>
              </p:cNvPr>
              <p:cNvSpPr>
                <a:spLocks/>
              </p:cNvSpPr>
              <p:nvPr/>
            </p:nvSpPr>
            <p:spPr bwMode="auto">
              <a:xfrm>
                <a:off x="3242" y="1682"/>
                <a:ext cx="412" cy="73"/>
              </a:xfrm>
              <a:custGeom>
                <a:avLst/>
                <a:gdLst>
                  <a:gd name="T0" fmla="*/ 28 w 412"/>
                  <a:gd name="T1" fmla="*/ 0 h 73"/>
                  <a:gd name="T2" fmla="*/ 390 w 412"/>
                  <a:gd name="T3" fmla="*/ 64 h 73"/>
                  <a:gd name="T4" fmla="*/ 402 w 412"/>
                  <a:gd name="T5" fmla="*/ 68 h 73"/>
                  <a:gd name="T6" fmla="*/ 412 w 412"/>
                  <a:gd name="T7" fmla="*/ 73 h 73"/>
                  <a:gd name="T8" fmla="*/ 0 w 412"/>
                  <a:gd name="T9" fmla="*/ 0 h 73"/>
                  <a:gd name="T10" fmla="*/ 15 w 412"/>
                  <a:gd name="T11" fmla="*/ 0 h 73"/>
                  <a:gd name="T12" fmla="*/ 28 w 412"/>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73">
                    <a:moveTo>
                      <a:pt x="28" y="0"/>
                    </a:moveTo>
                    <a:lnTo>
                      <a:pt x="390" y="64"/>
                    </a:lnTo>
                    <a:lnTo>
                      <a:pt x="402" y="68"/>
                    </a:lnTo>
                    <a:lnTo>
                      <a:pt x="412" y="73"/>
                    </a:lnTo>
                    <a:lnTo>
                      <a:pt x="0" y="0"/>
                    </a:lnTo>
                    <a:lnTo>
                      <a:pt x="15" y="0"/>
                    </a:lnTo>
                    <a:lnTo>
                      <a:pt x="28"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77" name="Freeform 437">
                <a:extLst>
                  <a:ext uri="{FF2B5EF4-FFF2-40B4-BE49-F238E27FC236}">
                    <a16:creationId xmlns:a16="http://schemas.microsoft.com/office/drawing/2014/main" id="{A387348F-52A2-4066-87E6-F6CD5735D9B6}"/>
                  </a:ext>
                </a:extLst>
              </p:cNvPr>
              <p:cNvSpPr>
                <a:spLocks/>
              </p:cNvSpPr>
              <p:nvPr/>
            </p:nvSpPr>
            <p:spPr bwMode="auto">
              <a:xfrm>
                <a:off x="3230" y="1682"/>
                <a:ext cx="436" cy="76"/>
              </a:xfrm>
              <a:custGeom>
                <a:avLst/>
                <a:gdLst>
                  <a:gd name="T0" fmla="*/ 27 w 436"/>
                  <a:gd name="T1" fmla="*/ 0 h 76"/>
                  <a:gd name="T2" fmla="*/ 414 w 436"/>
                  <a:gd name="T3" fmla="*/ 68 h 76"/>
                  <a:gd name="T4" fmla="*/ 424 w 436"/>
                  <a:gd name="T5" fmla="*/ 73 h 76"/>
                  <a:gd name="T6" fmla="*/ 436 w 436"/>
                  <a:gd name="T7" fmla="*/ 76 h 76"/>
                  <a:gd name="T8" fmla="*/ 0 w 436"/>
                  <a:gd name="T9" fmla="*/ 0 h 76"/>
                  <a:gd name="T10" fmla="*/ 13 w 436"/>
                  <a:gd name="T11" fmla="*/ 0 h 76"/>
                  <a:gd name="T12" fmla="*/ 27 w 436"/>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 h="76">
                    <a:moveTo>
                      <a:pt x="27" y="0"/>
                    </a:moveTo>
                    <a:lnTo>
                      <a:pt x="414" y="68"/>
                    </a:lnTo>
                    <a:lnTo>
                      <a:pt x="424" y="73"/>
                    </a:lnTo>
                    <a:lnTo>
                      <a:pt x="436" y="76"/>
                    </a:lnTo>
                    <a:lnTo>
                      <a:pt x="0" y="0"/>
                    </a:lnTo>
                    <a:lnTo>
                      <a:pt x="13" y="0"/>
                    </a:lnTo>
                    <a:lnTo>
                      <a:pt x="27"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78" name="Freeform 438">
                <a:extLst>
                  <a:ext uri="{FF2B5EF4-FFF2-40B4-BE49-F238E27FC236}">
                    <a16:creationId xmlns:a16="http://schemas.microsoft.com/office/drawing/2014/main" id="{18DC9941-B066-43F9-8647-4EF15E3CAFF0}"/>
                  </a:ext>
                </a:extLst>
              </p:cNvPr>
              <p:cNvSpPr>
                <a:spLocks/>
              </p:cNvSpPr>
              <p:nvPr/>
            </p:nvSpPr>
            <p:spPr bwMode="auto">
              <a:xfrm>
                <a:off x="3216" y="1682"/>
                <a:ext cx="458" cy="80"/>
              </a:xfrm>
              <a:custGeom>
                <a:avLst/>
                <a:gdLst>
                  <a:gd name="T0" fmla="*/ 26 w 458"/>
                  <a:gd name="T1" fmla="*/ 0 h 80"/>
                  <a:gd name="T2" fmla="*/ 438 w 458"/>
                  <a:gd name="T3" fmla="*/ 73 h 80"/>
                  <a:gd name="T4" fmla="*/ 448 w 458"/>
                  <a:gd name="T5" fmla="*/ 76 h 80"/>
                  <a:gd name="T6" fmla="*/ 458 w 458"/>
                  <a:gd name="T7" fmla="*/ 80 h 80"/>
                  <a:gd name="T8" fmla="*/ 0 w 458"/>
                  <a:gd name="T9" fmla="*/ 0 h 80"/>
                  <a:gd name="T10" fmla="*/ 14 w 458"/>
                  <a:gd name="T11" fmla="*/ 0 h 80"/>
                  <a:gd name="T12" fmla="*/ 26 w 458"/>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8" h="80">
                    <a:moveTo>
                      <a:pt x="26" y="0"/>
                    </a:moveTo>
                    <a:lnTo>
                      <a:pt x="438" y="73"/>
                    </a:lnTo>
                    <a:lnTo>
                      <a:pt x="448" y="76"/>
                    </a:lnTo>
                    <a:lnTo>
                      <a:pt x="458" y="80"/>
                    </a:lnTo>
                    <a:lnTo>
                      <a:pt x="0" y="0"/>
                    </a:lnTo>
                    <a:lnTo>
                      <a:pt x="14" y="0"/>
                    </a:lnTo>
                    <a:lnTo>
                      <a:pt x="26"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79" name="Freeform 439">
                <a:extLst>
                  <a:ext uri="{FF2B5EF4-FFF2-40B4-BE49-F238E27FC236}">
                    <a16:creationId xmlns:a16="http://schemas.microsoft.com/office/drawing/2014/main" id="{D7FB4B8D-1C10-4A71-BD5A-EA79B7CDEE20}"/>
                  </a:ext>
                </a:extLst>
              </p:cNvPr>
              <p:cNvSpPr>
                <a:spLocks/>
              </p:cNvSpPr>
              <p:nvPr/>
            </p:nvSpPr>
            <p:spPr bwMode="auto">
              <a:xfrm>
                <a:off x="3205" y="1682"/>
                <a:ext cx="479" cy="85"/>
              </a:xfrm>
              <a:custGeom>
                <a:avLst/>
                <a:gdLst>
                  <a:gd name="T0" fmla="*/ 25 w 479"/>
                  <a:gd name="T1" fmla="*/ 0 h 85"/>
                  <a:gd name="T2" fmla="*/ 461 w 479"/>
                  <a:gd name="T3" fmla="*/ 76 h 85"/>
                  <a:gd name="T4" fmla="*/ 469 w 479"/>
                  <a:gd name="T5" fmla="*/ 80 h 85"/>
                  <a:gd name="T6" fmla="*/ 479 w 479"/>
                  <a:gd name="T7" fmla="*/ 85 h 85"/>
                  <a:gd name="T8" fmla="*/ 0 w 479"/>
                  <a:gd name="T9" fmla="*/ 0 h 85"/>
                  <a:gd name="T10" fmla="*/ 13 w 479"/>
                  <a:gd name="T11" fmla="*/ 0 h 85"/>
                  <a:gd name="T12" fmla="*/ 25 w 479"/>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9" h="85">
                    <a:moveTo>
                      <a:pt x="25" y="0"/>
                    </a:moveTo>
                    <a:lnTo>
                      <a:pt x="461" y="76"/>
                    </a:lnTo>
                    <a:lnTo>
                      <a:pt x="469" y="80"/>
                    </a:lnTo>
                    <a:lnTo>
                      <a:pt x="479" y="85"/>
                    </a:lnTo>
                    <a:lnTo>
                      <a:pt x="0" y="0"/>
                    </a:lnTo>
                    <a:lnTo>
                      <a:pt x="13" y="0"/>
                    </a:lnTo>
                    <a:lnTo>
                      <a:pt x="25"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80" name="Freeform 440">
                <a:extLst>
                  <a:ext uri="{FF2B5EF4-FFF2-40B4-BE49-F238E27FC236}">
                    <a16:creationId xmlns:a16="http://schemas.microsoft.com/office/drawing/2014/main" id="{5CD1AAE9-992A-49DF-9F19-41C544EFE760}"/>
                  </a:ext>
                </a:extLst>
              </p:cNvPr>
              <p:cNvSpPr>
                <a:spLocks/>
              </p:cNvSpPr>
              <p:nvPr/>
            </p:nvSpPr>
            <p:spPr bwMode="auto">
              <a:xfrm>
                <a:off x="3193" y="1682"/>
                <a:ext cx="500" cy="88"/>
              </a:xfrm>
              <a:custGeom>
                <a:avLst/>
                <a:gdLst>
                  <a:gd name="T0" fmla="*/ 23 w 500"/>
                  <a:gd name="T1" fmla="*/ 0 h 88"/>
                  <a:gd name="T2" fmla="*/ 481 w 500"/>
                  <a:gd name="T3" fmla="*/ 80 h 88"/>
                  <a:gd name="T4" fmla="*/ 489 w 500"/>
                  <a:gd name="T5" fmla="*/ 83 h 88"/>
                  <a:gd name="T6" fmla="*/ 500 w 500"/>
                  <a:gd name="T7" fmla="*/ 88 h 88"/>
                  <a:gd name="T8" fmla="*/ 0 w 500"/>
                  <a:gd name="T9" fmla="*/ 0 h 88"/>
                  <a:gd name="T10" fmla="*/ 12 w 500"/>
                  <a:gd name="T11" fmla="*/ 0 h 88"/>
                  <a:gd name="T12" fmla="*/ 23 w 500"/>
                  <a:gd name="T13" fmla="*/ 0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0" h="88">
                    <a:moveTo>
                      <a:pt x="23" y="0"/>
                    </a:moveTo>
                    <a:lnTo>
                      <a:pt x="481" y="80"/>
                    </a:lnTo>
                    <a:lnTo>
                      <a:pt x="489" y="83"/>
                    </a:lnTo>
                    <a:lnTo>
                      <a:pt x="500" y="88"/>
                    </a:lnTo>
                    <a:lnTo>
                      <a:pt x="0" y="0"/>
                    </a:lnTo>
                    <a:lnTo>
                      <a:pt x="12" y="0"/>
                    </a:lnTo>
                    <a:lnTo>
                      <a:pt x="23"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81" name="Freeform 441">
                <a:extLst>
                  <a:ext uri="{FF2B5EF4-FFF2-40B4-BE49-F238E27FC236}">
                    <a16:creationId xmlns:a16="http://schemas.microsoft.com/office/drawing/2014/main" id="{B81FE408-0458-4624-8FFC-424F59CC94CC}"/>
                  </a:ext>
                </a:extLst>
              </p:cNvPr>
              <p:cNvSpPr>
                <a:spLocks/>
              </p:cNvSpPr>
              <p:nvPr/>
            </p:nvSpPr>
            <p:spPr bwMode="auto">
              <a:xfrm>
                <a:off x="3183" y="1682"/>
                <a:ext cx="518" cy="91"/>
              </a:xfrm>
              <a:custGeom>
                <a:avLst/>
                <a:gdLst>
                  <a:gd name="T0" fmla="*/ 22 w 518"/>
                  <a:gd name="T1" fmla="*/ 0 h 91"/>
                  <a:gd name="T2" fmla="*/ 501 w 518"/>
                  <a:gd name="T3" fmla="*/ 85 h 91"/>
                  <a:gd name="T4" fmla="*/ 510 w 518"/>
                  <a:gd name="T5" fmla="*/ 88 h 91"/>
                  <a:gd name="T6" fmla="*/ 518 w 518"/>
                  <a:gd name="T7" fmla="*/ 91 h 91"/>
                  <a:gd name="T8" fmla="*/ 0 w 518"/>
                  <a:gd name="T9" fmla="*/ 0 h 91"/>
                  <a:gd name="T10" fmla="*/ 11 w 518"/>
                  <a:gd name="T11" fmla="*/ 0 h 91"/>
                  <a:gd name="T12" fmla="*/ 22 w 518"/>
                  <a:gd name="T13" fmla="*/ 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91">
                    <a:moveTo>
                      <a:pt x="22" y="0"/>
                    </a:moveTo>
                    <a:lnTo>
                      <a:pt x="501" y="85"/>
                    </a:lnTo>
                    <a:lnTo>
                      <a:pt x="510" y="88"/>
                    </a:lnTo>
                    <a:lnTo>
                      <a:pt x="518" y="91"/>
                    </a:lnTo>
                    <a:lnTo>
                      <a:pt x="0" y="0"/>
                    </a:lnTo>
                    <a:lnTo>
                      <a:pt x="11"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82" name="Freeform 442">
                <a:extLst>
                  <a:ext uri="{FF2B5EF4-FFF2-40B4-BE49-F238E27FC236}">
                    <a16:creationId xmlns:a16="http://schemas.microsoft.com/office/drawing/2014/main" id="{5E57DF43-DC6F-43B2-8F32-D080BAFDB7BF}"/>
                  </a:ext>
                </a:extLst>
              </p:cNvPr>
              <p:cNvSpPr>
                <a:spLocks/>
              </p:cNvSpPr>
              <p:nvPr/>
            </p:nvSpPr>
            <p:spPr bwMode="auto">
              <a:xfrm>
                <a:off x="3171" y="1682"/>
                <a:ext cx="537" cy="95"/>
              </a:xfrm>
              <a:custGeom>
                <a:avLst/>
                <a:gdLst>
                  <a:gd name="T0" fmla="*/ 22 w 537"/>
                  <a:gd name="T1" fmla="*/ 0 h 95"/>
                  <a:gd name="T2" fmla="*/ 522 w 537"/>
                  <a:gd name="T3" fmla="*/ 88 h 95"/>
                  <a:gd name="T4" fmla="*/ 528 w 537"/>
                  <a:gd name="T5" fmla="*/ 91 h 95"/>
                  <a:gd name="T6" fmla="*/ 537 w 537"/>
                  <a:gd name="T7" fmla="*/ 95 h 95"/>
                  <a:gd name="T8" fmla="*/ 0 w 537"/>
                  <a:gd name="T9" fmla="*/ 0 h 95"/>
                  <a:gd name="T10" fmla="*/ 12 w 537"/>
                  <a:gd name="T11" fmla="*/ 0 h 95"/>
                  <a:gd name="T12" fmla="*/ 22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22" y="0"/>
                    </a:moveTo>
                    <a:lnTo>
                      <a:pt x="522" y="88"/>
                    </a:lnTo>
                    <a:lnTo>
                      <a:pt x="528" y="91"/>
                    </a:lnTo>
                    <a:lnTo>
                      <a:pt x="537" y="95"/>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83" name="Freeform 443">
                <a:extLst>
                  <a:ext uri="{FF2B5EF4-FFF2-40B4-BE49-F238E27FC236}">
                    <a16:creationId xmlns:a16="http://schemas.microsoft.com/office/drawing/2014/main" id="{236604C5-7156-48AD-9DA2-17EC6ADFB01E}"/>
                  </a:ext>
                </a:extLst>
              </p:cNvPr>
              <p:cNvSpPr>
                <a:spLocks/>
              </p:cNvSpPr>
              <p:nvPr/>
            </p:nvSpPr>
            <p:spPr bwMode="auto">
              <a:xfrm>
                <a:off x="3161" y="1682"/>
                <a:ext cx="555" cy="98"/>
              </a:xfrm>
              <a:custGeom>
                <a:avLst/>
                <a:gdLst>
                  <a:gd name="T0" fmla="*/ 22 w 555"/>
                  <a:gd name="T1" fmla="*/ 0 h 98"/>
                  <a:gd name="T2" fmla="*/ 540 w 555"/>
                  <a:gd name="T3" fmla="*/ 91 h 98"/>
                  <a:gd name="T4" fmla="*/ 547 w 555"/>
                  <a:gd name="T5" fmla="*/ 95 h 98"/>
                  <a:gd name="T6" fmla="*/ 555 w 555"/>
                  <a:gd name="T7" fmla="*/ 98 h 98"/>
                  <a:gd name="T8" fmla="*/ 0 w 555"/>
                  <a:gd name="T9" fmla="*/ 0 h 98"/>
                  <a:gd name="T10" fmla="*/ 12 w 555"/>
                  <a:gd name="T11" fmla="*/ 0 h 98"/>
                  <a:gd name="T12" fmla="*/ 22 w 555"/>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98">
                    <a:moveTo>
                      <a:pt x="22" y="0"/>
                    </a:moveTo>
                    <a:lnTo>
                      <a:pt x="540" y="91"/>
                    </a:lnTo>
                    <a:lnTo>
                      <a:pt x="547" y="95"/>
                    </a:lnTo>
                    <a:lnTo>
                      <a:pt x="555" y="98"/>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84" name="Freeform 444">
                <a:extLst>
                  <a:ext uri="{FF2B5EF4-FFF2-40B4-BE49-F238E27FC236}">
                    <a16:creationId xmlns:a16="http://schemas.microsoft.com/office/drawing/2014/main" id="{B2CD696F-066C-4A30-8D69-6836C9F79008}"/>
                  </a:ext>
                </a:extLst>
              </p:cNvPr>
              <p:cNvSpPr>
                <a:spLocks/>
              </p:cNvSpPr>
              <p:nvPr/>
            </p:nvSpPr>
            <p:spPr bwMode="auto">
              <a:xfrm>
                <a:off x="3151" y="1682"/>
                <a:ext cx="572" cy="102"/>
              </a:xfrm>
              <a:custGeom>
                <a:avLst/>
                <a:gdLst>
                  <a:gd name="T0" fmla="*/ 20 w 572"/>
                  <a:gd name="T1" fmla="*/ 0 h 102"/>
                  <a:gd name="T2" fmla="*/ 557 w 572"/>
                  <a:gd name="T3" fmla="*/ 95 h 102"/>
                  <a:gd name="T4" fmla="*/ 565 w 572"/>
                  <a:gd name="T5" fmla="*/ 98 h 102"/>
                  <a:gd name="T6" fmla="*/ 572 w 572"/>
                  <a:gd name="T7" fmla="*/ 102 h 102"/>
                  <a:gd name="T8" fmla="*/ 0 w 572"/>
                  <a:gd name="T9" fmla="*/ 0 h 102"/>
                  <a:gd name="T10" fmla="*/ 10 w 572"/>
                  <a:gd name="T11" fmla="*/ 0 h 102"/>
                  <a:gd name="T12" fmla="*/ 20 w 572"/>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02">
                    <a:moveTo>
                      <a:pt x="20" y="0"/>
                    </a:moveTo>
                    <a:lnTo>
                      <a:pt x="557" y="95"/>
                    </a:lnTo>
                    <a:lnTo>
                      <a:pt x="565" y="98"/>
                    </a:lnTo>
                    <a:lnTo>
                      <a:pt x="572" y="102"/>
                    </a:lnTo>
                    <a:lnTo>
                      <a:pt x="0" y="0"/>
                    </a:lnTo>
                    <a:lnTo>
                      <a:pt x="10" y="0"/>
                    </a:lnTo>
                    <a:lnTo>
                      <a:pt x="20"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85" name="Freeform 445">
                <a:extLst>
                  <a:ext uri="{FF2B5EF4-FFF2-40B4-BE49-F238E27FC236}">
                    <a16:creationId xmlns:a16="http://schemas.microsoft.com/office/drawing/2014/main" id="{09FE0263-716E-4C94-BFA3-484B80E40864}"/>
                  </a:ext>
                </a:extLst>
              </p:cNvPr>
              <p:cNvSpPr>
                <a:spLocks/>
              </p:cNvSpPr>
              <p:nvPr/>
            </p:nvSpPr>
            <p:spPr bwMode="auto">
              <a:xfrm>
                <a:off x="3140" y="1682"/>
                <a:ext cx="590" cy="105"/>
              </a:xfrm>
              <a:custGeom>
                <a:avLst/>
                <a:gdLst>
                  <a:gd name="T0" fmla="*/ 21 w 590"/>
                  <a:gd name="T1" fmla="*/ 0 h 105"/>
                  <a:gd name="T2" fmla="*/ 576 w 590"/>
                  <a:gd name="T3" fmla="*/ 98 h 105"/>
                  <a:gd name="T4" fmla="*/ 583 w 590"/>
                  <a:gd name="T5" fmla="*/ 102 h 105"/>
                  <a:gd name="T6" fmla="*/ 590 w 590"/>
                  <a:gd name="T7" fmla="*/ 105 h 105"/>
                  <a:gd name="T8" fmla="*/ 0 w 590"/>
                  <a:gd name="T9" fmla="*/ 2 h 105"/>
                  <a:gd name="T10" fmla="*/ 11 w 590"/>
                  <a:gd name="T11" fmla="*/ 0 h 105"/>
                  <a:gd name="T12" fmla="*/ 21 w 590"/>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 h="105">
                    <a:moveTo>
                      <a:pt x="21" y="0"/>
                    </a:moveTo>
                    <a:lnTo>
                      <a:pt x="576" y="98"/>
                    </a:lnTo>
                    <a:lnTo>
                      <a:pt x="583" y="102"/>
                    </a:lnTo>
                    <a:lnTo>
                      <a:pt x="590" y="105"/>
                    </a:lnTo>
                    <a:lnTo>
                      <a:pt x="0" y="2"/>
                    </a:lnTo>
                    <a:lnTo>
                      <a:pt x="11" y="0"/>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86" name="Freeform 446">
                <a:extLst>
                  <a:ext uri="{FF2B5EF4-FFF2-40B4-BE49-F238E27FC236}">
                    <a16:creationId xmlns:a16="http://schemas.microsoft.com/office/drawing/2014/main" id="{98B40338-60F6-4330-B8C7-A6B2EA8863EA}"/>
                  </a:ext>
                </a:extLst>
              </p:cNvPr>
              <p:cNvSpPr>
                <a:spLocks/>
              </p:cNvSpPr>
              <p:nvPr/>
            </p:nvSpPr>
            <p:spPr bwMode="auto">
              <a:xfrm>
                <a:off x="3134" y="1682"/>
                <a:ext cx="602" cy="108"/>
              </a:xfrm>
              <a:custGeom>
                <a:avLst/>
                <a:gdLst>
                  <a:gd name="T0" fmla="*/ 17 w 602"/>
                  <a:gd name="T1" fmla="*/ 0 h 108"/>
                  <a:gd name="T2" fmla="*/ 589 w 602"/>
                  <a:gd name="T3" fmla="*/ 102 h 108"/>
                  <a:gd name="T4" fmla="*/ 596 w 602"/>
                  <a:gd name="T5" fmla="*/ 105 h 108"/>
                  <a:gd name="T6" fmla="*/ 602 w 602"/>
                  <a:gd name="T7" fmla="*/ 108 h 108"/>
                  <a:gd name="T8" fmla="*/ 0 w 602"/>
                  <a:gd name="T9" fmla="*/ 2 h 108"/>
                  <a:gd name="T10" fmla="*/ 5 w 602"/>
                  <a:gd name="T11" fmla="*/ 2 h 108"/>
                  <a:gd name="T12" fmla="*/ 6 w 602"/>
                  <a:gd name="T13" fmla="*/ 2 h 108"/>
                  <a:gd name="T14" fmla="*/ 11 w 602"/>
                  <a:gd name="T15" fmla="*/ 2 h 108"/>
                  <a:gd name="T16" fmla="*/ 17 w 602"/>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 h="108">
                    <a:moveTo>
                      <a:pt x="17" y="0"/>
                    </a:moveTo>
                    <a:lnTo>
                      <a:pt x="589" y="102"/>
                    </a:lnTo>
                    <a:lnTo>
                      <a:pt x="596" y="105"/>
                    </a:lnTo>
                    <a:lnTo>
                      <a:pt x="602" y="108"/>
                    </a:lnTo>
                    <a:lnTo>
                      <a:pt x="0" y="2"/>
                    </a:lnTo>
                    <a:lnTo>
                      <a:pt x="5" y="2"/>
                    </a:lnTo>
                    <a:lnTo>
                      <a:pt x="6" y="2"/>
                    </a:lnTo>
                    <a:lnTo>
                      <a:pt x="11" y="2"/>
                    </a:lnTo>
                    <a:lnTo>
                      <a:pt x="17"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87" name="Freeform 447">
                <a:extLst>
                  <a:ext uri="{FF2B5EF4-FFF2-40B4-BE49-F238E27FC236}">
                    <a16:creationId xmlns:a16="http://schemas.microsoft.com/office/drawing/2014/main" id="{5819B54C-8341-4C9F-8BD5-400A6097C571}"/>
                  </a:ext>
                </a:extLst>
              </p:cNvPr>
              <p:cNvSpPr>
                <a:spLocks/>
              </p:cNvSpPr>
              <p:nvPr/>
            </p:nvSpPr>
            <p:spPr bwMode="auto">
              <a:xfrm>
                <a:off x="3125" y="1684"/>
                <a:ext cx="618" cy="110"/>
              </a:xfrm>
              <a:custGeom>
                <a:avLst/>
                <a:gdLst>
                  <a:gd name="T0" fmla="*/ 15 w 618"/>
                  <a:gd name="T1" fmla="*/ 0 h 110"/>
                  <a:gd name="T2" fmla="*/ 605 w 618"/>
                  <a:gd name="T3" fmla="*/ 103 h 110"/>
                  <a:gd name="T4" fmla="*/ 611 w 618"/>
                  <a:gd name="T5" fmla="*/ 106 h 110"/>
                  <a:gd name="T6" fmla="*/ 618 w 618"/>
                  <a:gd name="T7" fmla="*/ 110 h 110"/>
                  <a:gd name="T8" fmla="*/ 0 w 618"/>
                  <a:gd name="T9" fmla="*/ 2 h 110"/>
                  <a:gd name="T10" fmla="*/ 10 w 618"/>
                  <a:gd name="T11" fmla="*/ 0 h 110"/>
                  <a:gd name="T12" fmla="*/ 15 w 618"/>
                  <a:gd name="T13" fmla="*/ 0 h 110"/>
                  <a:gd name="T14" fmla="*/ 15 w 618"/>
                  <a:gd name="T15" fmla="*/ 0 h 110"/>
                  <a:gd name="T16" fmla="*/ 15 w 618"/>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8" h="110">
                    <a:moveTo>
                      <a:pt x="15" y="0"/>
                    </a:moveTo>
                    <a:lnTo>
                      <a:pt x="605" y="103"/>
                    </a:lnTo>
                    <a:lnTo>
                      <a:pt x="611" y="106"/>
                    </a:lnTo>
                    <a:lnTo>
                      <a:pt x="618" y="110"/>
                    </a:lnTo>
                    <a:lnTo>
                      <a:pt x="0" y="2"/>
                    </a:lnTo>
                    <a:lnTo>
                      <a:pt x="10" y="0"/>
                    </a:lnTo>
                    <a:lnTo>
                      <a:pt x="15"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88" name="Freeform 448">
                <a:extLst>
                  <a:ext uri="{FF2B5EF4-FFF2-40B4-BE49-F238E27FC236}">
                    <a16:creationId xmlns:a16="http://schemas.microsoft.com/office/drawing/2014/main" id="{B29288ED-87A1-4B2E-BBBF-3E2A6015F910}"/>
                  </a:ext>
                </a:extLst>
              </p:cNvPr>
              <p:cNvSpPr>
                <a:spLocks/>
              </p:cNvSpPr>
              <p:nvPr/>
            </p:nvSpPr>
            <p:spPr bwMode="auto">
              <a:xfrm>
                <a:off x="3113" y="1684"/>
                <a:ext cx="637" cy="113"/>
              </a:xfrm>
              <a:custGeom>
                <a:avLst/>
                <a:gdLst>
                  <a:gd name="T0" fmla="*/ 21 w 637"/>
                  <a:gd name="T1" fmla="*/ 0 h 113"/>
                  <a:gd name="T2" fmla="*/ 623 w 637"/>
                  <a:gd name="T3" fmla="*/ 106 h 113"/>
                  <a:gd name="T4" fmla="*/ 630 w 637"/>
                  <a:gd name="T5" fmla="*/ 110 h 113"/>
                  <a:gd name="T6" fmla="*/ 637 w 637"/>
                  <a:gd name="T7" fmla="*/ 113 h 113"/>
                  <a:gd name="T8" fmla="*/ 0 w 637"/>
                  <a:gd name="T9" fmla="*/ 2 h 113"/>
                  <a:gd name="T10" fmla="*/ 14 w 637"/>
                  <a:gd name="T11" fmla="*/ 2 h 113"/>
                  <a:gd name="T12" fmla="*/ 21 w 637"/>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7" h="113">
                    <a:moveTo>
                      <a:pt x="21" y="0"/>
                    </a:moveTo>
                    <a:lnTo>
                      <a:pt x="623" y="106"/>
                    </a:lnTo>
                    <a:lnTo>
                      <a:pt x="630" y="110"/>
                    </a:lnTo>
                    <a:lnTo>
                      <a:pt x="637" y="113"/>
                    </a:lnTo>
                    <a:lnTo>
                      <a:pt x="0" y="2"/>
                    </a:lnTo>
                    <a:lnTo>
                      <a:pt x="14" y="2"/>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89" name="Freeform 449">
                <a:extLst>
                  <a:ext uri="{FF2B5EF4-FFF2-40B4-BE49-F238E27FC236}">
                    <a16:creationId xmlns:a16="http://schemas.microsoft.com/office/drawing/2014/main" id="{67064D24-69EF-4DEF-80F0-EBC8FF391E94}"/>
                  </a:ext>
                </a:extLst>
              </p:cNvPr>
              <p:cNvSpPr>
                <a:spLocks/>
              </p:cNvSpPr>
              <p:nvPr/>
            </p:nvSpPr>
            <p:spPr bwMode="auto">
              <a:xfrm>
                <a:off x="3103" y="1686"/>
                <a:ext cx="654" cy="115"/>
              </a:xfrm>
              <a:custGeom>
                <a:avLst/>
                <a:gdLst>
                  <a:gd name="T0" fmla="*/ 22 w 654"/>
                  <a:gd name="T1" fmla="*/ 0 h 115"/>
                  <a:gd name="T2" fmla="*/ 640 w 654"/>
                  <a:gd name="T3" fmla="*/ 108 h 115"/>
                  <a:gd name="T4" fmla="*/ 647 w 654"/>
                  <a:gd name="T5" fmla="*/ 111 h 115"/>
                  <a:gd name="T6" fmla="*/ 654 w 654"/>
                  <a:gd name="T7" fmla="*/ 115 h 115"/>
                  <a:gd name="T8" fmla="*/ 0 w 654"/>
                  <a:gd name="T9" fmla="*/ 0 h 115"/>
                  <a:gd name="T10" fmla="*/ 12 w 654"/>
                  <a:gd name="T11" fmla="*/ 0 h 115"/>
                  <a:gd name="T12" fmla="*/ 22 w 65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4" h="115">
                    <a:moveTo>
                      <a:pt x="22" y="0"/>
                    </a:moveTo>
                    <a:lnTo>
                      <a:pt x="640" y="108"/>
                    </a:lnTo>
                    <a:lnTo>
                      <a:pt x="647" y="111"/>
                    </a:lnTo>
                    <a:lnTo>
                      <a:pt x="654" y="115"/>
                    </a:lnTo>
                    <a:lnTo>
                      <a:pt x="0" y="0"/>
                    </a:lnTo>
                    <a:lnTo>
                      <a:pt x="12" y="0"/>
                    </a:lnTo>
                    <a:lnTo>
                      <a:pt x="22"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90" name="Freeform 450">
                <a:extLst>
                  <a:ext uri="{FF2B5EF4-FFF2-40B4-BE49-F238E27FC236}">
                    <a16:creationId xmlns:a16="http://schemas.microsoft.com/office/drawing/2014/main" id="{1DA19972-AB14-42C9-A6B2-17127E5BCC27}"/>
                  </a:ext>
                </a:extLst>
              </p:cNvPr>
              <p:cNvSpPr>
                <a:spLocks/>
              </p:cNvSpPr>
              <p:nvPr/>
            </p:nvSpPr>
            <p:spPr bwMode="auto">
              <a:xfrm>
                <a:off x="3091" y="1686"/>
                <a:ext cx="672" cy="118"/>
              </a:xfrm>
              <a:custGeom>
                <a:avLst/>
                <a:gdLst>
                  <a:gd name="T0" fmla="*/ 22 w 672"/>
                  <a:gd name="T1" fmla="*/ 0 h 118"/>
                  <a:gd name="T2" fmla="*/ 659 w 672"/>
                  <a:gd name="T3" fmla="*/ 111 h 118"/>
                  <a:gd name="T4" fmla="*/ 666 w 672"/>
                  <a:gd name="T5" fmla="*/ 115 h 118"/>
                  <a:gd name="T6" fmla="*/ 672 w 672"/>
                  <a:gd name="T7" fmla="*/ 118 h 118"/>
                  <a:gd name="T8" fmla="*/ 0 w 672"/>
                  <a:gd name="T9" fmla="*/ 0 h 118"/>
                  <a:gd name="T10" fmla="*/ 12 w 672"/>
                  <a:gd name="T11" fmla="*/ 0 h 118"/>
                  <a:gd name="T12" fmla="*/ 22 w 672"/>
                  <a:gd name="T13" fmla="*/ 0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2" h="118">
                    <a:moveTo>
                      <a:pt x="22" y="0"/>
                    </a:moveTo>
                    <a:lnTo>
                      <a:pt x="659" y="111"/>
                    </a:lnTo>
                    <a:lnTo>
                      <a:pt x="666" y="115"/>
                    </a:lnTo>
                    <a:lnTo>
                      <a:pt x="672" y="118"/>
                    </a:lnTo>
                    <a:lnTo>
                      <a:pt x="0" y="0"/>
                    </a:lnTo>
                    <a:lnTo>
                      <a:pt x="12" y="0"/>
                    </a:lnTo>
                    <a:lnTo>
                      <a:pt x="22" y="0"/>
                    </a:lnTo>
                    <a:close/>
                  </a:path>
                </a:pathLst>
              </a:custGeom>
              <a:solidFill>
                <a:srgbClr val="C5D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91" name="Freeform 451">
                <a:extLst>
                  <a:ext uri="{FF2B5EF4-FFF2-40B4-BE49-F238E27FC236}">
                    <a16:creationId xmlns:a16="http://schemas.microsoft.com/office/drawing/2014/main" id="{1EA9B8DD-F336-4FC8-BED8-665880B7CD1E}"/>
                  </a:ext>
                </a:extLst>
              </p:cNvPr>
              <p:cNvSpPr>
                <a:spLocks/>
              </p:cNvSpPr>
              <p:nvPr/>
            </p:nvSpPr>
            <p:spPr bwMode="auto">
              <a:xfrm>
                <a:off x="3078" y="1686"/>
                <a:ext cx="691" cy="121"/>
              </a:xfrm>
              <a:custGeom>
                <a:avLst/>
                <a:gdLst>
                  <a:gd name="T0" fmla="*/ 25 w 691"/>
                  <a:gd name="T1" fmla="*/ 0 h 121"/>
                  <a:gd name="T2" fmla="*/ 679 w 691"/>
                  <a:gd name="T3" fmla="*/ 115 h 121"/>
                  <a:gd name="T4" fmla="*/ 684 w 691"/>
                  <a:gd name="T5" fmla="*/ 118 h 121"/>
                  <a:gd name="T6" fmla="*/ 691 w 691"/>
                  <a:gd name="T7" fmla="*/ 121 h 121"/>
                  <a:gd name="T8" fmla="*/ 0 w 691"/>
                  <a:gd name="T9" fmla="*/ 0 h 121"/>
                  <a:gd name="T10" fmla="*/ 13 w 691"/>
                  <a:gd name="T11" fmla="*/ 0 h 121"/>
                  <a:gd name="T12" fmla="*/ 25 w 691"/>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1" h="121">
                    <a:moveTo>
                      <a:pt x="25" y="0"/>
                    </a:moveTo>
                    <a:lnTo>
                      <a:pt x="679" y="115"/>
                    </a:lnTo>
                    <a:lnTo>
                      <a:pt x="684" y="118"/>
                    </a:lnTo>
                    <a:lnTo>
                      <a:pt x="691" y="121"/>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92" name="Freeform 452">
                <a:extLst>
                  <a:ext uri="{FF2B5EF4-FFF2-40B4-BE49-F238E27FC236}">
                    <a16:creationId xmlns:a16="http://schemas.microsoft.com/office/drawing/2014/main" id="{58141ED1-68DE-48F1-AD16-4EF376E37249}"/>
                  </a:ext>
                </a:extLst>
              </p:cNvPr>
              <p:cNvSpPr>
                <a:spLocks/>
              </p:cNvSpPr>
              <p:nvPr/>
            </p:nvSpPr>
            <p:spPr bwMode="auto">
              <a:xfrm>
                <a:off x="3066" y="1686"/>
                <a:ext cx="708" cy="125"/>
              </a:xfrm>
              <a:custGeom>
                <a:avLst/>
                <a:gdLst>
                  <a:gd name="T0" fmla="*/ 25 w 708"/>
                  <a:gd name="T1" fmla="*/ 0 h 125"/>
                  <a:gd name="T2" fmla="*/ 697 w 708"/>
                  <a:gd name="T3" fmla="*/ 118 h 125"/>
                  <a:gd name="T4" fmla="*/ 703 w 708"/>
                  <a:gd name="T5" fmla="*/ 121 h 125"/>
                  <a:gd name="T6" fmla="*/ 708 w 708"/>
                  <a:gd name="T7" fmla="*/ 125 h 125"/>
                  <a:gd name="T8" fmla="*/ 0 w 708"/>
                  <a:gd name="T9" fmla="*/ 0 h 125"/>
                  <a:gd name="T10" fmla="*/ 14 w 708"/>
                  <a:gd name="T11" fmla="*/ 0 h 125"/>
                  <a:gd name="T12" fmla="*/ 25 w 708"/>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125">
                    <a:moveTo>
                      <a:pt x="25" y="0"/>
                    </a:moveTo>
                    <a:lnTo>
                      <a:pt x="697" y="118"/>
                    </a:lnTo>
                    <a:lnTo>
                      <a:pt x="703" y="121"/>
                    </a:lnTo>
                    <a:lnTo>
                      <a:pt x="708" y="125"/>
                    </a:lnTo>
                    <a:lnTo>
                      <a:pt x="0" y="0"/>
                    </a:lnTo>
                    <a:lnTo>
                      <a:pt x="14"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93" name="Freeform 453">
                <a:extLst>
                  <a:ext uri="{FF2B5EF4-FFF2-40B4-BE49-F238E27FC236}">
                    <a16:creationId xmlns:a16="http://schemas.microsoft.com/office/drawing/2014/main" id="{95E148E8-CF7B-45C4-9A9E-B5F63AF97270}"/>
                  </a:ext>
                </a:extLst>
              </p:cNvPr>
              <p:cNvSpPr>
                <a:spLocks/>
              </p:cNvSpPr>
              <p:nvPr/>
            </p:nvSpPr>
            <p:spPr bwMode="auto">
              <a:xfrm>
                <a:off x="3053" y="1686"/>
                <a:ext cx="727" cy="128"/>
              </a:xfrm>
              <a:custGeom>
                <a:avLst/>
                <a:gdLst>
                  <a:gd name="T0" fmla="*/ 25 w 727"/>
                  <a:gd name="T1" fmla="*/ 0 h 128"/>
                  <a:gd name="T2" fmla="*/ 716 w 727"/>
                  <a:gd name="T3" fmla="*/ 121 h 128"/>
                  <a:gd name="T4" fmla="*/ 721 w 727"/>
                  <a:gd name="T5" fmla="*/ 125 h 128"/>
                  <a:gd name="T6" fmla="*/ 727 w 727"/>
                  <a:gd name="T7" fmla="*/ 128 h 128"/>
                  <a:gd name="T8" fmla="*/ 0 w 727"/>
                  <a:gd name="T9" fmla="*/ 0 h 128"/>
                  <a:gd name="T10" fmla="*/ 13 w 727"/>
                  <a:gd name="T11" fmla="*/ 0 h 128"/>
                  <a:gd name="T12" fmla="*/ 25 w 72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7" h="128">
                    <a:moveTo>
                      <a:pt x="25" y="0"/>
                    </a:moveTo>
                    <a:lnTo>
                      <a:pt x="716" y="121"/>
                    </a:lnTo>
                    <a:lnTo>
                      <a:pt x="721" y="125"/>
                    </a:lnTo>
                    <a:lnTo>
                      <a:pt x="727" y="128"/>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94" name="Freeform 454">
                <a:extLst>
                  <a:ext uri="{FF2B5EF4-FFF2-40B4-BE49-F238E27FC236}">
                    <a16:creationId xmlns:a16="http://schemas.microsoft.com/office/drawing/2014/main" id="{5276E420-476E-4BB4-A090-6C7C31AE3B35}"/>
                  </a:ext>
                </a:extLst>
              </p:cNvPr>
              <p:cNvSpPr>
                <a:spLocks/>
              </p:cNvSpPr>
              <p:nvPr/>
            </p:nvSpPr>
            <p:spPr bwMode="auto">
              <a:xfrm>
                <a:off x="3041" y="1686"/>
                <a:ext cx="744" cy="131"/>
              </a:xfrm>
              <a:custGeom>
                <a:avLst/>
                <a:gdLst>
                  <a:gd name="T0" fmla="*/ 25 w 744"/>
                  <a:gd name="T1" fmla="*/ 0 h 131"/>
                  <a:gd name="T2" fmla="*/ 733 w 744"/>
                  <a:gd name="T3" fmla="*/ 125 h 131"/>
                  <a:gd name="T4" fmla="*/ 739 w 744"/>
                  <a:gd name="T5" fmla="*/ 128 h 131"/>
                  <a:gd name="T6" fmla="*/ 744 w 744"/>
                  <a:gd name="T7" fmla="*/ 131 h 131"/>
                  <a:gd name="T8" fmla="*/ 0 w 744"/>
                  <a:gd name="T9" fmla="*/ 0 h 131"/>
                  <a:gd name="T10" fmla="*/ 12 w 744"/>
                  <a:gd name="T11" fmla="*/ 0 h 131"/>
                  <a:gd name="T12" fmla="*/ 25 w 744"/>
                  <a:gd name="T13" fmla="*/ 0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4" h="131">
                    <a:moveTo>
                      <a:pt x="25" y="0"/>
                    </a:moveTo>
                    <a:lnTo>
                      <a:pt x="733" y="125"/>
                    </a:lnTo>
                    <a:lnTo>
                      <a:pt x="739" y="128"/>
                    </a:lnTo>
                    <a:lnTo>
                      <a:pt x="744" y="131"/>
                    </a:lnTo>
                    <a:lnTo>
                      <a:pt x="0" y="0"/>
                    </a:lnTo>
                    <a:lnTo>
                      <a:pt x="12"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95" name="Freeform 455">
                <a:extLst>
                  <a:ext uri="{FF2B5EF4-FFF2-40B4-BE49-F238E27FC236}">
                    <a16:creationId xmlns:a16="http://schemas.microsoft.com/office/drawing/2014/main" id="{158F45C9-0C2B-4A6C-B430-8FE356719463}"/>
                  </a:ext>
                </a:extLst>
              </p:cNvPr>
              <p:cNvSpPr>
                <a:spLocks/>
              </p:cNvSpPr>
              <p:nvPr/>
            </p:nvSpPr>
            <p:spPr bwMode="auto">
              <a:xfrm>
                <a:off x="3027" y="1686"/>
                <a:ext cx="763" cy="135"/>
              </a:xfrm>
              <a:custGeom>
                <a:avLst/>
                <a:gdLst>
                  <a:gd name="T0" fmla="*/ 26 w 763"/>
                  <a:gd name="T1" fmla="*/ 0 h 135"/>
                  <a:gd name="T2" fmla="*/ 753 w 763"/>
                  <a:gd name="T3" fmla="*/ 128 h 135"/>
                  <a:gd name="T4" fmla="*/ 758 w 763"/>
                  <a:gd name="T5" fmla="*/ 131 h 135"/>
                  <a:gd name="T6" fmla="*/ 763 w 763"/>
                  <a:gd name="T7" fmla="*/ 135 h 135"/>
                  <a:gd name="T8" fmla="*/ 0 w 763"/>
                  <a:gd name="T9" fmla="*/ 0 h 135"/>
                  <a:gd name="T10" fmla="*/ 14 w 763"/>
                  <a:gd name="T11" fmla="*/ 0 h 135"/>
                  <a:gd name="T12" fmla="*/ 26 w 763"/>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5">
                    <a:moveTo>
                      <a:pt x="26" y="0"/>
                    </a:moveTo>
                    <a:lnTo>
                      <a:pt x="753" y="128"/>
                    </a:lnTo>
                    <a:lnTo>
                      <a:pt x="758" y="131"/>
                    </a:lnTo>
                    <a:lnTo>
                      <a:pt x="763" y="135"/>
                    </a:lnTo>
                    <a:lnTo>
                      <a:pt x="0" y="0"/>
                    </a:lnTo>
                    <a:lnTo>
                      <a:pt x="14" y="0"/>
                    </a:lnTo>
                    <a:lnTo>
                      <a:pt x="26"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96" name="Freeform 456">
                <a:extLst>
                  <a:ext uri="{FF2B5EF4-FFF2-40B4-BE49-F238E27FC236}">
                    <a16:creationId xmlns:a16="http://schemas.microsoft.com/office/drawing/2014/main" id="{C0BE1517-BAFA-45ED-A3F7-B45E9A9AA2CF}"/>
                  </a:ext>
                </a:extLst>
              </p:cNvPr>
              <p:cNvSpPr>
                <a:spLocks/>
              </p:cNvSpPr>
              <p:nvPr/>
            </p:nvSpPr>
            <p:spPr bwMode="auto">
              <a:xfrm>
                <a:off x="3014" y="1686"/>
                <a:ext cx="782" cy="138"/>
              </a:xfrm>
              <a:custGeom>
                <a:avLst/>
                <a:gdLst>
                  <a:gd name="T0" fmla="*/ 27 w 782"/>
                  <a:gd name="T1" fmla="*/ 0 h 138"/>
                  <a:gd name="T2" fmla="*/ 771 w 782"/>
                  <a:gd name="T3" fmla="*/ 131 h 138"/>
                  <a:gd name="T4" fmla="*/ 776 w 782"/>
                  <a:gd name="T5" fmla="*/ 135 h 138"/>
                  <a:gd name="T6" fmla="*/ 782 w 782"/>
                  <a:gd name="T7" fmla="*/ 138 h 138"/>
                  <a:gd name="T8" fmla="*/ 0 w 782"/>
                  <a:gd name="T9" fmla="*/ 0 h 138"/>
                  <a:gd name="T10" fmla="*/ 13 w 782"/>
                  <a:gd name="T11" fmla="*/ 0 h 138"/>
                  <a:gd name="T12" fmla="*/ 27 w 782"/>
                  <a:gd name="T13" fmla="*/ 0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2" h="138">
                    <a:moveTo>
                      <a:pt x="27" y="0"/>
                    </a:moveTo>
                    <a:lnTo>
                      <a:pt x="771" y="131"/>
                    </a:lnTo>
                    <a:lnTo>
                      <a:pt x="776" y="135"/>
                    </a:lnTo>
                    <a:lnTo>
                      <a:pt x="782" y="138"/>
                    </a:lnTo>
                    <a:lnTo>
                      <a:pt x="0" y="0"/>
                    </a:lnTo>
                    <a:lnTo>
                      <a:pt x="13" y="0"/>
                    </a:lnTo>
                    <a:lnTo>
                      <a:pt x="27"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97" name="Freeform 457">
                <a:extLst>
                  <a:ext uri="{FF2B5EF4-FFF2-40B4-BE49-F238E27FC236}">
                    <a16:creationId xmlns:a16="http://schemas.microsoft.com/office/drawing/2014/main" id="{0C668484-D95A-4FD3-95D2-0BFBBCDFB605}"/>
                  </a:ext>
                </a:extLst>
              </p:cNvPr>
              <p:cNvSpPr>
                <a:spLocks/>
              </p:cNvSpPr>
              <p:nvPr/>
            </p:nvSpPr>
            <p:spPr bwMode="auto">
              <a:xfrm>
                <a:off x="3000" y="1686"/>
                <a:ext cx="801" cy="140"/>
              </a:xfrm>
              <a:custGeom>
                <a:avLst/>
                <a:gdLst>
                  <a:gd name="T0" fmla="*/ 27 w 801"/>
                  <a:gd name="T1" fmla="*/ 0 h 140"/>
                  <a:gd name="T2" fmla="*/ 790 w 801"/>
                  <a:gd name="T3" fmla="*/ 135 h 140"/>
                  <a:gd name="T4" fmla="*/ 796 w 801"/>
                  <a:gd name="T5" fmla="*/ 138 h 140"/>
                  <a:gd name="T6" fmla="*/ 801 w 801"/>
                  <a:gd name="T7" fmla="*/ 140 h 140"/>
                  <a:gd name="T8" fmla="*/ 0 w 801"/>
                  <a:gd name="T9" fmla="*/ 0 h 140"/>
                  <a:gd name="T10" fmla="*/ 14 w 801"/>
                  <a:gd name="T11" fmla="*/ 0 h 140"/>
                  <a:gd name="T12" fmla="*/ 27 w 801"/>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40">
                    <a:moveTo>
                      <a:pt x="27" y="0"/>
                    </a:moveTo>
                    <a:lnTo>
                      <a:pt x="790" y="135"/>
                    </a:lnTo>
                    <a:lnTo>
                      <a:pt x="796" y="138"/>
                    </a:lnTo>
                    <a:lnTo>
                      <a:pt x="801" y="140"/>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98" name="Freeform 458">
                <a:extLst>
                  <a:ext uri="{FF2B5EF4-FFF2-40B4-BE49-F238E27FC236}">
                    <a16:creationId xmlns:a16="http://schemas.microsoft.com/office/drawing/2014/main" id="{F9FB3C54-DEDA-4962-9CB2-EB11DCF19575}"/>
                  </a:ext>
                </a:extLst>
              </p:cNvPr>
              <p:cNvSpPr>
                <a:spLocks/>
              </p:cNvSpPr>
              <p:nvPr/>
            </p:nvSpPr>
            <p:spPr bwMode="auto">
              <a:xfrm>
                <a:off x="2987" y="1686"/>
                <a:ext cx="820" cy="143"/>
              </a:xfrm>
              <a:custGeom>
                <a:avLst/>
                <a:gdLst>
                  <a:gd name="T0" fmla="*/ 27 w 820"/>
                  <a:gd name="T1" fmla="*/ 0 h 143"/>
                  <a:gd name="T2" fmla="*/ 809 w 820"/>
                  <a:gd name="T3" fmla="*/ 138 h 143"/>
                  <a:gd name="T4" fmla="*/ 815 w 820"/>
                  <a:gd name="T5" fmla="*/ 140 h 143"/>
                  <a:gd name="T6" fmla="*/ 820 w 820"/>
                  <a:gd name="T7" fmla="*/ 143 h 143"/>
                  <a:gd name="T8" fmla="*/ 0 w 820"/>
                  <a:gd name="T9" fmla="*/ 0 h 143"/>
                  <a:gd name="T10" fmla="*/ 13 w 820"/>
                  <a:gd name="T11" fmla="*/ 0 h 143"/>
                  <a:gd name="T12" fmla="*/ 27 w 820"/>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0" h="143">
                    <a:moveTo>
                      <a:pt x="27" y="0"/>
                    </a:moveTo>
                    <a:lnTo>
                      <a:pt x="809" y="138"/>
                    </a:lnTo>
                    <a:lnTo>
                      <a:pt x="815" y="140"/>
                    </a:lnTo>
                    <a:lnTo>
                      <a:pt x="820" y="143"/>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240" name="Freeform 459">
              <a:extLst>
                <a:ext uri="{FF2B5EF4-FFF2-40B4-BE49-F238E27FC236}">
                  <a16:creationId xmlns:a16="http://schemas.microsoft.com/office/drawing/2014/main" id="{40150381-DD03-4C8D-9FBD-395B166611F7}"/>
                </a:ext>
              </a:extLst>
            </p:cNvPr>
            <p:cNvSpPr>
              <a:spLocks/>
            </p:cNvSpPr>
            <p:nvPr/>
          </p:nvSpPr>
          <p:spPr bwMode="auto">
            <a:xfrm>
              <a:off x="2973" y="1686"/>
              <a:ext cx="838" cy="147"/>
            </a:xfrm>
            <a:custGeom>
              <a:avLst/>
              <a:gdLst>
                <a:gd name="T0" fmla="*/ 27 w 838"/>
                <a:gd name="T1" fmla="*/ 0 h 147"/>
                <a:gd name="T2" fmla="*/ 828 w 838"/>
                <a:gd name="T3" fmla="*/ 140 h 147"/>
                <a:gd name="T4" fmla="*/ 833 w 838"/>
                <a:gd name="T5" fmla="*/ 143 h 147"/>
                <a:gd name="T6" fmla="*/ 838 w 838"/>
                <a:gd name="T7" fmla="*/ 147 h 147"/>
                <a:gd name="T8" fmla="*/ 0 w 838"/>
                <a:gd name="T9" fmla="*/ 0 h 147"/>
                <a:gd name="T10" fmla="*/ 14 w 838"/>
                <a:gd name="T11" fmla="*/ 0 h 147"/>
                <a:gd name="T12" fmla="*/ 27 w 838"/>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 h="147">
                  <a:moveTo>
                    <a:pt x="27" y="0"/>
                  </a:moveTo>
                  <a:lnTo>
                    <a:pt x="828" y="140"/>
                  </a:lnTo>
                  <a:lnTo>
                    <a:pt x="833" y="143"/>
                  </a:lnTo>
                  <a:lnTo>
                    <a:pt x="838" y="147"/>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41" name="Freeform 460">
              <a:extLst>
                <a:ext uri="{FF2B5EF4-FFF2-40B4-BE49-F238E27FC236}">
                  <a16:creationId xmlns:a16="http://schemas.microsoft.com/office/drawing/2014/main" id="{821B0A91-AEC4-48B6-A773-D5CE7090BD30}"/>
                </a:ext>
              </a:extLst>
            </p:cNvPr>
            <p:cNvSpPr>
              <a:spLocks/>
            </p:cNvSpPr>
            <p:nvPr/>
          </p:nvSpPr>
          <p:spPr bwMode="auto">
            <a:xfrm>
              <a:off x="2960" y="1684"/>
              <a:ext cx="856" cy="152"/>
            </a:xfrm>
            <a:custGeom>
              <a:avLst/>
              <a:gdLst>
                <a:gd name="T0" fmla="*/ 27 w 856"/>
                <a:gd name="T1" fmla="*/ 2 h 152"/>
                <a:gd name="T2" fmla="*/ 847 w 856"/>
                <a:gd name="T3" fmla="*/ 145 h 152"/>
                <a:gd name="T4" fmla="*/ 851 w 856"/>
                <a:gd name="T5" fmla="*/ 149 h 152"/>
                <a:gd name="T6" fmla="*/ 856 w 856"/>
                <a:gd name="T7" fmla="*/ 152 h 152"/>
                <a:gd name="T8" fmla="*/ 0 w 856"/>
                <a:gd name="T9" fmla="*/ 0 h 152"/>
                <a:gd name="T10" fmla="*/ 13 w 856"/>
                <a:gd name="T11" fmla="*/ 2 h 152"/>
                <a:gd name="T12" fmla="*/ 27 w 856"/>
                <a:gd name="T13" fmla="*/ 2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6" h="152">
                  <a:moveTo>
                    <a:pt x="27" y="2"/>
                  </a:moveTo>
                  <a:lnTo>
                    <a:pt x="847" y="145"/>
                  </a:lnTo>
                  <a:lnTo>
                    <a:pt x="851" y="149"/>
                  </a:lnTo>
                  <a:lnTo>
                    <a:pt x="856" y="152"/>
                  </a:lnTo>
                  <a:lnTo>
                    <a:pt x="0" y="0"/>
                  </a:lnTo>
                  <a:lnTo>
                    <a:pt x="13" y="2"/>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42" name="Freeform 461">
              <a:extLst>
                <a:ext uri="{FF2B5EF4-FFF2-40B4-BE49-F238E27FC236}">
                  <a16:creationId xmlns:a16="http://schemas.microsoft.com/office/drawing/2014/main" id="{A7A04745-4AA2-4527-A9B5-8700E95EB0D2}"/>
                </a:ext>
              </a:extLst>
            </p:cNvPr>
            <p:cNvSpPr>
              <a:spLocks/>
            </p:cNvSpPr>
            <p:nvPr/>
          </p:nvSpPr>
          <p:spPr bwMode="auto">
            <a:xfrm>
              <a:off x="2946" y="1684"/>
              <a:ext cx="875" cy="155"/>
            </a:xfrm>
            <a:custGeom>
              <a:avLst/>
              <a:gdLst>
                <a:gd name="T0" fmla="*/ 27 w 875"/>
                <a:gd name="T1" fmla="*/ 2 h 155"/>
                <a:gd name="T2" fmla="*/ 865 w 875"/>
                <a:gd name="T3" fmla="*/ 149 h 155"/>
                <a:gd name="T4" fmla="*/ 870 w 875"/>
                <a:gd name="T5" fmla="*/ 152 h 155"/>
                <a:gd name="T6" fmla="*/ 875 w 875"/>
                <a:gd name="T7" fmla="*/ 155 h 155"/>
                <a:gd name="T8" fmla="*/ 0 w 875"/>
                <a:gd name="T9" fmla="*/ 0 h 155"/>
                <a:gd name="T10" fmla="*/ 14 w 875"/>
                <a:gd name="T11" fmla="*/ 0 h 155"/>
                <a:gd name="T12" fmla="*/ 27 w 875"/>
                <a:gd name="T13" fmla="*/ 2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5" h="155">
                  <a:moveTo>
                    <a:pt x="27" y="2"/>
                  </a:moveTo>
                  <a:lnTo>
                    <a:pt x="865" y="149"/>
                  </a:lnTo>
                  <a:lnTo>
                    <a:pt x="870" y="152"/>
                  </a:lnTo>
                  <a:lnTo>
                    <a:pt x="875" y="155"/>
                  </a:lnTo>
                  <a:lnTo>
                    <a:pt x="0" y="0"/>
                  </a:lnTo>
                  <a:lnTo>
                    <a:pt x="14" y="0"/>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43" name="Freeform 462">
              <a:extLst>
                <a:ext uri="{FF2B5EF4-FFF2-40B4-BE49-F238E27FC236}">
                  <a16:creationId xmlns:a16="http://schemas.microsoft.com/office/drawing/2014/main" id="{9CC976BE-D69E-4AF9-9217-AAA6B5EFF008}"/>
                </a:ext>
              </a:extLst>
            </p:cNvPr>
            <p:cNvSpPr>
              <a:spLocks/>
            </p:cNvSpPr>
            <p:nvPr/>
          </p:nvSpPr>
          <p:spPr bwMode="auto">
            <a:xfrm>
              <a:off x="2933" y="1684"/>
              <a:ext cx="893" cy="159"/>
            </a:xfrm>
            <a:custGeom>
              <a:avLst/>
              <a:gdLst>
                <a:gd name="T0" fmla="*/ 27 w 893"/>
                <a:gd name="T1" fmla="*/ 0 h 159"/>
                <a:gd name="T2" fmla="*/ 883 w 893"/>
                <a:gd name="T3" fmla="*/ 152 h 159"/>
                <a:gd name="T4" fmla="*/ 888 w 893"/>
                <a:gd name="T5" fmla="*/ 155 h 159"/>
                <a:gd name="T6" fmla="*/ 893 w 893"/>
                <a:gd name="T7" fmla="*/ 159 h 159"/>
                <a:gd name="T8" fmla="*/ 0 w 893"/>
                <a:gd name="T9" fmla="*/ 0 h 159"/>
                <a:gd name="T10" fmla="*/ 13 w 893"/>
                <a:gd name="T11" fmla="*/ 0 h 159"/>
                <a:gd name="T12" fmla="*/ 27 w 89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3" h="159">
                  <a:moveTo>
                    <a:pt x="27" y="0"/>
                  </a:moveTo>
                  <a:lnTo>
                    <a:pt x="883" y="152"/>
                  </a:lnTo>
                  <a:lnTo>
                    <a:pt x="888" y="155"/>
                  </a:lnTo>
                  <a:lnTo>
                    <a:pt x="893" y="159"/>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44" name="Freeform 463">
              <a:extLst>
                <a:ext uri="{FF2B5EF4-FFF2-40B4-BE49-F238E27FC236}">
                  <a16:creationId xmlns:a16="http://schemas.microsoft.com/office/drawing/2014/main" id="{B251665E-B8A2-4C44-B129-A8543B8DBFCD}"/>
                </a:ext>
              </a:extLst>
            </p:cNvPr>
            <p:cNvSpPr>
              <a:spLocks/>
            </p:cNvSpPr>
            <p:nvPr/>
          </p:nvSpPr>
          <p:spPr bwMode="auto">
            <a:xfrm>
              <a:off x="2918" y="1684"/>
              <a:ext cx="913" cy="160"/>
            </a:xfrm>
            <a:custGeom>
              <a:avLst/>
              <a:gdLst>
                <a:gd name="T0" fmla="*/ 28 w 913"/>
                <a:gd name="T1" fmla="*/ 0 h 160"/>
                <a:gd name="T2" fmla="*/ 903 w 913"/>
                <a:gd name="T3" fmla="*/ 155 h 160"/>
                <a:gd name="T4" fmla="*/ 908 w 913"/>
                <a:gd name="T5" fmla="*/ 159 h 160"/>
                <a:gd name="T6" fmla="*/ 913 w 913"/>
                <a:gd name="T7" fmla="*/ 160 h 160"/>
                <a:gd name="T8" fmla="*/ 0 w 913"/>
                <a:gd name="T9" fmla="*/ 0 h 160"/>
                <a:gd name="T10" fmla="*/ 15 w 913"/>
                <a:gd name="T11" fmla="*/ 0 h 160"/>
                <a:gd name="T12" fmla="*/ 28 w 913"/>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3" h="160">
                  <a:moveTo>
                    <a:pt x="28" y="0"/>
                  </a:moveTo>
                  <a:lnTo>
                    <a:pt x="903" y="155"/>
                  </a:lnTo>
                  <a:lnTo>
                    <a:pt x="908" y="159"/>
                  </a:lnTo>
                  <a:lnTo>
                    <a:pt x="913" y="160"/>
                  </a:lnTo>
                  <a:lnTo>
                    <a:pt x="0" y="0"/>
                  </a:lnTo>
                  <a:lnTo>
                    <a:pt x="15" y="0"/>
                  </a:lnTo>
                  <a:lnTo>
                    <a:pt x="28" y="0"/>
                  </a:lnTo>
                  <a:close/>
                </a:path>
              </a:pathLst>
            </a:custGeom>
            <a:solidFill>
              <a:srgbClr val="CBD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45" name="Freeform 464">
              <a:extLst>
                <a:ext uri="{FF2B5EF4-FFF2-40B4-BE49-F238E27FC236}">
                  <a16:creationId xmlns:a16="http://schemas.microsoft.com/office/drawing/2014/main" id="{C875CC4B-8573-43C3-BF4B-1E28681FF280}"/>
                </a:ext>
              </a:extLst>
            </p:cNvPr>
            <p:cNvSpPr>
              <a:spLocks/>
            </p:cNvSpPr>
            <p:nvPr/>
          </p:nvSpPr>
          <p:spPr bwMode="auto">
            <a:xfrm>
              <a:off x="2916" y="1684"/>
              <a:ext cx="918" cy="164"/>
            </a:xfrm>
            <a:custGeom>
              <a:avLst/>
              <a:gdLst>
                <a:gd name="T0" fmla="*/ 17 w 918"/>
                <a:gd name="T1" fmla="*/ 0 h 164"/>
                <a:gd name="T2" fmla="*/ 910 w 918"/>
                <a:gd name="T3" fmla="*/ 159 h 164"/>
                <a:gd name="T4" fmla="*/ 915 w 918"/>
                <a:gd name="T5" fmla="*/ 160 h 164"/>
                <a:gd name="T6" fmla="*/ 918 w 918"/>
                <a:gd name="T7" fmla="*/ 164 h 164"/>
                <a:gd name="T8" fmla="*/ 0 w 918"/>
                <a:gd name="T9" fmla="*/ 2 h 164"/>
                <a:gd name="T10" fmla="*/ 0 w 918"/>
                <a:gd name="T11" fmla="*/ 2 h 164"/>
                <a:gd name="T12" fmla="*/ 0 w 918"/>
                <a:gd name="T13" fmla="*/ 0 h 164"/>
                <a:gd name="T14" fmla="*/ 8 w 918"/>
                <a:gd name="T15" fmla="*/ 0 h 164"/>
                <a:gd name="T16" fmla="*/ 17 w 918"/>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8" h="164">
                  <a:moveTo>
                    <a:pt x="17" y="0"/>
                  </a:moveTo>
                  <a:lnTo>
                    <a:pt x="910" y="159"/>
                  </a:lnTo>
                  <a:lnTo>
                    <a:pt x="915" y="160"/>
                  </a:lnTo>
                  <a:lnTo>
                    <a:pt x="918" y="164"/>
                  </a:lnTo>
                  <a:lnTo>
                    <a:pt x="0" y="2"/>
                  </a:lnTo>
                  <a:lnTo>
                    <a:pt x="0" y="0"/>
                  </a:lnTo>
                  <a:lnTo>
                    <a:pt x="8" y="0"/>
                  </a:lnTo>
                  <a:lnTo>
                    <a:pt x="17"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46" name="Freeform 465">
              <a:extLst>
                <a:ext uri="{FF2B5EF4-FFF2-40B4-BE49-F238E27FC236}">
                  <a16:creationId xmlns:a16="http://schemas.microsoft.com/office/drawing/2014/main" id="{0A8EDF92-4068-45B3-85BC-88FB35284DA9}"/>
                </a:ext>
              </a:extLst>
            </p:cNvPr>
            <p:cNvSpPr>
              <a:spLocks/>
            </p:cNvSpPr>
            <p:nvPr/>
          </p:nvSpPr>
          <p:spPr bwMode="auto">
            <a:xfrm>
              <a:off x="2914" y="1684"/>
              <a:ext cx="925" cy="167"/>
            </a:xfrm>
            <a:custGeom>
              <a:avLst/>
              <a:gdLst>
                <a:gd name="T0" fmla="*/ 4 w 925"/>
                <a:gd name="T1" fmla="*/ 0 h 167"/>
                <a:gd name="T2" fmla="*/ 917 w 925"/>
                <a:gd name="T3" fmla="*/ 160 h 167"/>
                <a:gd name="T4" fmla="*/ 920 w 925"/>
                <a:gd name="T5" fmla="*/ 164 h 167"/>
                <a:gd name="T6" fmla="*/ 925 w 925"/>
                <a:gd name="T7" fmla="*/ 167 h 167"/>
                <a:gd name="T8" fmla="*/ 0 w 925"/>
                <a:gd name="T9" fmla="*/ 3 h 167"/>
                <a:gd name="T10" fmla="*/ 0 w 925"/>
                <a:gd name="T11" fmla="*/ 2 h 167"/>
                <a:gd name="T12" fmla="*/ 2 w 925"/>
                <a:gd name="T13" fmla="*/ 0 h 167"/>
                <a:gd name="T14" fmla="*/ 4 w 925"/>
                <a:gd name="T15" fmla="*/ 0 h 167"/>
                <a:gd name="T16" fmla="*/ 4 w 925"/>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5" h="167">
                  <a:moveTo>
                    <a:pt x="4" y="0"/>
                  </a:moveTo>
                  <a:lnTo>
                    <a:pt x="917" y="160"/>
                  </a:lnTo>
                  <a:lnTo>
                    <a:pt x="920" y="164"/>
                  </a:lnTo>
                  <a:lnTo>
                    <a:pt x="925" y="167"/>
                  </a:lnTo>
                  <a:lnTo>
                    <a:pt x="0" y="3"/>
                  </a:lnTo>
                  <a:lnTo>
                    <a:pt x="0" y="2"/>
                  </a:lnTo>
                  <a:lnTo>
                    <a:pt x="2" y="0"/>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47" name="Freeform 466">
              <a:extLst>
                <a:ext uri="{FF2B5EF4-FFF2-40B4-BE49-F238E27FC236}">
                  <a16:creationId xmlns:a16="http://schemas.microsoft.com/office/drawing/2014/main" id="{026EFB2C-BA61-43DA-9591-5D90A5540EB0}"/>
                </a:ext>
              </a:extLst>
            </p:cNvPr>
            <p:cNvSpPr>
              <a:spLocks/>
            </p:cNvSpPr>
            <p:nvPr/>
          </p:nvSpPr>
          <p:spPr bwMode="auto">
            <a:xfrm>
              <a:off x="2912" y="1686"/>
              <a:ext cx="932" cy="169"/>
            </a:xfrm>
            <a:custGeom>
              <a:avLst/>
              <a:gdLst>
                <a:gd name="T0" fmla="*/ 4 w 932"/>
                <a:gd name="T1" fmla="*/ 0 h 169"/>
                <a:gd name="T2" fmla="*/ 922 w 932"/>
                <a:gd name="T3" fmla="*/ 162 h 169"/>
                <a:gd name="T4" fmla="*/ 927 w 932"/>
                <a:gd name="T5" fmla="*/ 165 h 169"/>
                <a:gd name="T6" fmla="*/ 932 w 932"/>
                <a:gd name="T7" fmla="*/ 169 h 169"/>
                <a:gd name="T8" fmla="*/ 0 w 932"/>
                <a:gd name="T9" fmla="*/ 3 h 169"/>
                <a:gd name="T10" fmla="*/ 2 w 932"/>
                <a:gd name="T11" fmla="*/ 1 h 169"/>
                <a:gd name="T12" fmla="*/ 4 w 93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2" h="169">
                  <a:moveTo>
                    <a:pt x="4" y="0"/>
                  </a:moveTo>
                  <a:lnTo>
                    <a:pt x="922" y="162"/>
                  </a:lnTo>
                  <a:lnTo>
                    <a:pt x="927" y="165"/>
                  </a:lnTo>
                  <a:lnTo>
                    <a:pt x="932" y="169"/>
                  </a:lnTo>
                  <a:lnTo>
                    <a:pt x="0" y="3"/>
                  </a:lnTo>
                  <a:lnTo>
                    <a:pt x="2" y="1"/>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48" name="Freeform 467">
              <a:extLst>
                <a:ext uri="{FF2B5EF4-FFF2-40B4-BE49-F238E27FC236}">
                  <a16:creationId xmlns:a16="http://schemas.microsoft.com/office/drawing/2014/main" id="{61B0AFAB-D4EA-4BD1-ABC0-B870B5C42FD2}"/>
                </a:ext>
              </a:extLst>
            </p:cNvPr>
            <p:cNvSpPr>
              <a:spLocks/>
            </p:cNvSpPr>
            <p:nvPr/>
          </p:nvSpPr>
          <p:spPr bwMode="auto">
            <a:xfrm>
              <a:off x="2912" y="1687"/>
              <a:ext cx="936" cy="169"/>
            </a:xfrm>
            <a:custGeom>
              <a:avLst/>
              <a:gdLst>
                <a:gd name="T0" fmla="*/ 2 w 936"/>
                <a:gd name="T1" fmla="*/ 0 h 169"/>
                <a:gd name="T2" fmla="*/ 927 w 936"/>
                <a:gd name="T3" fmla="*/ 164 h 169"/>
                <a:gd name="T4" fmla="*/ 932 w 936"/>
                <a:gd name="T5" fmla="*/ 168 h 169"/>
                <a:gd name="T6" fmla="*/ 936 w 936"/>
                <a:gd name="T7" fmla="*/ 169 h 169"/>
                <a:gd name="T8" fmla="*/ 0 w 936"/>
                <a:gd name="T9" fmla="*/ 5 h 169"/>
                <a:gd name="T10" fmla="*/ 0 w 936"/>
                <a:gd name="T11" fmla="*/ 2 h 169"/>
                <a:gd name="T12" fmla="*/ 2 w 936"/>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69">
                  <a:moveTo>
                    <a:pt x="2" y="0"/>
                  </a:moveTo>
                  <a:lnTo>
                    <a:pt x="927" y="164"/>
                  </a:lnTo>
                  <a:lnTo>
                    <a:pt x="932" y="168"/>
                  </a:lnTo>
                  <a:lnTo>
                    <a:pt x="936" y="169"/>
                  </a:lnTo>
                  <a:lnTo>
                    <a:pt x="0" y="5"/>
                  </a:lnTo>
                  <a:lnTo>
                    <a:pt x="0" y="2"/>
                  </a:lnTo>
                  <a:lnTo>
                    <a:pt x="2"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49" name="Freeform 468">
              <a:extLst>
                <a:ext uri="{FF2B5EF4-FFF2-40B4-BE49-F238E27FC236}">
                  <a16:creationId xmlns:a16="http://schemas.microsoft.com/office/drawing/2014/main" id="{2AA182CB-4DB1-4A35-A530-DF144B02B2A5}"/>
                </a:ext>
              </a:extLst>
            </p:cNvPr>
            <p:cNvSpPr>
              <a:spLocks/>
            </p:cNvSpPr>
            <p:nvPr/>
          </p:nvSpPr>
          <p:spPr bwMode="auto">
            <a:xfrm>
              <a:off x="2911" y="1689"/>
              <a:ext cx="942" cy="171"/>
            </a:xfrm>
            <a:custGeom>
              <a:avLst/>
              <a:gdLst>
                <a:gd name="T0" fmla="*/ 1 w 942"/>
                <a:gd name="T1" fmla="*/ 0 h 171"/>
                <a:gd name="T2" fmla="*/ 933 w 942"/>
                <a:gd name="T3" fmla="*/ 166 h 171"/>
                <a:gd name="T4" fmla="*/ 937 w 942"/>
                <a:gd name="T5" fmla="*/ 167 h 171"/>
                <a:gd name="T6" fmla="*/ 942 w 942"/>
                <a:gd name="T7" fmla="*/ 171 h 171"/>
                <a:gd name="T8" fmla="*/ 0 w 942"/>
                <a:gd name="T9" fmla="*/ 5 h 171"/>
                <a:gd name="T10" fmla="*/ 1 w 942"/>
                <a:gd name="T11" fmla="*/ 3 h 171"/>
                <a:gd name="T12" fmla="*/ 1 w 942"/>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2" h="171">
                  <a:moveTo>
                    <a:pt x="1" y="0"/>
                  </a:moveTo>
                  <a:lnTo>
                    <a:pt x="933" y="166"/>
                  </a:lnTo>
                  <a:lnTo>
                    <a:pt x="937" y="167"/>
                  </a:lnTo>
                  <a:lnTo>
                    <a:pt x="942" y="171"/>
                  </a:lnTo>
                  <a:lnTo>
                    <a:pt x="0" y="5"/>
                  </a:lnTo>
                  <a:lnTo>
                    <a:pt x="1" y="3"/>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50" name="Freeform 469">
              <a:extLst>
                <a:ext uri="{FF2B5EF4-FFF2-40B4-BE49-F238E27FC236}">
                  <a16:creationId xmlns:a16="http://schemas.microsoft.com/office/drawing/2014/main" id="{4548D904-592A-4EC8-8B00-C97A149B85EF}"/>
                </a:ext>
              </a:extLst>
            </p:cNvPr>
            <p:cNvSpPr>
              <a:spLocks/>
            </p:cNvSpPr>
            <p:nvPr/>
          </p:nvSpPr>
          <p:spPr bwMode="auto">
            <a:xfrm>
              <a:off x="2911" y="1692"/>
              <a:ext cx="945" cy="171"/>
            </a:xfrm>
            <a:custGeom>
              <a:avLst/>
              <a:gdLst>
                <a:gd name="T0" fmla="*/ 1 w 945"/>
                <a:gd name="T1" fmla="*/ 0 h 171"/>
                <a:gd name="T2" fmla="*/ 937 w 945"/>
                <a:gd name="T3" fmla="*/ 164 h 171"/>
                <a:gd name="T4" fmla="*/ 942 w 945"/>
                <a:gd name="T5" fmla="*/ 168 h 171"/>
                <a:gd name="T6" fmla="*/ 945 w 945"/>
                <a:gd name="T7" fmla="*/ 171 h 171"/>
                <a:gd name="T8" fmla="*/ 0 w 945"/>
                <a:gd name="T9" fmla="*/ 4 h 171"/>
                <a:gd name="T10" fmla="*/ 0 w 945"/>
                <a:gd name="T11" fmla="*/ 2 h 171"/>
                <a:gd name="T12" fmla="*/ 1 w 945"/>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5" h="171">
                  <a:moveTo>
                    <a:pt x="1" y="0"/>
                  </a:moveTo>
                  <a:lnTo>
                    <a:pt x="937" y="164"/>
                  </a:lnTo>
                  <a:lnTo>
                    <a:pt x="942" y="168"/>
                  </a:lnTo>
                  <a:lnTo>
                    <a:pt x="945" y="171"/>
                  </a:lnTo>
                  <a:lnTo>
                    <a:pt x="0" y="4"/>
                  </a:lnTo>
                  <a:lnTo>
                    <a:pt x="0" y="2"/>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51" name="Freeform 470">
              <a:extLst>
                <a:ext uri="{FF2B5EF4-FFF2-40B4-BE49-F238E27FC236}">
                  <a16:creationId xmlns:a16="http://schemas.microsoft.com/office/drawing/2014/main" id="{22EEAD1C-2006-4BC4-ABDE-BC2C8C66AFEB}"/>
                </a:ext>
              </a:extLst>
            </p:cNvPr>
            <p:cNvSpPr>
              <a:spLocks/>
            </p:cNvSpPr>
            <p:nvPr/>
          </p:nvSpPr>
          <p:spPr bwMode="auto">
            <a:xfrm>
              <a:off x="2911" y="1694"/>
              <a:ext cx="950" cy="172"/>
            </a:xfrm>
            <a:custGeom>
              <a:avLst/>
              <a:gdLst>
                <a:gd name="T0" fmla="*/ 0 w 950"/>
                <a:gd name="T1" fmla="*/ 0 h 172"/>
                <a:gd name="T2" fmla="*/ 942 w 950"/>
                <a:gd name="T3" fmla="*/ 166 h 172"/>
                <a:gd name="T4" fmla="*/ 945 w 950"/>
                <a:gd name="T5" fmla="*/ 169 h 172"/>
                <a:gd name="T6" fmla="*/ 950 w 950"/>
                <a:gd name="T7" fmla="*/ 172 h 172"/>
                <a:gd name="T8" fmla="*/ 0 w 950"/>
                <a:gd name="T9" fmla="*/ 3 h 172"/>
                <a:gd name="T10" fmla="*/ 0 w 950"/>
                <a:gd name="T11" fmla="*/ 2 h 172"/>
                <a:gd name="T12" fmla="*/ 0 w 95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172">
                  <a:moveTo>
                    <a:pt x="0" y="0"/>
                  </a:moveTo>
                  <a:lnTo>
                    <a:pt x="942" y="166"/>
                  </a:lnTo>
                  <a:lnTo>
                    <a:pt x="945" y="169"/>
                  </a:lnTo>
                  <a:lnTo>
                    <a:pt x="950" y="172"/>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52" name="Freeform 471">
              <a:extLst>
                <a:ext uri="{FF2B5EF4-FFF2-40B4-BE49-F238E27FC236}">
                  <a16:creationId xmlns:a16="http://schemas.microsoft.com/office/drawing/2014/main" id="{8E606359-2320-493C-9D76-C4F966B4D4CF}"/>
                </a:ext>
              </a:extLst>
            </p:cNvPr>
            <p:cNvSpPr>
              <a:spLocks/>
            </p:cNvSpPr>
            <p:nvPr/>
          </p:nvSpPr>
          <p:spPr bwMode="auto">
            <a:xfrm>
              <a:off x="2911" y="1696"/>
              <a:ext cx="954" cy="172"/>
            </a:xfrm>
            <a:custGeom>
              <a:avLst/>
              <a:gdLst>
                <a:gd name="T0" fmla="*/ 0 w 954"/>
                <a:gd name="T1" fmla="*/ 0 h 172"/>
                <a:gd name="T2" fmla="*/ 945 w 954"/>
                <a:gd name="T3" fmla="*/ 167 h 172"/>
                <a:gd name="T4" fmla="*/ 950 w 954"/>
                <a:gd name="T5" fmla="*/ 170 h 172"/>
                <a:gd name="T6" fmla="*/ 954 w 954"/>
                <a:gd name="T7" fmla="*/ 172 h 172"/>
                <a:gd name="T8" fmla="*/ 0 w 954"/>
                <a:gd name="T9" fmla="*/ 5 h 172"/>
                <a:gd name="T10" fmla="*/ 0 w 954"/>
                <a:gd name="T11" fmla="*/ 1 h 172"/>
                <a:gd name="T12" fmla="*/ 0 w 954"/>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4" h="172">
                  <a:moveTo>
                    <a:pt x="0" y="0"/>
                  </a:moveTo>
                  <a:lnTo>
                    <a:pt x="945" y="167"/>
                  </a:lnTo>
                  <a:lnTo>
                    <a:pt x="950" y="170"/>
                  </a:lnTo>
                  <a:lnTo>
                    <a:pt x="954" y="172"/>
                  </a:lnTo>
                  <a:lnTo>
                    <a:pt x="0" y="5"/>
                  </a:lnTo>
                  <a:lnTo>
                    <a:pt x="0" y="1"/>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53" name="Freeform 472">
              <a:extLst>
                <a:ext uri="{FF2B5EF4-FFF2-40B4-BE49-F238E27FC236}">
                  <a16:creationId xmlns:a16="http://schemas.microsoft.com/office/drawing/2014/main" id="{6574E085-637E-490D-9EF2-ABBEA6A2AEE9}"/>
                </a:ext>
              </a:extLst>
            </p:cNvPr>
            <p:cNvSpPr>
              <a:spLocks/>
            </p:cNvSpPr>
            <p:nvPr/>
          </p:nvSpPr>
          <p:spPr bwMode="auto">
            <a:xfrm>
              <a:off x="2911" y="1697"/>
              <a:ext cx="957" cy="174"/>
            </a:xfrm>
            <a:custGeom>
              <a:avLst/>
              <a:gdLst>
                <a:gd name="T0" fmla="*/ 0 w 957"/>
                <a:gd name="T1" fmla="*/ 0 h 174"/>
                <a:gd name="T2" fmla="*/ 950 w 957"/>
                <a:gd name="T3" fmla="*/ 169 h 174"/>
                <a:gd name="T4" fmla="*/ 954 w 957"/>
                <a:gd name="T5" fmla="*/ 171 h 174"/>
                <a:gd name="T6" fmla="*/ 957 w 957"/>
                <a:gd name="T7" fmla="*/ 174 h 174"/>
                <a:gd name="T8" fmla="*/ 0 w 957"/>
                <a:gd name="T9" fmla="*/ 6 h 174"/>
                <a:gd name="T10" fmla="*/ 0 w 957"/>
                <a:gd name="T11" fmla="*/ 4 h 174"/>
                <a:gd name="T12" fmla="*/ 0 w 957"/>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4">
                  <a:moveTo>
                    <a:pt x="0" y="0"/>
                  </a:moveTo>
                  <a:lnTo>
                    <a:pt x="950" y="169"/>
                  </a:lnTo>
                  <a:lnTo>
                    <a:pt x="954" y="171"/>
                  </a:lnTo>
                  <a:lnTo>
                    <a:pt x="957" y="174"/>
                  </a:lnTo>
                  <a:lnTo>
                    <a:pt x="0" y="6"/>
                  </a:lnTo>
                  <a:lnTo>
                    <a:pt x="0" y="4"/>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54" name="Freeform 473">
              <a:extLst>
                <a:ext uri="{FF2B5EF4-FFF2-40B4-BE49-F238E27FC236}">
                  <a16:creationId xmlns:a16="http://schemas.microsoft.com/office/drawing/2014/main" id="{FB54465E-0DBE-4AD0-B0E1-FCB6C9D9C3FC}"/>
                </a:ext>
              </a:extLst>
            </p:cNvPr>
            <p:cNvSpPr>
              <a:spLocks/>
            </p:cNvSpPr>
            <p:nvPr/>
          </p:nvSpPr>
          <p:spPr bwMode="auto">
            <a:xfrm>
              <a:off x="2911" y="1701"/>
              <a:ext cx="962" cy="174"/>
            </a:xfrm>
            <a:custGeom>
              <a:avLst/>
              <a:gdLst>
                <a:gd name="T0" fmla="*/ 0 w 962"/>
                <a:gd name="T1" fmla="*/ 0 h 174"/>
                <a:gd name="T2" fmla="*/ 954 w 962"/>
                <a:gd name="T3" fmla="*/ 167 h 174"/>
                <a:gd name="T4" fmla="*/ 957 w 962"/>
                <a:gd name="T5" fmla="*/ 170 h 174"/>
                <a:gd name="T6" fmla="*/ 962 w 962"/>
                <a:gd name="T7" fmla="*/ 174 h 174"/>
                <a:gd name="T8" fmla="*/ 0 w 962"/>
                <a:gd name="T9" fmla="*/ 3 h 174"/>
                <a:gd name="T10" fmla="*/ 0 w 962"/>
                <a:gd name="T11" fmla="*/ 2 h 174"/>
                <a:gd name="T12" fmla="*/ 0 w 962"/>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2" h="174">
                  <a:moveTo>
                    <a:pt x="0" y="0"/>
                  </a:moveTo>
                  <a:lnTo>
                    <a:pt x="954" y="167"/>
                  </a:lnTo>
                  <a:lnTo>
                    <a:pt x="957" y="170"/>
                  </a:lnTo>
                  <a:lnTo>
                    <a:pt x="962" y="174"/>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55" name="Freeform 474">
              <a:extLst>
                <a:ext uri="{FF2B5EF4-FFF2-40B4-BE49-F238E27FC236}">
                  <a16:creationId xmlns:a16="http://schemas.microsoft.com/office/drawing/2014/main" id="{328D948C-1B1F-41DB-ADFF-C02759CB9185}"/>
                </a:ext>
              </a:extLst>
            </p:cNvPr>
            <p:cNvSpPr>
              <a:spLocks/>
            </p:cNvSpPr>
            <p:nvPr/>
          </p:nvSpPr>
          <p:spPr bwMode="auto">
            <a:xfrm>
              <a:off x="2911" y="1703"/>
              <a:ext cx="966" cy="175"/>
            </a:xfrm>
            <a:custGeom>
              <a:avLst/>
              <a:gdLst>
                <a:gd name="T0" fmla="*/ 0 w 966"/>
                <a:gd name="T1" fmla="*/ 0 h 175"/>
                <a:gd name="T2" fmla="*/ 957 w 966"/>
                <a:gd name="T3" fmla="*/ 168 h 175"/>
                <a:gd name="T4" fmla="*/ 962 w 966"/>
                <a:gd name="T5" fmla="*/ 172 h 175"/>
                <a:gd name="T6" fmla="*/ 966 w 966"/>
                <a:gd name="T7" fmla="*/ 175 h 175"/>
                <a:gd name="T8" fmla="*/ 0 w 966"/>
                <a:gd name="T9" fmla="*/ 5 h 175"/>
                <a:gd name="T10" fmla="*/ 0 w 966"/>
                <a:gd name="T11" fmla="*/ 1 h 175"/>
                <a:gd name="T12" fmla="*/ 0 w 966"/>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6" h="175">
                  <a:moveTo>
                    <a:pt x="0" y="0"/>
                  </a:moveTo>
                  <a:lnTo>
                    <a:pt x="957" y="168"/>
                  </a:lnTo>
                  <a:lnTo>
                    <a:pt x="962" y="172"/>
                  </a:lnTo>
                  <a:lnTo>
                    <a:pt x="966" y="175"/>
                  </a:lnTo>
                  <a:lnTo>
                    <a:pt x="0" y="5"/>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56" name="Freeform 475">
              <a:extLst>
                <a:ext uri="{FF2B5EF4-FFF2-40B4-BE49-F238E27FC236}">
                  <a16:creationId xmlns:a16="http://schemas.microsoft.com/office/drawing/2014/main" id="{6A53F442-CB33-4EF2-90BB-59344BE1BD5B}"/>
                </a:ext>
              </a:extLst>
            </p:cNvPr>
            <p:cNvSpPr>
              <a:spLocks/>
            </p:cNvSpPr>
            <p:nvPr/>
          </p:nvSpPr>
          <p:spPr bwMode="auto">
            <a:xfrm>
              <a:off x="2911" y="1704"/>
              <a:ext cx="969" cy="176"/>
            </a:xfrm>
            <a:custGeom>
              <a:avLst/>
              <a:gdLst>
                <a:gd name="T0" fmla="*/ 0 w 969"/>
                <a:gd name="T1" fmla="*/ 0 h 176"/>
                <a:gd name="T2" fmla="*/ 962 w 969"/>
                <a:gd name="T3" fmla="*/ 171 h 176"/>
                <a:gd name="T4" fmla="*/ 966 w 969"/>
                <a:gd name="T5" fmla="*/ 174 h 176"/>
                <a:gd name="T6" fmla="*/ 969 w 969"/>
                <a:gd name="T7" fmla="*/ 176 h 176"/>
                <a:gd name="T8" fmla="*/ 0 w 969"/>
                <a:gd name="T9" fmla="*/ 5 h 176"/>
                <a:gd name="T10" fmla="*/ 0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2" y="171"/>
                  </a:lnTo>
                  <a:lnTo>
                    <a:pt x="966" y="174"/>
                  </a:lnTo>
                  <a:lnTo>
                    <a:pt x="969" y="176"/>
                  </a:lnTo>
                  <a:lnTo>
                    <a:pt x="0" y="5"/>
                  </a:lnTo>
                  <a:lnTo>
                    <a:pt x="0"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57" name="Freeform 476">
              <a:extLst>
                <a:ext uri="{FF2B5EF4-FFF2-40B4-BE49-F238E27FC236}">
                  <a16:creationId xmlns:a16="http://schemas.microsoft.com/office/drawing/2014/main" id="{002DE7A2-84E8-4D9E-94E7-5C4275507647}"/>
                </a:ext>
              </a:extLst>
            </p:cNvPr>
            <p:cNvSpPr>
              <a:spLocks/>
            </p:cNvSpPr>
            <p:nvPr/>
          </p:nvSpPr>
          <p:spPr bwMode="auto">
            <a:xfrm>
              <a:off x="2911" y="1708"/>
              <a:ext cx="972" cy="175"/>
            </a:xfrm>
            <a:custGeom>
              <a:avLst/>
              <a:gdLst>
                <a:gd name="T0" fmla="*/ 0 w 972"/>
                <a:gd name="T1" fmla="*/ 0 h 175"/>
                <a:gd name="T2" fmla="*/ 966 w 972"/>
                <a:gd name="T3" fmla="*/ 170 h 175"/>
                <a:gd name="T4" fmla="*/ 969 w 972"/>
                <a:gd name="T5" fmla="*/ 172 h 175"/>
                <a:gd name="T6" fmla="*/ 972 w 972"/>
                <a:gd name="T7" fmla="*/ 175 h 175"/>
                <a:gd name="T8" fmla="*/ 1 w 972"/>
                <a:gd name="T9" fmla="*/ 3 h 175"/>
                <a:gd name="T10" fmla="*/ 0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66" y="170"/>
                  </a:lnTo>
                  <a:lnTo>
                    <a:pt x="969" y="172"/>
                  </a:lnTo>
                  <a:lnTo>
                    <a:pt x="972" y="175"/>
                  </a:lnTo>
                  <a:lnTo>
                    <a:pt x="1" y="3"/>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58" name="Freeform 477">
              <a:extLst>
                <a:ext uri="{FF2B5EF4-FFF2-40B4-BE49-F238E27FC236}">
                  <a16:creationId xmlns:a16="http://schemas.microsoft.com/office/drawing/2014/main" id="{2FB87BD4-9FCC-474F-867B-9EB4C087896D}"/>
                </a:ext>
              </a:extLst>
            </p:cNvPr>
            <p:cNvSpPr>
              <a:spLocks/>
            </p:cNvSpPr>
            <p:nvPr/>
          </p:nvSpPr>
          <p:spPr bwMode="auto">
            <a:xfrm>
              <a:off x="2911" y="1709"/>
              <a:ext cx="977" cy="178"/>
            </a:xfrm>
            <a:custGeom>
              <a:avLst/>
              <a:gdLst>
                <a:gd name="T0" fmla="*/ 0 w 977"/>
                <a:gd name="T1" fmla="*/ 0 h 178"/>
                <a:gd name="T2" fmla="*/ 969 w 977"/>
                <a:gd name="T3" fmla="*/ 171 h 178"/>
                <a:gd name="T4" fmla="*/ 972 w 977"/>
                <a:gd name="T5" fmla="*/ 174 h 178"/>
                <a:gd name="T6" fmla="*/ 977 w 977"/>
                <a:gd name="T7" fmla="*/ 178 h 178"/>
                <a:gd name="T8" fmla="*/ 1 w 977"/>
                <a:gd name="T9" fmla="*/ 5 h 178"/>
                <a:gd name="T10" fmla="*/ 1 w 977"/>
                <a:gd name="T11" fmla="*/ 4 h 178"/>
                <a:gd name="T12" fmla="*/ 0 w 977"/>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7" h="178">
                  <a:moveTo>
                    <a:pt x="0" y="0"/>
                  </a:moveTo>
                  <a:lnTo>
                    <a:pt x="969" y="171"/>
                  </a:lnTo>
                  <a:lnTo>
                    <a:pt x="972" y="174"/>
                  </a:lnTo>
                  <a:lnTo>
                    <a:pt x="977" y="178"/>
                  </a:lnTo>
                  <a:lnTo>
                    <a:pt x="1" y="5"/>
                  </a:lnTo>
                  <a:lnTo>
                    <a:pt x="1"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59" name="Freeform 478">
              <a:extLst>
                <a:ext uri="{FF2B5EF4-FFF2-40B4-BE49-F238E27FC236}">
                  <a16:creationId xmlns:a16="http://schemas.microsoft.com/office/drawing/2014/main" id="{62853FDA-4D3C-4CA5-ABC1-923FEC0E4294}"/>
                </a:ext>
              </a:extLst>
            </p:cNvPr>
            <p:cNvSpPr>
              <a:spLocks/>
            </p:cNvSpPr>
            <p:nvPr/>
          </p:nvSpPr>
          <p:spPr bwMode="auto">
            <a:xfrm>
              <a:off x="2912" y="1711"/>
              <a:ext cx="980" cy="177"/>
            </a:xfrm>
            <a:custGeom>
              <a:avLst/>
              <a:gdLst>
                <a:gd name="T0" fmla="*/ 0 w 980"/>
                <a:gd name="T1" fmla="*/ 0 h 177"/>
                <a:gd name="T2" fmla="*/ 971 w 980"/>
                <a:gd name="T3" fmla="*/ 172 h 177"/>
                <a:gd name="T4" fmla="*/ 976 w 980"/>
                <a:gd name="T5" fmla="*/ 176 h 177"/>
                <a:gd name="T6" fmla="*/ 980 w 980"/>
                <a:gd name="T7" fmla="*/ 177 h 177"/>
                <a:gd name="T8" fmla="*/ 2 w 980"/>
                <a:gd name="T9" fmla="*/ 5 h 177"/>
                <a:gd name="T10" fmla="*/ 0 w 980"/>
                <a:gd name="T11" fmla="*/ 3 h 177"/>
                <a:gd name="T12" fmla="*/ 0 w 980"/>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0" h="177">
                  <a:moveTo>
                    <a:pt x="0" y="0"/>
                  </a:moveTo>
                  <a:lnTo>
                    <a:pt x="971" y="172"/>
                  </a:lnTo>
                  <a:lnTo>
                    <a:pt x="976" y="176"/>
                  </a:lnTo>
                  <a:lnTo>
                    <a:pt x="980" y="177"/>
                  </a:lnTo>
                  <a:lnTo>
                    <a:pt x="2" y="5"/>
                  </a:lnTo>
                  <a:lnTo>
                    <a:pt x="0" y="3"/>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60" name="Freeform 479">
              <a:extLst>
                <a:ext uri="{FF2B5EF4-FFF2-40B4-BE49-F238E27FC236}">
                  <a16:creationId xmlns:a16="http://schemas.microsoft.com/office/drawing/2014/main" id="{79A9140F-E7F7-4D78-8908-8ADF30A6985C}"/>
                </a:ext>
              </a:extLst>
            </p:cNvPr>
            <p:cNvSpPr>
              <a:spLocks/>
            </p:cNvSpPr>
            <p:nvPr/>
          </p:nvSpPr>
          <p:spPr bwMode="auto">
            <a:xfrm>
              <a:off x="2912" y="1714"/>
              <a:ext cx="983" cy="178"/>
            </a:xfrm>
            <a:custGeom>
              <a:avLst/>
              <a:gdLst>
                <a:gd name="T0" fmla="*/ 0 w 983"/>
                <a:gd name="T1" fmla="*/ 0 h 178"/>
                <a:gd name="T2" fmla="*/ 976 w 983"/>
                <a:gd name="T3" fmla="*/ 173 h 178"/>
                <a:gd name="T4" fmla="*/ 980 w 983"/>
                <a:gd name="T5" fmla="*/ 174 h 178"/>
                <a:gd name="T6" fmla="*/ 983 w 983"/>
                <a:gd name="T7" fmla="*/ 178 h 178"/>
                <a:gd name="T8" fmla="*/ 4 w 983"/>
                <a:gd name="T9" fmla="*/ 5 h 178"/>
                <a:gd name="T10" fmla="*/ 4 w 983"/>
                <a:gd name="T11" fmla="*/ 5 h 178"/>
                <a:gd name="T12" fmla="*/ 4 w 983"/>
                <a:gd name="T13" fmla="*/ 5 h 178"/>
                <a:gd name="T14" fmla="*/ 2 w 983"/>
                <a:gd name="T15" fmla="*/ 2 h 178"/>
                <a:gd name="T16" fmla="*/ 0 w 983"/>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3" h="178">
                  <a:moveTo>
                    <a:pt x="0" y="0"/>
                  </a:moveTo>
                  <a:lnTo>
                    <a:pt x="976" y="173"/>
                  </a:lnTo>
                  <a:lnTo>
                    <a:pt x="980" y="174"/>
                  </a:lnTo>
                  <a:lnTo>
                    <a:pt x="983" y="178"/>
                  </a:lnTo>
                  <a:lnTo>
                    <a:pt x="4" y="5"/>
                  </a:lnTo>
                  <a:lnTo>
                    <a:pt x="2" y="2"/>
                  </a:lnTo>
                  <a:lnTo>
                    <a:pt x="0" y="0"/>
                  </a:lnTo>
                  <a:close/>
                </a:path>
              </a:pathLst>
            </a:custGeom>
            <a:solidFill>
              <a:srgbClr val="D0E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61" name="Freeform 480">
              <a:extLst>
                <a:ext uri="{FF2B5EF4-FFF2-40B4-BE49-F238E27FC236}">
                  <a16:creationId xmlns:a16="http://schemas.microsoft.com/office/drawing/2014/main" id="{38F18B4F-279B-456D-9962-99AF92A7670D}"/>
                </a:ext>
              </a:extLst>
            </p:cNvPr>
            <p:cNvSpPr>
              <a:spLocks/>
            </p:cNvSpPr>
            <p:nvPr/>
          </p:nvSpPr>
          <p:spPr bwMode="auto">
            <a:xfrm>
              <a:off x="2914" y="1716"/>
              <a:ext cx="985" cy="179"/>
            </a:xfrm>
            <a:custGeom>
              <a:avLst/>
              <a:gdLst>
                <a:gd name="T0" fmla="*/ 0 w 985"/>
                <a:gd name="T1" fmla="*/ 0 h 179"/>
                <a:gd name="T2" fmla="*/ 978 w 985"/>
                <a:gd name="T3" fmla="*/ 172 h 179"/>
                <a:gd name="T4" fmla="*/ 981 w 985"/>
                <a:gd name="T5" fmla="*/ 176 h 179"/>
                <a:gd name="T6" fmla="*/ 985 w 985"/>
                <a:gd name="T7" fmla="*/ 179 h 179"/>
                <a:gd name="T8" fmla="*/ 4 w 985"/>
                <a:gd name="T9" fmla="*/ 5 h 179"/>
                <a:gd name="T10" fmla="*/ 4 w 985"/>
                <a:gd name="T11" fmla="*/ 3 h 179"/>
                <a:gd name="T12" fmla="*/ 2 w 985"/>
                <a:gd name="T13" fmla="*/ 3 h 179"/>
                <a:gd name="T14" fmla="*/ 2 w 985"/>
                <a:gd name="T15" fmla="*/ 2 h 179"/>
                <a:gd name="T16" fmla="*/ 0 w 985"/>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179">
                  <a:moveTo>
                    <a:pt x="0" y="0"/>
                  </a:moveTo>
                  <a:lnTo>
                    <a:pt x="978" y="172"/>
                  </a:lnTo>
                  <a:lnTo>
                    <a:pt x="981" y="176"/>
                  </a:lnTo>
                  <a:lnTo>
                    <a:pt x="985" y="179"/>
                  </a:lnTo>
                  <a:lnTo>
                    <a:pt x="4" y="5"/>
                  </a:lnTo>
                  <a:lnTo>
                    <a:pt x="4" y="3"/>
                  </a:lnTo>
                  <a:lnTo>
                    <a:pt x="2" y="3"/>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62" name="Freeform 481">
              <a:extLst>
                <a:ext uri="{FF2B5EF4-FFF2-40B4-BE49-F238E27FC236}">
                  <a16:creationId xmlns:a16="http://schemas.microsoft.com/office/drawing/2014/main" id="{B1779DF2-FFB2-49AF-9641-A36785A74EB8}"/>
                </a:ext>
              </a:extLst>
            </p:cNvPr>
            <p:cNvSpPr>
              <a:spLocks/>
            </p:cNvSpPr>
            <p:nvPr/>
          </p:nvSpPr>
          <p:spPr bwMode="auto">
            <a:xfrm>
              <a:off x="2916" y="1719"/>
              <a:ext cx="986" cy="178"/>
            </a:xfrm>
            <a:custGeom>
              <a:avLst/>
              <a:gdLst>
                <a:gd name="T0" fmla="*/ 0 w 986"/>
                <a:gd name="T1" fmla="*/ 0 h 178"/>
                <a:gd name="T2" fmla="*/ 979 w 986"/>
                <a:gd name="T3" fmla="*/ 173 h 178"/>
                <a:gd name="T4" fmla="*/ 983 w 986"/>
                <a:gd name="T5" fmla="*/ 176 h 178"/>
                <a:gd name="T6" fmla="*/ 986 w 986"/>
                <a:gd name="T7" fmla="*/ 178 h 178"/>
                <a:gd name="T8" fmla="*/ 3 w 986"/>
                <a:gd name="T9" fmla="*/ 5 h 178"/>
                <a:gd name="T10" fmla="*/ 2 w 986"/>
                <a:gd name="T11" fmla="*/ 2 h 178"/>
                <a:gd name="T12" fmla="*/ 0 w 98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8">
                  <a:moveTo>
                    <a:pt x="0" y="0"/>
                  </a:moveTo>
                  <a:lnTo>
                    <a:pt x="979" y="173"/>
                  </a:lnTo>
                  <a:lnTo>
                    <a:pt x="983" y="176"/>
                  </a:lnTo>
                  <a:lnTo>
                    <a:pt x="986" y="178"/>
                  </a:lnTo>
                  <a:lnTo>
                    <a:pt x="3" y="5"/>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63" name="Freeform 482">
              <a:extLst>
                <a:ext uri="{FF2B5EF4-FFF2-40B4-BE49-F238E27FC236}">
                  <a16:creationId xmlns:a16="http://schemas.microsoft.com/office/drawing/2014/main" id="{01F8F50A-3F67-4494-AFAC-A3DD2601CCB6}"/>
                </a:ext>
              </a:extLst>
            </p:cNvPr>
            <p:cNvSpPr>
              <a:spLocks/>
            </p:cNvSpPr>
            <p:nvPr/>
          </p:nvSpPr>
          <p:spPr bwMode="auto">
            <a:xfrm>
              <a:off x="2918" y="1721"/>
              <a:ext cx="987" cy="179"/>
            </a:xfrm>
            <a:custGeom>
              <a:avLst/>
              <a:gdLst>
                <a:gd name="T0" fmla="*/ 0 w 987"/>
                <a:gd name="T1" fmla="*/ 0 h 179"/>
                <a:gd name="T2" fmla="*/ 981 w 987"/>
                <a:gd name="T3" fmla="*/ 174 h 179"/>
                <a:gd name="T4" fmla="*/ 984 w 987"/>
                <a:gd name="T5" fmla="*/ 176 h 179"/>
                <a:gd name="T6" fmla="*/ 987 w 987"/>
                <a:gd name="T7" fmla="*/ 179 h 179"/>
                <a:gd name="T8" fmla="*/ 3 w 987"/>
                <a:gd name="T9" fmla="*/ 5 h 179"/>
                <a:gd name="T10" fmla="*/ 1 w 987"/>
                <a:gd name="T11" fmla="*/ 3 h 179"/>
                <a:gd name="T12" fmla="*/ 0 w 987"/>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179">
                  <a:moveTo>
                    <a:pt x="0" y="0"/>
                  </a:moveTo>
                  <a:lnTo>
                    <a:pt x="981" y="174"/>
                  </a:lnTo>
                  <a:lnTo>
                    <a:pt x="984" y="176"/>
                  </a:lnTo>
                  <a:lnTo>
                    <a:pt x="987" y="179"/>
                  </a:lnTo>
                  <a:lnTo>
                    <a:pt x="3" y="5"/>
                  </a:lnTo>
                  <a:lnTo>
                    <a:pt x="1" y="3"/>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64" name="Freeform 483">
              <a:extLst>
                <a:ext uri="{FF2B5EF4-FFF2-40B4-BE49-F238E27FC236}">
                  <a16:creationId xmlns:a16="http://schemas.microsoft.com/office/drawing/2014/main" id="{9486F2D2-23AA-44F8-A9C0-468CC7721F5C}"/>
                </a:ext>
              </a:extLst>
            </p:cNvPr>
            <p:cNvSpPr>
              <a:spLocks/>
            </p:cNvSpPr>
            <p:nvPr/>
          </p:nvSpPr>
          <p:spPr bwMode="auto">
            <a:xfrm>
              <a:off x="2919" y="1724"/>
              <a:ext cx="990" cy="180"/>
            </a:xfrm>
            <a:custGeom>
              <a:avLst/>
              <a:gdLst>
                <a:gd name="T0" fmla="*/ 0 w 990"/>
                <a:gd name="T1" fmla="*/ 0 h 180"/>
                <a:gd name="T2" fmla="*/ 983 w 990"/>
                <a:gd name="T3" fmla="*/ 173 h 180"/>
                <a:gd name="T4" fmla="*/ 986 w 990"/>
                <a:gd name="T5" fmla="*/ 176 h 180"/>
                <a:gd name="T6" fmla="*/ 990 w 990"/>
                <a:gd name="T7" fmla="*/ 180 h 180"/>
                <a:gd name="T8" fmla="*/ 5 w 990"/>
                <a:gd name="T9" fmla="*/ 6 h 180"/>
                <a:gd name="T10" fmla="*/ 4 w 990"/>
                <a:gd name="T11" fmla="*/ 2 h 180"/>
                <a:gd name="T12" fmla="*/ 0 w 990"/>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0" h="180">
                  <a:moveTo>
                    <a:pt x="0" y="0"/>
                  </a:moveTo>
                  <a:lnTo>
                    <a:pt x="983" y="173"/>
                  </a:lnTo>
                  <a:lnTo>
                    <a:pt x="986" y="176"/>
                  </a:lnTo>
                  <a:lnTo>
                    <a:pt x="990" y="180"/>
                  </a:lnTo>
                  <a:lnTo>
                    <a:pt x="5" y="6"/>
                  </a:lnTo>
                  <a:lnTo>
                    <a:pt x="4"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65" name="Freeform 484">
              <a:extLst>
                <a:ext uri="{FF2B5EF4-FFF2-40B4-BE49-F238E27FC236}">
                  <a16:creationId xmlns:a16="http://schemas.microsoft.com/office/drawing/2014/main" id="{A2F978CB-1302-4D67-A0F8-00D1C1D03835}"/>
                </a:ext>
              </a:extLst>
            </p:cNvPr>
            <p:cNvSpPr>
              <a:spLocks/>
            </p:cNvSpPr>
            <p:nvPr/>
          </p:nvSpPr>
          <p:spPr bwMode="auto">
            <a:xfrm>
              <a:off x="2921" y="1726"/>
              <a:ext cx="991" cy="179"/>
            </a:xfrm>
            <a:custGeom>
              <a:avLst/>
              <a:gdLst>
                <a:gd name="T0" fmla="*/ 0 w 991"/>
                <a:gd name="T1" fmla="*/ 0 h 179"/>
                <a:gd name="T2" fmla="*/ 984 w 991"/>
                <a:gd name="T3" fmla="*/ 174 h 179"/>
                <a:gd name="T4" fmla="*/ 988 w 991"/>
                <a:gd name="T5" fmla="*/ 178 h 179"/>
                <a:gd name="T6" fmla="*/ 991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4" y="174"/>
                  </a:lnTo>
                  <a:lnTo>
                    <a:pt x="988" y="178"/>
                  </a:lnTo>
                  <a:lnTo>
                    <a:pt x="991" y="179"/>
                  </a:lnTo>
                  <a:lnTo>
                    <a:pt x="5" y="5"/>
                  </a:lnTo>
                  <a:lnTo>
                    <a:pt x="3" y="4"/>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66" name="Freeform 485">
              <a:extLst>
                <a:ext uri="{FF2B5EF4-FFF2-40B4-BE49-F238E27FC236}">
                  <a16:creationId xmlns:a16="http://schemas.microsoft.com/office/drawing/2014/main" id="{8C80541C-B51A-4B97-B5DC-99936327A54F}"/>
                </a:ext>
              </a:extLst>
            </p:cNvPr>
            <p:cNvSpPr>
              <a:spLocks/>
            </p:cNvSpPr>
            <p:nvPr/>
          </p:nvSpPr>
          <p:spPr bwMode="auto">
            <a:xfrm>
              <a:off x="2924" y="1730"/>
              <a:ext cx="991" cy="179"/>
            </a:xfrm>
            <a:custGeom>
              <a:avLst/>
              <a:gdLst>
                <a:gd name="T0" fmla="*/ 0 w 991"/>
                <a:gd name="T1" fmla="*/ 0 h 179"/>
                <a:gd name="T2" fmla="*/ 985 w 991"/>
                <a:gd name="T3" fmla="*/ 174 h 179"/>
                <a:gd name="T4" fmla="*/ 988 w 991"/>
                <a:gd name="T5" fmla="*/ 175 h 179"/>
                <a:gd name="T6" fmla="*/ 991 w 991"/>
                <a:gd name="T7" fmla="*/ 179 h 179"/>
                <a:gd name="T8" fmla="*/ 4 w 991"/>
                <a:gd name="T9" fmla="*/ 5 h 179"/>
                <a:gd name="T10" fmla="*/ 2 w 991"/>
                <a:gd name="T11" fmla="*/ 1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5" y="174"/>
                  </a:lnTo>
                  <a:lnTo>
                    <a:pt x="988" y="175"/>
                  </a:lnTo>
                  <a:lnTo>
                    <a:pt x="991" y="179"/>
                  </a:lnTo>
                  <a:lnTo>
                    <a:pt x="4" y="5"/>
                  </a:lnTo>
                  <a:lnTo>
                    <a:pt x="2" y="1"/>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67" name="Freeform 486">
              <a:extLst>
                <a:ext uri="{FF2B5EF4-FFF2-40B4-BE49-F238E27FC236}">
                  <a16:creationId xmlns:a16="http://schemas.microsoft.com/office/drawing/2014/main" id="{3902B903-2E32-4C92-B570-D1A25D5653D7}"/>
                </a:ext>
              </a:extLst>
            </p:cNvPr>
            <p:cNvSpPr>
              <a:spLocks/>
            </p:cNvSpPr>
            <p:nvPr/>
          </p:nvSpPr>
          <p:spPr bwMode="auto">
            <a:xfrm>
              <a:off x="2926" y="1731"/>
              <a:ext cx="993" cy="181"/>
            </a:xfrm>
            <a:custGeom>
              <a:avLst/>
              <a:gdLst>
                <a:gd name="T0" fmla="*/ 0 w 993"/>
                <a:gd name="T1" fmla="*/ 0 h 181"/>
                <a:gd name="T2" fmla="*/ 986 w 993"/>
                <a:gd name="T3" fmla="*/ 174 h 181"/>
                <a:gd name="T4" fmla="*/ 989 w 993"/>
                <a:gd name="T5" fmla="*/ 178 h 181"/>
                <a:gd name="T6" fmla="*/ 993 w 993"/>
                <a:gd name="T7" fmla="*/ 181 h 181"/>
                <a:gd name="T8" fmla="*/ 3 w 993"/>
                <a:gd name="T9" fmla="*/ 5 h 181"/>
                <a:gd name="T10" fmla="*/ 2 w 993"/>
                <a:gd name="T11" fmla="*/ 4 h 181"/>
                <a:gd name="T12" fmla="*/ 0 w 993"/>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181">
                  <a:moveTo>
                    <a:pt x="0" y="0"/>
                  </a:moveTo>
                  <a:lnTo>
                    <a:pt x="986" y="174"/>
                  </a:lnTo>
                  <a:lnTo>
                    <a:pt x="989" y="178"/>
                  </a:lnTo>
                  <a:lnTo>
                    <a:pt x="993" y="181"/>
                  </a:lnTo>
                  <a:lnTo>
                    <a:pt x="3"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68" name="Freeform 487">
              <a:extLst>
                <a:ext uri="{FF2B5EF4-FFF2-40B4-BE49-F238E27FC236}">
                  <a16:creationId xmlns:a16="http://schemas.microsoft.com/office/drawing/2014/main" id="{EA9B111D-CBE5-4E6C-936C-FE6BF3E5E20A}"/>
                </a:ext>
              </a:extLst>
            </p:cNvPr>
            <p:cNvSpPr>
              <a:spLocks/>
            </p:cNvSpPr>
            <p:nvPr/>
          </p:nvSpPr>
          <p:spPr bwMode="auto">
            <a:xfrm>
              <a:off x="2928" y="1735"/>
              <a:ext cx="994" cy="179"/>
            </a:xfrm>
            <a:custGeom>
              <a:avLst/>
              <a:gdLst>
                <a:gd name="T0" fmla="*/ 0 w 994"/>
                <a:gd name="T1" fmla="*/ 0 h 179"/>
                <a:gd name="T2" fmla="*/ 987 w 994"/>
                <a:gd name="T3" fmla="*/ 174 h 179"/>
                <a:gd name="T4" fmla="*/ 991 w 994"/>
                <a:gd name="T5" fmla="*/ 177 h 179"/>
                <a:gd name="T6" fmla="*/ 994 w 994"/>
                <a:gd name="T7" fmla="*/ 179 h 179"/>
                <a:gd name="T8" fmla="*/ 3 w 994"/>
                <a:gd name="T9" fmla="*/ 5 h 179"/>
                <a:gd name="T10" fmla="*/ 1 w 994"/>
                <a:gd name="T11" fmla="*/ 1 h 179"/>
                <a:gd name="T12" fmla="*/ 0 w 994"/>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179">
                  <a:moveTo>
                    <a:pt x="0" y="0"/>
                  </a:moveTo>
                  <a:lnTo>
                    <a:pt x="987" y="174"/>
                  </a:lnTo>
                  <a:lnTo>
                    <a:pt x="991" y="177"/>
                  </a:lnTo>
                  <a:lnTo>
                    <a:pt x="994" y="179"/>
                  </a:lnTo>
                  <a:lnTo>
                    <a:pt x="3" y="5"/>
                  </a:lnTo>
                  <a:lnTo>
                    <a:pt x="1"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69" name="Freeform 488">
              <a:extLst>
                <a:ext uri="{FF2B5EF4-FFF2-40B4-BE49-F238E27FC236}">
                  <a16:creationId xmlns:a16="http://schemas.microsoft.com/office/drawing/2014/main" id="{FBC0326D-8757-44B8-B38B-6FCF42FDA8A2}"/>
                </a:ext>
              </a:extLst>
            </p:cNvPr>
            <p:cNvSpPr>
              <a:spLocks/>
            </p:cNvSpPr>
            <p:nvPr/>
          </p:nvSpPr>
          <p:spPr bwMode="auto">
            <a:xfrm>
              <a:off x="2929" y="1736"/>
              <a:ext cx="997" cy="181"/>
            </a:xfrm>
            <a:custGeom>
              <a:avLst/>
              <a:gdLst>
                <a:gd name="T0" fmla="*/ 0 w 997"/>
                <a:gd name="T1" fmla="*/ 0 h 181"/>
                <a:gd name="T2" fmla="*/ 990 w 997"/>
                <a:gd name="T3" fmla="*/ 176 h 181"/>
                <a:gd name="T4" fmla="*/ 993 w 997"/>
                <a:gd name="T5" fmla="*/ 178 h 181"/>
                <a:gd name="T6" fmla="*/ 997 w 997"/>
                <a:gd name="T7" fmla="*/ 181 h 181"/>
                <a:gd name="T8" fmla="*/ 4 w 997"/>
                <a:gd name="T9" fmla="*/ 5 h 181"/>
                <a:gd name="T10" fmla="*/ 2 w 997"/>
                <a:gd name="T11" fmla="*/ 4 h 181"/>
                <a:gd name="T12" fmla="*/ 0 w 997"/>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7" h="181">
                  <a:moveTo>
                    <a:pt x="0" y="0"/>
                  </a:moveTo>
                  <a:lnTo>
                    <a:pt x="990" y="176"/>
                  </a:lnTo>
                  <a:lnTo>
                    <a:pt x="993" y="178"/>
                  </a:lnTo>
                  <a:lnTo>
                    <a:pt x="997" y="181"/>
                  </a:lnTo>
                  <a:lnTo>
                    <a:pt x="4"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70" name="Freeform 489">
              <a:extLst>
                <a:ext uri="{FF2B5EF4-FFF2-40B4-BE49-F238E27FC236}">
                  <a16:creationId xmlns:a16="http://schemas.microsoft.com/office/drawing/2014/main" id="{5F367A52-6942-4DD8-9784-93C377A258B9}"/>
                </a:ext>
              </a:extLst>
            </p:cNvPr>
            <p:cNvSpPr>
              <a:spLocks/>
            </p:cNvSpPr>
            <p:nvPr/>
          </p:nvSpPr>
          <p:spPr bwMode="auto">
            <a:xfrm>
              <a:off x="2931" y="1740"/>
              <a:ext cx="998" cy="181"/>
            </a:xfrm>
            <a:custGeom>
              <a:avLst/>
              <a:gdLst>
                <a:gd name="T0" fmla="*/ 0 w 998"/>
                <a:gd name="T1" fmla="*/ 0 h 181"/>
                <a:gd name="T2" fmla="*/ 991 w 998"/>
                <a:gd name="T3" fmla="*/ 174 h 181"/>
                <a:gd name="T4" fmla="*/ 995 w 998"/>
                <a:gd name="T5" fmla="*/ 177 h 181"/>
                <a:gd name="T6" fmla="*/ 998 w 998"/>
                <a:gd name="T7" fmla="*/ 181 h 181"/>
                <a:gd name="T8" fmla="*/ 3 w 998"/>
                <a:gd name="T9" fmla="*/ 5 h 181"/>
                <a:gd name="T10" fmla="*/ 2 w 998"/>
                <a:gd name="T11" fmla="*/ 1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1" y="174"/>
                  </a:lnTo>
                  <a:lnTo>
                    <a:pt x="995" y="177"/>
                  </a:lnTo>
                  <a:lnTo>
                    <a:pt x="998" y="181"/>
                  </a:lnTo>
                  <a:lnTo>
                    <a:pt x="3" y="5"/>
                  </a:lnTo>
                  <a:lnTo>
                    <a:pt x="2"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71" name="Freeform 490">
              <a:extLst>
                <a:ext uri="{FF2B5EF4-FFF2-40B4-BE49-F238E27FC236}">
                  <a16:creationId xmlns:a16="http://schemas.microsoft.com/office/drawing/2014/main" id="{B883DD1E-B436-4821-8B7E-47AC660CC115}"/>
                </a:ext>
              </a:extLst>
            </p:cNvPr>
            <p:cNvSpPr>
              <a:spLocks/>
            </p:cNvSpPr>
            <p:nvPr/>
          </p:nvSpPr>
          <p:spPr bwMode="auto">
            <a:xfrm>
              <a:off x="2933" y="1741"/>
              <a:ext cx="999" cy="181"/>
            </a:xfrm>
            <a:custGeom>
              <a:avLst/>
              <a:gdLst>
                <a:gd name="T0" fmla="*/ 0 w 999"/>
                <a:gd name="T1" fmla="*/ 0 h 181"/>
                <a:gd name="T2" fmla="*/ 993 w 999"/>
                <a:gd name="T3" fmla="*/ 176 h 181"/>
                <a:gd name="T4" fmla="*/ 996 w 999"/>
                <a:gd name="T5" fmla="*/ 180 h 181"/>
                <a:gd name="T6" fmla="*/ 999 w 999"/>
                <a:gd name="T7" fmla="*/ 181 h 181"/>
                <a:gd name="T8" fmla="*/ 5 w 999"/>
                <a:gd name="T9" fmla="*/ 5 h 181"/>
                <a:gd name="T10" fmla="*/ 1 w 999"/>
                <a:gd name="T11" fmla="*/ 4 h 181"/>
                <a:gd name="T12" fmla="*/ 0 w 999"/>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9" h="181">
                  <a:moveTo>
                    <a:pt x="0" y="0"/>
                  </a:moveTo>
                  <a:lnTo>
                    <a:pt x="993" y="176"/>
                  </a:lnTo>
                  <a:lnTo>
                    <a:pt x="996" y="180"/>
                  </a:lnTo>
                  <a:lnTo>
                    <a:pt x="999" y="181"/>
                  </a:lnTo>
                  <a:lnTo>
                    <a:pt x="5" y="5"/>
                  </a:lnTo>
                  <a:lnTo>
                    <a:pt x="1"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72" name="Freeform 491">
              <a:extLst>
                <a:ext uri="{FF2B5EF4-FFF2-40B4-BE49-F238E27FC236}">
                  <a16:creationId xmlns:a16="http://schemas.microsoft.com/office/drawing/2014/main" id="{BBD8087C-EDFF-4737-8CC2-9EFFEEB6FDA5}"/>
                </a:ext>
              </a:extLst>
            </p:cNvPr>
            <p:cNvSpPr>
              <a:spLocks/>
            </p:cNvSpPr>
            <p:nvPr/>
          </p:nvSpPr>
          <p:spPr bwMode="auto">
            <a:xfrm>
              <a:off x="2934" y="1745"/>
              <a:ext cx="1002" cy="181"/>
            </a:xfrm>
            <a:custGeom>
              <a:avLst/>
              <a:gdLst>
                <a:gd name="T0" fmla="*/ 0 w 1002"/>
                <a:gd name="T1" fmla="*/ 0 h 181"/>
                <a:gd name="T2" fmla="*/ 995 w 1002"/>
                <a:gd name="T3" fmla="*/ 176 h 181"/>
                <a:gd name="T4" fmla="*/ 998 w 1002"/>
                <a:gd name="T5" fmla="*/ 177 h 181"/>
                <a:gd name="T6" fmla="*/ 1002 w 1002"/>
                <a:gd name="T7" fmla="*/ 181 h 181"/>
                <a:gd name="T8" fmla="*/ 6 w 1002"/>
                <a:gd name="T9" fmla="*/ 5 h 181"/>
                <a:gd name="T10" fmla="*/ 4 w 1002"/>
                <a:gd name="T11" fmla="*/ 1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5" y="176"/>
                  </a:lnTo>
                  <a:lnTo>
                    <a:pt x="998" y="177"/>
                  </a:lnTo>
                  <a:lnTo>
                    <a:pt x="1002" y="181"/>
                  </a:lnTo>
                  <a:lnTo>
                    <a:pt x="6" y="5"/>
                  </a:lnTo>
                  <a:lnTo>
                    <a:pt x="4"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73" name="Freeform 492">
              <a:extLst>
                <a:ext uri="{FF2B5EF4-FFF2-40B4-BE49-F238E27FC236}">
                  <a16:creationId xmlns:a16="http://schemas.microsoft.com/office/drawing/2014/main" id="{AF207A3F-60A9-41C8-B7FB-45767919FCE7}"/>
                </a:ext>
              </a:extLst>
            </p:cNvPr>
            <p:cNvSpPr>
              <a:spLocks/>
            </p:cNvSpPr>
            <p:nvPr/>
          </p:nvSpPr>
          <p:spPr bwMode="auto">
            <a:xfrm>
              <a:off x="2938" y="1746"/>
              <a:ext cx="1001" cy="183"/>
            </a:xfrm>
            <a:custGeom>
              <a:avLst/>
              <a:gdLst>
                <a:gd name="T0" fmla="*/ 0 w 1001"/>
                <a:gd name="T1" fmla="*/ 0 h 183"/>
                <a:gd name="T2" fmla="*/ 994 w 1001"/>
                <a:gd name="T3" fmla="*/ 176 h 183"/>
                <a:gd name="T4" fmla="*/ 998 w 1001"/>
                <a:gd name="T5" fmla="*/ 180 h 183"/>
                <a:gd name="T6" fmla="*/ 1001 w 1001"/>
                <a:gd name="T7" fmla="*/ 183 h 183"/>
                <a:gd name="T8" fmla="*/ 3 w 1001"/>
                <a:gd name="T9" fmla="*/ 6 h 183"/>
                <a:gd name="T10" fmla="*/ 2 w 1001"/>
                <a:gd name="T11" fmla="*/ 4 h 183"/>
                <a:gd name="T12" fmla="*/ 0 w 1001"/>
                <a:gd name="T13" fmla="*/ 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3">
                  <a:moveTo>
                    <a:pt x="0" y="0"/>
                  </a:moveTo>
                  <a:lnTo>
                    <a:pt x="994" y="176"/>
                  </a:lnTo>
                  <a:lnTo>
                    <a:pt x="998" y="180"/>
                  </a:lnTo>
                  <a:lnTo>
                    <a:pt x="1001" y="183"/>
                  </a:lnTo>
                  <a:lnTo>
                    <a:pt x="3" y="6"/>
                  </a:lnTo>
                  <a:lnTo>
                    <a:pt x="2" y="4"/>
                  </a:lnTo>
                  <a:lnTo>
                    <a:pt x="0" y="0"/>
                  </a:lnTo>
                  <a:close/>
                </a:path>
              </a:pathLst>
            </a:custGeom>
            <a:solidFill>
              <a:srgbClr val="D5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74" name="Freeform 493">
              <a:extLst>
                <a:ext uri="{FF2B5EF4-FFF2-40B4-BE49-F238E27FC236}">
                  <a16:creationId xmlns:a16="http://schemas.microsoft.com/office/drawing/2014/main" id="{5CB13D20-7F6B-4E50-A92D-80A82F5F67D2}"/>
                </a:ext>
              </a:extLst>
            </p:cNvPr>
            <p:cNvSpPr>
              <a:spLocks/>
            </p:cNvSpPr>
            <p:nvPr/>
          </p:nvSpPr>
          <p:spPr bwMode="auto">
            <a:xfrm>
              <a:off x="2940" y="1750"/>
              <a:ext cx="1002" cy="181"/>
            </a:xfrm>
            <a:custGeom>
              <a:avLst/>
              <a:gdLst>
                <a:gd name="T0" fmla="*/ 0 w 1002"/>
                <a:gd name="T1" fmla="*/ 0 h 181"/>
                <a:gd name="T2" fmla="*/ 996 w 1002"/>
                <a:gd name="T3" fmla="*/ 176 h 181"/>
                <a:gd name="T4" fmla="*/ 999 w 1002"/>
                <a:gd name="T5" fmla="*/ 179 h 181"/>
                <a:gd name="T6" fmla="*/ 1002 w 1002"/>
                <a:gd name="T7" fmla="*/ 181 h 181"/>
                <a:gd name="T8" fmla="*/ 3 w 1002"/>
                <a:gd name="T9" fmla="*/ 5 h 181"/>
                <a:gd name="T10" fmla="*/ 1 w 1002"/>
                <a:gd name="T11" fmla="*/ 2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6" y="176"/>
                  </a:lnTo>
                  <a:lnTo>
                    <a:pt x="999" y="179"/>
                  </a:lnTo>
                  <a:lnTo>
                    <a:pt x="1002" y="181"/>
                  </a:lnTo>
                  <a:lnTo>
                    <a:pt x="3" y="5"/>
                  </a:lnTo>
                  <a:lnTo>
                    <a:pt x="1"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75" name="Freeform 494">
              <a:extLst>
                <a:ext uri="{FF2B5EF4-FFF2-40B4-BE49-F238E27FC236}">
                  <a16:creationId xmlns:a16="http://schemas.microsoft.com/office/drawing/2014/main" id="{B5606C4D-C2A0-4A49-BD9B-9C6244DA126A}"/>
                </a:ext>
              </a:extLst>
            </p:cNvPr>
            <p:cNvSpPr>
              <a:spLocks/>
            </p:cNvSpPr>
            <p:nvPr/>
          </p:nvSpPr>
          <p:spPr bwMode="auto">
            <a:xfrm>
              <a:off x="2941" y="1752"/>
              <a:ext cx="1005" cy="182"/>
            </a:xfrm>
            <a:custGeom>
              <a:avLst/>
              <a:gdLst>
                <a:gd name="T0" fmla="*/ 0 w 1005"/>
                <a:gd name="T1" fmla="*/ 0 h 182"/>
                <a:gd name="T2" fmla="*/ 998 w 1005"/>
                <a:gd name="T3" fmla="*/ 177 h 182"/>
                <a:gd name="T4" fmla="*/ 1000 w 1005"/>
                <a:gd name="T5" fmla="*/ 179 h 182"/>
                <a:gd name="T6" fmla="*/ 1003 w 1005"/>
                <a:gd name="T7" fmla="*/ 180 h 182"/>
                <a:gd name="T8" fmla="*/ 1003 w 1005"/>
                <a:gd name="T9" fmla="*/ 182 h 182"/>
                <a:gd name="T10" fmla="*/ 1005 w 1005"/>
                <a:gd name="T11" fmla="*/ 182 h 182"/>
                <a:gd name="T12" fmla="*/ 4 w 1005"/>
                <a:gd name="T13" fmla="*/ 6 h 182"/>
                <a:gd name="T14" fmla="*/ 2 w 1005"/>
                <a:gd name="T15" fmla="*/ 3 h 182"/>
                <a:gd name="T16" fmla="*/ 0 w 1005"/>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5" h="182">
                  <a:moveTo>
                    <a:pt x="0" y="0"/>
                  </a:moveTo>
                  <a:lnTo>
                    <a:pt x="998" y="177"/>
                  </a:lnTo>
                  <a:lnTo>
                    <a:pt x="1000" y="179"/>
                  </a:lnTo>
                  <a:lnTo>
                    <a:pt x="1003" y="180"/>
                  </a:lnTo>
                  <a:lnTo>
                    <a:pt x="1003" y="182"/>
                  </a:lnTo>
                  <a:lnTo>
                    <a:pt x="1005" y="182"/>
                  </a:lnTo>
                  <a:lnTo>
                    <a:pt x="4" y="6"/>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76" name="Freeform 495">
              <a:extLst>
                <a:ext uri="{FF2B5EF4-FFF2-40B4-BE49-F238E27FC236}">
                  <a16:creationId xmlns:a16="http://schemas.microsoft.com/office/drawing/2014/main" id="{0C60C061-5815-4240-95E7-6A1E7A465599}"/>
                </a:ext>
              </a:extLst>
            </p:cNvPr>
            <p:cNvSpPr>
              <a:spLocks/>
            </p:cNvSpPr>
            <p:nvPr/>
          </p:nvSpPr>
          <p:spPr bwMode="auto">
            <a:xfrm>
              <a:off x="2943" y="1755"/>
              <a:ext cx="1013" cy="182"/>
            </a:xfrm>
            <a:custGeom>
              <a:avLst/>
              <a:gdLst>
                <a:gd name="T0" fmla="*/ 0 w 1013"/>
                <a:gd name="T1" fmla="*/ 0 h 182"/>
                <a:gd name="T2" fmla="*/ 999 w 1013"/>
                <a:gd name="T3" fmla="*/ 176 h 182"/>
                <a:gd name="T4" fmla="*/ 999 w 1013"/>
                <a:gd name="T5" fmla="*/ 177 h 182"/>
                <a:gd name="T6" fmla="*/ 1001 w 1013"/>
                <a:gd name="T7" fmla="*/ 177 h 182"/>
                <a:gd name="T8" fmla="*/ 1006 w 1013"/>
                <a:gd name="T9" fmla="*/ 181 h 182"/>
                <a:gd name="T10" fmla="*/ 1013 w 1013"/>
                <a:gd name="T11" fmla="*/ 182 h 182"/>
                <a:gd name="T12" fmla="*/ 5 w 1013"/>
                <a:gd name="T13" fmla="*/ 5 h 182"/>
                <a:gd name="T14" fmla="*/ 2 w 1013"/>
                <a:gd name="T15" fmla="*/ 3 h 182"/>
                <a:gd name="T16" fmla="*/ 0 w 1013"/>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82">
                  <a:moveTo>
                    <a:pt x="0" y="0"/>
                  </a:moveTo>
                  <a:lnTo>
                    <a:pt x="999" y="176"/>
                  </a:lnTo>
                  <a:lnTo>
                    <a:pt x="999" y="177"/>
                  </a:lnTo>
                  <a:lnTo>
                    <a:pt x="1001" y="177"/>
                  </a:lnTo>
                  <a:lnTo>
                    <a:pt x="1006" y="181"/>
                  </a:lnTo>
                  <a:lnTo>
                    <a:pt x="1013" y="182"/>
                  </a:lnTo>
                  <a:lnTo>
                    <a:pt x="5"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77" name="Freeform 496">
              <a:extLst>
                <a:ext uri="{FF2B5EF4-FFF2-40B4-BE49-F238E27FC236}">
                  <a16:creationId xmlns:a16="http://schemas.microsoft.com/office/drawing/2014/main" id="{E404C1AA-2D01-4A6A-961F-C49B7626140F}"/>
                </a:ext>
              </a:extLst>
            </p:cNvPr>
            <p:cNvSpPr>
              <a:spLocks/>
            </p:cNvSpPr>
            <p:nvPr/>
          </p:nvSpPr>
          <p:spPr bwMode="auto">
            <a:xfrm>
              <a:off x="2945" y="1758"/>
              <a:ext cx="1014" cy="183"/>
            </a:xfrm>
            <a:custGeom>
              <a:avLst/>
              <a:gdLst>
                <a:gd name="T0" fmla="*/ 0 w 1014"/>
                <a:gd name="T1" fmla="*/ 0 h 183"/>
                <a:gd name="T2" fmla="*/ 1001 w 1014"/>
                <a:gd name="T3" fmla="*/ 176 h 183"/>
                <a:gd name="T4" fmla="*/ 1006 w 1014"/>
                <a:gd name="T5" fmla="*/ 178 h 183"/>
                <a:gd name="T6" fmla="*/ 1014 w 1014"/>
                <a:gd name="T7" fmla="*/ 181 h 183"/>
                <a:gd name="T8" fmla="*/ 1013 w 1014"/>
                <a:gd name="T9" fmla="*/ 181 h 183"/>
                <a:gd name="T10" fmla="*/ 1013 w 1014"/>
                <a:gd name="T11" fmla="*/ 183 h 183"/>
                <a:gd name="T12" fmla="*/ 5 w 1014"/>
                <a:gd name="T13" fmla="*/ 5 h 183"/>
                <a:gd name="T14" fmla="*/ 3 w 1014"/>
                <a:gd name="T15" fmla="*/ 2 h 183"/>
                <a:gd name="T16" fmla="*/ 0 w 1014"/>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4" h="183">
                  <a:moveTo>
                    <a:pt x="0" y="0"/>
                  </a:moveTo>
                  <a:lnTo>
                    <a:pt x="1001" y="176"/>
                  </a:lnTo>
                  <a:lnTo>
                    <a:pt x="1006" y="178"/>
                  </a:lnTo>
                  <a:lnTo>
                    <a:pt x="1014" y="181"/>
                  </a:lnTo>
                  <a:lnTo>
                    <a:pt x="1013" y="181"/>
                  </a:lnTo>
                  <a:lnTo>
                    <a:pt x="1013" y="183"/>
                  </a:lnTo>
                  <a:lnTo>
                    <a:pt x="5" y="5"/>
                  </a:lnTo>
                  <a:lnTo>
                    <a:pt x="3"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78" name="Freeform 497">
              <a:extLst>
                <a:ext uri="{FF2B5EF4-FFF2-40B4-BE49-F238E27FC236}">
                  <a16:creationId xmlns:a16="http://schemas.microsoft.com/office/drawing/2014/main" id="{DFEB5CE5-A82B-4C49-BF4D-CD4CE28FD48D}"/>
                </a:ext>
              </a:extLst>
            </p:cNvPr>
            <p:cNvSpPr>
              <a:spLocks/>
            </p:cNvSpPr>
            <p:nvPr/>
          </p:nvSpPr>
          <p:spPr bwMode="auto">
            <a:xfrm>
              <a:off x="2948" y="1760"/>
              <a:ext cx="1011" cy="182"/>
            </a:xfrm>
            <a:custGeom>
              <a:avLst/>
              <a:gdLst>
                <a:gd name="T0" fmla="*/ 0 w 1011"/>
                <a:gd name="T1" fmla="*/ 0 h 182"/>
                <a:gd name="T2" fmla="*/ 1008 w 1011"/>
                <a:gd name="T3" fmla="*/ 177 h 182"/>
                <a:gd name="T4" fmla="*/ 1010 w 1011"/>
                <a:gd name="T5" fmla="*/ 179 h 182"/>
                <a:gd name="T6" fmla="*/ 1011 w 1011"/>
                <a:gd name="T7" fmla="*/ 179 h 182"/>
                <a:gd name="T8" fmla="*/ 1010 w 1011"/>
                <a:gd name="T9" fmla="*/ 181 h 182"/>
                <a:gd name="T10" fmla="*/ 1008 w 1011"/>
                <a:gd name="T11" fmla="*/ 182 h 182"/>
                <a:gd name="T12" fmla="*/ 3 w 1011"/>
                <a:gd name="T13" fmla="*/ 5 h 182"/>
                <a:gd name="T14" fmla="*/ 2 w 1011"/>
                <a:gd name="T15" fmla="*/ 3 h 182"/>
                <a:gd name="T16" fmla="*/ 0 w 1011"/>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1" h="182">
                  <a:moveTo>
                    <a:pt x="0" y="0"/>
                  </a:moveTo>
                  <a:lnTo>
                    <a:pt x="1008" y="177"/>
                  </a:lnTo>
                  <a:lnTo>
                    <a:pt x="1010" y="179"/>
                  </a:lnTo>
                  <a:lnTo>
                    <a:pt x="1011" y="179"/>
                  </a:lnTo>
                  <a:lnTo>
                    <a:pt x="1010" y="181"/>
                  </a:lnTo>
                  <a:lnTo>
                    <a:pt x="1008" y="182"/>
                  </a:lnTo>
                  <a:lnTo>
                    <a:pt x="3"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79" name="Freeform 498">
              <a:extLst>
                <a:ext uri="{FF2B5EF4-FFF2-40B4-BE49-F238E27FC236}">
                  <a16:creationId xmlns:a16="http://schemas.microsoft.com/office/drawing/2014/main" id="{A9FA0B83-7B79-4195-AC6C-D862B38ADA8F}"/>
                </a:ext>
              </a:extLst>
            </p:cNvPr>
            <p:cNvSpPr>
              <a:spLocks/>
            </p:cNvSpPr>
            <p:nvPr/>
          </p:nvSpPr>
          <p:spPr bwMode="auto">
            <a:xfrm>
              <a:off x="2950" y="1763"/>
              <a:ext cx="1008" cy="181"/>
            </a:xfrm>
            <a:custGeom>
              <a:avLst/>
              <a:gdLst>
                <a:gd name="T0" fmla="*/ 0 w 1008"/>
                <a:gd name="T1" fmla="*/ 0 h 181"/>
                <a:gd name="T2" fmla="*/ 1008 w 1008"/>
                <a:gd name="T3" fmla="*/ 178 h 181"/>
                <a:gd name="T4" fmla="*/ 1006 w 1008"/>
                <a:gd name="T5" fmla="*/ 179 h 181"/>
                <a:gd name="T6" fmla="*/ 1004 w 1008"/>
                <a:gd name="T7" fmla="*/ 181 h 181"/>
                <a:gd name="T8" fmla="*/ 3 w 1008"/>
                <a:gd name="T9" fmla="*/ 5 h 181"/>
                <a:gd name="T10" fmla="*/ 1 w 1008"/>
                <a:gd name="T11" fmla="*/ 2 h 181"/>
                <a:gd name="T12" fmla="*/ 0 w 100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8" h="181">
                  <a:moveTo>
                    <a:pt x="0" y="0"/>
                  </a:moveTo>
                  <a:lnTo>
                    <a:pt x="1008" y="178"/>
                  </a:lnTo>
                  <a:lnTo>
                    <a:pt x="1006" y="179"/>
                  </a:lnTo>
                  <a:lnTo>
                    <a:pt x="1004" y="181"/>
                  </a:lnTo>
                  <a:lnTo>
                    <a:pt x="3" y="5"/>
                  </a:lnTo>
                  <a:lnTo>
                    <a:pt x="1"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80" name="Freeform 499">
              <a:extLst>
                <a:ext uri="{FF2B5EF4-FFF2-40B4-BE49-F238E27FC236}">
                  <a16:creationId xmlns:a16="http://schemas.microsoft.com/office/drawing/2014/main" id="{B94DC5B1-EB76-45A4-B4DF-594B4753501F}"/>
                </a:ext>
              </a:extLst>
            </p:cNvPr>
            <p:cNvSpPr>
              <a:spLocks/>
            </p:cNvSpPr>
            <p:nvPr/>
          </p:nvSpPr>
          <p:spPr bwMode="auto">
            <a:xfrm>
              <a:off x="2951" y="1765"/>
              <a:ext cx="1005" cy="181"/>
            </a:xfrm>
            <a:custGeom>
              <a:avLst/>
              <a:gdLst>
                <a:gd name="T0" fmla="*/ 0 w 1005"/>
                <a:gd name="T1" fmla="*/ 0 h 181"/>
                <a:gd name="T2" fmla="*/ 1005 w 1005"/>
                <a:gd name="T3" fmla="*/ 177 h 181"/>
                <a:gd name="T4" fmla="*/ 1003 w 1005"/>
                <a:gd name="T5" fmla="*/ 179 h 181"/>
                <a:gd name="T6" fmla="*/ 1003 w 1005"/>
                <a:gd name="T7" fmla="*/ 181 h 181"/>
                <a:gd name="T8" fmla="*/ 5 w 1005"/>
                <a:gd name="T9" fmla="*/ 5 h 181"/>
                <a:gd name="T10" fmla="*/ 2 w 1005"/>
                <a:gd name="T11" fmla="*/ 3 h 181"/>
                <a:gd name="T12" fmla="*/ 0 w 1005"/>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5" h="181">
                  <a:moveTo>
                    <a:pt x="0" y="0"/>
                  </a:moveTo>
                  <a:lnTo>
                    <a:pt x="1005" y="177"/>
                  </a:lnTo>
                  <a:lnTo>
                    <a:pt x="1003" y="179"/>
                  </a:lnTo>
                  <a:lnTo>
                    <a:pt x="1003" y="181"/>
                  </a:lnTo>
                  <a:lnTo>
                    <a:pt x="5"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81" name="Freeform 500">
              <a:extLst>
                <a:ext uri="{FF2B5EF4-FFF2-40B4-BE49-F238E27FC236}">
                  <a16:creationId xmlns:a16="http://schemas.microsoft.com/office/drawing/2014/main" id="{10E8B672-555B-4EEE-B72B-280B4E483844}"/>
                </a:ext>
              </a:extLst>
            </p:cNvPr>
            <p:cNvSpPr>
              <a:spLocks/>
            </p:cNvSpPr>
            <p:nvPr/>
          </p:nvSpPr>
          <p:spPr bwMode="auto">
            <a:xfrm>
              <a:off x="2953" y="1768"/>
              <a:ext cx="1001" cy="180"/>
            </a:xfrm>
            <a:custGeom>
              <a:avLst/>
              <a:gdLst>
                <a:gd name="T0" fmla="*/ 0 w 1001"/>
                <a:gd name="T1" fmla="*/ 0 h 180"/>
                <a:gd name="T2" fmla="*/ 1001 w 1001"/>
                <a:gd name="T3" fmla="*/ 176 h 180"/>
                <a:gd name="T4" fmla="*/ 1001 w 1001"/>
                <a:gd name="T5" fmla="*/ 178 h 180"/>
                <a:gd name="T6" fmla="*/ 1000 w 1001"/>
                <a:gd name="T7" fmla="*/ 180 h 180"/>
                <a:gd name="T8" fmla="*/ 5 w 1001"/>
                <a:gd name="T9" fmla="*/ 5 h 180"/>
                <a:gd name="T10" fmla="*/ 3 w 1001"/>
                <a:gd name="T11" fmla="*/ 2 h 180"/>
                <a:gd name="T12" fmla="*/ 0 w 1001"/>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0">
                  <a:moveTo>
                    <a:pt x="0" y="0"/>
                  </a:moveTo>
                  <a:lnTo>
                    <a:pt x="1001" y="176"/>
                  </a:lnTo>
                  <a:lnTo>
                    <a:pt x="1001" y="178"/>
                  </a:lnTo>
                  <a:lnTo>
                    <a:pt x="1000" y="180"/>
                  </a:lnTo>
                  <a:lnTo>
                    <a:pt x="5" y="5"/>
                  </a:lnTo>
                  <a:lnTo>
                    <a:pt x="3"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82" name="Freeform 501">
              <a:extLst>
                <a:ext uri="{FF2B5EF4-FFF2-40B4-BE49-F238E27FC236}">
                  <a16:creationId xmlns:a16="http://schemas.microsoft.com/office/drawing/2014/main" id="{FA04209D-8BA3-4269-9065-F4E0AC6DDDA8}"/>
                </a:ext>
              </a:extLst>
            </p:cNvPr>
            <p:cNvSpPr>
              <a:spLocks/>
            </p:cNvSpPr>
            <p:nvPr/>
          </p:nvSpPr>
          <p:spPr bwMode="auto">
            <a:xfrm>
              <a:off x="2956" y="1770"/>
              <a:ext cx="998" cy="181"/>
            </a:xfrm>
            <a:custGeom>
              <a:avLst/>
              <a:gdLst>
                <a:gd name="T0" fmla="*/ 0 w 998"/>
                <a:gd name="T1" fmla="*/ 0 h 181"/>
                <a:gd name="T2" fmla="*/ 998 w 998"/>
                <a:gd name="T3" fmla="*/ 176 h 181"/>
                <a:gd name="T4" fmla="*/ 997 w 998"/>
                <a:gd name="T5" fmla="*/ 178 h 181"/>
                <a:gd name="T6" fmla="*/ 995 w 998"/>
                <a:gd name="T7" fmla="*/ 181 h 181"/>
                <a:gd name="T8" fmla="*/ 4 w 998"/>
                <a:gd name="T9" fmla="*/ 5 h 181"/>
                <a:gd name="T10" fmla="*/ 2 w 998"/>
                <a:gd name="T11" fmla="*/ 3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8" y="176"/>
                  </a:lnTo>
                  <a:lnTo>
                    <a:pt x="997" y="178"/>
                  </a:lnTo>
                  <a:lnTo>
                    <a:pt x="995" y="181"/>
                  </a:lnTo>
                  <a:lnTo>
                    <a:pt x="4"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83" name="Freeform 502">
              <a:extLst>
                <a:ext uri="{FF2B5EF4-FFF2-40B4-BE49-F238E27FC236}">
                  <a16:creationId xmlns:a16="http://schemas.microsoft.com/office/drawing/2014/main" id="{45E20A59-09BC-4E6B-BAFA-8FEB9A262814}"/>
                </a:ext>
              </a:extLst>
            </p:cNvPr>
            <p:cNvSpPr>
              <a:spLocks/>
            </p:cNvSpPr>
            <p:nvPr/>
          </p:nvSpPr>
          <p:spPr bwMode="auto">
            <a:xfrm>
              <a:off x="2958" y="1773"/>
              <a:ext cx="995" cy="180"/>
            </a:xfrm>
            <a:custGeom>
              <a:avLst/>
              <a:gdLst>
                <a:gd name="T0" fmla="*/ 0 w 995"/>
                <a:gd name="T1" fmla="*/ 0 h 180"/>
                <a:gd name="T2" fmla="*/ 995 w 995"/>
                <a:gd name="T3" fmla="*/ 175 h 180"/>
                <a:gd name="T4" fmla="*/ 993 w 995"/>
                <a:gd name="T5" fmla="*/ 178 h 180"/>
                <a:gd name="T6" fmla="*/ 991 w 995"/>
                <a:gd name="T7" fmla="*/ 180 h 180"/>
                <a:gd name="T8" fmla="*/ 5 w 995"/>
                <a:gd name="T9" fmla="*/ 6 h 180"/>
                <a:gd name="T10" fmla="*/ 2 w 995"/>
                <a:gd name="T11" fmla="*/ 2 h 180"/>
                <a:gd name="T12" fmla="*/ 0 w 995"/>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5" h="180">
                  <a:moveTo>
                    <a:pt x="0" y="0"/>
                  </a:moveTo>
                  <a:lnTo>
                    <a:pt x="995" y="175"/>
                  </a:lnTo>
                  <a:lnTo>
                    <a:pt x="993" y="178"/>
                  </a:lnTo>
                  <a:lnTo>
                    <a:pt x="991" y="180"/>
                  </a:lnTo>
                  <a:lnTo>
                    <a:pt x="5" y="6"/>
                  </a:lnTo>
                  <a:lnTo>
                    <a:pt x="2"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84" name="Freeform 503">
              <a:extLst>
                <a:ext uri="{FF2B5EF4-FFF2-40B4-BE49-F238E27FC236}">
                  <a16:creationId xmlns:a16="http://schemas.microsoft.com/office/drawing/2014/main" id="{A27132BB-2564-4E4F-8622-B69550ACE244}"/>
                </a:ext>
              </a:extLst>
            </p:cNvPr>
            <p:cNvSpPr>
              <a:spLocks/>
            </p:cNvSpPr>
            <p:nvPr/>
          </p:nvSpPr>
          <p:spPr bwMode="auto">
            <a:xfrm>
              <a:off x="2960" y="1775"/>
              <a:ext cx="991" cy="179"/>
            </a:xfrm>
            <a:custGeom>
              <a:avLst/>
              <a:gdLst>
                <a:gd name="T0" fmla="*/ 0 w 991"/>
                <a:gd name="T1" fmla="*/ 0 h 179"/>
                <a:gd name="T2" fmla="*/ 991 w 991"/>
                <a:gd name="T3" fmla="*/ 176 h 179"/>
                <a:gd name="T4" fmla="*/ 989 w 991"/>
                <a:gd name="T5" fmla="*/ 178 h 179"/>
                <a:gd name="T6" fmla="*/ 987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91" y="176"/>
                  </a:lnTo>
                  <a:lnTo>
                    <a:pt x="989" y="178"/>
                  </a:lnTo>
                  <a:lnTo>
                    <a:pt x="987" y="179"/>
                  </a:lnTo>
                  <a:lnTo>
                    <a:pt x="5" y="5"/>
                  </a:lnTo>
                  <a:lnTo>
                    <a:pt x="3" y="4"/>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85" name="Freeform 504">
              <a:extLst>
                <a:ext uri="{FF2B5EF4-FFF2-40B4-BE49-F238E27FC236}">
                  <a16:creationId xmlns:a16="http://schemas.microsoft.com/office/drawing/2014/main" id="{8E0E93AB-DAC2-46F3-BB04-7DDF55B73B7C}"/>
                </a:ext>
              </a:extLst>
            </p:cNvPr>
            <p:cNvSpPr>
              <a:spLocks/>
            </p:cNvSpPr>
            <p:nvPr/>
          </p:nvSpPr>
          <p:spPr bwMode="auto">
            <a:xfrm>
              <a:off x="2963" y="1779"/>
              <a:ext cx="986" cy="177"/>
            </a:xfrm>
            <a:custGeom>
              <a:avLst/>
              <a:gdLst>
                <a:gd name="T0" fmla="*/ 0 w 986"/>
                <a:gd name="T1" fmla="*/ 0 h 177"/>
                <a:gd name="T2" fmla="*/ 986 w 986"/>
                <a:gd name="T3" fmla="*/ 174 h 177"/>
                <a:gd name="T4" fmla="*/ 984 w 986"/>
                <a:gd name="T5" fmla="*/ 175 h 177"/>
                <a:gd name="T6" fmla="*/ 983 w 986"/>
                <a:gd name="T7" fmla="*/ 177 h 177"/>
                <a:gd name="T8" fmla="*/ 4 w 986"/>
                <a:gd name="T9" fmla="*/ 5 h 177"/>
                <a:gd name="T10" fmla="*/ 2 w 986"/>
                <a:gd name="T11" fmla="*/ 1 h 177"/>
                <a:gd name="T12" fmla="*/ 0 w 986"/>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7">
                  <a:moveTo>
                    <a:pt x="0" y="0"/>
                  </a:moveTo>
                  <a:lnTo>
                    <a:pt x="986" y="174"/>
                  </a:lnTo>
                  <a:lnTo>
                    <a:pt x="984" y="175"/>
                  </a:lnTo>
                  <a:lnTo>
                    <a:pt x="983" y="177"/>
                  </a:lnTo>
                  <a:lnTo>
                    <a:pt x="4" y="5"/>
                  </a:lnTo>
                  <a:lnTo>
                    <a:pt x="2"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86" name="Freeform 505">
              <a:extLst>
                <a:ext uri="{FF2B5EF4-FFF2-40B4-BE49-F238E27FC236}">
                  <a16:creationId xmlns:a16="http://schemas.microsoft.com/office/drawing/2014/main" id="{0F11AF94-6B5C-44BA-AB30-38B71039EEE7}"/>
                </a:ext>
              </a:extLst>
            </p:cNvPr>
            <p:cNvSpPr>
              <a:spLocks/>
            </p:cNvSpPr>
            <p:nvPr/>
          </p:nvSpPr>
          <p:spPr bwMode="auto">
            <a:xfrm>
              <a:off x="2965" y="1780"/>
              <a:ext cx="982" cy="178"/>
            </a:xfrm>
            <a:custGeom>
              <a:avLst/>
              <a:gdLst>
                <a:gd name="T0" fmla="*/ 0 w 982"/>
                <a:gd name="T1" fmla="*/ 0 h 178"/>
                <a:gd name="T2" fmla="*/ 982 w 982"/>
                <a:gd name="T3" fmla="*/ 174 h 178"/>
                <a:gd name="T4" fmla="*/ 981 w 982"/>
                <a:gd name="T5" fmla="*/ 176 h 178"/>
                <a:gd name="T6" fmla="*/ 981 w 982"/>
                <a:gd name="T7" fmla="*/ 178 h 178"/>
                <a:gd name="T8" fmla="*/ 5 w 982"/>
                <a:gd name="T9" fmla="*/ 5 h 178"/>
                <a:gd name="T10" fmla="*/ 2 w 982"/>
                <a:gd name="T11" fmla="*/ 4 h 178"/>
                <a:gd name="T12" fmla="*/ 0 w 982"/>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178">
                  <a:moveTo>
                    <a:pt x="0" y="0"/>
                  </a:moveTo>
                  <a:lnTo>
                    <a:pt x="982" y="174"/>
                  </a:lnTo>
                  <a:lnTo>
                    <a:pt x="981" y="176"/>
                  </a:lnTo>
                  <a:lnTo>
                    <a:pt x="981" y="178"/>
                  </a:lnTo>
                  <a:lnTo>
                    <a:pt x="5" y="5"/>
                  </a:lnTo>
                  <a:lnTo>
                    <a:pt x="2" y="4"/>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87" name="Freeform 506">
              <a:extLst>
                <a:ext uri="{FF2B5EF4-FFF2-40B4-BE49-F238E27FC236}">
                  <a16:creationId xmlns:a16="http://schemas.microsoft.com/office/drawing/2014/main" id="{7F1ECA0F-9046-4524-908A-36C60ACAACB9}"/>
                </a:ext>
              </a:extLst>
            </p:cNvPr>
            <p:cNvSpPr>
              <a:spLocks/>
            </p:cNvSpPr>
            <p:nvPr/>
          </p:nvSpPr>
          <p:spPr bwMode="auto">
            <a:xfrm>
              <a:off x="2967" y="1784"/>
              <a:ext cx="979" cy="175"/>
            </a:xfrm>
            <a:custGeom>
              <a:avLst/>
              <a:gdLst>
                <a:gd name="T0" fmla="*/ 0 w 979"/>
                <a:gd name="T1" fmla="*/ 0 h 175"/>
                <a:gd name="T2" fmla="*/ 979 w 979"/>
                <a:gd name="T3" fmla="*/ 172 h 175"/>
                <a:gd name="T4" fmla="*/ 979 w 979"/>
                <a:gd name="T5" fmla="*/ 174 h 175"/>
                <a:gd name="T6" fmla="*/ 977 w 979"/>
                <a:gd name="T7" fmla="*/ 175 h 175"/>
                <a:gd name="T8" fmla="*/ 5 w 979"/>
                <a:gd name="T9" fmla="*/ 5 h 175"/>
                <a:gd name="T10" fmla="*/ 3 w 979"/>
                <a:gd name="T11" fmla="*/ 1 h 175"/>
                <a:gd name="T12" fmla="*/ 0 w 979"/>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175">
                  <a:moveTo>
                    <a:pt x="0" y="0"/>
                  </a:moveTo>
                  <a:lnTo>
                    <a:pt x="979" y="172"/>
                  </a:lnTo>
                  <a:lnTo>
                    <a:pt x="979" y="174"/>
                  </a:lnTo>
                  <a:lnTo>
                    <a:pt x="977" y="175"/>
                  </a:lnTo>
                  <a:lnTo>
                    <a:pt x="5" y="5"/>
                  </a:lnTo>
                  <a:lnTo>
                    <a:pt x="3"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88" name="Freeform 507">
              <a:extLst>
                <a:ext uri="{FF2B5EF4-FFF2-40B4-BE49-F238E27FC236}">
                  <a16:creationId xmlns:a16="http://schemas.microsoft.com/office/drawing/2014/main" id="{8949600F-738F-44DA-B006-543CD3EC2B32}"/>
                </a:ext>
              </a:extLst>
            </p:cNvPr>
            <p:cNvSpPr>
              <a:spLocks/>
            </p:cNvSpPr>
            <p:nvPr/>
          </p:nvSpPr>
          <p:spPr bwMode="auto">
            <a:xfrm>
              <a:off x="2970" y="1785"/>
              <a:ext cx="976" cy="178"/>
            </a:xfrm>
            <a:custGeom>
              <a:avLst/>
              <a:gdLst>
                <a:gd name="T0" fmla="*/ 0 w 976"/>
                <a:gd name="T1" fmla="*/ 0 h 178"/>
                <a:gd name="T2" fmla="*/ 976 w 976"/>
                <a:gd name="T3" fmla="*/ 173 h 178"/>
                <a:gd name="T4" fmla="*/ 974 w 976"/>
                <a:gd name="T5" fmla="*/ 174 h 178"/>
                <a:gd name="T6" fmla="*/ 972 w 976"/>
                <a:gd name="T7" fmla="*/ 178 h 178"/>
                <a:gd name="T8" fmla="*/ 3 w 976"/>
                <a:gd name="T9" fmla="*/ 5 h 178"/>
                <a:gd name="T10" fmla="*/ 2 w 976"/>
                <a:gd name="T11" fmla="*/ 4 h 178"/>
                <a:gd name="T12" fmla="*/ 0 w 97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6" h="178">
                  <a:moveTo>
                    <a:pt x="0" y="0"/>
                  </a:moveTo>
                  <a:lnTo>
                    <a:pt x="976" y="173"/>
                  </a:lnTo>
                  <a:lnTo>
                    <a:pt x="974" y="174"/>
                  </a:lnTo>
                  <a:lnTo>
                    <a:pt x="972" y="178"/>
                  </a:lnTo>
                  <a:lnTo>
                    <a:pt x="3" y="5"/>
                  </a:lnTo>
                  <a:lnTo>
                    <a:pt x="2"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89" name="Freeform 508">
              <a:extLst>
                <a:ext uri="{FF2B5EF4-FFF2-40B4-BE49-F238E27FC236}">
                  <a16:creationId xmlns:a16="http://schemas.microsoft.com/office/drawing/2014/main" id="{1B5BADCF-E56E-4F80-8C14-6E74C721AB39}"/>
                </a:ext>
              </a:extLst>
            </p:cNvPr>
            <p:cNvSpPr>
              <a:spLocks/>
            </p:cNvSpPr>
            <p:nvPr/>
          </p:nvSpPr>
          <p:spPr bwMode="auto">
            <a:xfrm>
              <a:off x="2972" y="1789"/>
              <a:ext cx="972" cy="175"/>
            </a:xfrm>
            <a:custGeom>
              <a:avLst/>
              <a:gdLst>
                <a:gd name="T0" fmla="*/ 0 w 972"/>
                <a:gd name="T1" fmla="*/ 0 h 175"/>
                <a:gd name="T2" fmla="*/ 972 w 972"/>
                <a:gd name="T3" fmla="*/ 170 h 175"/>
                <a:gd name="T4" fmla="*/ 970 w 972"/>
                <a:gd name="T5" fmla="*/ 174 h 175"/>
                <a:gd name="T6" fmla="*/ 969 w 972"/>
                <a:gd name="T7" fmla="*/ 175 h 175"/>
                <a:gd name="T8" fmla="*/ 5 w 972"/>
                <a:gd name="T9" fmla="*/ 5 h 175"/>
                <a:gd name="T10" fmla="*/ 1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72" y="170"/>
                  </a:lnTo>
                  <a:lnTo>
                    <a:pt x="970" y="174"/>
                  </a:lnTo>
                  <a:lnTo>
                    <a:pt x="969" y="175"/>
                  </a:lnTo>
                  <a:lnTo>
                    <a:pt x="5" y="5"/>
                  </a:lnTo>
                  <a:lnTo>
                    <a:pt x="1" y="1"/>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90" name="Freeform 509">
              <a:extLst>
                <a:ext uri="{FF2B5EF4-FFF2-40B4-BE49-F238E27FC236}">
                  <a16:creationId xmlns:a16="http://schemas.microsoft.com/office/drawing/2014/main" id="{9449EE8F-2A07-44FE-B9FC-6E9E123F1940}"/>
                </a:ext>
              </a:extLst>
            </p:cNvPr>
            <p:cNvSpPr>
              <a:spLocks/>
            </p:cNvSpPr>
            <p:nvPr/>
          </p:nvSpPr>
          <p:spPr bwMode="auto">
            <a:xfrm>
              <a:off x="2973" y="1790"/>
              <a:ext cx="969" cy="176"/>
            </a:xfrm>
            <a:custGeom>
              <a:avLst/>
              <a:gdLst>
                <a:gd name="T0" fmla="*/ 0 w 969"/>
                <a:gd name="T1" fmla="*/ 0 h 176"/>
                <a:gd name="T2" fmla="*/ 969 w 969"/>
                <a:gd name="T3" fmla="*/ 173 h 176"/>
                <a:gd name="T4" fmla="*/ 968 w 969"/>
                <a:gd name="T5" fmla="*/ 174 h 176"/>
                <a:gd name="T6" fmla="*/ 966 w 969"/>
                <a:gd name="T7" fmla="*/ 176 h 176"/>
                <a:gd name="T8" fmla="*/ 5 w 969"/>
                <a:gd name="T9" fmla="*/ 7 h 176"/>
                <a:gd name="T10" fmla="*/ 4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9" y="173"/>
                  </a:lnTo>
                  <a:lnTo>
                    <a:pt x="968" y="174"/>
                  </a:lnTo>
                  <a:lnTo>
                    <a:pt x="966" y="176"/>
                  </a:lnTo>
                  <a:lnTo>
                    <a:pt x="5" y="7"/>
                  </a:lnTo>
                  <a:lnTo>
                    <a:pt x="4"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91" name="Freeform 510">
              <a:extLst>
                <a:ext uri="{FF2B5EF4-FFF2-40B4-BE49-F238E27FC236}">
                  <a16:creationId xmlns:a16="http://schemas.microsoft.com/office/drawing/2014/main" id="{B2A55210-5A3D-4191-9BEA-294AFE0B512D}"/>
                </a:ext>
              </a:extLst>
            </p:cNvPr>
            <p:cNvSpPr>
              <a:spLocks/>
            </p:cNvSpPr>
            <p:nvPr/>
          </p:nvSpPr>
          <p:spPr bwMode="auto">
            <a:xfrm>
              <a:off x="2977" y="1794"/>
              <a:ext cx="964" cy="174"/>
            </a:xfrm>
            <a:custGeom>
              <a:avLst/>
              <a:gdLst>
                <a:gd name="T0" fmla="*/ 0 w 964"/>
                <a:gd name="T1" fmla="*/ 0 h 174"/>
                <a:gd name="T2" fmla="*/ 964 w 964"/>
                <a:gd name="T3" fmla="*/ 170 h 174"/>
                <a:gd name="T4" fmla="*/ 962 w 964"/>
                <a:gd name="T5" fmla="*/ 172 h 174"/>
                <a:gd name="T6" fmla="*/ 960 w 964"/>
                <a:gd name="T7" fmla="*/ 174 h 174"/>
                <a:gd name="T8" fmla="*/ 3 w 964"/>
                <a:gd name="T9" fmla="*/ 5 h 174"/>
                <a:gd name="T10" fmla="*/ 1 w 964"/>
                <a:gd name="T11" fmla="*/ 3 h 174"/>
                <a:gd name="T12" fmla="*/ 0 w 964"/>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4" h="174">
                  <a:moveTo>
                    <a:pt x="0" y="0"/>
                  </a:moveTo>
                  <a:lnTo>
                    <a:pt x="964" y="170"/>
                  </a:lnTo>
                  <a:lnTo>
                    <a:pt x="962" y="172"/>
                  </a:lnTo>
                  <a:lnTo>
                    <a:pt x="960" y="174"/>
                  </a:lnTo>
                  <a:lnTo>
                    <a:pt x="3" y="5"/>
                  </a:lnTo>
                  <a:lnTo>
                    <a:pt x="1"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92" name="Freeform 511">
              <a:extLst>
                <a:ext uri="{FF2B5EF4-FFF2-40B4-BE49-F238E27FC236}">
                  <a16:creationId xmlns:a16="http://schemas.microsoft.com/office/drawing/2014/main" id="{C1D84E73-A882-4EBB-984C-3B8582205EBF}"/>
                </a:ext>
              </a:extLst>
            </p:cNvPr>
            <p:cNvSpPr>
              <a:spLocks/>
            </p:cNvSpPr>
            <p:nvPr/>
          </p:nvSpPr>
          <p:spPr bwMode="auto">
            <a:xfrm>
              <a:off x="2978" y="1797"/>
              <a:ext cx="961" cy="173"/>
            </a:xfrm>
            <a:custGeom>
              <a:avLst/>
              <a:gdLst>
                <a:gd name="T0" fmla="*/ 0 w 961"/>
                <a:gd name="T1" fmla="*/ 0 h 173"/>
                <a:gd name="T2" fmla="*/ 961 w 961"/>
                <a:gd name="T3" fmla="*/ 169 h 173"/>
                <a:gd name="T4" fmla="*/ 959 w 961"/>
                <a:gd name="T5" fmla="*/ 171 h 173"/>
                <a:gd name="T6" fmla="*/ 958 w 961"/>
                <a:gd name="T7" fmla="*/ 173 h 173"/>
                <a:gd name="T8" fmla="*/ 5 w 961"/>
                <a:gd name="T9" fmla="*/ 5 h 173"/>
                <a:gd name="T10" fmla="*/ 2 w 961"/>
                <a:gd name="T11" fmla="*/ 2 h 173"/>
                <a:gd name="T12" fmla="*/ 0 w 961"/>
                <a:gd name="T13" fmla="*/ 0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1" h="173">
                  <a:moveTo>
                    <a:pt x="0" y="0"/>
                  </a:moveTo>
                  <a:lnTo>
                    <a:pt x="961" y="169"/>
                  </a:lnTo>
                  <a:lnTo>
                    <a:pt x="959" y="171"/>
                  </a:lnTo>
                  <a:lnTo>
                    <a:pt x="958" y="173"/>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93" name="Freeform 512">
              <a:extLst>
                <a:ext uri="{FF2B5EF4-FFF2-40B4-BE49-F238E27FC236}">
                  <a16:creationId xmlns:a16="http://schemas.microsoft.com/office/drawing/2014/main" id="{AF3F201D-156C-4F56-BD54-2C81336A5C37}"/>
                </a:ext>
              </a:extLst>
            </p:cNvPr>
            <p:cNvSpPr>
              <a:spLocks/>
            </p:cNvSpPr>
            <p:nvPr/>
          </p:nvSpPr>
          <p:spPr bwMode="auto">
            <a:xfrm>
              <a:off x="2980" y="1799"/>
              <a:ext cx="957" cy="172"/>
            </a:xfrm>
            <a:custGeom>
              <a:avLst/>
              <a:gdLst>
                <a:gd name="T0" fmla="*/ 0 w 957"/>
                <a:gd name="T1" fmla="*/ 0 h 172"/>
                <a:gd name="T2" fmla="*/ 957 w 957"/>
                <a:gd name="T3" fmla="*/ 169 h 172"/>
                <a:gd name="T4" fmla="*/ 956 w 957"/>
                <a:gd name="T5" fmla="*/ 171 h 172"/>
                <a:gd name="T6" fmla="*/ 954 w 957"/>
                <a:gd name="T7" fmla="*/ 172 h 172"/>
                <a:gd name="T8" fmla="*/ 5 w 957"/>
                <a:gd name="T9" fmla="*/ 5 h 172"/>
                <a:gd name="T10" fmla="*/ 3 w 957"/>
                <a:gd name="T11" fmla="*/ 3 h 172"/>
                <a:gd name="T12" fmla="*/ 0 w 957"/>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2">
                  <a:moveTo>
                    <a:pt x="0" y="0"/>
                  </a:moveTo>
                  <a:lnTo>
                    <a:pt x="957" y="169"/>
                  </a:lnTo>
                  <a:lnTo>
                    <a:pt x="956" y="171"/>
                  </a:lnTo>
                  <a:lnTo>
                    <a:pt x="954" y="172"/>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94" name="Freeform 513">
              <a:extLst>
                <a:ext uri="{FF2B5EF4-FFF2-40B4-BE49-F238E27FC236}">
                  <a16:creationId xmlns:a16="http://schemas.microsoft.com/office/drawing/2014/main" id="{4846B7A0-17DA-4848-A752-8A2BFF7B7071}"/>
                </a:ext>
              </a:extLst>
            </p:cNvPr>
            <p:cNvSpPr>
              <a:spLocks/>
            </p:cNvSpPr>
            <p:nvPr/>
          </p:nvSpPr>
          <p:spPr bwMode="auto">
            <a:xfrm>
              <a:off x="2983" y="1802"/>
              <a:ext cx="953" cy="171"/>
            </a:xfrm>
            <a:custGeom>
              <a:avLst/>
              <a:gdLst>
                <a:gd name="T0" fmla="*/ 0 w 953"/>
                <a:gd name="T1" fmla="*/ 0 h 171"/>
                <a:gd name="T2" fmla="*/ 953 w 953"/>
                <a:gd name="T3" fmla="*/ 168 h 171"/>
                <a:gd name="T4" fmla="*/ 951 w 953"/>
                <a:gd name="T5" fmla="*/ 169 h 171"/>
                <a:gd name="T6" fmla="*/ 949 w 953"/>
                <a:gd name="T7" fmla="*/ 171 h 171"/>
                <a:gd name="T8" fmla="*/ 5 w 953"/>
                <a:gd name="T9" fmla="*/ 5 h 171"/>
                <a:gd name="T10" fmla="*/ 2 w 953"/>
                <a:gd name="T11" fmla="*/ 2 h 171"/>
                <a:gd name="T12" fmla="*/ 0 w 953"/>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1">
                  <a:moveTo>
                    <a:pt x="0" y="0"/>
                  </a:moveTo>
                  <a:lnTo>
                    <a:pt x="953" y="168"/>
                  </a:lnTo>
                  <a:lnTo>
                    <a:pt x="951" y="169"/>
                  </a:lnTo>
                  <a:lnTo>
                    <a:pt x="949" y="171"/>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95" name="Freeform 514">
              <a:extLst>
                <a:ext uri="{FF2B5EF4-FFF2-40B4-BE49-F238E27FC236}">
                  <a16:creationId xmlns:a16="http://schemas.microsoft.com/office/drawing/2014/main" id="{5ADD4C4D-6DA1-4840-82F4-7C71D251BDFE}"/>
                </a:ext>
              </a:extLst>
            </p:cNvPr>
            <p:cNvSpPr>
              <a:spLocks/>
            </p:cNvSpPr>
            <p:nvPr/>
          </p:nvSpPr>
          <p:spPr bwMode="auto">
            <a:xfrm>
              <a:off x="2985" y="1804"/>
              <a:ext cx="949" cy="171"/>
            </a:xfrm>
            <a:custGeom>
              <a:avLst/>
              <a:gdLst>
                <a:gd name="T0" fmla="*/ 0 w 949"/>
                <a:gd name="T1" fmla="*/ 0 h 171"/>
                <a:gd name="T2" fmla="*/ 949 w 949"/>
                <a:gd name="T3" fmla="*/ 167 h 171"/>
                <a:gd name="T4" fmla="*/ 947 w 949"/>
                <a:gd name="T5" fmla="*/ 169 h 171"/>
                <a:gd name="T6" fmla="*/ 944 w 949"/>
                <a:gd name="T7" fmla="*/ 171 h 171"/>
                <a:gd name="T8" fmla="*/ 5 w 949"/>
                <a:gd name="T9" fmla="*/ 5 h 171"/>
                <a:gd name="T10" fmla="*/ 3 w 949"/>
                <a:gd name="T11" fmla="*/ 3 h 171"/>
                <a:gd name="T12" fmla="*/ 0 w 94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171">
                  <a:moveTo>
                    <a:pt x="0" y="0"/>
                  </a:moveTo>
                  <a:lnTo>
                    <a:pt x="949" y="167"/>
                  </a:lnTo>
                  <a:lnTo>
                    <a:pt x="947" y="169"/>
                  </a:lnTo>
                  <a:lnTo>
                    <a:pt x="944" y="171"/>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96" name="Freeform 515">
              <a:extLst>
                <a:ext uri="{FF2B5EF4-FFF2-40B4-BE49-F238E27FC236}">
                  <a16:creationId xmlns:a16="http://schemas.microsoft.com/office/drawing/2014/main" id="{9C6B1E5A-84B1-46B3-935A-3189A8063683}"/>
                </a:ext>
              </a:extLst>
            </p:cNvPr>
            <p:cNvSpPr>
              <a:spLocks/>
            </p:cNvSpPr>
            <p:nvPr/>
          </p:nvSpPr>
          <p:spPr bwMode="auto">
            <a:xfrm>
              <a:off x="2988" y="1807"/>
              <a:ext cx="944" cy="171"/>
            </a:xfrm>
            <a:custGeom>
              <a:avLst/>
              <a:gdLst>
                <a:gd name="T0" fmla="*/ 0 w 944"/>
                <a:gd name="T1" fmla="*/ 0 h 171"/>
                <a:gd name="T2" fmla="*/ 944 w 944"/>
                <a:gd name="T3" fmla="*/ 166 h 171"/>
                <a:gd name="T4" fmla="*/ 941 w 944"/>
                <a:gd name="T5" fmla="*/ 168 h 171"/>
                <a:gd name="T6" fmla="*/ 939 w 944"/>
                <a:gd name="T7" fmla="*/ 171 h 171"/>
                <a:gd name="T8" fmla="*/ 4 w 944"/>
                <a:gd name="T9" fmla="*/ 5 h 171"/>
                <a:gd name="T10" fmla="*/ 2 w 944"/>
                <a:gd name="T11" fmla="*/ 2 h 171"/>
                <a:gd name="T12" fmla="*/ 0 w 944"/>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 h="171">
                  <a:moveTo>
                    <a:pt x="0" y="0"/>
                  </a:moveTo>
                  <a:lnTo>
                    <a:pt x="944" y="166"/>
                  </a:lnTo>
                  <a:lnTo>
                    <a:pt x="941" y="168"/>
                  </a:lnTo>
                  <a:lnTo>
                    <a:pt x="939" y="171"/>
                  </a:lnTo>
                  <a:lnTo>
                    <a:pt x="4"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97" name="Freeform 516">
              <a:extLst>
                <a:ext uri="{FF2B5EF4-FFF2-40B4-BE49-F238E27FC236}">
                  <a16:creationId xmlns:a16="http://schemas.microsoft.com/office/drawing/2014/main" id="{E5C3AC60-2CC0-4678-AD81-ADF5608B43AB}"/>
                </a:ext>
              </a:extLst>
            </p:cNvPr>
            <p:cNvSpPr>
              <a:spLocks/>
            </p:cNvSpPr>
            <p:nvPr/>
          </p:nvSpPr>
          <p:spPr bwMode="auto">
            <a:xfrm>
              <a:off x="2990" y="1809"/>
              <a:ext cx="939" cy="171"/>
            </a:xfrm>
            <a:custGeom>
              <a:avLst/>
              <a:gdLst>
                <a:gd name="T0" fmla="*/ 0 w 939"/>
                <a:gd name="T1" fmla="*/ 0 h 171"/>
                <a:gd name="T2" fmla="*/ 939 w 939"/>
                <a:gd name="T3" fmla="*/ 166 h 171"/>
                <a:gd name="T4" fmla="*/ 937 w 939"/>
                <a:gd name="T5" fmla="*/ 169 h 171"/>
                <a:gd name="T6" fmla="*/ 936 w 939"/>
                <a:gd name="T7" fmla="*/ 171 h 171"/>
                <a:gd name="T8" fmla="*/ 5 w 939"/>
                <a:gd name="T9" fmla="*/ 5 h 171"/>
                <a:gd name="T10" fmla="*/ 2 w 939"/>
                <a:gd name="T11" fmla="*/ 3 h 171"/>
                <a:gd name="T12" fmla="*/ 0 w 93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 h="171">
                  <a:moveTo>
                    <a:pt x="0" y="0"/>
                  </a:moveTo>
                  <a:lnTo>
                    <a:pt x="939" y="166"/>
                  </a:lnTo>
                  <a:lnTo>
                    <a:pt x="937" y="169"/>
                  </a:lnTo>
                  <a:lnTo>
                    <a:pt x="936" y="171"/>
                  </a:lnTo>
                  <a:lnTo>
                    <a:pt x="5" y="5"/>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98" name="Freeform 517">
              <a:extLst>
                <a:ext uri="{FF2B5EF4-FFF2-40B4-BE49-F238E27FC236}">
                  <a16:creationId xmlns:a16="http://schemas.microsoft.com/office/drawing/2014/main" id="{4BD9203D-AD45-4CC3-920F-1248017114B2}"/>
                </a:ext>
              </a:extLst>
            </p:cNvPr>
            <p:cNvSpPr>
              <a:spLocks/>
            </p:cNvSpPr>
            <p:nvPr/>
          </p:nvSpPr>
          <p:spPr bwMode="auto">
            <a:xfrm>
              <a:off x="2992" y="1812"/>
              <a:ext cx="935" cy="169"/>
            </a:xfrm>
            <a:custGeom>
              <a:avLst/>
              <a:gdLst>
                <a:gd name="T0" fmla="*/ 0 w 935"/>
                <a:gd name="T1" fmla="*/ 0 h 169"/>
                <a:gd name="T2" fmla="*/ 935 w 935"/>
                <a:gd name="T3" fmla="*/ 166 h 169"/>
                <a:gd name="T4" fmla="*/ 934 w 935"/>
                <a:gd name="T5" fmla="*/ 168 h 169"/>
                <a:gd name="T6" fmla="*/ 932 w 935"/>
                <a:gd name="T7" fmla="*/ 169 h 169"/>
                <a:gd name="T8" fmla="*/ 5 w 935"/>
                <a:gd name="T9" fmla="*/ 5 h 169"/>
                <a:gd name="T10" fmla="*/ 3 w 935"/>
                <a:gd name="T11" fmla="*/ 2 h 169"/>
                <a:gd name="T12" fmla="*/ 0 w 935"/>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5" h="169">
                  <a:moveTo>
                    <a:pt x="0" y="0"/>
                  </a:moveTo>
                  <a:lnTo>
                    <a:pt x="935" y="166"/>
                  </a:lnTo>
                  <a:lnTo>
                    <a:pt x="934" y="168"/>
                  </a:lnTo>
                  <a:lnTo>
                    <a:pt x="932" y="169"/>
                  </a:lnTo>
                  <a:lnTo>
                    <a:pt x="5" y="5"/>
                  </a:lnTo>
                  <a:lnTo>
                    <a:pt x="3" y="2"/>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99" name="Freeform 518">
              <a:extLst>
                <a:ext uri="{FF2B5EF4-FFF2-40B4-BE49-F238E27FC236}">
                  <a16:creationId xmlns:a16="http://schemas.microsoft.com/office/drawing/2014/main" id="{ACAAF03E-5262-4761-8129-34CB0B4C2009}"/>
                </a:ext>
              </a:extLst>
            </p:cNvPr>
            <p:cNvSpPr>
              <a:spLocks/>
            </p:cNvSpPr>
            <p:nvPr/>
          </p:nvSpPr>
          <p:spPr bwMode="auto">
            <a:xfrm>
              <a:off x="2995" y="1814"/>
              <a:ext cx="931" cy="169"/>
            </a:xfrm>
            <a:custGeom>
              <a:avLst/>
              <a:gdLst>
                <a:gd name="T0" fmla="*/ 0 w 931"/>
                <a:gd name="T1" fmla="*/ 0 h 169"/>
                <a:gd name="T2" fmla="*/ 931 w 931"/>
                <a:gd name="T3" fmla="*/ 166 h 169"/>
                <a:gd name="T4" fmla="*/ 929 w 931"/>
                <a:gd name="T5" fmla="*/ 167 h 169"/>
                <a:gd name="T6" fmla="*/ 927 w 931"/>
                <a:gd name="T7" fmla="*/ 169 h 169"/>
                <a:gd name="T8" fmla="*/ 5 w 931"/>
                <a:gd name="T9" fmla="*/ 7 h 169"/>
                <a:gd name="T10" fmla="*/ 2 w 931"/>
                <a:gd name="T11" fmla="*/ 3 h 169"/>
                <a:gd name="T12" fmla="*/ 0 w 931"/>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1" h="169">
                  <a:moveTo>
                    <a:pt x="0" y="0"/>
                  </a:moveTo>
                  <a:lnTo>
                    <a:pt x="931" y="166"/>
                  </a:lnTo>
                  <a:lnTo>
                    <a:pt x="929" y="167"/>
                  </a:lnTo>
                  <a:lnTo>
                    <a:pt x="927" y="169"/>
                  </a:lnTo>
                  <a:lnTo>
                    <a:pt x="5" y="7"/>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00" name="Freeform 519">
              <a:extLst>
                <a:ext uri="{FF2B5EF4-FFF2-40B4-BE49-F238E27FC236}">
                  <a16:creationId xmlns:a16="http://schemas.microsoft.com/office/drawing/2014/main" id="{B5E3EAC3-4385-4D9C-B59A-D9F84224DE77}"/>
                </a:ext>
              </a:extLst>
            </p:cNvPr>
            <p:cNvSpPr>
              <a:spLocks/>
            </p:cNvSpPr>
            <p:nvPr/>
          </p:nvSpPr>
          <p:spPr bwMode="auto">
            <a:xfrm>
              <a:off x="2997" y="1817"/>
              <a:ext cx="927" cy="168"/>
            </a:xfrm>
            <a:custGeom>
              <a:avLst/>
              <a:gdLst>
                <a:gd name="T0" fmla="*/ 0 w 927"/>
                <a:gd name="T1" fmla="*/ 0 h 168"/>
                <a:gd name="T2" fmla="*/ 927 w 927"/>
                <a:gd name="T3" fmla="*/ 164 h 168"/>
                <a:gd name="T4" fmla="*/ 925 w 927"/>
                <a:gd name="T5" fmla="*/ 166 h 168"/>
                <a:gd name="T6" fmla="*/ 923 w 927"/>
                <a:gd name="T7" fmla="*/ 168 h 168"/>
                <a:gd name="T8" fmla="*/ 5 w 927"/>
                <a:gd name="T9" fmla="*/ 5 h 168"/>
                <a:gd name="T10" fmla="*/ 3 w 927"/>
                <a:gd name="T11" fmla="*/ 4 h 168"/>
                <a:gd name="T12" fmla="*/ 0 w 927"/>
                <a:gd name="T13" fmla="*/ 0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7" h="168">
                  <a:moveTo>
                    <a:pt x="0" y="0"/>
                  </a:moveTo>
                  <a:lnTo>
                    <a:pt x="927" y="164"/>
                  </a:lnTo>
                  <a:lnTo>
                    <a:pt x="925" y="166"/>
                  </a:lnTo>
                  <a:lnTo>
                    <a:pt x="923" y="168"/>
                  </a:lnTo>
                  <a:lnTo>
                    <a:pt x="5" y="5"/>
                  </a:lnTo>
                  <a:lnTo>
                    <a:pt x="3" y="4"/>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01" name="Freeform 520">
              <a:extLst>
                <a:ext uri="{FF2B5EF4-FFF2-40B4-BE49-F238E27FC236}">
                  <a16:creationId xmlns:a16="http://schemas.microsoft.com/office/drawing/2014/main" id="{6B557DC0-FD05-49BF-84D5-F3BFFEFAB3F5}"/>
                </a:ext>
              </a:extLst>
            </p:cNvPr>
            <p:cNvSpPr>
              <a:spLocks/>
            </p:cNvSpPr>
            <p:nvPr/>
          </p:nvSpPr>
          <p:spPr bwMode="auto">
            <a:xfrm>
              <a:off x="3000" y="1821"/>
              <a:ext cx="922" cy="165"/>
            </a:xfrm>
            <a:custGeom>
              <a:avLst/>
              <a:gdLst>
                <a:gd name="T0" fmla="*/ 0 w 922"/>
                <a:gd name="T1" fmla="*/ 0 h 165"/>
                <a:gd name="T2" fmla="*/ 922 w 922"/>
                <a:gd name="T3" fmla="*/ 162 h 165"/>
                <a:gd name="T4" fmla="*/ 920 w 922"/>
                <a:gd name="T5" fmla="*/ 164 h 165"/>
                <a:gd name="T6" fmla="*/ 917 w 922"/>
                <a:gd name="T7" fmla="*/ 165 h 165"/>
                <a:gd name="T8" fmla="*/ 5 w 922"/>
                <a:gd name="T9" fmla="*/ 5 h 165"/>
                <a:gd name="T10" fmla="*/ 2 w 922"/>
                <a:gd name="T11" fmla="*/ 1 h 165"/>
                <a:gd name="T12" fmla="*/ 0 w 922"/>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2" h="165">
                  <a:moveTo>
                    <a:pt x="0" y="0"/>
                  </a:moveTo>
                  <a:lnTo>
                    <a:pt x="922" y="162"/>
                  </a:lnTo>
                  <a:lnTo>
                    <a:pt x="920" y="164"/>
                  </a:lnTo>
                  <a:lnTo>
                    <a:pt x="917" y="165"/>
                  </a:lnTo>
                  <a:lnTo>
                    <a:pt x="5" y="5"/>
                  </a:lnTo>
                  <a:lnTo>
                    <a:pt x="2" y="1"/>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02" name="Freeform 521">
              <a:extLst>
                <a:ext uri="{FF2B5EF4-FFF2-40B4-BE49-F238E27FC236}">
                  <a16:creationId xmlns:a16="http://schemas.microsoft.com/office/drawing/2014/main" id="{6C84F08F-50E7-400B-A1C2-5EDCAC6D4C21}"/>
                </a:ext>
              </a:extLst>
            </p:cNvPr>
            <p:cNvSpPr>
              <a:spLocks/>
            </p:cNvSpPr>
            <p:nvPr/>
          </p:nvSpPr>
          <p:spPr bwMode="auto">
            <a:xfrm>
              <a:off x="3002" y="1822"/>
              <a:ext cx="918" cy="166"/>
            </a:xfrm>
            <a:custGeom>
              <a:avLst/>
              <a:gdLst>
                <a:gd name="T0" fmla="*/ 0 w 918"/>
                <a:gd name="T1" fmla="*/ 0 h 166"/>
                <a:gd name="T2" fmla="*/ 918 w 918"/>
                <a:gd name="T3" fmla="*/ 163 h 166"/>
                <a:gd name="T4" fmla="*/ 915 w 918"/>
                <a:gd name="T5" fmla="*/ 164 h 166"/>
                <a:gd name="T6" fmla="*/ 913 w 918"/>
                <a:gd name="T7" fmla="*/ 166 h 166"/>
                <a:gd name="T8" fmla="*/ 5 w 918"/>
                <a:gd name="T9" fmla="*/ 6 h 166"/>
                <a:gd name="T10" fmla="*/ 3 w 918"/>
                <a:gd name="T11" fmla="*/ 4 h 166"/>
                <a:gd name="T12" fmla="*/ 0 w 918"/>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166">
                  <a:moveTo>
                    <a:pt x="0" y="0"/>
                  </a:moveTo>
                  <a:lnTo>
                    <a:pt x="918" y="163"/>
                  </a:lnTo>
                  <a:lnTo>
                    <a:pt x="915" y="164"/>
                  </a:lnTo>
                  <a:lnTo>
                    <a:pt x="913" y="166"/>
                  </a:lnTo>
                  <a:lnTo>
                    <a:pt x="5" y="6"/>
                  </a:lnTo>
                  <a:lnTo>
                    <a:pt x="3" y="4"/>
                  </a:lnTo>
                  <a:lnTo>
                    <a:pt x="0" y="0"/>
                  </a:lnTo>
                  <a:close/>
                </a:path>
              </a:pathLst>
            </a:custGeom>
            <a:solidFill>
              <a:srgbClr val="DDE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03" name="Freeform 522">
              <a:extLst>
                <a:ext uri="{FF2B5EF4-FFF2-40B4-BE49-F238E27FC236}">
                  <a16:creationId xmlns:a16="http://schemas.microsoft.com/office/drawing/2014/main" id="{96BAB163-9AB6-4CC7-93CA-D4BC0101F786}"/>
                </a:ext>
              </a:extLst>
            </p:cNvPr>
            <p:cNvSpPr>
              <a:spLocks/>
            </p:cNvSpPr>
            <p:nvPr/>
          </p:nvSpPr>
          <p:spPr bwMode="auto">
            <a:xfrm>
              <a:off x="3005" y="1826"/>
              <a:ext cx="912" cy="164"/>
            </a:xfrm>
            <a:custGeom>
              <a:avLst/>
              <a:gdLst>
                <a:gd name="T0" fmla="*/ 0 w 912"/>
                <a:gd name="T1" fmla="*/ 0 h 164"/>
                <a:gd name="T2" fmla="*/ 912 w 912"/>
                <a:gd name="T3" fmla="*/ 160 h 164"/>
                <a:gd name="T4" fmla="*/ 910 w 912"/>
                <a:gd name="T5" fmla="*/ 162 h 164"/>
                <a:gd name="T6" fmla="*/ 909 w 912"/>
                <a:gd name="T7" fmla="*/ 164 h 164"/>
                <a:gd name="T8" fmla="*/ 5 w 912"/>
                <a:gd name="T9" fmla="*/ 5 h 164"/>
                <a:gd name="T10" fmla="*/ 2 w 912"/>
                <a:gd name="T11" fmla="*/ 2 h 164"/>
                <a:gd name="T12" fmla="*/ 0 w 91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2" h="164">
                  <a:moveTo>
                    <a:pt x="0" y="0"/>
                  </a:moveTo>
                  <a:lnTo>
                    <a:pt x="912" y="160"/>
                  </a:lnTo>
                  <a:lnTo>
                    <a:pt x="910" y="162"/>
                  </a:lnTo>
                  <a:lnTo>
                    <a:pt x="909" y="164"/>
                  </a:lnTo>
                  <a:lnTo>
                    <a:pt x="5" y="5"/>
                  </a:lnTo>
                  <a:lnTo>
                    <a:pt x="2"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04" name="Freeform 523">
              <a:extLst>
                <a:ext uri="{FF2B5EF4-FFF2-40B4-BE49-F238E27FC236}">
                  <a16:creationId xmlns:a16="http://schemas.microsoft.com/office/drawing/2014/main" id="{9619F28F-9BB5-43F6-A956-CFBD5D247B47}"/>
                </a:ext>
              </a:extLst>
            </p:cNvPr>
            <p:cNvSpPr>
              <a:spLocks/>
            </p:cNvSpPr>
            <p:nvPr/>
          </p:nvSpPr>
          <p:spPr bwMode="auto">
            <a:xfrm>
              <a:off x="3007" y="1828"/>
              <a:ext cx="908" cy="163"/>
            </a:xfrm>
            <a:custGeom>
              <a:avLst/>
              <a:gdLst>
                <a:gd name="T0" fmla="*/ 0 w 908"/>
                <a:gd name="T1" fmla="*/ 0 h 163"/>
                <a:gd name="T2" fmla="*/ 908 w 908"/>
                <a:gd name="T3" fmla="*/ 160 h 163"/>
                <a:gd name="T4" fmla="*/ 907 w 908"/>
                <a:gd name="T5" fmla="*/ 162 h 163"/>
                <a:gd name="T6" fmla="*/ 905 w 908"/>
                <a:gd name="T7" fmla="*/ 163 h 163"/>
                <a:gd name="T8" fmla="*/ 5 w 908"/>
                <a:gd name="T9" fmla="*/ 5 h 163"/>
                <a:gd name="T10" fmla="*/ 3 w 908"/>
                <a:gd name="T11" fmla="*/ 3 h 163"/>
                <a:gd name="T12" fmla="*/ 0 w 908"/>
                <a:gd name="T13" fmla="*/ 0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8" h="163">
                  <a:moveTo>
                    <a:pt x="0" y="0"/>
                  </a:moveTo>
                  <a:lnTo>
                    <a:pt x="908" y="160"/>
                  </a:lnTo>
                  <a:lnTo>
                    <a:pt x="907" y="162"/>
                  </a:lnTo>
                  <a:lnTo>
                    <a:pt x="905" y="163"/>
                  </a:lnTo>
                  <a:lnTo>
                    <a:pt x="5" y="5"/>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05" name="Freeform 524">
              <a:extLst>
                <a:ext uri="{FF2B5EF4-FFF2-40B4-BE49-F238E27FC236}">
                  <a16:creationId xmlns:a16="http://schemas.microsoft.com/office/drawing/2014/main" id="{B58C76E9-E9CD-46B2-9BB3-633FF12DC40D}"/>
                </a:ext>
              </a:extLst>
            </p:cNvPr>
            <p:cNvSpPr>
              <a:spLocks/>
            </p:cNvSpPr>
            <p:nvPr/>
          </p:nvSpPr>
          <p:spPr bwMode="auto">
            <a:xfrm>
              <a:off x="3010" y="1831"/>
              <a:ext cx="904" cy="162"/>
            </a:xfrm>
            <a:custGeom>
              <a:avLst/>
              <a:gdLst>
                <a:gd name="T0" fmla="*/ 0 w 904"/>
                <a:gd name="T1" fmla="*/ 0 h 162"/>
                <a:gd name="T2" fmla="*/ 904 w 904"/>
                <a:gd name="T3" fmla="*/ 159 h 162"/>
                <a:gd name="T4" fmla="*/ 902 w 904"/>
                <a:gd name="T5" fmla="*/ 160 h 162"/>
                <a:gd name="T6" fmla="*/ 899 w 904"/>
                <a:gd name="T7" fmla="*/ 162 h 162"/>
                <a:gd name="T8" fmla="*/ 5 w 904"/>
                <a:gd name="T9" fmla="*/ 5 h 162"/>
                <a:gd name="T10" fmla="*/ 2 w 904"/>
                <a:gd name="T11" fmla="*/ 3 h 162"/>
                <a:gd name="T12" fmla="*/ 0 w 90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162">
                  <a:moveTo>
                    <a:pt x="0" y="0"/>
                  </a:moveTo>
                  <a:lnTo>
                    <a:pt x="904" y="159"/>
                  </a:lnTo>
                  <a:lnTo>
                    <a:pt x="902" y="160"/>
                  </a:lnTo>
                  <a:lnTo>
                    <a:pt x="899" y="162"/>
                  </a:lnTo>
                  <a:lnTo>
                    <a:pt x="5"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06" name="Freeform 525">
              <a:extLst>
                <a:ext uri="{FF2B5EF4-FFF2-40B4-BE49-F238E27FC236}">
                  <a16:creationId xmlns:a16="http://schemas.microsoft.com/office/drawing/2014/main" id="{F39AC999-F732-4669-9C73-67C69DD860EB}"/>
                </a:ext>
              </a:extLst>
            </p:cNvPr>
            <p:cNvSpPr>
              <a:spLocks/>
            </p:cNvSpPr>
            <p:nvPr/>
          </p:nvSpPr>
          <p:spPr bwMode="auto">
            <a:xfrm>
              <a:off x="3012" y="1833"/>
              <a:ext cx="900" cy="162"/>
            </a:xfrm>
            <a:custGeom>
              <a:avLst/>
              <a:gdLst>
                <a:gd name="T0" fmla="*/ 0 w 900"/>
                <a:gd name="T1" fmla="*/ 0 h 162"/>
                <a:gd name="T2" fmla="*/ 900 w 900"/>
                <a:gd name="T3" fmla="*/ 158 h 162"/>
                <a:gd name="T4" fmla="*/ 897 w 900"/>
                <a:gd name="T5" fmla="*/ 160 h 162"/>
                <a:gd name="T6" fmla="*/ 895 w 900"/>
                <a:gd name="T7" fmla="*/ 162 h 162"/>
                <a:gd name="T8" fmla="*/ 5 w 900"/>
                <a:gd name="T9" fmla="*/ 6 h 162"/>
                <a:gd name="T10" fmla="*/ 3 w 900"/>
                <a:gd name="T11" fmla="*/ 3 h 162"/>
                <a:gd name="T12" fmla="*/ 0 w 900"/>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162">
                  <a:moveTo>
                    <a:pt x="0" y="0"/>
                  </a:moveTo>
                  <a:lnTo>
                    <a:pt x="900" y="158"/>
                  </a:lnTo>
                  <a:lnTo>
                    <a:pt x="897" y="160"/>
                  </a:lnTo>
                  <a:lnTo>
                    <a:pt x="895" y="162"/>
                  </a:lnTo>
                  <a:lnTo>
                    <a:pt x="5" y="6"/>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07" name="Freeform 526">
              <a:extLst>
                <a:ext uri="{FF2B5EF4-FFF2-40B4-BE49-F238E27FC236}">
                  <a16:creationId xmlns:a16="http://schemas.microsoft.com/office/drawing/2014/main" id="{6020DC3D-B4AD-47AF-AF00-E742E6AFCA24}"/>
                </a:ext>
              </a:extLst>
            </p:cNvPr>
            <p:cNvSpPr>
              <a:spLocks/>
            </p:cNvSpPr>
            <p:nvPr/>
          </p:nvSpPr>
          <p:spPr bwMode="auto">
            <a:xfrm>
              <a:off x="3015" y="1836"/>
              <a:ext cx="894" cy="162"/>
            </a:xfrm>
            <a:custGeom>
              <a:avLst/>
              <a:gdLst>
                <a:gd name="T0" fmla="*/ 0 w 894"/>
                <a:gd name="T1" fmla="*/ 0 h 162"/>
                <a:gd name="T2" fmla="*/ 894 w 894"/>
                <a:gd name="T3" fmla="*/ 157 h 162"/>
                <a:gd name="T4" fmla="*/ 892 w 894"/>
                <a:gd name="T5" fmla="*/ 159 h 162"/>
                <a:gd name="T6" fmla="*/ 889 w 894"/>
                <a:gd name="T7" fmla="*/ 162 h 162"/>
                <a:gd name="T8" fmla="*/ 6 w 894"/>
                <a:gd name="T9" fmla="*/ 5 h 162"/>
                <a:gd name="T10" fmla="*/ 2 w 894"/>
                <a:gd name="T11" fmla="*/ 3 h 162"/>
                <a:gd name="T12" fmla="*/ 0 w 89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4" h="162">
                  <a:moveTo>
                    <a:pt x="0" y="0"/>
                  </a:moveTo>
                  <a:lnTo>
                    <a:pt x="894" y="157"/>
                  </a:lnTo>
                  <a:lnTo>
                    <a:pt x="892" y="159"/>
                  </a:lnTo>
                  <a:lnTo>
                    <a:pt x="889" y="162"/>
                  </a:lnTo>
                  <a:lnTo>
                    <a:pt x="6"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08" name="Freeform 527">
              <a:extLst>
                <a:ext uri="{FF2B5EF4-FFF2-40B4-BE49-F238E27FC236}">
                  <a16:creationId xmlns:a16="http://schemas.microsoft.com/office/drawing/2014/main" id="{40929BCA-1E10-4178-A030-0BC953897975}"/>
                </a:ext>
              </a:extLst>
            </p:cNvPr>
            <p:cNvSpPr>
              <a:spLocks/>
            </p:cNvSpPr>
            <p:nvPr/>
          </p:nvSpPr>
          <p:spPr bwMode="auto">
            <a:xfrm>
              <a:off x="3017" y="1839"/>
              <a:ext cx="890" cy="161"/>
            </a:xfrm>
            <a:custGeom>
              <a:avLst/>
              <a:gdLst>
                <a:gd name="T0" fmla="*/ 0 w 890"/>
                <a:gd name="T1" fmla="*/ 0 h 161"/>
                <a:gd name="T2" fmla="*/ 890 w 890"/>
                <a:gd name="T3" fmla="*/ 156 h 161"/>
                <a:gd name="T4" fmla="*/ 887 w 890"/>
                <a:gd name="T5" fmla="*/ 159 h 161"/>
                <a:gd name="T6" fmla="*/ 885 w 890"/>
                <a:gd name="T7" fmla="*/ 161 h 161"/>
                <a:gd name="T8" fmla="*/ 5 w 890"/>
                <a:gd name="T9" fmla="*/ 5 h 161"/>
                <a:gd name="T10" fmla="*/ 4 w 890"/>
                <a:gd name="T11" fmla="*/ 2 h 161"/>
                <a:gd name="T12" fmla="*/ 0 w 890"/>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0" h="161">
                  <a:moveTo>
                    <a:pt x="0" y="0"/>
                  </a:moveTo>
                  <a:lnTo>
                    <a:pt x="890" y="156"/>
                  </a:lnTo>
                  <a:lnTo>
                    <a:pt x="887" y="159"/>
                  </a:lnTo>
                  <a:lnTo>
                    <a:pt x="885" y="161"/>
                  </a:lnTo>
                  <a:lnTo>
                    <a:pt x="5" y="5"/>
                  </a:lnTo>
                  <a:lnTo>
                    <a:pt x="4"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09" name="Freeform 528">
              <a:extLst>
                <a:ext uri="{FF2B5EF4-FFF2-40B4-BE49-F238E27FC236}">
                  <a16:creationId xmlns:a16="http://schemas.microsoft.com/office/drawing/2014/main" id="{0973E152-C39E-4136-A97A-47D6301A9487}"/>
                </a:ext>
              </a:extLst>
            </p:cNvPr>
            <p:cNvSpPr>
              <a:spLocks/>
            </p:cNvSpPr>
            <p:nvPr/>
          </p:nvSpPr>
          <p:spPr bwMode="auto">
            <a:xfrm>
              <a:off x="3021" y="1841"/>
              <a:ext cx="883" cy="161"/>
            </a:xfrm>
            <a:custGeom>
              <a:avLst/>
              <a:gdLst>
                <a:gd name="T0" fmla="*/ 0 w 883"/>
                <a:gd name="T1" fmla="*/ 0 h 161"/>
                <a:gd name="T2" fmla="*/ 883 w 883"/>
                <a:gd name="T3" fmla="*/ 157 h 161"/>
                <a:gd name="T4" fmla="*/ 881 w 883"/>
                <a:gd name="T5" fmla="*/ 159 h 161"/>
                <a:gd name="T6" fmla="*/ 878 w 883"/>
                <a:gd name="T7" fmla="*/ 161 h 161"/>
                <a:gd name="T8" fmla="*/ 5 w 883"/>
                <a:gd name="T9" fmla="*/ 5 h 161"/>
                <a:gd name="T10" fmla="*/ 1 w 883"/>
                <a:gd name="T11" fmla="*/ 3 h 161"/>
                <a:gd name="T12" fmla="*/ 0 w 883"/>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3" h="161">
                  <a:moveTo>
                    <a:pt x="0" y="0"/>
                  </a:moveTo>
                  <a:lnTo>
                    <a:pt x="883" y="157"/>
                  </a:lnTo>
                  <a:lnTo>
                    <a:pt x="881" y="159"/>
                  </a:lnTo>
                  <a:lnTo>
                    <a:pt x="878" y="161"/>
                  </a:lnTo>
                  <a:lnTo>
                    <a:pt x="5" y="5"/>
                  </a:lnTo>
                  <a:lnTo>
                    <a:pt x="1"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0" name="Freeform 529">
              <a:extLst>
                <a:ext uri="{FF2B5EF4-FFF2-40B4-BE49-F238E27FC236}">
                  <a16:creationId xmlns:a16="http://schemas.microsoft.com/office/drawing/2014/main" id="{472B6A0E-4D80-461C-87AE-6443AC3D28A7}"/>
                </a:ext>
              </a:extLst>
            </p:cNvPr>
            <p:cNvSpPr>
              <a:spLocks/>
            </p:cNvSpPr>
            <p:nvPr/>
          </p:nvSpPr>
          <p:spPr bwMode="auto">
            <a:xfrm>
              <a:off x="3022" y="1844"/>
              <a:ext cx="880" cy="159"/>
            </a:xfrm>
            <a:custGeom>
              <a:avLst/>
              <a:gdLst>
                <a:gd name="T0" fmla="*/ 0 w 880"/>
                <a:gd name="T1" fmla="*/ 0 h 159"/>
                <a:gd name="T2" fmla="*/ 880 w 880"/>
                <a:gd name="T3" fmla="*/ 156 h 159"/>
                <a:gd name="T4" fmla="*/ 877 w 880"/>
                <a:gd name="T5" fmla="*/ 158 h 159"/>
                <a:gd name="T6" fmla="*/ 875 w 880"/>
                <a:gd name="T7" fmla="*/ 159 h 159"/>
                <a:gd name="T8" fmla="*/ 7 w 880"/>
                <a:gd name="T9" fmla="*/ 6 h 159"/>
                <a:gd name="T10" fmla="*/ 4 w 880"/>
                <a:gd name="T11" fmla="*/ 2 h 159"/>
                <a:gd name="T12" fmla="*/ 0 w 880"/>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159">
                  <a:moveTo>
                    <a:pt x="0" y="0"/>
                  </a:moveTo>
                  <a:lnTo>
                    <a:pt x="880" y="156"/>
                  </a:lnTo>
                  <a:lnTo>
                    <a:pt x="877" y="158"/>
                  </a:lnTo>
                  <a:lnTo>
                    <a:pt x="875" y="159"/>
                  </a:lnTo>
                  <a:lnTo>
                    <a:pt x="7" y="6"/>
                  </a:lnTo>
                  <a:lnTo>
                    <a:pt x="4"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1" name="Freeform 530">
              <a:extLst>
                <a:ext uri="{FF2B5EF4-FFF2-40B4-BE49-F238E27FC236}">
                  <a16:creationId xmlns:a16="http://schemas.microsoft.com/office/drawing/2014/main" id="{A6B5BA3C-966F-40D7-912C-2002E84EDED0}"/>
                </a:ext>
              </a:extLst>
            </p:cNvPr>
            <p:cNvSpPr>
              <a:spLocks/>
            </p:cNvSpPr>
            <p:nvPr/>
          </p:nvSpPr>
          <p:spPr bwMode="auto">
            <a:xfrm>
              <a:off x="3026" y="1846"/>
              <a:ext cx="873" cy="159"/>
            </a:xfrm>
            <a:custGeom>
              <a:avLst/>
              <a:gdLst>
                <a:gd name="T0" fmla="*/ 0 w 873"/>
                <a:gd name="T1" fmla="*/ 0 h 159"/>
                <a:gd name="T2" fmla="*/ 873 w 873"/>
                <a:gd name="T3" fmla="*/ 156 h 159"/>
                <a:gd name="T4" fmla="*/ 871 w 873"/>
                <a:gd name="T5" fmla="*/ 157 h 159"/>
                <a:gd name="T6" fmla="*/ 867 w 873"/>
                <a:gd name="T7" fmla="*/ 159 h 159"/>
                <a:gd name="T8" fmla="*/ 5 w 873"/>
                <a:gd name="T9" fmla="*/ 7 h 159"/>
                <a:gd name="T10" fmla="*/ 3 w 873"/>
                <a:gd name="T11" fmla="*/ 4 h 159"/>
                <a:gd name="T12" fmla="*/ 0 w 87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59">
                  <a:moveTo>
                    <a:pt x="0" y="0"/>
                  </a:moveTo>
                  <a:lnTo>
                    <a:pt x="873" y="156"/>
                  </a:lnTo>
                  <a:lnTo>
                    <a:pt x="871" y="157"/>
                  </a:lnTo>
                  <a:lnTo>
                    <a:pt x="867" y="159"/>
                  </a:lnTo>
                  <a:lnTo>
                    <a:pt x="5" y="7"/>
                  </a:lnTo>
                  <a:lnTo>
                    <a:pt x="3" y="4"/>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2" name="Freeform 531">
              <a:extLst>
                <a:ext uri="{FF2B5EF4-FFF2-40B4-BE49-F238E27FC236}">
                  <a16:creationId xmlns:a16="http://schemas.microsoft.com/office/drawing/2014/main" id="{0693E973-1CEB-4565-BC39-C285F5D586B3}"/>
                </a:ext>
              </a:extLst>
            </p:cNvPr>
            <p:cNvSpPr>
              <a:spLocks/>
            </p:cNvSpPr>
            <p:nvPr/>
          </p:nvSpPr>
          <p:spPr bwMode="auto">
            <a:xfrm>
              <a:off x="3029" y="1850"/>
              <a:ext cx="868" cy="157"/>
            </a:xfrm>
            <a:custGeom>
              <a:avLst/>
              <a:gdLst>
                <a:gd name="T0" fmla="*/ 0 w 868"/>
                <a:gd name="T1" fmla="*/ 0 h 157"/>
                <a:gd name="T2" fmla="*/ 868 w 868"/>
                <a:gd name="T3" fmla="*/ 153 h 157"/>
                <a:gd name="T4" fmla="*/ 864 w 868"/>
                <a:gd name="T5" fmla="*/ 155 h 157"/>
                <a:gd name="T6" fmla="*/ 863 w 868"/>
                <a:gd name="T7" fmla="*/ 157 h 157"/>
                <a:gd name="T8" fmla="*/ 5 w 868"/>
                <a:gd name="T9" fmla="*/ 5 h 157"/>
                <a:gd name="T10" fmla="*/ 2 w 868"/>
                <a:gd name="T11" fmla="*/ 3 h 157"/>
                <a:gd name="T12" fmla="*/ 0 w 868"/>
                <a:gd name="T13" fmla="*/ 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8" h="157">
                  <a:moveTo>
                    <a:pt x="0" y="0"/>
                  </a:moveTo>
                  <a:lnTo>
                    <a:pt x="868" y="153"/>
                  </a:lnTo>
                  <a:lnTo>
                    <a:pt x="864" y="155"/>
                  </a:lnTo>
                  <a:lnTo>
                    <a:pt x="863" y="157"/>
                  </a:lnTo>
                  <a:lnTo>
                    <a:pt x="5" y="5"/>
                  </a:lnTo>
                  <a:lnTo>
                    <a:pt x="2"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3" name="Freeform 532">
              <a:extLst>
                <a:ext uri="{FF2B5EF4-FFF2-40B4-BE49-F238E27FC236}">
                  <a16:creationId xmlns:a16="http://schemas.microsoft.com/office/drawing/2014/main" id="{60348D7B-7F35-4F6F-9D9B-9CAAD8153F94}"/>
                </a:ext>
              </a:extLst>
            </p:cNvPr>
            <p:cNvSpPr>
              <a:spLocks/>
            </p:cNvSpPr>
            <p:nvPr/>
          </p:nvSpPr>
          <p:spPr bwMode="auto">
            <a:xfrm>
              <a:off x="3031" y="1853"/>
              <a:ext cx="862" cy="155"/>
            </a:xfrm>
            <a:custGeom>
              <a:avLst/>
              <a:gdLst>
                <a:gd name="T0" fmla="*/ 0 w 862"/>
                <a:gd name="T1" fmla="*/ 0 h 155"/>
                <a:gd name="T2" fmla="*/ 862 w 862"/>
                <a:gd name="T3" fmla="*/ 152 h 155"/>
                <a:gd name="T4" fmla="*/ 861 w 862"/>
                <a:gd name="T5" fmla="*/ 154 h 155"/>
                <a:gd name="T6" fmla="*/ 857 w 862"/>
                <a:gd name="T7" fmla="*/ 155 h 155"/>
                <a:gd name="T8" fmla="*/ 6 w 862"/>
                <a:gd name="T9" fmla="*/ 5 h 155"/>
                <a:gd name="T10" fmla="*/ 3 w 862"/>
                <a:gd name="T11" fmla="*/ 2 h 155"/>
                <a:gd name="T12" fmla="*/ 0 w 862"/>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2" h="155">
                  <a:moveTo>
                    <a:pt x="0" y="0"/>
                  </a:moveTo>
                  <a:lnTo>
                    <a:pt x="862" y="152"/>
                  </a:lnTo>
                  <a:lnTo>
                    <a:pt x="861" y="154"/>
                  </a:lnTo>
                  <a:lnTo>
                    <a:pt x="857" y="155"/>
                  </a:lnTo>
                  <a:lnTo>
                    <a:pt x="6" y="5"/>
                  </a:lnTo>
                  <a:lnTo>
                    <a:pt x="3"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4" name="Freeform 533">
              <a:extLst>
                <a:ext uri="{FF2B5EF4-FFF2-40B4-BE49-F238E27FC236}">
                  <a16:creationId xmlns:a16="http://schemas.microsoft.com/office/drawing/2014/main" id="{8E8F54CF-6C04-4847-86A3-6D08B8AAF691}"/>
                </a:ext>
              </a:extLst>
            </p:cNvPr>
            <p:cNvSpPr>
              <a:spLocks/>
            </p:cNvSpPr>
            <p:nvPr/>
          </p:nvSpPr>
          <p:spPr bwMode="auto">
            <a:xfrm>
              <a:off x="3034" y="1855"/>
              <a:ext cx="858" cy="155"/>
            </a:xfrm>
            <a:custGeom>
              <a:avLst/>
              <a:gdLst>
                <a:gd name="T0" fmla="*/ 0 w 858"/>
                <a:gd name="T1" fmla="*/ 0 h 155"/>
                <a:gd name="T2" fmla="*/ 858 w 858"/>
                <a:gd name="T3" fmla="*/ 152 h 155"/>
                <a:gd name="T4" fmla="*/ 854 w 858"/>
                <a:gd name="T5" fmla="*/ 153 h 155"/>
                <a:gd name="T6" fmla="*/ 851 w 858"/>
                <a:gd name="T7" fmla="*/ 155 h 155"/>
                <a:gd name="T8" fmla="*/ 5 w 858"/>
                <a:gd name="T9" fmla="*/ 5 h 155"/>
                <a:gd name="T10" fmla="*/ 3 w 858"/>
                <a:gd name="T11" fmla="*/ 3 h 155"/>
                <a:gd name="T12" fmla="*/ 0 w 858"/>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8" h="155">
                  <a:moveTo>
                    <a:pt x="0" y="0"/>
                  </a:moveTo>
                  <a:lnTo>
                    <a:pt x="858" y="152"/>
                  </a:lnTo>
                  <a:lnTo>
                    <a:pt x="854" y="153"/>
                  </a:lnTo>
                  <a:lnTo>
                    <a:pt x="851" y="155"/>
                  </a:lnTo>
                  <a:lnTo>
                    <a:pt x="5" y="5"/>
                  </a:lnTo>
                  <a:lnTo>
                    <a:pt x="3"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5" name="Freeform 534">
              <a:extLst>
                <a:ext uri="{FF2B5EF4-FFF2-40B4-BE49-F238E27FC236}">
                  <a16:creationId xmlns:a16="http://schemas.microsoft.com/office/drawing/2014/main" id="{67287DC9-BD5D-4089-8600-660CD50626BD}"/>
                </a:ext>
              </a:extLst>
            </p:cNvPr>
            <p:cNvSpPr>
              <a:spLocks/>
            </p:cNvSpPr>
            <p:nvPr/>
          </p:nvSpPr>
          <p:spPr bwMode="auto">
            <a:xfrm>
              <a:off x="3037" y="1858"/>
              <a:ext cx="851" cy="154"/>
            </a:xfrm>
            <a:custGeom>
              <a:avLst/>
              <a:gdLst>
                <a:gd name="T0" fmla="*/ 0 w 851"/>
                <a:gd name="T1" fmla="*/ 0 h 154"/>
                <a:gd name="T2" fmla="*/ 851 w 851"/>
                <a:gd name="T3" fmla="*/ 150 h 154"/>
                <a:gd name="T4" fmla="*/ 848 w 851"/>
                <a:gd name="T5" fmla="*/ 152 h 154"/>
                <a:gd name="T6" fmla="*/ 846 w 851"/>
                <a:gd name="T7" fmla="*/ 154 h 154"/>
                <a:gd name="T8" fmla="*/ 6 w 851"/>
                <a:gd name="T9" fmla="*/ 5 h 154"/>
                <a:gd name="T10" fmla="*/ 2 w 851"/>
                <a:gd name="T11" fmla="*/ 2 h 154"/>
                <a:gd name="T12" fmla="*/ 0 w 851"/>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1" h="154">
                  <a:moveTo>
                    <a:pt x="0" y="0"/>
                  </a:moveTo>
                  <a:lnTo>
                    <a:pt x="851" y="150"/>
                  </a:lnTo>
                  <a:lnTo>
                    <a:pt x="848" y="152"/>
                  </a:lnTo>
                  <a:lnTo>
                    <a:pt x="846" y="154"/>
                  </a:lnTo>
                  <a:lnTo>
                    <a:pt x="6" y="5"/>
                  </a:lnTo>
                  <a:lnTo>
                    <a:pt x="2" y="2"/>
                  </a:lnTo>
                  <a:lnTo>
                    <a:pt x="0" y="0"/>
                  </a:lnTo>
                  <a:close/>
                </a:path>
              </a:pathLst>
            </a:custGeom>
            <a:solidFill>
              <a:srgbClr val="E2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6" name="Freeform 535">
              <a:extLst>
                <a:ext uri="{FF2B5EF4-FFF2-40B4-BE49-F238E27FC236}">
                  <a16:creationId xmlns:a16="http://schemas.microsoft.com/office/drawing/2014/main" id="{0A93C8B4-FD9C-4E51-BE5B-F9C2E6506F88}"/>
                </a:ext>
              </a:extLst>
            </p:cNvPr>
            <p:cNvSpPr>
              <a:spLocks/>
            </p:cNvSpPr>
            <p:nvPr/>
          </p:nvSpPr>
          <p:spPr bwMode="auto">
            <a:xfrm>
              <a:off x="3039" y="1860"/>
              <a:ext cx="846" cy="153"/>
            </a:xfrm>
            <a:custGeom>
              <a:avLst/>
              <a:gdLst>
                <a:gd name="T0" fmla="*/ 0 w 846"/>
                <a:gd name="T1" fmla="*/ 0 h 153"/>
                <a:gd name="T2" fmla="*/ 846 w 846"/>
                <a:gd name="T3" fmla="*/ 150 h 153"/>
                <a:gd name="T4" fmla="*/ 844 w 846"/>
                <a:gd name="T5" fmla="*/ 152 h 153"/>
                <a:gd name="T6" fmla="*/ 841 w 846"/>
                <a:gd name="T7" fmla="*/ 153 h 153"/>
                <a:gd name="T8" fmla="*/ 5 w 846"/>
                <a:gd name="T9" fmla="*/ 6 h 153"/>
                <a:gd name="T10" fmla="*/ 4 w 846"/>
                <a:gd name="T11" fmla="*/ 3 h 153"/>
                <a:gd name="T12" fmla="*/ 0 w 846"/>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153">
                  <a:moveTo>
                    <a:pt x="0" y="0"/>
                  </a:moveTo>
                  <a:lnTo>
                    <a:pt x="846" y="150"/>
                  </a:lnTo>
                  <a:lnTo>
                    <a:pt x="844" y="152"/>
                  </a:lnTo>
                  <a:lnTo>
                    <a:pt x="841" y="153"/>
                  </a:lnTo>
                  <a:lnTo>
                    <a:pt x="5" y="6"/>
                  </a:lnTo>
                  <a:lnTo>
                    <a:pt x="4"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7" name="Freeform 536">
              <a:extLst>
                <a:ext uri="{FF2B5EF4-FFF2-40B4-BE49-F238E27FC236}">
                  <a16:creationId xmlns:a16="http://schemas.microsoft.com/office/drawing/2014/main" id="{C70B75E0-F00C-4F5A-B6D5-F6AAE52FD299}"/>
                </a:ext>
              </a:extLst>
            </p:cNvPr>
            <p:cNvSpPr>
              <a:spLocks/>
            </p:cNvSpPr>
            <p:nvPr/>
          </p:nvSpPr>
          <p:spPr bwMode="auto">
            <a:xfrm>
              <a:off x="3043" y="1863"/>
              <a:ext cx="840" cy="152"/>
            </a:xfrm>
            <a:custGeom>
              <a:avLst/>
              <a:gdLst>
                <a:gd name="T0" fmla="*/ 0 w 840"/>
                <a:gd name="T1" fmla="*/ 0 h 152"/>
                <a:gd name="T2" fmla="*/ 840 w 840"/>
                <a:gd name="T3" fmla="*/ 149 h 152"/>
                <a:gd name="T4" fmla="*/ 837 w 840"/>
                <a:gd name="T5" fmla="*/ 150 h 152"/>
                <a:gd name="T6" fmla="*/ 834 w 840"/>
                <a:gd name="T7" fmla="*/ 152 h 152"/>
                <a:gd name="T8" fmla="*/ 5 w 840"/>
                <a:gd name="T9" fmla="*/ 5 h 152"/>
                <a:gd name="T10" fmla="*/ 1 w 840"/>
                <a:gd name="T11" fmla="*/ 3 h 152"/>
                <a:gd name="T12" fmla="*/ 0 w 840"/>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0" h="152">
                  <a:moveTo>
                    <a:pt x="0" y="0"/>
                  </a:moveTo>
                  <a:lnTo>
                    <a:pt x="840" y="149"/>
                  </a:lnTo>
                  <a:lnTo>
                    <a:pt x="837" y="150"/>
                  </a:lnTo>
                  <a:lnTo>
                    <a:pt x="834" y="152"/>
                  </a:lnTo>
                  <a:lnTo>
                    <a:pt x="5" y="5"/>
                  </a:lnTo>
                  <a:lnTo>
                    <a:pt x="1"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8" name="Freeform 537">
              <a:extLst>
                <a:ext uri="{FF2B5EF4-FFF2-40B4-BE49-F238E27FC236}">
                  <a16:creationId xmlns:a16="http://schemas.microsoft.com/office/drawing/2014/main" id="{C717BC5A-F1B1-496D-8EBE-880EFE95870C}"/>
                </a:ext>
              </a:extLst>
            </p:cNvPr>
            <p:cNvSpPr>
              <a:spLocks/>
            </p:cNvSpPr>
            <p:nvPr/>
          </p:nvSpPr>
          <p:spPr bwMode="auto">
            <a:xfrm>
              <a:off x="3044" y="1866"/>
              <a:ext cx="836" cy="151"/>
            </a:xfrm>
            <a:custGeom>
              <a:avLst/>
              <a:gdLst>
                <a:gd name="T0" fmla="*/ 0 w 836"/>
                <a:gd name="T1" fmla="*/ 0 h 151"/>
                <a:gd name="T2" fmla="*/ 836 w 836"/>
                <a:gd name="T3" fmla="*/ 147 h 151"/>
                <a:gd name="T4" fmla="*/ 833 w 836"/>
                <a:gd name="T5" fmla="*/ 149 h 151"/>
                <a:gd name="T6" fmla="*/ 829 w 836"/>
                <a:gd name="T7" fmla="*/ 151 h 151"/>
                <a:gd name="T8" fmla="*/ 7 w 836"/>
                <a:gd name="T9" fmla="*/ 5 h 151"/>
                <a:gd name="T10" fmla="*/ 4 w 836"/>
                <a:gd name="T11" fmla="*/ 2 h 151"/>
                <a:gd name="T12" fmla="*/ 0 w 836"/>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51">
                  <a:moveTo>
                    <a:pt x="0" y="0"/>
                  </a:moveTo>
                  <a:lnTo>
                    <a:pt x="836" y="147"/>
                  </a:lnTo>
                  <a:lnTo>
                    <a:pt x="833" y="149"/>
                  </a:lnTo>
                  <a:lnTo>
                    <a:pt x="829" y="151"/>
                  </a:lnTo>
                  <a:lnTo>
                    <a:pt x="7" y="5"/>
                  </a:lnTo>
                  <a:lnTo>
                    <a:pt x="4"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9" name="Freeform 538">
              <a:extLst>
                <a:ext uri="{FF2B5EF4-FFF2-40B4-BE49-F238E27FC236}">
                  <a16:creationId xmlns:a16="http://schemas.microsoft.com/office/drawing/2014/main" id="{3157ED42-7D3B-4DB5-8222-8AAD6C2B3B55}"/>
                </a:ext>
              </a:extLst>
            </p:cNvPr>
            <p:cNvSpPr>
              <a:spLocks/>
            </p:cNvSpPr>
            <p:nvPr/>
          </p:nvSpPr>
          <p:spPr bwMode="auto">
            <a:xfrm>
              <a:off x="3048" y="1868"/>
              <a:ext cx="829" cy="151"/>
            </a:xfrm>
            <a:custGeom>
              <a:avLst/>
              <a:gdLst>
                <a:gd name="T0" fmla="*/ 0 w 829"/>
                <a:gd name="T1" fmla="*/ 0 h 151"/>
                <a:gd name="T2" fmla="*/ 829 w 829"/>
                <a:gd name="T3" fmla="*/ 147 h 151"/>
                <a:gd name="T4" fmla="*/ 825 w 829"/>
                <a:gd name="T5" fmla="*/ 149 h 151"/>
                <a:gd name="T6" fmla="*/ 823 w 829"/>
                <a:gd name="T7" fmla="*/ 151 h 151"/>
                <a:gd name="T8" fmla="*/ 6 w 829"/>
                <a:gd name="T9" fmla="*/ 5 h 151"/>
                <a:gd name="T10" fmla="*/ 3 w 829"/>
                <a:gd name="T11" fmla="*/ 3 h 151"/>
                <a:gd name="T12" fmla="*/ 0 w 829"/>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9" h="151">
                  <a:moveTo>
                    <a:pt x="0" y="0"/>
                  </a:moveTo>
                  <a:lnTo>
                    <a:pt x="829" y="147"/>
                  </a:lnTo>
                  <a:lnTo>
                    <a:pt x="825" y="149"/>
                  </a:lnTo>
                  <a:lnTo>
                    <a:pt x="823" y="151"/>
                  </a:lnTo>
                  <a:lnTo>
                    <a:pt x="6" y="5"/>
                  </a:lnTo>
                  <a:lnTo>
                    <a:pt x="3"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20" name="Freeform 539">
              <a:extLst>
                <a:ext uri="{FF2B5EF4-FFF2-40B4-BE49-F238E27FC236}">
                  <a16:creationId xmlns:a16="http://schemas.microsoft.com/office/drawing/2014/main" id="{1BF7D6CE-2E9C-4380-A9CF-9AD2E3E00333}"/>
                </a:ext>
              </a:extLst>
            </p:cNvPr>
            <p:cNvSpPr>
              <a:spLocks/>
            </p:cNvSpPr>
            <p:nvPr/>
          </p:nvSpPr>
          <p:spPr bwMode="auto">
            <a:xfrm>
              <a:off x="3051" y="1871"/>
              <a:ext cx="822" cy="149"/>
            </a:xfrm>
            <a:custGeom>
              <a:avLst/>
              <a:gdLst>
                <a:gd name="T0" fmla="*/ 0 w 822"/>
                <a:gd name="T1" fmla="*/ 0 h 149"/>
                <a:gd name="T2" fmla="*/ 822 w 822"/>
                <a:gd name="T3" fmla="*/ 146 h 149"/>
                <a:gd name="T4" fmla="*/ 819 w 822"/>
                <a:gd name="T5" fmla="*/ 148 h 149"/>
                <a:gd name="T6" fmla="*/ 817 w 822"/>
                <a:gd name="T7" fmla="*/ 149 h 149"/>
                <a:gd name="T8" fmla="*/ 5 w 822"/>
                <a:gd name="T9" fmla="*/ 6 h 149"/>
                <a:gd name="T10" fmla="*/ 3 w 822"/>
                <a:gd name="T11" fmla="*/ 2 h 149"/>
                <a:gd name="T12" fmla="*/ 0 w 822"/>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2" h="149">
                  <a:moveTo>
                    <a:pt x="0" y="0"/>
                  </a:moveTo>
                  <a:lnTo>
                    <a:pt x="822" y="146"/>
                  </a:lnTo>
                  <a:lnTo>
                    <a:pt x="819" y="148"/>
                  </a:lnTo>
                  <a:lnTo>
                    <a:pt x="817" y="149"/>
                  </a:lnTo>
                  <a:lnTo>
                    <a:pt x="5" y="6"/>
                  </a:lnTo>
                  <a:lnTo>
                    <a:pt x="3"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21" name="Freeform 540">
              <a:extLst>
                <a:ext uri="{FF2B5EF4-FFF2-40B4-BE49-F238E27FC236}">
                  <a16:creationId xmlns:a16="http://schemas.microsoft.com/office/drawing/2014/main" id="{43AA1DE9-EF5B-48F0-85FC-47650E15176E}"/>
                </a:ext>
              </a:extLst>
            </p:cNvPr>
            <p:cNvSpPr>
              <a:spLocks/>
            </p:cNvSpPr>
            <p:nvPr/>
          </p:nvSpPr>
          <p:spPr bwMode="auto">
            <a:xfrm>
              <a:off x="3054" y="1873"/>
              <a:ext cx="817" cy="149"/>
            </a:xfrm>
            <a:custGeom>
              <a:avLst/>
              <a:gdLst>
                <a:gd name="T0" fmla="*/ 0 w 817"/>
                <a:gd name="T1" fmla="*/ 0 h 149"/>
                <a:gd name="T2" fmla="*/ 817 w 817"/>
                <a:gd name="T3" fmla="*/ 146 h 149"/>
                <a:gd name="T4" fmla="*/ 814 w 817"/>
                <a:gd name="T5" fmla="*/ 147 h 149"/>
                <a:gd name="T6" fmla="*/ 811 w 817"/>
                <a:gd name="T7" fmla="*/ 149 h 149"/>
                <a:gd name="T8" fmla="*/ 5 w 817"/>
                <a:gd name="T9" fmla="*/ 7 h 149"/>
                <a:gd name="T10" fmla="*/ 2 w 817"/>
                <a:gd name="T11" fmla="*/ 4 h 149"/>
                <a:gd name="T12" fmla="*/ 0 w 817"/>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149">
                  <a:moveTo>
                    <a:pt x="0" y="0"/>
                  </a:moveTo>
                  <a:lnTo>
                    <a:pt x="817" y="146"/>
                  </a:lnTo>
                  <a:lnTo>
                    <a:pt x="814" y="147"/>
                  </a:lnTo>
                  <a:lnTo>
                    <a:pt x="811" y="149"/>
                  </a:lnTo>
                  <a:lnTo>
                    <a:pt x="5" y="7"/>
                  </a:lnTo>
                  <a:lnTo>
                    <a:pt x="2" y="4"/>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22" name="Freeform 541">
              <a:extLst>
                <a:ext uri="{FF2B5EF4-FFF2-40B4-BE49-F238E27FC236}">
                  <a16:creationId xmlns:a16="http://schemas.microsoft.com/office/drawing/2014/main" id="{6E564054-C9DF-4C83-A761-DFA2E24A4A21}"/>
                </a:ext>
              </a:extLst>
            </p:cNvPr>
            <p:cNvSpPr>
              <a:spLocks/>
            </p:cNvSpPr>
            <p:nvPr/>
          </p:nvSpPr>
          <p:spPr bwMode="auto">
            <a:xfrm>
              <a:off x="3056" y="1877"/>
              <a:ext cx="812" cy="147"/>
            </a:xfrm>
            <a:custGeom>
              <a:avLst/>
              <a:gdLst>
                <a:gd name="T0" fmla="*/ 0 w 812"/>
                <a:gd name="T1" fmla="*/ 0 h 147"/>
                <a:gd name="T2" fmla="*/ 812 w 812"/>
                <a:gd name="T3" fmla="*/ 143 h 147"/>
                <a:gd name="T4" fmla="*/ 809 w 812"/>
                <a:gd name="T5" fmla="*/ 145 h 147"/>
                <a:gd name="T6" fmla="*/ 805 w 812"/>
                <a:gd name="T7" fmla="*/ 147 h 147"/>
                <a:gd name="T8" fmla="*/ 7 w 812"/>
                <a:gd name="T9" fmla="*/ 5 h 147"/>
                <a:gd name="T10" fmla="*/ 3 w 812"/>
                <a:gd name="T11" fmla="*/ 3 h 147"/>
                <a:gd name="T12" fmla="*/ 0 w 812"/>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2" h="147">
                  <a:moveTo>
                    <a:pt x="0" y="0"/>
                  </a:moveTo>
                  <a:lnTo>
                    <a:pt x="812" y="143"/>
                  </a:lnTo>
                  <a:lnTo>
                    <a:pt x="809" y="145"/>
                  </a:lnTo>
                  <a:lnTo>
                    <a:pt x="805" y="147"/>
                  </a:lnTo>
                  <a:lnTo>
                    <a:pt x="7" y="5"/>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23" name="Freeform 542">
              <a:extLst>
                <a:ext uri="{FF2B5EF4-FFF2-40B4-BE49-F238E27FC236}">
                  <a16:creationId xmlns:a16="http://schemas.microsoft.com/office/drawing/2014/main" id="{B76DD04F-AEEF-42B5-A2CB-1A72240BAFDC}"/>
                </a:ext>
              </a:extLst>
            </p:cNvPr>
            <p:cNvSpPr>
              <a:spLocks/>
            </p:cNvSpPr>
            <p:nvPr/>
          </p:nvSpPr>
          <p:spPr bwMode="auto">
            <a:xfrm>
              <a:off x="3059" y="1880"/>
              <a:ext cx="806" cy="145"/>
            </a:xfrm>
            <a:custGeom>
              <a:avLst/>
              <a:gdLst>
                <a:gd name="T0" fmla="*/ 0 w 806"/>
                <a:gd name="T1" fmla="*/ 0 h 145"/>
                <a:gd name="T2" fmla="*/ 806 w 806"/>
                <a:gd name="T3" fmla="*/ 142 h 145"/>
                <a:gd name="T4" fmla="*/ 802 w 806"/>
                <a:gd name="T5" fmla="*/ 144 h 145"/>
                <a:gd name="T6" fmla="*/ 797 w 806"/>
                <a:gd name="T7" fmla="*/ 145 h 145"/>
                <a:gd name="T8" fmla="*/ 5 w 806"/>
                <a:gd name="T9" fmla="*/ 5 h 145"/>
                <a:gd name="T10" fmla="*/ 4 w 806"/>
                <a:gd name="T11" fmla="*/ 2 h 145"/>
                <a:gd name="T12" fmla="*/ 0 w 806"/>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6" h="145">
                  <a:moveTo>
                    <a:pt x="0" y="0"/>
                  </a:moveTo>
                  <a:lnTo>
                    <a:pt x="806" y="142"/>
                  </a:lnTo>
                  <a:lnTo>
                    <a:pt x="802" y="144"/>
                  </a:lnTo>
                  <a:lnTo>
                    <a:pt x="797" y="145"/>
                  </a:lnTo>
                  <a:lnTo>
                    <a:pt x="5" y="5"/>
                  </a:lnTo>
                  <a:lnTo>
                    <a:pt x="4" y="2"/>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24" name="Freeform 543">
              <a:extLst>
                <a:ext uri="{FF2B5EF4-FFF2-40B4-BE49-F238E27FC236}">
                  <a16:creationId xmlns:a16="http://schemas.microsoft.com/office/drawing/2014/main" id="{F6779B80-883D-49BA-9352-8F7EA593D3BC}"/>
                </a:ext>
              </a:extLst>
            </p:cNvPr>
            <p:cNvSpPr>
              <a:spLocks/>
            </p:cNvSpPr>
            <p:nvPr/>
          </p:nvSpPr>
          <p:spPr bwMode="auto">
            <a:xfrm>
              <a:off x="3063" y="1882"/>
              <a:ext cx="798" cy="143"/>
            </a:xfrm>
            <a:custGeom>
              <a:avLst/>
              <a:gdLst>
                <a:gd name="T0" fmla="*/ 0 w 798"/>
                <a:gd name="T1" fmla="*/ 0 h 143"/>
                <a:gd name="T2" fmla="*/ 798 w 798"/>
                <a:gd name="T3" fmla="*/ 142 h 143"/>
                <a:gd name="T4" fmla="*/ 793 w 798"/>
                <a:gd name="T5" fmla="*/ 143 h 143"/>
                <a:gd name="T6" fmla="*/ 790 w 798"/>
                <a:gd name="T7" fmla="*/ 143 h 143"/>
                <a:gd name="T8" fmla="*/ 5 w 798"/>
                <a:gd name="T9" fmla="*/ 5 h 143"/>
                <a:gd name="T10" fmla="*/ 1 w 798"/>
                <a:gd name="T11" fmla="*/ 3 h 143"/>
                <a:gd name="T12" fmla="*/ 0 w 798"/>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43">
                  <a:moveTo>
                    <a:pt x="0" y="0"/>
                  </a:moveTo>
                  <a:lnTo>
                    <a:pt x="798" y="142"/>
                  </a:lnTo>
                  <a:lnTo>
                    <a:pt x="793" y="143"/>
                  </a:lnTo>
                  <a:lnTo>
                    <a:pt x="790" y="143"/>
                  </a:lnTo>
                  <a:lnTo>
                    <a:pt x="5" y="5"/>
                  </a:lnTo>
                  <a:lnTo>
                    <a:pt x="1"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25" name="Freeform 544">
              <a:extLst>
                <a:ext uri="{FF2B5EF4-FFF2-40B4-BE49-F238E27FC236}">
                  <a16:creationId xmlns:a16="http://schemas.microsoft.com/office/drawing/2014/main" id="{9B3A6889-9E31-4E01-A19E-DCD24886F8A4}"/>
                </a:ext>
              </a:extLst>
            </p:cNvPr>
            <p:cNvSpPr>
              <a:spLocks/>
            </p:cNvSpPr>
            <p:nvPr/>
          </p:nvSpPr>
          <p:spPr bwMode="auto">
            <a:xfrm>
              <a:off x="3064" y="1885"/>
              <a:ext cx="792" cy="142"/>
            </a:xfrm>
            <a:custGeom>
              <a:avLst/>
              <a:gdLst>
                <a:gd name="T0" fmla="*/ 0 w 792"/>
                <a:gd name="T1" fmla="*/ 0 h 142"/>
                <a:gd name="T2" fmla="*/ 792 w 792"/>
                <a:gd name="T3" fmla="*/ 140 h 142"/>
                <a:gd name="T4" fmla="*/ 789 w 792"/>
                <a:gd name="T5" fmla="*/ 140 h 142"/>
                <a:gd name="T6" fmla="*/ 786 w 792"/>
                <a:gd name="T7" fmla="*/ 142 h 142"/>
                <a:gd name="T8" fmla="*/ 7 w 792"/>
                <a:gd name="T9" fmla="*/ 5 h 142"/>
                <a:gd name="T10" fmla="*/ 4 w 792"/>
                <a:gd name="T11" fmla="*/ 3 h 142"/>
                <a:gd name="T12" fmla="*/ 0 w 792"/>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2" h="142">
                  <a:moveTo>
                    <a:pt x="0" y="0"/>
                  </a:moveTo>
                  <a:lnTo>
                    <a:pt x="792" y="140"/>
                  </a:lnTo>
                  <a:lnTo>
                    <a:pt x="789" y="140"/>
                  </a:lnTo>
                  <a:lnTo>
                    <a:pt x="786" y="142"/>
                  </a:lnTo>
                  <a:lnTo>
                    <a:pt x="7" y="5"/>
                  </a:lnTo>
                  <a:lnTo>
                    <a:pt x="4"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26" name="Freeform 545">
              <a:extLst>
                <a:ext uri="{FF2B5EF4-FFF2-40B4-BE49-F238E27FC236}">
                  <a16:creationId xmlns:a16="http://schemas.microsoft.com/office/drawing/2014/main" id="{2E192BEE-8A0F-4E51-BA5C-C35E61B81D72}"/>
                </a:ext>
              </a:extLst>
            </p:cNvPr>
            <p:cNvSpPr>
              <a:spLocks/>
            </p:cNvSpPr>
            <p:nvPr/>
          </p:nvSpPr>
          <p:spPr bwMode="auto">
            <a:xfrm>
              <a:off x="3068" y="1887"/>
              <a:ext cx="785" cy="142"/>
            </a:xfrm>
            <a:custGeom>
              <a:avLst/>
              <a:gdLst>
                <a:gd name="T0" fmla="*/ 0 w 785"/>
                <a:gd name="T1" fmla="*/ 0 h 142"/>
                <a:gd name="T2" fmla="*/ 785 w 785"/>
                <a:gd name="T3" fmla="*/ 138 h 142"/>
                <a:gd name="T4" fmla="*/ 782 w 785"/>
                <a:gd name="T5" fmla="*/ 140 h 142"/>
                <a:gd name="T6" fmla="*/ 778 w 785"/>
                <a:gd name="T7" fmla="*/ 142 h 142"/>
                <a:gd name="T8" fmla="*/ 7 w 785"/>
                <a:gd name="T9" fmla="*/ 6 h 142"/>
                <a:gd name="T10" fmla="*/ 3 w 785"/>
                <a:gd name="T11" fmla="*/ 3 h 142"/>
                <a:gd name="T12" fmla="*/ 0 w 785"/>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5" h="142">
                  <a:moveTo>
                    <a:pt x="0" y="0"/>
                  </a:moveTo>
                  <a:lnTo>
                    <a:pt x="785" y="138"/>
                  </a:lnTo>
                  <a:lnTo>
                    <a:pt x="782" y="140"/>
                  </a:lnTo>
                  <a:lnTo>
                    <a:pt x="778" y="142"/>
                  </a:lnTo>
                  <a:lnTo>
                    <a:pt x="7" y="6"/>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27" name="Freeform 546">
              <a:extLst>
                <a:ext uri="{FF2B5EF4-FFF2-40B4-BE49-F238E27FC236}">
                  <a16:creationId xmlns:a16="http://schemas.microsoft.com/office/drawing/2014/main" id="{6A018CAA-F00E-4B62-BAA9-ABE5974A5D77}"/>
                </a:ext>
              </a:extLst>
            </p:cNvPr>
            <p:cNvSpPr>
              <a:spLocks/>
            </p:cNvSpPr>
            <p:nvPr/>
          </p:nvSpPr>
          <p:spPr bwMode="auto">
            <a:xfrm>
              <a:off x="3071" y="1890"/>
              <a:ext cx="779" cy="140"/>
            </a:xfrm>
            <a:custGeom>
              <a:avLst/>
              <a:gdLst>
                <a:gd name="T0" fmla="*/ 0 w 779"/>
                <a:gd name="T1" fmla="*/ 0 h 140"/>
                <a:gd name="T2" fmla="*/ 779 w 779"/>
                <a:gd name="T3" fmla="*/ 137 h 140"/>
                <a:gd name="T4" fmla="*/ 775 w 779"/>
                <a:gd name="T5" fmla="*/ 139 h 140"/>
                <a:gd name="T6" fmla="*/ 770 w 779"/>
                <a:gd name="T7" fmla="*/ 140 h 140"/>
                <a:gd name="T8" fmla="*/ 7 w 779"/>
                <a:gd name="T9" fmla="*/ 5 h 140"/>
                <a:gd name="T10" fmla="*/ 4 w 779"/>
                <a:gd name="T11" fmla="*/ 3 h 140"/>
                <a:gd name="T12" fmla="*/ 0 w 779"/>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9" h="140">
                  <a:moveTo>
                    <a:pt x="0" y="0"/>
                  </a:moveTo>
                  <a:lnTo>
                    <a:pt x="779" y="137"/>
                  </a:lnTo>
                  <a:lnTo>
                    <a:pt x="775" y="139"/>
                  </a:lnTo>
                  <a:lnTo>
                    <a:pt x="770" y="140"/>
                  </a:lnTo>
                  <a:lnTo>
                    <a:pt x="7" y="5"/>
                  </a:lnTo>
                  <a:lnTo>
                    <a:pt x="4" y="3"/>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28" name="Freeform 547">
              <a:extLst>
                <a:ext uri="{FF2B5EF4-FFF2-40B4-BE49-F238E27FC236}">
                  <a16:creationId xmlns:a16="http://schemas.microsoft.com/office/drawing/2014/main" id="{9C2140D5-2B1C-4EA4-AD8D-235874B9EC74}"/>
                </a:ext>
              </a:extLst>
            </p:cNvPr>
            <p:cNvSpPr>
              <a:spLocks/>
            </p:cNvSpPr>
            <p:nvPr/>
          </p:nvSpPr>
          <p:spPr bwMode="auto">
            <a:xfrm>
              <a:off x="3075" y="1893"/>
              <a:ext cx="771" cy="139"/>
            </a:xfrm>
            <a:custGeom>
              <a:avLst/>
              <a:gdLst>
                <a:gd name="T0" fmla="*/ 0 w 771"/>
                <a:gd name="T1" fmla="*/ 0 h 139"/>
                <a:gd name="T2" fmla="*/ 771 w 771"/>
                <a:gd name="T3" fmla="*/ 136 h 139"/>
                <a:gd name="T4" fmla="*/ 766 w 771"/>
                <a:gd name="T5" fmla="*/ 137 h 139"/>
                <a:gd name="T6" fmla="*/ 763 w 771"/>
                <a:gd name="T7" fmla="*/ 139 h 139"/>
                <a:gd name="T8" fmla="*/ 5 w 771"/>
                <a:gd name="T9" fmla="*/ 6 h 139"/>
                <a:gd name="T10" fmla="*/ 3 w 771"/>
                <a:gd name="T11" fmla="*/ 2 h 139"/>
                <a:gd name="T12" fmla="*/ 0 w 771"/>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139">
                  <a:moveTo>
                    <a:pt x="0" y="0"/>
                  </a:moveTo>
                  <a:lnTo>
                    <a:pt x="771" y="136"/>
                  </a:lnTo>
                  <a:lnTo>
                    <a:pt x="766" y="137"/>
                  </a:lnTo>
                  <a:lnTo>
                    <a:pt x="763" y="139"/>
                  </a:lnTo>
                  <a:lnTo>
                    <a:pt x="5" y="6"/>
                  </a:lnTo>
                  <a:lnTo>
                    <a:pt x="3" y="2"/>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29" name="Freeform 548">
              <a:extLst>
                <a:ext uri="{FF2B5EF4-FFF2-40B4-BE49-F238E27FC236}">
                  <a16:creationId xmlns:a16="http://schemas.microsoft.com/office/drawing/2014/main" id="{8D433765-B964-4207-AD17-13EAF795C1A2}"/>
                </a:ext>
              </a:extLst>
            </p:cNvPr>
            <p:cNvSpPr>
              <a:spLocks/>
            </p:cNvSpPr>
            <p:nvPr/>
          </p:nvSpPr>
          <p:spPr bwMode="auto">
            <a:xfrm>
              <a:off x="3078" y="1895"/>
              <a:ext cx="763" cy="139"/>
            </a:xfrm>
            <a:custGeom>
              <a:avLst/>
              <a:gdLst>
                <a:gd name="T0" fmla="*/ 0 w 763"/>
                <a:gd name="T1" fmla="*/ 0 h 139"/>
                <a:gd name="T2" fmla="*/ 763 w 763"/>
                <a:gd name="T3" fmla="*/ 135 h 139"/>
                <a:gd name="T4" fmla="*/ 760 w 763"/>
                <a:gd name="T5" fmla="*/ 137 h 139"/>
                <a:gd name="T6" fmla="*/ 756 w 763"/>
                <a:gd name="T7" fmla="*/ 139 h 139"/>
                <a:gd name="T8" fmla="*/ 5 w 763"/>
                <a:gd name="T9" fmla="*/ 7 h 139"/>
                <a:gd name="T10" fmla="*/ 2 w 763"/>
                <a:gd name="T11" fmla="*/ 4 h 139"/>
                <a:gd name="T12" fmla="*/ 0 w 763"/>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9">
                  <a:moveTo>
                    <a:pt x="0" y="0"/>
                  </a:moveTo>
                  <a:lnTo>
                    <a:pt x="763" y="135"/>
                  </a:lnTo>
                  <a:lnTo>
                    <a:pt x="760" y="137"/>
                  </a:lnTo>
                  <a:lnTo>
                    <a:pt x="756" y="139"/>
                  </a:lnTo>
                  <a:lnTo>
                    <a:pt x="5" y="7"/>
                  </a:lnTo>
                  <a:lnTo>
                    <a:pt x="2" y="4"/>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30" name="Freeform 549">
              <a:extLst>
                <a:ext uri="{FF2B5EF4-FFF2-40B4-BE49-F238E27FC236}">
                  <a16:creationId xmlns:a16="http://schemas.microsoft.com/office/drawing/2014/main" id="{9F3EDF92-DB8F-46B7-B3D2-3E552218A66E}"/>
                </a:ext>
              </a:extLst>
            </p:cNvPr>
            <p:cNvSpPr>
              <a:spLocks/>
            </p:cNvSpPr>
            <p:nvPr/>
          </p:nvSpPr>
          <p:spPr bwMode="auto">
            <a:xfrm>
              <a:off x="3080" y="1899"/>
              <a:ext cx="758" cy="136"/>
            </a:xfrm>
            <a:custGeom>
              <a:avLst/>
              <a:gdLst>
                <a:gd name="T0" fmla="*/ 0 w 758"/>
                <a:gd name="T1" fmla="*/ 0 h 136"/>
                <a:gd name="T2" fmla="*/ 758 w 758"/>
                <a:gd name="T3" fmla="*/ 133 h 136"/>
                <a:gd name="T4" fmla="*/ 753 w 758"/>
                <a:gd name="T5" fmla="*/ 135 h 136"/>
                <a:gd name="T6" fmla="*/ 749 w 758"/>
                <a:gd name="T7" fmla="*/ 136 h 136"/>
                <a:gd name="T8" fmla="*/ 6 w 758"/>
                <a:gd name="T9" fmla="*/ 5 h 136"/>
                <a:gd name="T10" fmla="*/ 3 w 758"/>
                <a:gd name="T11" fmla="*/ 3 h 136"/>
                <a:gd name="T12" fmla="*/ 0 w 758"/>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8" h="136">
                  <a:moveTo>
                    <a:pt x="0" y="0"/>
                  </a:moveTo>
                  <a:lnTo>
                    <a:pt x="758" y="133"/>
                  </a:lnTo>
                  <a:lnTo>
                    <a:pt x="753" y="135"/>
                  </a:lnTo>
                  <a:lnTo>
                    <a:pt x="749" y="136"/>
                  </a:lnTo>
                  <a:lnTo>
                    <a:pt x="6" y="5"/>
                  </a:lnTo>
                  <a:lnTo>
                    <a:pt x="3" y="3"/>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31" name="Freeform 550">
              <a:extLst>
                <a:ext uri="{FF2B5EF4-FFF2-40B4-BE49-F238E27FC236}">
                  <a16:creationId xmlns:a16="http://schemas.microsoft.com/office/drawing/2014/main" id="{6417C979-6747-48AB-BA6C-5D4041CD1B9D}"/>
                </a:ext>
              </a:extLst>
            </p:cNvPr>
            <p:cNvSpPr>
              <a:spLocks/>
            </p:cNvSpPr>
            <p:nvPr/>
          </p:nvSpPr>
          <p:spPr bwMode="auto">
            <a:xfrm>
              <a:off x="3083" y="1902"/>
              <a:ext cx="751" cy="135"/>
            </a:xfrm>
            <a:custGeom>
              <a:avLst/>
              <a:gdLst>
                <a:gd name="T0" fmla="*/ 0 w 751"/>
                <a:gd name="T1" fmla="*/ 0 h 135"/>
                <a:gd name="T2" fmla="*/ 751 w 751"/>
                <a:gd name="T3" fmla="*/ 132 h 135"/>
                <a:gd name="T4" fmla="*/ 746 w 751"/>
                <a:gd name="T5" fmla="*/ 133 h 135"/>
                <a:gd name="T6" fmla="*/ 741 w 751"/>
                <a:gd name="T7" fmla="*/ 135 h 135"/>
                <a:gd name="T8" fmla="*/ 7 w 751"/>
                <a:gd name="T9" fmla="*/ 5 h 135"/>
                <a:gd name="T10" fmla="*/ 3 w 751"/>
                <a:gd name="T11" fmla="*/ 2 h 135"/>
                <a:gd name="T12" fmla="*/ 0 w 751"/>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1" h="135">
                  <a:moveTo>
                    <a:pt x="0" y="0"/>
                  </a:moveTo>
                  <a:lnTo>
                    <a:pt x="751" y="132"/>
                  </a:lnTo>
                  <a:lnTo>
                    <a:pt x="746" y="133"/>
                  </a:lnTo>
                  <a:lnTo>
                    <a:pt x="741" y="135"/>
                  </a:lnTo>
                  <a:lnTo>
                    <a:pt x="7" y="5"/>
                  </a:lnTo>
                  <a:lnTo>
                    <a:pt x="3" y="2"/>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32" name="Freeform 551">
              <a:extLst>
                <a:ext uri="{FF2B5EF4-FFF2-40B4-BE49-F238E27FC236}">
                  <a16:creationId xmlns:a16="http://schemas.microsoft.com/office/drawing/2014/main" id="{0D697D18-F99F-428E-A9DD-FDF68CEB9CE6}"/>
                </a:ext>
              </a:extLst>
            </p:cNvPr>
            <p:cNvSpPr>
              <a:spLocks/>
            </p:cNvSpPr>
            <p:nvPr/>
          </p:nvSpPr>
          <p:spPr bwMode="auto">
            <a:xfrm>
              <a:off x="3086" y="1904"/>
              <a:ext cx="743" cy="133"/>
            </a:xfrm>
            <a:custGeom>
              <a:avLst/>
              <a:gdLst>
                <a:gd name="T0" fmla="*/ 0 w 743"/>
                <a:gd name="T1" fmla="*/ 0 h 133"/>
                <a:gd name="T2" fmla="*/ 743 w 743"/>
                <a:gd name="T3" fmla="*/ 131 h 133"/>
                <a:gd name="T4" fmla="*/ 738 w 743"/>
                <a:gd name="T5" fmla="*/ 133 h 133"/>
                <a:gd name="T6" fmla="*/ 735 w 743"/>
                <a:gd name="T7" fmla="*/ 133 h 133"/>
                <a:gd name="T8" fmla="*/ 7 w 743"/>
                <a:gd name="T9" fmla="*/ 6 h 133"/>
                <a:gd name="T10" fmla="*/ 4 w 743"/>
                <a:gd name="T11" fmla="*/ 3 h 133"/>
                <a:gd name="T12" fmla="*/ 0 w 743"/>
                <a:gd name="T13" fmla="*/ 0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3" h="133">
                  <a:moveTo>
                    <a:pt x="0" y="0"/>
                  </a:moveTo>
                  <a:lnTo>
                    <a:pt x="743" y="131"/>
                  </a:lnTo>
                  <a:lnTo>
                    <a:pt x="738" y="133"/>
                  </a:lnTo>
                  <a:lnTo>
                    <a:pt x="735" y="133"/>
                  </a:lnTo>
                  <a:lnTo>
                    <a:pt x="7" y="6"/>
                  </a:lnTo>
                  <a:lnTo>
                    <a:pt x="4"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33" name="Freeform 552">
              <a:extLst>
                <a:ext uri="{FF2B5EF4-FFF2-40B4-BE49-F238E27FC236}">
                  <a16:creationId xmlns:a16="http://schemas.microsoft.com/office/drawing/2014/main" id="{E1D88C9C-2E11-4E31-A60C-69E9C3E57F89}"/>
                </a:ext>
              </a:extLst>
            </p:cNvPr>
            <p:cNvSpPr>
              <a:spLocks/>
            </p:cNvSpPr>
            <p:nvPr/>
          </p:nvSpPr>
          <p:spPr bwMode="auto">
            <a:xfrm>
              <a:off x="3090" y="1907"/>
              <a:ext cx="734" cy="132"/>
            </a:xfrm>
            <a:custGeom>
              <a:avLst/>
              <a:gdLst>
                <a:gd name="T0" fmla="*/ 0 w 734"/>
                <a:gd name="T1" fmla="*/ 0 h 132"/>
                <a:gd name="T2" fmla="*/ 734 w 734"/>
                <a:gd name="T3" fmla="*/ 130 h 132"/>
                <a:gd name="T4" fmla="*/ 729 w 734"/>
                <a:gd name="T5" fmla="*/ 130 h 132"/>
                <a:gd name="T6" fmla="*/ 726 w 734"/>
                <a:gd name="T7" fmla="*/ 132 h 132"/>
                <a:gd name="T8" fmla="*/ 7 w 734"/>
                <a:gd name="T9" fmla="*/ 5 h 132"/>
                <a:gd name="T10" fmla="*/ 3 w 734"/>
                <a:gd name="T11" fmla="*/ 3 h 132"/>
                <a:gd name="T12" fmla="*/ 0 w 734"/>
                <a:gd name="T13" fmla="*/ 0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4" h="132">
                  <a:moveTo>
                    <a:pt x="0" y="0"/>
                  </a:moveTo>
                  <a:lnTo>
                    <a:pt x="734" y="130"/>
                  </a:lnTo>
                  <a:lnTo>
                    <a:pt x="729" y="130"/>
                  </a:lnTo>
                  <a:lnTo>
                    <a:pt x="726" y="132"/>
                  </a:lnTo>
                  <a:lnTo>
                    <a:pt x="7"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34" name="Freeform 553">
              <a:extLst>
                <a:ext uri="{FF2B5EF4-FFF2-40B4-BE49-F238E27FC236}">
                  <a16:creationId xmlns:a16="http://schemas.microsoft.com/office/drawing/2014/main" id="{3C12B385-070D-47E2-9C0F-378FF16D2059}"/>
                </a:ext>
              </a:extLst>
            </p:cNvPr>
            <p:cNvSpPr>
              <a:spLocks/>
            </p:cNvSpPr>
            <p:nvPr/>
          </p:nvSpPr>
          <p:spPr bwMode="auto">
            <a:xfrm>
              <a:off x="3093" y="1910"/>
              <a:ext cx="728" cy="130"/>
            </a:xfrm>
            <a:custGeom>
              <a:avLst/>
              <a:gdLst>
                <a:gd name="T0" fmla="*/ 0 w 728"/>
                <a:gd name="T1" fmla="*/ 0 h 130"/>
                <a:gd name="T2" fmla="*/ 728 w 728"/>
                <a:gd name="T3" fmla="*/ 127 h 130"/>
                <a:gd name="T4" fmla="*/ 723 w 728"/>
                <a:gd name="T5" fmla="*/ 129 h 130"/>
                <a:gd name="T6" fmla="*/ 718 w 728"/>
                <a:gd name="T7" fmla="*/ 130 h 130"/>
                <a:gd name="T8" fmla="*/ 7 w 728"/>
                <a:gd name="T9" fmla="*/ 5 h 130"/>
                <a:gd name="T10" fmla="*/ 4 w 728"/>
                <a:gd name="T11" fmla="*/ 2 h 130"/>
                <a:gd name="T12" fmla="*/ 0 w 728"/>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130">
                  <a:moveTo>
                    <a:pt x="0" y="0"/>
                  </a:moveTo>
                  <a:lnTo>
                    <a:pt x="728" y="127"/>
                  </a:lnTo>
                  <a:lnTo>
                    <a:pt x="723" y="129"/>
                  </a:lnTo>
                  <a:lnTo>
                    <a:pt x="718" y="130"/>
                  </a:lnTo>
                  <a:lnTo>
                    <a:pt x="7" y="5"/>
                  </a:lnTo>
                  <a:lnTo>
                    <a:pt x="4"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35" name="Freeform 554">
              <a:extLst>
                <a:ext uri="{FF2B5EF4-FFF2-40B4-BE49-F238E27FC236}">
                  <a16:creationId xmlns:a16="http://schemas.microsoft.com/office/drawing/2014/main" id="{19B19559-BA81-43C4-A306-3AB9D06DF521}"/>
                </a:ext>
              </a:extLst>
            </p:cNvPr>
            <p:cNvSpPr>
              <a:spLocks/>
            </p:cNvSpPr>
            <p:nvPr/>
          </p:nvSpPr>
          <p:spPr bwMode="auto">
            <a:xfrm>
              <a:off x="3097" y="1912"/>
              <a:ext cx="719" cy="130"/>
            </a:xfrm>
            <a:custGeom>
              <a:avLst/>
              <a:gdLst>
                <a:gd name="T0" fmla="*/ 0 w 719"/>
                <a:gd name="T1" fmla="*/ 0 h 130"/>
                <a:gd name="T2" fmla="*/ 719 w 719"/>
                <a:gd name="T3" fmla="*/ 127 h 130"/>
                <a:gd name="T4" fmla="*/ 714 w 719"/>
                <a:gd name="T5" fmla="*/ 128 h 130"/>
                <a:gd name="T6" fmla="*/ 709 w 719"/>
                <a:gd name="T7" fmla="*/ 130 h 130"/>
                <a:gd name="T8" fmla="*/ 5 w 719"/>
                <a:gd name="T9" fmla="*/ 5 h 130"/>
                <a:gd name="T10" fmla="*/ 3 w 719"/>
                <a:gd name="T11" fmla="*/ 3 h 130"/>
                <a:gd name="T12" fmla="*/ 0 w 71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9" h="130">
                  <a:moveTo>
                    <a:pt x="0" y="0"/>
                  </a:moveTo>
                  <a:lnTo>
                    <a:pt x="719" y="127"/>
                  </a:lnTo>
                  <a:lnTo>
                    <a:pt x="714" y="128"/>
                  </a:lnTo>
                  <a:lnTo>
                    <a:pt x="709" y="130"/>
                  </a:lnTo>
                  <a:lnTo>
                    <a:pt x="5"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36" name="Freeform 555">
              <a:extLst>
                <a:ext uri="{FF2B5EF4-FFF2-40B4-BE49-F238E27FC236}">
                  <a16:creationId xmlns:a16="http://schemas.microsoft.com/office/drawing/2014/main" id="{9A912B40-5790-4B3E-AF9C-9D1FC072A272}"/>
                </a:ext>
              </a:extLst>
            </p:cNvPr>
            <p:cNvSpPr>
              <a:spLocks/>
            </p:cNvSpPr>
            <p:nvPr/>
          </p:nvSpPr>
          <p:spPr bwMode="auto">
            <a:xfrm>
              <a:off x="3100" y="1915"/>
              <a:ext cx="711" cy="129"/>
            </a:xfrm>
            <a:custGeom>
              <a:avLst/>
              <a:gdLst>
                <a:gd name="T0" fmla="*/ 0 w 711"/>
                <a:gd name="T1" fmla="*/ 0 h 129"/>
                <a:gd name="T2" fmla="*/ 711 w 711"/>
                <a:gd name="T3" fmla="*/ 125 h 129"/>
                <a:gd name="T4" fmla="*/ 706 w 711"/>
                <a:gd name="T5" fmla="*/ 127 h 129"/>
                <a:gd name="T6" fmla="*/ 701 w 711"/>
                <a:gd name="T7" fmla="*/ 129 h 129"/>
                <a:gd name="T8" fmla="*/ 5 w 711"/>
                <a:gd name="T9" fmla="*/ 6 h 129"/>
                <a:gd name="T10" fmla="*/ 2 w 711"/>
                <a:gd name="T11" fmla="*/ 2 h 129"/>
                <a:gd name="T12" fmla="*/ 0 w 711"/>
                <a:gd name="T13" fmla="*/ 0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1" h="129">
                  <a:moveTo>
                    <a:pt x="0" y="0"/>
                  </a:moveTo>
                  <a:lnTo>
                    <a:pt x="711" y="125"/>
                  </a:lnTo>
                  <a:lnTo>
                    <a:pt x="706" y="127"/>
                  </a:lnTo>
                  <a:lnTo>
                    <a:pt x="701" y="129"/>
                  </a:lnTo>
                  <a:lnTo>
                    <a:pt x="5" y="6"/>
                  </a:lnTo>
                  <a:lnTo>
                    <a:pt x="2"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37" name="Freeform 556">
              <a:extLst>
                <a:ext uri="{FF2B5EF4-FFF2-40B4-BE49-F238E27FC236}">
                  <a16:creationId xmlns:a16="http://schemas.microsoft.com/office/drawing/2014/main" id="{AAFF08D3-A6C5-472E-A855-86E12E3A7BAE}"/>
                </a:ext>
              </a:extLst>
            </p:cNvPr>
            <p:cNvSpPr>
              <a:spLocks/>
            </p:cNvSpPr>
            <p:nvPr/>
          </p:nvSpPr>
          <p:spPr bwMode="auto">
            <a:xfrm>
              <a:off x="3102" y="1917"/>
              <a:ext cx="704" cy="127"/>
            </a:xfrm>
            <a:custGeom>
              <a:avLst/>
              <a:gdLst>
                <a:gd name="T0" fmla="*/ 0 w 704"/>
                <a:gd name="T1" fmla="*/ 0 h 127"/>
                <a:gd name="T2" fmla="*/ 704 w 704"/>
                <a:gd name="T3" fmla="*/ 125 h 127"/>
                <a:gd name="T4" fmla="*/ 697 w 704"/>
                <a:gd name="T5" fmla="*/ 127 h 127"/>
                <a:gd name="T6" fmla="*/ 692 w 704"/>
                <a:gd name="T7" fmla="*/ 127 h 127"/>
                <a:gd name="T8" fmla="*/ 6 w 704"/>
                <a:gd name="T9" fmla="*/ 7 h 127"/>
                <a:gd name="T10" fmla="*/ 3 w 704"/>
                <a:gd name="T11" fmla="*/ 4 h 127"/>
                <a:gd name="T12" fmla="*/ 0 w 704"/>
                <a:gd name="T13" fmla="*/ 0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4" h="127">
                  <a:moveTo>
                    <a:pt x="0" y="0"/>
                  </a:moveTo>
                  <a:lnTo>
                    <a:pt x="704" y="125"/>
                  </a:lnTo>
                  <a:lnTo>
                    <a:pt x="697" y="127"/>
                  </a:lnTo>
                  <a:lnTo>
                    <a:pt x="692" y="127"/>
                  </a:lnTo>
                  <a:lnTo>
                    <a:pt x="6" y="7"/>
                  </a:lnTo>
                  <a:lnTo>
                    <a:pt x="3" y="4"/>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38" name="Freeform 557">
              <a:extLst>
                <a:ext uri="{FF2B5EF4-FFF2-40B4-BE49-F238E27FC236}">
                  <a16:creationId xmlns:a16="http://schemas.microsoft.com/office/drawing/2014/main" id="{9B803DF8-2530-4796-B870-60C029D5DC7C}"/>
                </a:ext>
              </a:extLst>
            </p:cNvPr>
            <p:cNvSpPr>
              <a:spLocks/>
            </p:cNvSpPr>
            <p:nvPr/>
          </p:nvSpPr>
          <p:spPr bwMode="auto">
            <a:xfrm>
              <a:off x="3105" y="1921"/>
              <a:ext cx="696" cy="125"/>
            </a:xfrm>
            <a:custGeom>
              <a:avLst/>
              <a:gdLst>
                <a:gd name="T0" fmla="*/ 0 w 696"/>
                <a:gd name="T1" fmla="*/ 0 h 125"/>
                <a:gd name="T2" fmla="*/ 696 w 696"/>
                <a:gd name="T3" fmla="*/ 123 h 125"/>
                <a:gd name="T4" fmla="*/ 689 w 696"/>
                <a:gd name="T5" fmla="*/ 123 h 125"/>
                <a:gd name="T6" fmla="*/ 684 w 696"/>
                <a:gd name="T7" fmla="*/ 125 h 125"/>
                <a:gd name="T8" fmla="*/ 7 w 696"/>
                <a:gd name="T9" fmla="*/ 5 h 125"/>
                <a:gd name="T10" fmla="*/ 3 w 696"/>
                <a:gd name="T11" fmla="*/ 3 h 125"/>
                <a:gd name="T12" fmla="*/ 0 w 696"/>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125">
                  <a:moveTo>
                    <a:pt x="0" y="0"/>
                  </a:moveTo>
                  <a:lnTo>
                    <a:pt x="696" y="123"/>
                  </a:lnTo>
                  <a:lnTo>
                    <a:pt x="689" y="123"/>
                  </a:lnTo>
                  <a:lnTo>
                    <a:pt x="684" y="125"/>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39" name="Freeform 558">
              <a:extLst>
                <a:ext uri="{FF2B5EF4-FFF2-40B4-BE49-F238E27FC236}">
                  <a16:creationId xmlns:a16="http://schemas.microsoft.com/office/drawing/2014/main" id="{A0498072-8FFF-4FF8-AC50-E2BFC86404FD}"/>
                </a:ext>
              </a:extLst>
            </p:cNvPr>
            <p:cNvSpPr>
              <a:spLocks/>
            </p:cNvSpPr>
            <p:nvPr/>
          </p:nvSpPr>
          <p:spPr bwMode="auto">
            <a:xfrm>
              <a:off x="3108" y="1924"/>
              <a:ext cx="686" cy="123"/>
            </a:xfrm>
            <a:custGeom>
              <a:avLst/>
              <a:gdLst>
                <a:gd name="T0" fmla="*/ 0 w 686"/>
                <a:gd name="T1" fmla="*/ 0 h 123"/>
                <a:gd name="T2" fmla="*/ 686 w 686"/>
                <a:gd name="T3" fmla="*/ 120 h 123"/>
                <a:gd name="T4" fmla="*/ 681 w 686"/>
                <a:gd name="T5" fmla="*/ 122 h 123"/>
                <a:gd name="T6" fmla="*/ 674 w 686"/>
                <a:gd name="T7" fmla="*/ 123 h 123"/>
                <a:gd name="T8" fmla="*/ 7 w 686"/>
                <a:gd name="T9" fmla="*/ 5 h 123"/>
                <a:gd name="T10" fmla="*/ 4 w 686"/>
                <a:gd name="T11" fmla="*/ 2 h 123"/>
                <a:gd name="T12" fmla="*/ 0 w 686"/>
                <a:gd name="T13" fmla="*/ 0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6" h="123">
                  <a:moveTo>
                    <a:pt x="0" y="0"/>
                  </a:moveTo>
                  <a:lnTo>
                    <a:pt x="686" y="120"/>
                  </a:lnTo>
                  <a:lnTo>
                    <a:pt x="681" y="122"/>
                  </a:lnTo>
                  <a:lnTo>
                    <a:pt x="674" y="123"/>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40" name="Freeform 559">
              <a:extLst>
                <a:ext uri="{FF2B5EF4-FFF2-40B4-BE49-F238E27FC236}">
                  <a16:creationId xmlns:a16="http://schemas.microsoft.com/office/drawing/2014/main" id="{35B3F8D8-87B2-4A7F-AC0B-CC134A6C5AA0}"/>
                </a:ext>
              </a:extLst>
            </p:cNvPr>
            <p:cNvSpPr>
              <a:spLocks/>
            </p:cNvSpPr>
            <p:nvPr/>
          </p:nvSpPr>
          <p:spPr bwMode="auto">
            <a:xfrm>
              <a:off x="3112" y="1926"/>
              <a:ext cx="677" cy="121"/>
            </a:xfrm>
            <a:custGeom>
              <a:avLst/>
              <a:gdLst>
                <a:gd name="T0" fmla="*/ 0 w 677"/>
                <a:gd name="T1" fmla="*/ 0 h 121"/>
                <a:gd name="T2" fmla="*/ 677 w 677"/>
                <a:gd name="T3" fmla="*/ 120 h 121"/>
                <a:gd name="T4" fmla="*/ 670 w 677"/>
                <a:gd name="T5" fmla="*/ 121 h 121"/>
                <a:gd name="T6" fmla="*/ 665 w 677"/>
                <a:gd name="T7" fmla="*/ 121 h 121"/>
                <a:gd name="T8" fmla="*/ 6 w 677"/>
                <a:gd name="T9" fmla="*/ 6 h 121"/>
                <a:gd name="T10" fmla="*/ 3 w 677"/>
                <a:gd name="T11" fmla="*/ 3 h 121"/>
                <a:gd name="T12" fmla="*/ 0 w 677"/>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7" h="121">
                  <a:moveTo>
                    <a:pt x="0" y="0"/>
                  </a:moveTo>
                  <a:lnTo>
                    <a:pt x="677" y="120"/>
                  </a:lnTo>
                  <a:lnTo>
                    <a:pt x="670" y="121"/>
                  </a:lnTo>
                  <a:lnTo>
                    <a:pt x="665" y="121"/>
                  </a:lnTo>
                  <a:lnTo>
                    <a:pt x="6" y="6"/>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41" name="Freeform 560">
              <a:extLst>
                <a:ext uri="{FF2B5EF4-FFF2-40B4-BE49-F238E27FC236}">
                  <a16:creationId xmlns:a16="http://schemas.microsoft.com/office/drawing/2014/main" id="{82A63EA0-9A62-404F-96CB-3A263752606F}"/>
                </a:ext>
              </a:extLst>
            </p:cNvPr>
            <p:cNvSpPr>
              <a:spLocks/>
            </p:cNvSpPr>
            <p:nvPr/>
          </p:nvSpPr>
          <p:spPr bwMode="auto">
            <a:xfrm>
              <a:off x="3115" y="1929"/>
              <a:ext cx="667" cy="120"/>
            </a:xfrm>
            <a:custGeom>
              <a:avLst/>
              <a:gdLst>
                <a:gd name="T0" fmla="*/ 0 w 667"/>
                <a:gd name="T1" fmla="*/ 0 h 120"/>
                <a:gd name="T2" fmla="*/ 667 w 667"/>
                <a:gd name="T3" fmla="*/ 118 h 120"/>
                <a:gd name="T4" fmla="*/ 660 w 667"/>
                <a:gd name="T5" fmla="*/ 118 h 120"/>
                <a:gd name="T6" fmla="*/ 655 w 667"/>
                <a:gd name="T7" fmla="*/ 120 h 120"/>
                <a:gd name="T8" fmla="*/ 7 w 667"/>
                <a:gd name="T9" fmla="*/ 5 h 120"/>
                <a:gd name="T10" fmla="*/ 3 w 667"/>
                <a:gd name="T11" fmla="*/ 3 h 120"/>
                <a:gd name="T12" fmla="*/ 0 w 667"/>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7" h="120">
                  <a:moveTo>
                    <a:pt x="0" y="0"/>
                  </a:moveTo>
                  <a:lnTo>
                    <a:pt x="667" y="118"/>
                  </a:lnTo>
                  <a:lnTo>
                    <a:pt x="660" y="118"/>
                  </a:lnTo>
                  <a:lnTo>
                    <a:pt x="655" y="120"/>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42" name="Freeform 561">
              <a:extLst>
                <a:ext uri="{FF2B5EF4-FFF2-40B4-BE49-F238E27FC236}">
                  <a16:creationId xmlns:a16="http://schemas.microsoft.com/office/drawing/2014/main" id="{40734CA4-758B-4737-BA0E-58494BBA9394}"/>
                </a:ext>
              </a:extLst>
            </p:cNvPr>
            <p:cNvSpPr>
              <a:spLocks/>
            </p:cNvSpPr>
            <p:nvPr/>
          </p:nvSpPr>
          <p:spPr bwMode="auto">
            <a:xfrm>
              <a:off x="3118" y="1932"/>
              <a:ext cx="659" cy="119"/>
            </a:xfrm>
            <a:custGeom>
              <a:avLst/>
              <a:gdLst>
                <a:gd name="T0" fmla="*/ 0 w 659"/>
                <a:gd name="T1" fmla="*/ 0 h 119"/>
                <a:gd name="T2" fmla="*/ 659 w 659"/>
                <a:gd name="T3" fmla="*/ 115 h 119"/>
                <a:gd name="T4" fmla="*/ 652 w 659"/>
                <a:gd name="T5" fmla="*/ 117 h 119"/>
                <a:gd name="T6" fmla="*/ 645 w 659"/>
                <a:gd name="T7" fmla="*/ 119 h 119"/>
                <a:gd name="T8" fmla="*/ 7 w 659"/>
                <a:gd name="T9" fmla="*/ 5 h 119"/>
                <a:gd name="T10" fmla="*/ 4 w 659"/>
                <a:gd name="T11" fmla="*/ 2 h 119"/>
                <a:gd name="T12" fmla="*/ 0 w 659"/>
                <a:gd name="T13" fmla="*/ 0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9" h="119">
                  <a:moveTo>
                    <a:pt x="0" y="0"/>
                  </a:moveTo>
                  <a:lnTo>
                    <a:pt x="659" y="115"/>
                  </a:lnTo>
                  <a:lnTo>
                    <a:pt x="652" y="117"/>
                  </a:lnTo>
                  <a:lnTo>
                    <a:pt x="645" y="119"/>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43" name="Freeform 562">
              <a:extLst>
                <a:ext uri="{FF2B5EF4-FFF2-40B4-BE49-F238E27FC236}">
                  <a16:creationId xmlns:a16="http://schemas.microsoft.com/office/drawing/2014/main" id="{5E98D41E-3DEB-41F1-A38F-CD534FFA9660}"/>
                </a:ext>
              </a:extLst>
            </p:cNvPr>
            <p:cNvSpPr>
              <a:spLocks/>
            </p:cNvSpPr>
            <p:nvPr/>
          </p:nvSpPr>
          <p:spPr bwMode="auto">
            <a:xfrm>
              <a:off x="3122" y="1934"/>
              <a:ext cx="648" cy="117"/>
            </a:xfrm>
            <a:custGeom>
              <a:avLst/>
              <a:gdLst>
                <a:gd name="T0" fmla="*/ 0 w 648"/>
                <a:gd name="T1" fmla="*/ 0 h 117"/>
                <a:gd name="T2" fmla="*/ 648 w 648"/>
                <a:gd name="T3" fmla="*/ 115 h 117"/>
                <a:gd name="T4" fmla="*/ 641 w 648"/>
                <a:gd name="T5" fmla="*/ 117 h 117"/>
                <a:gd name="T6" fmla="*/ 633 w 648"/>
                <a:gd name="T7" fmla="*/ 117 h 117"/>
                <a:gd name="T8" fmla="*/ 7 w 648"/>
                <a:gd name="T9" fmla="*/ 7 h 117"/>
                <a:gd name="T10" fmla="*/ 3 w 648"/>
                <a:gd name="T11" fmla="*/ 3 h 117"/>
                <a:gd name="T12" fmla="*/ 0 w 648"/>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8" h="117">
                  <a:moveTo>
                    <a:pt x="0" y="0"/>
                  </a:moveTo>
                  <a:lnTo>
                    <a:pt x="648" y="115"/>
                  </a:lnTo>
                  <a:lnTo>
                    <a:pt x="641" y="117"/>
                  </a:lnTo>
                  <a:lnTo>
                    <a:pt x="633" y="117"/>
                  </a:lnTo>
                  <a:lnTo>
                    <a:pt x="7" y="7"/>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44" name="Freeform 563">
              <a:extLst>
                <a:ext uri="{FF2B5EF4-FFF2-40B4-BE49-F238E27FC236}">
                  <a16:creationId xmlns:a16="http://schemas.microsoft.com/office/drawing/2014/main" id="{0ED02A45-6744-4BC8-9412-606D5BB79BC6}"/>
                </a:ext>
              </a:extLst>
            </p:cNvPr>
            <p:cNvSpPr>
              <a:spLocks/>
            </p:cNvSpPr>
            <p:nvPr/>
          </p:nvSpPr>
          <p:spPr bwMode="auto">
            <a:xfrm>
              <a:off x="3125" y="1937"/>
              <a:ext cx="638" cy="115"/>
            </a:xfrm>
            <a:custGeom>
              <a:avLst/>
              <a:gdLst>
                <a:gd name="T0" fmla="*/ 0 w 638"/>
                <a:gd name="T1" fmla="*/ 0 h 115"/>
                <a:gd name="T2" fmla="*/ 638 w 638"/>
                <a:gd name="T3" fmla="*/ 114 h 115"/>
                <a:gd name="T4" fmla="*/ 630 w 638"/>
                <a:gd name="T5" fmla="*/ 114 h 115"/>
                <a:gd name="T6" fmla="*/ 623 w 638"/>
                <a:gd name="T7" fmla="*/ 115 h 115"/>
                <a:gd name="T8" fmla="*/ 7 w 638"/>
                <a:gd name="T9" fmla="*/ 5 h 115"/>
                <a:gd name="T10" fmla="*/ 4 w 638"/>
                <a:gd name="T11" fmla="*/ 4 h 115"/>
                <a:gd name="T12" fmla="*/ 0 w 638"/>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8" h="115">
                  <a:moveTo>
                    <a:pt x="0" y="0"/>
                  </a:moveTo>
                  <a:lnTo>
                    <a:pt x="638" y="114"/>
                  </a:lnTo>
                  <a:lnTo>
                    <a:pt x="630" y="114"/>
                  </a:lnTo>
                  <a:lnTo>
                    <a:pt x="623" y="115"/>
                  </a:lnTo>
                  <a:lnTo>
                    <a:pt x="7" y="5"/>
                  </a:lnTo>
                  <a:lnTo>
                    <a:pt x="4" y="4"/>
                  </a:lnTo>
                  <a:lnTo>
                    <a:pt x="0" y="0"/>
                  </a:lnTo>
                  <a:close/>
                </a:path>
              </a:pathLst>
            </a:custGeom>
            <a:solidFill>
              <a:srgbClr val="EB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45" name="Freeform 564">
              <a:extLst>
                <a:ext uri="{FF2B5EF4-FFF2-40B4-BE49-F238E27FC236}">
                  <a16:creationId xmlns:a16="http://schemas.microsoft.com/office/drawing/2014/main" id="{98E86494-B03C-493D-B151-5871480AFBB0}"/>
                </a:ext>
              </a:extLst>
            </p:cNvPr>
            <p:cNvSpPr>
              <a:spLocks/>
            </p:cNvSpPr>
            <p:nvPr/>
          </p:nvSpPr>
          <p:spPr bwMode="auto">
            <a:xfrm>
              <a:off x="3129" y="1941"/>
              <a:ext cx="626" cy="111"/>
            </a:xfrm>
            <a:custGeom>
              <a:avLst/>
              <a:gdLst>
                <a:gd name="T0" fmla="*/ 0 w 626"/>
                <a:gd name="T1" fmla="*/ 0 h 111"/>
                <a:gd name="T2" fmla="*/ 626 w 626"/>
                <a:gd name="T3" fmla="*/ 110 h 111"/>
                <a:gd name="T4" fmla="*/ 619 w 626"/>
                <a:gd name="T5" fmla="*/ 111 h 111"/>
                <a:gd name="T6" fmla="*/ 611 w 626"/>
                <a:gd name="T7" fmla="*/ 111 h 111"/>
                <a:gd name="T8" fmla="*/ 6 w 626"/>
                <a:gd name="T9" fmla="*/ 5 h 111"/>
                <a:gd name="T10" fmla="*/ 3 w 626"/>
                <a:gd name="T11" fmla="*/ 1 h 111"/>
                <a:gd name="T12" fmla="*/ 0 w 626"/>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6" h="111">
                  <a:moveTo>
                    <a:pt x="0" y="0"/>
                  </a:moveTo>
                  <a:lnTo>
                    <a:pt x="626" y="110"/>
                  </a:lnTo>
                  <a:lnTo>
                    <a:pt x="619" y="111"/>
                  </a:lnTo>
                  <a:lnTo>
                    <a:pt x="611" y="111"/>
                  </a:lnTo>
                  <a:lnTo>
                    <a:pt x="6" y="5"/>
                  </a:lnTo>
                  <a:lnTo>
                    <a:pt x="3" y="1"/>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46" name="Freeform 565">
              <a:extLst>
                <a:ext uri="{FF2B5EF4-FFF2-40B4-BE49-F238E27FC236}">
                  <a16:creationId xmlns:a16="http://schemas.microsoft.com/office/drawing/2014/main" id="{4313B044-D794-4786-A043-0141327682D5}"/>
                </a:ext>
              </a:extLst>
            </p:cNvPr>
            <p:cNvSpPr>
              <a:spLocks/>
            </p:cNvSpPr>
            <p:nvPr/>
          </p:nvSpPr>
          <p:spPr bwMode="auto">
            <a:xfrm>
              <a:off x="3132" y="1942"/>
              <a:ext cx="616" cy="112"/>
            </a:xfrm>
            <a:custGeom>
              <a:avLst/>
              <a:gdLst>
                <a:gd name="T0" fmla="*/ 0 w 616"/>
                <a:gd name="T1" fmla="*/ 0 h 112"/>
                <a:gd name="T2" fmla="*/ 616 w 616"/>
                <a:gd name="T3" fmla="*/ 110 h 112"/>
                <a:gd name="T4" fmla="*/ 608 w 616"/>
                <a:gd name="T5" fmla="*/ 110 h 112"/>
                <a:gd name="T6" fmla="*/ 599 w 616"/>
                <a:gd name="T7" fmla="*/ 112 h 112"/>
                <a:gd name="T8" fmla="*/ 7 w 616"/>
                <a:gd name="T9" fmla="*/ 7 h 112"/>
                <a:gd name="T10" fmla="*/ 3 w 616"/>
                <a:gd name="T11" fmla="*/ 4 h 112"/>
                <a:gd name="T12" fmla="*/ 0 w 616"/>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6" h="112">
                  <a:moveTo>
                    <a:pt x="0" y="0"/>
                  </a:moveTo>
                  <a:lnTo>
                    <a:pt x="616" y="110"/>
                  </a:lnTo>
                  <a:lnTo>
                    <a:pt x="608" y="110"/>
                  </a:lnTo>
                  <a:lnTo>
                    <a:pt x="599" y="112"/>
                  </a:lnTo>
                  <a:lnTo>
                    <a:pt x="7" y="7"/>
                  </a:lnTo>
                  <a:lnTo>
                    <a:pt x="3" y="4"/>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47" name="Freeform 566">
              <a:extLst>
                <a:ext uri="{FF2B5EF4-FFF2-40B4-BE49-F238E27FC236}">
                  <a16:creationId xmlns:a16="http://schemas.microsoft.com/office/drawing/2014/main" id="{575E0F23-BDA5-438C-B5C0-9A8CA8539097}"/>
                </a:ext>
              </a:extLst>
            </p:cNvPr>
            <p:cNvSpPr>
              <a:spLocks/>
            </p:cNvSpPr>
            <p:nvPr/>
          </p:nvSpPr>
          <p:spPr bwMode="auto">
            <a:xfrm>
              <a:off x="3135" y="1946"/>
              <a:ext cx="605" cy="108"/>
            </a:xfrm>
            <a:custGeom>
              <a:avLst/>
              <a:gdLst>
                <a:gd name="T0" fmla="*/ 0 w 605"/>
                <a:gd name="T1" fmla="*/ 0 h 108"/>
                <a:gd name="T2" fmla="*/ 605 w 605"/>
                <a:gd name="T3" fmla="*/ 106 h 108"/>
                <a:gd name="T4" fmla="*/ 596 w 605"/>
                <a:gd name="T5" fmla="*/ 108 h 108"/>
                <a:gd name="T6" fmla="*/ 588 w 605"/>
                <a:gd name="T7" fmla="*/ 108 h 108"/>
                <a:gd name="T8" fmla="*/ 7 w 605"/>
                <a:gd name="T9" fmla="*/ 5 h 108"/>
                <a:gd name="T10" fmla="*/ 4 w 605"/>
                <a:gd name="T11" fmla="*/ 3 h 108"/>
                <a:gd name="T12" fmla="*/ 0 w 605"/>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08">
                  <a:moveTo>
                    <a:pt x="0" y="0"/>
                  </a:moveTo>
                  <a:lnTo>
                    <a:pt x="605" y="106"/>
                  </a:lnTo>
                  <a:lnTo>
                    <a:pt x="596" y="108"/>
                  </a:lnTo>
                  <a:lnTo>
                    <a:pt x="588" y="108"/>
                  </a:lnTo>
                  <a:lnTo>
                    <a:pt x="7" y="5"/>
                  </a:lnTo>
                  <a:lnTo>
                    <a:pt x="4"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48" name="Freeform 567">
              <a:extLst>
                <a:ext uri="{FF2B5EF4-FFF2-40B4-BE49-F238E27FC236}">
                  <a16:creationId xmlns:a16="http://schemas.microsoft.com/office/drawing/2014/main" id="{A311EB14-7874-44EA-BB63-DF6ED6195639}"/>
                </a:ext>
              </a:extLst>
            </p:cNvPr>
            <p:cNvSpPr>
              <a:spLocks/>
            </p:cNvSpPr>
            <p:nvPr/>
          </p:nvSpPr>
          <p:spPr bwMode="auto">
            <a:xfrm>
              <a:off x="3139" y="1949"/>
              <a:ext cx="592" cy="105"/>
            </a:xfrm>
            <a:custGeom>
              <a:avLst/>
              <a:gdLst>
                <a:gd name="T0" fmla="*/ 0 w 592"/>
                <a:gd name="T1" fmla="*/ 0 h 105"/>
                <a:gd name="T2" fmla="*/ 592 w 592"/>
                <a:gd name="T3" fmla="*/ 105 h 105"/>
                <a:gd name="T4" fmla="*/ 582 w 592"/>
                <a:gd name="T5" fmla="*/ 105 h 105"/>
                <a:gd name="T6" fmla="*/ 574 w 592"/>
                <a:gd name="T7" fmla="*/ 105 h 105"/>
                <a:gd name="T8" fmla="*/ 6 w 592"/>
                <a:gd name="T9" fmla="*/ 5 h 105"/>
                <a:gd name="T10" fmla="*/ 3 w 592"/>
                <a:gd name="T11" fmla="*/ 2 h 105"/>
                <a:gd name="T12" fmla="*/ 0 w 592"/>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2" h="105">
                  <a:moveTo>
                    <a:pt x="0" y="0"/>
                  </a:moveTo>
                  <a:lnTo>
                    <a:pt x="592" y="105"/>
                  </a:lnTo>
                  <a:lnTo>
                    <a:pt x="582" y="105"/>
                  </a:lnTo>
                  <a:lnTo>
                    <a:pt x="574" y="105"/>
                  </a:lnTo>
                  <a:lnTo>
                    <a:pt x="6" y="5"/>
                  </a:lnTo>
                  <a:lnTo>
                    <a:pt x="3" y="2"/>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49" name="Freeform 568">
              <a:extLst>
                <a:ext uri="{FF2B5EF4-FFF2-40B4-BE49-F238E27FC236}">
                  <a16:creationId xmlns:a16="http://schemas.microsoft.com/office/drawing/2014/main" id="{7B955C2C-18E4-4DE2-A2CF-38E884ED9B4E}"/>
                </a:ext>
              </a:extLst>
            </p:cNvPr>
            <p:cNvSpPr>
              <a:spLocks/>
            </p:cNvSpPr>
            <p:nvPr/>
          </p:nvSpPr>
          <p:spPr bwMode="auto">
            <a:xfrm>
              <a:off x="3142" y="1951"/>
              <a:ext cx="581" cy="103"/>
            </a:xfrm>
            <a:custGeom>
              <a:avLst/>
              <a:gdLst>
                <a:gd name="T0" fmla="*/ 0 w 581"/>
                <a:gd name="T1" fmla="*/ 0 h 103"/>
                <a:gd name="T2" fmla="*/ 581 w 581"/>
                <a:gd name="T3" fmla="*/ 103 h 103"/>
                <a:gd name="T4" fmla="*/ 571 w 581"/>
                <a:gd name="T5" fmla="*/ 103 h 103"/>
                <a:gd name="T6" fmla="*/ 559 w 581"/>
                <a:gd name="T7" fmla="*/ 103 h 103"/>
                <a:gd name="T8" fmla="*/ 7 w 581"/>
                <a:gd name="T9" fmla="*/ 7 h 103"/>
                <a:gd name="T10" fmla="*/ 3 w 581"/>
                <a:gd name="T11" fmla="*/ 3 h 103"/>
                <a:gd name="T12" fmla="*/ 0 w 581"/>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1" h="103">
                  <a:moveTo>
                    <a:pt x="0" y="0"/>
                  </a:moveTo>
                  <a:lnTo>
                    <a:pt x="581" y="103"/>
                  </a:lnTo>
                  <a:lnTo>
                    <a:pt x="571" y="103"/>
                  </a:lnTo>
                  <a:lnTo>
                    <a:pt x="559" y="103"/>
                  </a:lnTo>
                  <a:lnTo>
                    <a:pt x="7" y="7"/>
                  </a:lnTo>
                  <a:lnTo>
                    <a:pt x="3"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50" name="Freeform 569">
              <a:extLst>
                <a:ext uri="{FF2B5EF4-FFF2-40B4-BE49-F238E27FC236}">
                  <a16:creationId xmlns:a16="http://schemas.microsoft.com/office/drawing/2014/main" id="{96E6F2B2-917A-4498-B91E-C6EBA68D83D2}"/>
                </a:ext>
              </a:extLst>
            </p:cNvPr>
            <p:cNvSpPr>
              <a:spLocks/>
            </p:cNvSpPr>
            <p:nvPr/>
          </p:nvSpPr>
          <p:spPr bwMode="auto">
            <a:xfrm>
              <a:off x="3145" y="1954"/>
              <a:ext cx="568" cy="100"/>
            </a:xfrm>
            <a:custGeom>
              <a:avLst/>
              <a:gdLst>
                <a:gd name="T0" fmla="*/ 0 w 568"/>
                <a:gd name="T1" fmla="*/ 0 h 100"/>
                <a:gd name="T2" fmla="*/ 568 w 568"/>
                <a:gd name="T3" fmla="*/ 100 h 100"/>
                <a:gd name="T4" fmla="*/ 556 w 568"/>
                <a:gd name="T5" fmla="*/ 100 h 100"/>
                <a:gd name="T6" fmla="*/ 544 w 568"/>
                <a:gd name="T7" fmla="*/ 100 h 100"/>
                <a:gd name="T8" fmla="*/ 7 w 568"/>
                <a:gd name="T9" fmla="*/ 5 h 100"/>
                <a:gd name="T10" fmla="*/ 7 w 568"/>
                <a:gd name="T11" fmla="*/ 5 h 100"/>
                <a:gd name="T12" fmla="*/ 7 w 568"/>
                <a:gd name="T13" fmla="*/ 5 h 100"/>
                <a:gd name="T14" fmla="*/ 4 w 568"/>
                <a:gd name="T15" fmla="*/ 2 h 100"/>
                <a:gd name="T16" fmla="*/ 0 w 56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8" h="100">
                  <a:moveTo>
                    <a:pt x="0" y="0"/>
                  </a:moveTo>
                  <a:lnTo>
                    <a:pt x="568" y="100"/>
                  </a:lnTo>
                  <a:lnTo>
                    <a:pt x="556" y="100"/>
                  </a:lnTo>
                  <a:lnTo>
                    <a:pt x="544" y="100"/>
                  </a:lnTo>
                  <a:lnTo>
                    <a:pt x="7" y="5"/>
                  </a:lnTo>
                  <a:lnTo>
                    <a:pt x="4" y="2"/>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51" name="Freeform 570">
              <a:extLst>
                <a:ext uri="{FF2B5EF4-FFF2-40B4-BE49-F238E27FC236}">
                  <a16:creationId xmlns:a16="http://schemas.microsoft.com/office/drawing/2014/main" id="{0DFA5FE7-6FE5-4BF6-BC9E-4408B6C1A6D2}"/>
                </a:ext>
              </a:extLst>
            </p:cNvPr>
            <p:cNvSpPr>
              <a:spLocks/>
            </p:cNvSpPr>
            <p:nvPr/>
          </p:nvSpPr>
          <p:spPr bwMode="auto">
            <a:xfrm>
              <a:off x="3149" y="1958"/>
              <a:ext cx="552" cy="96"/>
            </a:xfrm>
            <a:custGeom>
              <a:avLst/>
              <a:gdLst>
                <a:gd name="T0" fmla="*/ 0 w 552"/>
                <a:gd name="T1" fmla="*/ 0 h 96"/>
                <a:gd name="T2" fmla="*/ 552 w 552"/>
                <a:gd name="T3" fmla="*/ 96 h 96"/>
                <a:gd name="T4" fmla="*/ 540 w 552"/>
                <a:gd name="T5" fmla="*/ 96 h 96"/>
                <a:gd name="T6" fmla="*/ 528 w 552"/>
                <a:gd name="T7" fmla="*/ 96 h 96"/>
                <a:gd name="T8" fmla="*/ 7 w 552"/>
                <a:gd name="T9" fmla="*/ 5 h 96"/>
                <a:gd name="T10" fmla="*/ 5 w 552"/>
                <a:gd name="T11" fmla="*/ 3 h 96"/>
                <a:gd name="T12" fmla="*/ 3 w 552"/>
                <a:gd name="T13" fmla="*/ 1 h 96"/>
                <a:gd name="T14" fmla="*/ 2 w 552"/>
                <a:gd name="T15" fmla="*/ 0 h 96"/>
                <a:gd name="T16" fmla="*/ 0 w 552"/>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96">
                  <a:moveTo>
                    <a:pt x="0" y="0"/>
                  </a:moveTo>
                  <a:lnTo>
                    <a:pt x="552" y="96"/>
                  </a:lnTo>
                  <a:lnTo>
                    <a:pt x="540" y="96"/>
                  </a:lnTo>
                  <a:lnTo>
                    <a:pt x="528" y="96"/>
                  </a:lnTo>
                  <a:lnTo>
                    <a:pt x="7" y="5"/>
                  </a:lnTo>
                  <a:lnTo>
                    <a:pt x="5" y="3"/>
                  </a:lnTo>
                  <a:lnTo>
                    <a:pt x="3" y="1"/>
                  </a:lnTo>
                  <a:lnTo>
                    <a:pt x="2" y="0"/>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52" name="Freeform 571">
              <a:extLst>
                <a:ext uri="{FF2B5EF4-FFF2-40B4-BE49-F238E27FC236}">
                  <a16:creationId xmlns:a16="http://schemas.microsoft.com/office/drawing/2014/main" id="{8E787352-7DC5-4F9B-A1A4-3A6FECC8FF3D}"/>
                </a:ext>
              </a:extLst>
            </p:cNvPr>
            <p:cNvSpPr>
              <a:spLocks/>
            </p:cNvSpPr>
            <p:nvPr/>
          </p:nvSpPr>
          <p:spPr bwMode="auto">
            <a:xfrm>
              <a:off x="3152" y="1959"/>
              <a:ext cx="537" cy="95"/>
            </a:xfrm>
            <a:custGeom>
              <a:avLst/>
              <a:gdLst>
                <a:gd name="T0" fmla="*/ 0 w 537"/>
                <a:gd name="T1" fmla="*/ 0 h 95"/>
                <a:gd name="T2" fmla="*/ 537 w 537"/>
                <a:gd name="T3" fmla="*/ 95 h 95"/>
                <a:gd name="T4" fmla="*/ 524 w 537"/>
                <a:gd name="T5" fmla="*/ 95 h 95"/>
                <a:gd name="T6" fmla="*/ 510 w 537"/>
                <a:gd name="T7" fmla="*/ 95 h 95"/>
                <a:gd name="T8" fmla="*/ 7 w 537"/>
                <a:gd name="T9" fmla="*/ 7 h 95"/>
                <a:gd name="T10" fmla="*/ 4 w 537"/>
                <a:gd name="T11" fmla="*/ 4 h 95"/>
                <a:gd name="T12" fmla="*/ 0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0" y="0"/>
                  </a:moveTo>
                  <a:lnTo>
                    <a:pt x="537" y="95"/>
                  </a:lnTo>
                  <a:lnTo>
                    <a:pt x="524" y="95"/>
                  </a:lnTo>
                  <a:lnTo>
                    <a:pt x="510" y="95"/>
                  </a:lnTo>
                  <a:lnTo>
                    <a:pt x="7" y="7"/>
                  </a:lnTo>
                  <a:lnTo>
                    <a:pt x="4"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53" name="Freeform 572">
              <a:extLst>
                <a:ext uri="{FF2B5EF4-FFF2-40B4-BE49-F238E27FC236}">
                  <a16:creationId xmlns:a16="http://schemas.microsoft.com/office/drawing/2014/main" id="{2372E6E5-F5B7-4577-B4C5-FED06E9A2892}"/>
                </a:ext>
              </a:extLst>
            </p:cNvPr>
            <p:cNvSpPr>
              <a:spLocks/>
            </p:cNvSpPr>
            <p:nvPr/>
          </p:nvSpPr>
          <p:spPr bwMode="auto">
            <a:xfrm>
              <a:off x="3156" y="1963"/>
              <a:ext cx="521" cy="91"/>
            </a:xfrm>
            <a:custGeom>
              <a:avLst/>
              <a:gdLst>
                <a:gd name="T0" fmla="*/ 0 w 521"/>
                <a:gd name="T1" fmla="*/ 0 h 91"/>
                <a:gd name="T2" fmla="*/ 521 w 521"/>
                <a:gd name="T3" fmla="*/ 91 h 91"/>
                <a:gd name="T4" fmla="*/ 508 w 521"/>
                <a:gd name="T5" fmla="*/ 91 h 91"/>
                <a:gd name="T6" fmla="*/ 496 w 521"/>
                <a:gd name="T7" fmla="*/ 91 h 91"/>
                <a:gd name="T8" fmla="*/ 449 w 521"/>
                <a:gd name="T9" fmla="*/ 83 h 91"/>
                <a:gd name="T10" fmla="*/ 8 w 521"/>
                <a:gd name="T11" fmla="*/ 7 h 91"/>
                <a:gd name="T12" fmla="*/ 5 w 521"/>
                <a:gd name="T13" fmla="*/ 3 h 91"/>
                <a:gd name="T14" fmla="*/ 0 w 52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 h="91">
                  <a:moveTo>
                    <a:pt x="0" y="0"/>
                  </a:moveTo>
                  <a:lnTo>
                    <a:pt x="521" y="91"/>
                  </a:lnTo>
                  <a:lnTo>
                    <a:pt x="508" y="91"/>
                  </a:lnTo>
                  <a:lnTo>
                    <a:pt x="496" y="91"/>
                  </a:lnTo>
                  <a:lnTo>
                    <a:pt x="449" y="83"/>
                  </a:lnTo>
                  <a:lnTo>
                    <a:pt x="8" y="7"/>
                  </a:lnTo>
                  <a:lnTo>
                    <a:pt x="5"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54" name="Freeform 573">
              <a:extLst>
                <a:ext uri="{FF2B5EF4-FFF2-40B4-BE49-F238E27FC236}">
                  <a16:creationId xmlns:a16="http://schemas.microsoft.com/office/drawing/2014/main" id="{C120A52B-1F57-4F36-9041-BBD704327FDD}"/>
                </a:ext>
              </a:extLst>
            </p:cNvPr>
            <p:cNvSpPr>
              <a:spLocks/>
            </p:cNvSpPr>
            <p:nvPr/>
          </p:nvSpPr>
          <p:spPr bwMode="auto">
            <a:xfrm>
              <a:off x="3159" y="1966"/>
              <a:ext cx="503" cy="88"/>
            </a:xfrm>
            <a:custGeom>
              <a:avLst/>
              <a:gdLst>
                <a:gd name="T0" fmla="*/ 0 w 503"/>
                <a:gd name="T1" fmla="*/ 0 h 88"/>
                <a:gd name="T2" fmla="*/ 503 w 503"/>
                <a:gd name="T3" fmla="*/ 88 h 88"/>
                <a:gd name="T4" fmla="*/ 498 w 503"/>
                <a:gd name="T5" fmla="*/ 88 h 88"/>
                <a:gd name="T6" fmla="*/ 493 w 503"/>
                <a:gd name="T7" fmla="*/ 88 h 88"/>
                <a:gd name="T8" fmla="*/ 304 w 503"/>
                <a:gd name="T9" fmla="*/ 58 h 88"/>
                <a:gd name="T10" fmla="*/ 12 w 503"/>
                <a:gd name="T11" fmla="*/ 7 h 88"/>
                <a:gd name="T12" fmla="*/ 7 w 503"/>
                <a:gd name="T13" fmla="*/ 4 h 88"/>
                <a:gd name="T14" fmla="*/ 0 w 503"/>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3" h="88">
                  <a:moveTo>
                    <a:pt x="0" y="0"/>
                  </a:moveTo>
                  <a:lnTo>
                    <a:pt x="503" y="88"/>
                  </a:lnTo>
                  <a:lnTo>
                    <a:pt x="498" y="88"/>
                  </a:lnTo>
                  <a:lnTo>
                    <a:pt x="493" y="88"/>
                  </a:lnTo>
                  <a:lnTo>
                    <a:pt x="304" y="58"/>
                  </a:lnTo>
                  <a:lnTo>
                    <a:pt x="12" y="7"/>
                  </a:lnTo>
                  <a:lnTo>
                    <a:pt x="7"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55" name="Freeform 574">
              <a:extLst>
                <a:ext uri="{FF2B5EF4-FFF2-40B4-BE49-F238E27FC236}">
                  <a16:creationId xmlns:a16="http://schemas.microsoft.com/office/drawing/2014/main" id="{1055B4C1-56BB-4A2D-A135-D37A04847CBC}"/>
                </a:ext>
              </a:extLst>
            </p:cNvPr>
            <p:cNvSpPr>
              <a:spLocks/>
            </p:cNvSpPr>
            <p:nvPr/>
          </p:nvSpPr>
          <p:spPr bwMode="auto">
            <a:xfrm>
              <a:off x="3164" y="1970"/>
              <a:ext cx="441" cy="76"/>
            </a:xfrm>
            <a:custGeom>
              <a:avLst/>
              <a:gdLst>
                <a:gd name="T0" fmla="*/ 0 w 441"/>
                <a:gd name="T1" fmla="*/ 0 h 76"/>
                <a:gd name="T2" fmla="*/ 441 w 441"/>
                <a:gd name="T3" fmla="*/ 76 h 76"/>
                <a:gd name="T4" fmla="*/ 159 w 441"/>
                <a:gd name="T5" fmla="*/ 32 h 76"/>
                <a:gd name="T6" fmla="*/ 19 w 441"/>
                <a:gd name="T7" fmla="*/ 6 h 76"/>
                <a:gd name="T8" fmla="*/ 9 w 441"/>
                <a:gd name="T9" fmla="*/ 3 h 76"/>
                <a:gd name="T10" fmla="*/ 0 w 441"/>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1" h="76">
                  <a:moveTo>
                    <a:pt x="0" y="0"/>
                  </a:moveTo>
                  <a:lnTo>
                    <a:pt x="441" y="76"/>
                  </a:lnTo>
                  <a:lnTo>
                    <a:pt x="159" y="32"/>
                  </a:lnTo>
                  <a:lnTo>
                    <a:pt x="19" y="6"/>
                  </a:lnTo>
                  <a:lnTo>
                    <a:pt x="9"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56" name="Freeform 575">
              <a:extLst>
                <a:ext uri="{FF2B5EF4-FFF2-40B4-BE49-F238E27FC236}">
                  <a16:creationId xmlns:a16="http://schemas.microsoft.com/office/drawing/2014/main" id="{42E9AFFF-422D-444C-A30E-7DEED523E9ED}"/>
                </a:ext>
              </a:extLst>
            </p:cNvPr>
            <p:cNvSpPr>
              <a:spLocks/>
            </p:cNvSpPr>
            <p:nvPr/>
          </p:nvSpPr>
          <p:spPr bwMode="auto">
            <a:xfrm>
              <a:off x="3171" y="1973"/>
              <a:ext cx="292" cy="51"/>
            </a:xfrm>
            <a:custGeom>
              <a:avLst/>
              <a:gdLst>
                <a:gd name="T0" fmla="*/ 0 w 292"/>
                <a:gd name="T1" fmla="*/ 0 h 51"/>
                <a:gd name="T2" fmla="*/ 292 w 292"/>
                <a:gd name="T3" fmla="*/ 51 h 51"/>
                <a:gd name="T4" fmla="*/ 35 w 292"/>
                <a:gd name="T5" fmla="*/ 10 h 51"/>
                <a:gd name="T6" fmla="*/ 17 w 292"/>
                <a:gd name="T7" fmla="*/ 5 h 51"/>
                <a:gd name="T8" fmla="*/ 0 w 292"/>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51">
                  <a:moveTo>
                    <a:pt x="0" y="0"/>
                  </a:moveTo>
                  <a:lnTo>
                    <a:pt x="292" y="51"/>
                  </a:lnTo>
                  <a:lnTo>
                    <a:pt x="35" y="10"/>
                  </a:lnTo>
                  <a:lnTo>
                    <a:pt x="17" y="5"/>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57" name="Freeform 576">
              <a:extLst>
                <a:ext uri="{FF2B5EF4-FFF2-40B4-BE49-F238E27FC236}">
                  <a16:creationId xmlns:a16="http://schemas.microsoft.com/office/drawing/2014/main" id="{881D57CC-5B1B-4DAB-876B-4E6411077267}"/>
                </a:ext>
              </a:extLst>
            </p:cNvPr>
            <p:cNvSpPr>
              <a:spLocks/>
            </p:cNvSpPr>
            <p:nvPr/>
          </p:nvSpPr>
          <p:spPr bwMode="auto">
            <a:xfrm>
              <a:off x="3183" y="1976"/>
              <a:ext cx="140" cy="26"/>
            </a:xfrm>
            <a:custGeom>
              <a:avLst/>
              <a:gdLst>
                <a:gd name="T0" fmla="*/ 0 w 140"/>
                <a:gd name="T1" fmla="*/ 0 h 26"/>
                <a:gd name="T2" fmla="*/ 140 w 140"/>
                <a:gd name="T3" fmla="*/ 26 h 26"/>
                <a:gd name="T4" fmla="*/ 23 w 140"/>
                <a:gd name="T5" fmla="*/ 7 h 26"/>
                <a:gd name="T6" fmla="*/ 11 w 140"/>
                <a:gd name="T7" fmla="*/ 4 h 26"/>
                <a:gd name="T8" fmla="*/ 0 w 140"/>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26">
                  <a:moveTo>
                    <a:pt x="0" y="0"/>
                  </a:moveTo>
                  <a:lnTo>
                    <a:pt x="140" y="26"/>
                  </a:lnTo>
                  <a:lnTo>
                    <a:pt x="23" y="7"/>
                  </a:lnTo>
                  <a:lnTo>
                    <a:pt x="11" y="4"/>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58" name="Freeform 577">
              <a:extLst>
                <a:ext uri="{FF2B5EF4-FFF2-40B4-BE49-F238E27FC236}">
                  <a16:creationId xmlns:a16="http://schemas.microsoft.com/office/drawing/2014/main" id="{5A9B5746-35D5-4960-B2EB-313C3EC5448B}"/>
                </a:ext>
              </a:extLst>
            </p:cNvPr>
            <p:cNvSpPr>
              <a:spLocks/>
            </p:cNvSpPr>
            <p:nvPr/>
          </p:nvSpPr>
          <p:spPr bwMode="auto">
            <a:xfrm>
              <a:off x="2911" y="1682"/>
              <a:ext cx="1048" cy="372"/>
            </a:xfrm>
            <a:custGeom>
              <a:avLst/>
              <a:gdLst>
                <a:gd name="T0" fmla="*/ 5 w 1048"/>
                <a:gd name="T1" fmla="*/ 2 h 372"/>
                <a:gd name="T2" fmla="*/ 1 w 1048"/>
                <a:gd name="T3" fmla="*/ 10 h 372"/>
                <a:gd name="T4" fmla="*/ 0 w 1048"/>
                <a:gd name="T5" fmla="*/ 21 h 372"/>
                <a:gd name="T6" fmla="*/ 1 w 1048"/>
                <a:gd name="T7" fmla="*/ 29 h 372"/>
                <a:gd name="T8" fmla="*/ 5 w 1048"/>
                <a:gd name="T9" fmla="*/ 37 h 372"/>
                <a:gd name="T10" fmla="*/ 30 w 1048"/>
                <a:gd name="T11" fmla="*/ 70 h 372"/>
                <a:gd name="T12" fmla="*/ 56 w 1048"/>
                <a:gd name="T13" fmla="*/ 102 h 372"/>
                <a:gd name="T14" fmla="*/ 84 w 1048"/>
                <a:gd name="T15" fmla="*/ 132 h 372"/>
                <a:gd name="T16" fmla="*/ 113 w 1048"/>
                <a:gd name="T17" fmla="*/ 162 h 372"/>
                <a:gd name="T18" fmla="*/ 143 w 1048"/>
                <a:gd name="T19" fmla="*/ 193 h 372"/>
                <a:gd name="T20" fmla="*/ 174 w 1048"/>
                <a:gd name="T21" fmla="*/ 222 h 372"/>
                <a:gd name="T22" fmla="*/ 207 w 1048"/>
                <a:gd name="T23" fmla="*/ 249 h 372"/>
                <a:gd name="T24" fmla="*/ 241 w 1048"/>
                <a:gd name="T25" fmla="*/ 277 h 372"/>
                <a:gd name="T26" fmla="*/ 251 w 1048"/>
                <a:gd name="T27" fmla="*/ 286 h 372"/>
                <a:gd name="T28" fmla="*/ 265 w 1048"/>
                <a:gd name="T29" fmla="*/ 293 h 372"/>
                <a:gd name="T30" fmla="*/ 280 w 1048"/>
                <a:gd name="T31" fmla="*/ 296 h 372"/>
                <a:gd name="T32" fmla="*/ 295 w 1048"/>
                <a:gd name="T33" fmla="*/ 301 h 372"/>
                <a:gd name="T34" fmla="*/ 741 w 1048"/>
                <a:gd name="T35" fmla="*/ 372 h 372"/>
                <a:gd name="T36" fmla="*/ 770 w 1048"/>
                <a:gd name="T37" fmla="*/ 372 h 372"/>
                <a:gd name="T38" fmla="*/ 795 w 1048"/>
                <a:gd name="T39" fmla="*/ 372 h 372"/>
                <a:gd name="T40" fmla="*/ 822 w 1048"/>
                <a:gd name="T41" fmla="*/ 370 h 372"/>
                <a:gd name="T42" fmla="*/ 846 w 1048"/>
                <a:gd name="T43" fmla="*/ 369 h 372"/>
                <a:gd name="T44" fmla="*/ 869 w 1048"/>
                <a:gd name="T45" fmla="*/ 365 h 372"/>
                <a:gd name="T46" fmla="*/ 891 w 1048"/>
                <a:gd name="T47" fmla="*/ 360 h 372"/>
                <a:gd name="T48" fmla="*/ 913 w 1048"/>
                <a:gd name="T49" fmla="*/ 355 h 372"/>
                <a:gd name="T50" fmla="*/ 932 w 1048"/>
                <a:gd name="T51" fmla="*/ 348 h 372"/>
                <a:gd name="T52" fmla="*/ 950 w 1048"/>
                <a:gd name="T53" fmla="*/ 340 h 372"/>
                <a:gd name="T54" fmla="*/ 969 w 1048"/>
                <a:gd name="T55" fmla="*/ 331 h 372"/>
                <a:gd name="T56" fmla="*/ 984 w 1048"/>
                <a:gd name="T57" fmla="*/ 321 h 372"/>
                <a:gd name="T58" fmla="*/ 999 w 1048"/>
                <a:gd name="T59" fmla="*/ 311 h 372"/>
                <a:gd name="T60" fmla="*/ 1013 w 1048"/>
                <a:gd name="T61" fmla="*/ 299 h 372"/>
                <a:gd name="T62" fmla="*/ 1026 w 1048"/>
                <a:gd name="T63" fmla="*/ 286 h 372"/>
                <a:gd name="T64" fmla="*/ 1036 w 1048"/>
                <a:gd name="T65" fmla="*/ 272 h 372"/>
                <a:gd name="T66" fmla="*/ 1048 w 1048"/>
                <a:gd name="T67" fmla="*/ 257 h 372"/>
                <a:gd name="T68" fmla="*/ 1038 w 1048"/>
                <a:gd name="T69" fmla="*/ 254 h 372"/>
                <a:gd name="T70" fmla="*/ 1033 w 1048"/>
                <a:gd name="T71" fmla="*/ 250 h 372"/>
                <a:gd name="T72" fmla="*/ 988 w 1048"/>
                <a:gd name="T73" fmla="*/ 213 h 372"/>
                <a:gd name="T74" fmla="*/ 944 w 1048"/>
                <a:gd name="T75" fmla="*/ 179 h 372"/>
                <a:gd name="T76" fmla="*/ 896 w 1048"/>
                <a:gd name="T77" fmla="*/ 149 h 372"/>
                <a:gd name="T78" fmla="*/ 851 w 1048"/>
                <a:gd name="T79" fmla="*/ 122 h 372"/>
                <a:gd name="T80" fmla="*/ 802 w 1048"/>
                <a:gd name="T81" fmla="*/ 97 h 372"/>
                <a:gd name="T82" fmla="*/ 753 w 1048"/>
                <a:gd name="T83" fmla="*/ 76 h 372"/>
                <a:gd name="T84" fmla="*/ 704 w 1048"/>
                <a:gd name="T85" fmla="*/ 58 h 372"/>
                <a:gd name="T86" fmla="*/ 653 w 1048"/>
                <a:gd name="T87" fmla="*/ 42 h 372"/>
                <a:gd name="T88" fmla="*/ 603 w 1048"/>
                <a:gd name="T89" fmla="*/ 29 h 372"/>
                <a:gd name="T90" fmla="*/ 550 w 1048"/>
                <a:gd name="T91" fmla="*/ 19 h 372"/>
                <a:gd name="T92" fmla="*/ 498 w 1048"/>
                <a:gd name="T93" fmla="*/ 10 h 372"/>
                <a:gd name="T94" fmla="*/ 446 w 1048"/>
                <a:gd name="T95" fmla="*/ 5 h 372"/>
                <a:gd name="T96" fmla="*/ 392 w 1048"/>
                <a:gd name="T97" fmla="*/ 2 h 372"/>
                <a:gd name="T98" fmla="*/ 337 w 1048"/>
                <a:gd name="T99" fmla="*/ 0 h 372"/>
                <a:gd name="T100" fmla="*/ 283 w 1048"/>
                <a:gd name="T101" fmla="*/ 0 h 372"/>
                <a:gd name="T102" fmla="*/ 229 w 1048"/>
                <a:gd name="T103" fmla="*/ 2 h 372"/>
                <a:gd name="T104" fmla="*/ 213 w 1048"/>
                <a:gd name="T105" fmla="*/ 4 h 372"/>
                <a:gd name="T106" fmla="*/ 167 w 1048"/>
                <a:gd name="T107" fmla="*/ 4 h 372"/>
                <a:gd name="T108" fmla="*/ 96 w 1048"/>
                <a:gd name="T109" fmla="*/ 4 h 372"/>
                <a:gd name="T110" fmla="*/ 5 w 1048"/>
                <a:gd name="T111" fmla="*/ 2 h 3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8" h="372">
                  <a:moveTo>
                    <a:pt x="5" y="2"/>
                  </a:moveTo>
                  <a:lnTo>
                    <a:pt x="1" y="10"/>
                  </a:lnTo>
                  <a:lnTo>
                    <a:pt x="0" y="21"/>
                  </a:lnTo>
                  <a:lnTo>
                    <a:pt x="1" y="29"/>
                  </a:lnTo>
                  <a:lnTo>
                    <a:pt x="5" y="37"/>
                  </a:lnTo>
                  <a:lnTo>
                    <a:pt x="30" y="70"/>
                  </a:lnTo>
                  <a:lnTo>
                    <a:pt x="56" y="102"/>
                  </a:lnTo>
                  <a:lnTo>
                    <a:pt x="84" y="132"/>
                  </a:lnTo>
                  <a:lnTo>
                    <a:pt x="113" y="162"/>
                  </a:lnTo>
                  <a:lnTo>
                    <a:pt x="143" y="193"/>
                  </a:lnTo>
                  <a:lnTo>
                    <a:pt x="174" y="222"/>
                  </a:lnTo>
                  <a:lnTo>
                    <a:pt x="207" y="249"/>
                  </a:lnTo>
                  <a:lnTo>
                    <a:pt x="241" y="277"/>
                  </a:lnTo>
                  <a:lnTo>
                    <a:pt x="251" y="286"/>
                  </a:lnTo>
                  <a:lnTo>
                    <a:pt x="265" y="293"/>
                  </a:lnTo>
                  <a:lnTo>
                    <a:pt x="280" y="296"/>
                  </a:lnTo>
                  <a:lnTo>
                    <a:pt x="295" y="301"/>
                  </a:lnTo>
                  <a:lnTo>
                    <a:pt x="741" y="372"/>
                  </a:lnTo>
                  <a:lnTo>
                    <a:pt x="770" y="372"/>
                  </a:lnTo>
                  <a:lnTo>
                    <a:pt x="795" y="372"/>
                  </a:lnTo>
                  <a:lnTo>
                    <a:pt x="822" y="370"/>
                  </a:lnTo>
                  <a:lnTo>
                    <a:pt x="846" y="369"/>
                  </a:lnTo>
                  <a:lnTo>
                    <a:pt x="869" y="365"/>
                  </a:lnTo>
                  <a:lnTo>
                    <a:pt x="891" y="360"/>
                  </a:lnTo>
                  <a:lnTo>
                    <a:pt x="913" y="355"/>
                  </a:lnTo>
                  <a:lnTo>
                    <a:pt x="932" y="348"/>
                  </a:lnTo>
                  <a:lnTo>
                    <a:pt x="950" y="340"/>
                  </a:lnTo>
                  <a:lnTo>
                    <a:pt x="969" y="331"/>
                  </a:lnTo>
                  <a:lnTo>
                    <a:pt x="984" y="321"/>
                  </a:lnTo>
                  <a:lnTo>
                    <a:pt x="999" y="311"/>
                  </a:lnTo>
                  <a:lnTo>
                    <a:pt x="1013" y="299"/>
                  </a:lnTo>
                  <a:lnTo>
                    <a:pt x="1026" y="286"/>
                  </a:lnTo>
                  <a:lnTo>
                    <a:pt x="1036" y="272"/>
                  </a:lnTo>
                  <a:lnTo>
                    <a:pt x="1048" y="257"/>
                  </a:lnTo>
                  <a:lnTo>
                    <a:pt x="1038" y="254"/>
                  </a:lnTo>
                  <a:lnTo>
                    <a:pt x="1033" y="250"/>
                  </a:lnTo>
                  <a:lnTo>
                    <a:pt x="988" y="213"/>
                  </a:lnTo>
                  <a:lnTo>
                    <a:pt x="944" y="179"/>
                  </a:lnTo>
                  <a:lnTo>
                    <a:pt x="896" y="149"/>
                  </a:lnTo>
                  <a:lnTo>
                    <a:pt x="851" y="122"/>
                  </a:lnTo>
                  <a:lnTo>
                    <a:pt x="802" y="97"/>
                  </a:lnTo>
                  <a:lnTo>
                    <a:pt x="753" y="76"/>
                  </a:lnTo>
                  <a:lnTo>
                    <a:pt x="704" y="58"/>
                  </a:lnTo>
                  <a:lnTo>
                    <a:pt x="653" y="42"/>
                  </a:lnTo>
                  <a:lnTo>
                    <a:pt x="603" y="29"/>
                  </a:lnTo>
                  <a:lnTo>
                    <a:pt x="550" y="19"/>
                  </a:lnTo>
                  <a:lnTo>
                    <a:pt x="498" y="10"/>
                  </a:lnTo>
                  <a:lnTo>
                    <a:pt x="446" y="5"/>
                  </a:lnTo>
                  <a:lnTo>
                    <a:pt x="392" y="2"/>
                  </a:lnTo>
                  <a:lnTo>
                    <a:pt x="337" y="0"/>
                  </a:lnTo>
                  <a:lnTo>
                    <a:pt x="283" y="0"/>
                  </a:lnTo>
                  <a:lnTo>
                    <a:pt x="229" y="2"/>
                  </a:lnTo>
                  <a:lnTo>
                    <a:pt x="213" y="4"/>
                  </a:lnTo>
                  <a:lnTo>
                    <a:pt x="167" y="4"/>
                  </a:lnTo>
                  <a:lnTo>
                    <a:pt x="96" y="4"/>
                  </a:lnTo>
                  <a:lnTo>
                    <a:pt x="5" y="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59" name="Freeform 578">
              <a:extLst>
                <a:ext uri="{FF2B5EF4-FFF2-40B4-BE49-F238E27FC236}">
                  <a16:creationId xmlns:a16="http://schemas.microsoft.com/office/drawing/2014/main" id="{404D485B-3DAE-43B8-8098-D1E527E75A92}"/>
                </a:ext>
              </a:extLst>
            </p:cNvPr>
            <p:cNvSpPr>
              <a:spLocks/>
            </p:cNvSpPr>
            <p:nvPr/>
          </p:nvSpPr>
          <p:spPr bwMode="auto">
            <a:xfrm>
              <a:off x="2936" y="1699"/>
              <a:ext cx="998" cy="249"/>
            </a:xfrm>
            <a:custGeom>
              <a:avLst/>
              <a:gdLst>
                <a:gd name="T0" fmla="*/ 14 w 998"/>
                <a:gd name="T1" fmla="*/ 25 h 249"/>
                <a:gd name="T2" fmla="*/ 186 w 998"/>
                <a:gd name="T3" fmla="*/ 29 h 249"/>
                <a:gd name="T4" fmla="*/ 328 w 998"/>
                <a:gd name="T5" fmla="*/ 32 h 249"/>
                <a:gd name="T6" fmla="*/ 390 w 998"/>
                <a:gd name="T7" fmla="*/ 34 h 249"/>
                <a:gd name="T8" fmla="*/ 448 w 998"/>
                <a:gd name="T9" fmla="*/ 36 h 249"/>
                <a:gd name="T10" fmla="*/ 502 w 998"/>
                <a:gd name="T11" fmla="*/ 41 h 249"/>
                <a:gd name="T12" fmla="*/ 552 w 998"/>
                <a:gd name="T13" fmla="*/ 47 h 249"/>
                <a:gd name="T14" fmla="*/ 578 w 998"/>
                <a:gd name="T15" fmla="*/ 51 h 249"/>
                <a:gd name="T16" fmla="*/ 603 w 998"/>
                <a:gd name="T17" fmla="*/ 56 h 249"/>
                <a:gd name="T18" fmla="*/ 628 w 998"/>
                <a:gd name="T19" fmla="*/ 63 h 249"/>
                <a:gd name="T20" fmla="*/ 654 w 998"/>
                <a:gd name="T21" fmla="*/ 69 h 249"/>
                <a:gd name="T22" fmla="*/ 679 w 998"/>
                <a:gd name="T23" fmla="*/ 76 h 249"/>
                <a:gd name="T24" fmla="*/ 704 w 998"/>
                <a:gd name="T25" fmla="*/ 86 h 249"/>
                <a:gd name="T26" fmla="*/ 730 w 998"/>
                <a:gd name="T27" fmla="*/ 96 h 249"/>
                <a:gd name="T28" fmla="*/ 755 w 998"/>
                <a:gd name="T29" fmla="*/ 107 h 249"/>
                <a:gd name="T30" fmla="*/ 811 w 998"/>
                <a:gd name="T31" fmla="*/ 134 h 249"/>
                <a:gd name="T32" fmla="*/ 868 w 998"/>
                <a:gd name="T33" fmla="*/ 166 h 249"/>
                <a:gd name="T34" fmla="*/ 930 w 998"/>
                <a:gd name="T35" fmla="*/ 203 h 249"/>
                <a:gd name="T36" fmla="*/ 998 w 998"/>
                <a:gd name="T37" fmla="*/ 249 h 249"/>
                <a:gd name="T38" fmla="*/ 969 w 998"/>
                <a:gd name="T39" fmla="*/ 223 h 249"/>
                <a:gd name="T40" fmla="*/ 941 w 998"/>
                <a:gd name="T41" fmla="*/ 200 h 249"/>
                <a:gd name="T42" fmla="*/ 912 w 998"/>
                <a:gd name="T43" fmla="*/ 179 h 249"/>
                <a:gd name="T44" fmla="*/ 883 w 998"/>
                <a:gd name="T45" fmla="*/ 159 h 249"/>
                <a:gd name="T46" fmla="*/ 853 w 998"/>
                <a:gd name="T47" fmla="*/ 140 h 249"/>
                <a:gd name="T48" fmla="*/ 824 w 998"/>
                <a:gd name="T49" fmla="*/ 123 h 249"/>
                <a:gd name="T50" fmla="*/ 795 w 998"/>
                <a:gd name="T51" fmla="*/ 108 h 249"/>
                <a:gd name="T52" fmla="*/ 765 w 998"/>
                <a:gd name="T53" fmla="*/ 95 h 249"/>
                <a:gd name="T54" fmla="*/ 736 w 998"/>
                <a:gd name="T55" fmla="*/ 81 h 249"/>
                <a:gd name="T56" fmla="*/ 706 w 998"/>
                <a:gd name="T57" fmla="*/ 69 h 249"/>
                <a:gd name="T58" fmla="*/ 675 w 998"/>
                <a:gd name="T59" fmla="*/ 59 h 249"/>
                <a:gd name="T60" fmla="*/ 645 w 998"/>
                <a:gd name="T61" fmla="*/ 51 h 249"/>
                <a:gd name="T62" fmla="*/ 615 w 998"/>
                <a:gd name="T63" fmla="*/ 42 h 249"/>
                <a:gd name="T64" fmla="*/ 584 w 998"/>
                <a:gd name="T65" fmla="*/ 34 h 249"/>
                <a:gd name="T66" fmla="*/ 554 w 998"/>
                <a:gd name="T67" fmla="*/ 29 h 249"/>
                <a:gd name="T68" fmla="*/ 524 w 998"/>
                <a:gd name="T69" fmla="*/ 24 h 249"/>
                <a:gd name="T70" fmla="*/ 461 w 998"/>
                <a:gd name="T71" fmla="*/ 15 h 249"/>
                <a:gd name="T72" fmla="*/ 399 w 998"/>
                <a:gd name="T73" fmla="*/ 9 h 249"/>
                <a:gd name="T74" fmla="*/ 334 w 998"/>
                <a:gd name="T75" fmla="*/ 5 h 249"/>
                <a:gd name="T76" fmla="*/ 270 w 998"/>
                <a:gd name="T77" fmla="*/ 4 h 249"/>
                <a:gd name="T78" fmla="*/ 139 w 998"/>
                <a:gd name="T79" fmla="*/ 2 h 249"/>
                <a:gd name="T80" fmla="*/ 2 w 998"/>
                <a:gd name="T81" fmla="*/ 0 h 249"/>
                <a:gd name="T82" fmla="*/ 0 w 998"/>
                <a:gd name="T83" fmla="*/ 2 h 249"/>
                <a:gd name="T84" fmla="*/ 0 w 998"/>
                <a:gd name="T85" fmla="*/ 4 h 249"/>
                <a:gd name="T86" fmla="*/ 4 w 998"/>
                <a:gd name="T87" fmla="*/ 9 h 249"/>
                <a:gd name="T88" fmla="*/ 9 w 998"/>
                <a:gd name="T89" fmla="*/ 12 h 249"/>
                <a:gd name="T90" fmla="*/ 12 w 998"/>
                <a:gd name="T91" fmla="*/ 17 h 249"/>
                <a:gd name="T92" fmla="*/ 15 w 998"/>
                <a:gd name="T93" fmla="*/ 22 h 249"/>
                <a:gd name="T94" fmla="*/ 15 w 998"/>
                <a:gd name="T95" fmla="*/ 22 h 249"/>
                <a:gd name="T96" fmla="*/ 17 w 998"/>
                <a:gd name="T97" fmla="*/ 24 h 249"/>
                <a:gd name="T98" fmla="*/ 15 w 998"/>
                <a:gd name="T99" fmla="*/ 25 h 249"/>
                <a:gd name="T100" fmla="*/ 14 w 998"/>
                <a:gd name="T101" fmla="*/ 25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98" h="249">
                  <a:moveTo>
                    <a:pt x="14" y="25"/>
                  </a:moveTo>
                  <a:lnTo>
                    <a:pt x="186" y="29"/>
                  </a:lnTo>
                  <a:lnTo>
                    <a:pt x="328" y="32"/>
                  </a:lnTo>
                  <a:lnTo>
                    <a:pt x="390" y="34"/>
                  </a:lnTo>
                  <a:lnTo>
                    <a:pt x="448" y="36"/>
                  </a:lnTo>
                  <a:lnTo>
                    <a:pt x="502" y="41"/>
                  </a:lnTo>
                  <a:lnTo>
                    <a:pt x="552" y="47"/>
                  </a:lnTo>
                  <a:lnTo>
                    <a:pt x="578" y="51"/>
                  </a:lnTo>
                  <a:lnTo>
                    <a:pt x="603" y="56"/>
                  </a:lnTo>
                  <a:lnTo>
                    <a:pt x="628" y="63"/>
                  </a:lnTo>
                  <a:lnTo>
                    <a:pt x="654" y="69"/>
                  </a:lnTo>
                  <a:lnTo>
                    <a:pt x="679" y="76"/>
                  </a:lnTo>
                  <a:lnTo>
                    <a:pt x="704" y="86"/>
                  </a:lnTo>
                  <a:lnTo>
                    <a:pt x="730" y="96"/>
                  </a:lnTo>
                  <a:lnTo>
                    <a:pt x="755" y="107"/>
                  </a:lnTo>
                  <a:lnTo>
                    <a:pt x="811" y="134"/>
                  </a:lnTo>
                  <a:lnTo>
                    <a:pt x="868" y="166"/>
                  </a:lnTo>
                  <a:lnTo>
                    <a:pt x="930" y="203"/>
                  </a:lnTo>
                  <a:lnTo>
                    <a:pt x="998" y="249"/>
                  </a:lnTo>
                  <a:lnTo>
                    <a:pt x="969" y="223"/>
                  </a:lnTo>
                  <a:lnTo>
                    <a:pt x="941" y="200"/>
                  </a:lnTo>
                  <a:lnTo>
                    <a:pt x="912" y="179"/>
                  </a:lnTo>
                  <a:lnTo>
                    <a:pt x="883" y="159"/>
                  </a:lnTo>
                  <a:lnTo>
                    <a:pt x="853" y="140"/>
                  </a:lnTo>
                  <a:lnTo>
                    <a:pt x="824" y="123"/>
                  </a:lnTo>
                  <a:lnTo>
                    <a:pt x="795" y="108"/>
                  </a:lnTo>
                  <a:lnTo>
                    <a:pt x="765" y="95"/>
                  </a:lnTo>
                  <a:lnTo>
                    <a:pt x="736" y="81"/>
                  </a:lnTo>
                  <a:lnTo>
                    <a:pt x="706" y="69"/>
                  </a:lnTo>
                  <a:lnTo>
                    <a:pt x="675" y="59"/>
                  </a:lnTo>
                  <a:lnTo>
                    <a:pt x="645" y="51"/>
                  </a:lnTo>
                  <a:lnTo>
                    <a:pt x="615" y="42"/>
                  </a:lnTo>
                  <a:lnTo>
                    <a:pt x="584" y="34"/>
                  </a:lnTo>
                  <a:lnTo>
                    <a:pt x="554" y="29"/>
                  </a:lnTo>
                  <a:lnTo>
                    <a:pt x="524" y="24"/>
                  </a:lnTo>
                  <a:lnTo>
                    <a:pt x="461" y="15"/>
                  </a:lnTo>
                  <a:lnTo>
                    <a:pt x="399" y="9"/>
                  </a:lnTo>
                  <a:lnTo>
                    <a:pt x="334" y="5"/>
                  </a:lnTo>
                  <a:lnTo>
                    <a:pt x="270" y="4"/>
                  </a:lnTo>
                  <a:lnTo>
                    <a:pt x="139" y="2"/>
                  </a:lnTo>
                  <a:lnTo>
                    <a:pt x="2" y="0"/>
                  </a:lnTo>
                  <a:lnTo>
                    <a:pt x="0" y="2"/>
                  </a:lnTo>
                  <a:lnTo>
                    <a:pt x="0" y="4"/>
                  </a:lnTo>
                  <a:lnTo>
                    <a:pt x="4" y="9"/>
                  </a:lnTo>
                  <a:lnTo>
                    <a:pt x="9" y="12"/>
                  </a:lnTo>
                  <a:lnTo>
                    <a:pt x="12" y="17"/>
                  </a:lnTo>
                  <a:lnTo>
                    <a:pt x="15" y="22"/>
                  </a:lnTo>
                  <a:lnTo>
                    <a:pt x="17" y="24"/>
                  </a:lnTo>
                  <a:lnTo>
                    <a:pt x="15" y="25"/>
                  </a:ln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60" name="Freeform 579">
              <a:extLst>
                <a:ext uri="{FF2B5EF4-FFF2-40B4-BE49-F238E27FC236}">
                  <a16:creationId xmlns:a16="http://schemas.microsoft.com/office/drawing/2014/main" id="{69098A07-06E5-459A-800C-A4DDF6EA0968}"/>
                </a:ext>
              </a:extLst>
            </p:cNvPr>
            <p:cNvSpPr>
              <a:spLocks/>
            </p:cNvSpPr>
            <p:nvPr/>
          </p:nvSpPr>
          <p:spPr bwMode="auto">
            <a:xfrm>
              <a:off x="2715" y="2111"/>
              <a:ext cx="981" cy="154"/>
            </a:xfrm>
            <a:custGeom>
              <a:avLst/>
              <a:gdLst>
                <a:gd name="T0" fmla="*/ 981 w 981"/>
                <a:gd name="T1" fmla="*/ 154 h 154"/>
                <a:gd name="T2" fmla="*/ 971 w 981"/>
                <a:gd name="T3" fmla="*/ 146 h 154"/>
                <a:gd name="T4" fmla="*/ 959 w 981"/>
                <a:gd name="T5" fmla="*/ 139 h 154"/>
                <a:gd name="T6" fmla="*/ 945 w 981"/>
                <a:gd name="T7" fmla="*/ 132 h 154"/>
                <a:gd name="T8" fmla="*/ 930 w 981"/>
                <a:gd name="T9" fmla="*/ 124 h 154"/>
                <a:gd name="T10" fmla="*/ 896 w 981"/>
                <a:gd name="T11" fmla="*/ 112 h 154"/>
                <a:gd name="T12" fmla="*/ 858 w 981"/>
                <a:gd name="T13" fmla="*/ 98 h 154"/>
                <a:gd name="T14" fmla="*/ 814 w 981"/>
                <a:gd name="T15" fmla="*/ 87 h 154"/>
                <a:gd name="T16" fmla="*/ 765 w 981"/>
                <a:gd name="T17" fmla="*/ 77 h 154"/>
                <a:gd name="T18" fmla="*/ 711 w 981"/>
                <a:gd name="T19" fmla="*/ 66 h 154"/>
                <a:gd name="T20" fmla="*/ 652 w 981"/>
                <a:gd name="T21" fmla="*/ 56 h 154"/>
                <a:gd name="T22" fmla="*/ 588 w 981"/>
                <a:gd name="T23" fmla="*/ 48 h 154"/>
                <a:gd name="T24" fmla="*/ 520 w 981"/>
                <a:gd name="T25" fmla="*/ 39 h 154"/>
                <a:gd name="T26" fmla="*/ 447 w 981"/>
                <a:gd name="T27" fmla="*/ 31 h 154"/>
                <a:gd name="T28" fmla="*/ 371 w 981"/>
                <a:gd name="T29" fmla="*/ 24 h 154"/>
                <a:gd name="T30" fmla="*/ 206 w 981"/>
                <a:gd name="T31" fmla="*/ 12 h 154"/>
                <a:gd name="T32" fmla="*/ 27 w 981"/>
                <a:gd name="T33" fmla="*/ 0 h 154"/>
                <a:gd name="T34" fmla="*/ 0 w 981"/>
                <a:gd name="T35" fmla="*/ 19 h 154"/>
                <a:gd name="T36" fmla="*/ 142 w 981"/>
                <a:gd name="T37" fmla="*/ 26 h 154"/>
                <a:gd name="T38" fmla="*/ 285 w 981"/>
                <a:gd name="T39" fmla="*/ 34 h 154"/>
                <a:gd name="T40" fmla="*/ 429 w 981"/>
                <a:gd name="T41" fmla="*/ 44 h 154"/>
                <a:gd name="T42" fmla="*/ 566 w 981"/>
                <a:gd name="T43" fmla="*/ 58 h 154"/>
                <a:gd name="T44" fmla="*/ 630 w 981"/>
                <a:gd name="T45" fmla="*/ 65 h 154"/>
                <a:gd name="T46" fmla="*/ 692 w 981"/>
                <a:gd name="T47" fmla="*/ 73 h 154"/>
                <a:gd name="T48" fmla="*/ 751 w 981"/>
                <a:gd name="T49" fmla="*/ 83 h 154"/>
                <a:gd name="T50" fmla="*/ 807 w 981"/>
                <a:gd name="T51" fmla="*/ 95 h 154"/>
                <a:gd name="T52" fmla="*/ 858 w 981"/>
                <a:gd name="T53" fmla="*/ 107 h 154"/>
                <a:gd name="T54" fmla="*/ 903 w 981"/>
                <a:gd name="T55" fmla="*/ 120 h 154"/>
                <a:gd name="T56" fmla="*/ 925 w 981"/>
                <a:gd name="T57" fmla="*/ 129 h 154"/>
                <a:gd name="T58" fmla="*/ 945 w 981"/>
                <a:gd name="T59" fmla="*/ 137 h 154"/>
                <a:gd name="T60" fmla="*/ 964 w 981"/>
                <a:gd name="T61" fmla="*/ 146 h 154"/>
                <a:gd name="T62" fmla="*/ 981 w 981"/>
                <a:gd name="T63" fmla="*/ 154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1" h="154">
                  <a:moveTo>
                    <a:pt x="981" y="154"/>
                  </a:moveTo>
                  <a:lnTo>
                    <a:pt x="971" y="146"/>
                  </a:lnTo>
                  <a:lnTo>
                    <a:pt x="959" y="139"/>
                  </a:lnTo>
                  <a:lnTo>
                    <a:pt x="945" y="132"/>
                  </a:lnTo>
                  <a:lnTo>
                    <a:pt x="930" y="124"/>
                  </a:lnTo>
                  <a:lnTo>
                    <a:pt x="896" y="112"/>
                  </a:lnTo>
                  <a:lnTo>
                    <a:pt x="858" y="98"/>
                  </a:lnTo>
                  <a:lnTo>
                    <a:pt x="814" y="87"/>
                  </a:lnTo>
                  <a:lnTo>
                    <a:pt x="765" y="77"/>
                  </a:lnTo>
                  <a:lnTo>
                    <a:pt x="711" y="66"/>
                  </a:lnTo>
                  <a:lnTo>
                    <a:pt x="652" y="56"/>
                  </a:lnTo>
                  <a:lnTo>
                    <a:pt x="588" y="48"/>
                  </a:lnTo>
                  <a:lnTo>
                    <a:pt x="520" y="39"/>
                  </a:lnTo>
                  <a:lnTo>
                    <a:pt x="447" y="31"/>
                  </a:lnTo>
                  <a:lnTo>
                    <a:pt x="371" y="24"/>
                  </a:lnTo>
                  <a:lnTo>
                    <a:pt x="206" y="12"/>
                  </a:lnTo>
                  <a:lnTo>
                    <a:pt x="27" y="0"/>
                  </a:lnTo>
                  <a:lnTo>
                    <a:pt x="0" y="19"/>
                  </a:lnTo>
                  <a:lnTo>
                    <a:pt x="142" y="26"/>
                  </a:lnTo>
                  <a:lnTo>
                    <a:pt x="285" y="34"/>
                  </a:lnTo>
                  <a:lnTo>
                    <a:pt x="429" y="44"/>
                  </a:lnTo>
                  <a:lnTo>
                    <a:pt x="566" y="58"/>
                  </a:lnTo>
                  <a:lnTo>
                    <a:pt x="630" y="65"/>
                  </a:lnTo>
                  <a:lnTo>
                    <a:pt x="692" y="73"/>
                  </a:lnTo>
                  <a:lnTo>
                    <a:pt x="751" y="83"/>
                  </a:lnTo>
                  <a:lnTo>
                    <a:pt x="807" y="95"/>
                  </a:lnTo>
                  <a:lnTo>
                    <a:pt x="858" y="107"/>
                  </a:lnTo>
                  <a:lnTo>
                    <a:pt x="903" y="120"/>
                  </a:lnTo>
                  <a:lnTo>
                    <a:pt x="925" y="129"/>
                  </a:lnTo>
                  <a:lnTo>
                    <a:pt x="945" y="137"/>
                  </a:lnTo>
                  <a:lnTo>
                    <a:pt x="964" y="146"/>
                  </a:lnTo>
                  <a:lnTo>
                    <a:pt x="981"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61" name="Freeform 580">
              <a:extLst>
                <a:ext uri="{FF2B5EF4-FFF2-40B4-BE49-F238E27FC236}">
                  <a16:creationId xmlns:a16="http://schemas.microsoft.com/office/drawing/2014/main" id="{0F036319-9B70-4A31-AF54-5CBA12628D3C}"/>
                </a:ext>
              </a:extLst>
            </p:cNvPr>
            <p:cNvSpPr>
              <a:spLocks/>
            </p:cNvSpPr>
            <p:nvPr/>
          </p:nvSpPr>
          <p:spPr bwMode="auto">
            <a:xfrm>
              <a:off x="1324" y="1757"/>
              <a:ext cx="348" cy="59"/>
            </a:xfrm>
            <a:custGeom>
              <a:avLst/>
              <a:gdLst>
                <a:gd name="T0" fmla="*/ 348 w 348"/>
                <a:gd name="T1" fmla="*/ 59 h 59"/>
                <a:gd name="T2" fmla="*/ 344 w 348"/>
                <a:gd name="T3" fmla="*/ 52 h 59"/>
                <a:gd name="T4" fmla="*/ 339 w 348"/>
                <a:gd name="T5" fmla="*/ 47 h 59"/>
                <a:gd name="T6" fmla="*/ 329 w 348"/>
                <a:gd name="T7" fmla="*/ 42 h 59"/>
                <a:gd name="T8" fmla="*/ 317 w 348"/>
                <a:gd name="T9" fmla="*/ 37 h 59"/>
                <a:gd name="T10" fmla="*/ 285 w 348"/>
                <a:gd name="T11" fmla="*/ 27 h 59"/>
                <a:gd name="T12" fmla="*/ 245 w 348"/>
                <a:gd name="T13" fmla="*/ 18 h 59"/>
                <a:gd name="T14" fmla="*/ 196 w 348"/>
                <a:gd name="T15" fmla="*/ 11 h 59"/>
                <a:gd name="T16" fmla="*/ 140 w 348"/>
                <a:gd name="T17" fmla="*/ 6 h 59"/>
                <a:gd name="T18" fmla="*/ 81 w 348"/>
                <a:gd name="T19" fmla="*/ 1 h 59"/>
                <a:gd name="T20" fmla="*/ 18 w 348"/>
                <a:gd name="T21" fmla="*/ 0 h 59"/>
                <a:gd name="T22" fmla="*/ 0 w 348"/>
                <a:gd name="T23" fmla="*/ 3 h 59"/>
                <a:gd name="T24" fmla="*/ 45 w 348"/>
                <a:gd name="T25" fmla="*/ 8 h 59"/>
                <a:gd name="T26" fmla="*/ 98 w 348"/>
                <a:gd name="T27" fmla="*/ 13 h 59"/>
                <a:gd name="T28" fmla="*/ 152 w 348"/>
                <a:gd name="T29" fmla="*/ 18 h 59"/>
                <a:gd name="T30" fmla="*/ 204 w 348"/>
                <a:gd name="T31" fmla="*/ 23 h 59"/>
                <a:gd name="T32" fmla="*/ 253 w 348"/>
                <a:gd name="T33" fmla="*/ 30 h 59"/>
                <a:gd name="T34" fmla="*/ 295 w 348"/>
                <a:gd name="T35" fmla="*/ 38 h 59"/>
                <a:gd name="T36" fmla="*/ 314 w 348"/>
                <a:gd name="T37" fmla="*/ 42 h 59"/>
                <a:gd name="T38" fmla="*/ 327 w 348"/>
                <a:gd name="T39" fmla="*/ 47 h 59"/>
                <a:gd name="T40" fmla="*/ 339 w 348"/>
                <a:gd name="T41" fmla="*/ 54 h 59"/>
                <a:gd name="T42" fmla="*/ 348 w 348"/>
                <a:gd name="T43" fmla="*/ 59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8" h="59">
                  <a:moveTo>
                    <a:pt x="348" y="59"/>
                  </a:moveTo>
                  <a:lnTo>
                    <a:pt x="344" y="52"/>
                  </a:lnTo>
                  <a:lnTo>
                    <a:pt x="339" y="47"/>
                  </a:lnTo>
                  <a:lnTo>
                    <a:pt x="329" y="42"/>
                  </a:lnTo>
                  <a:lnTo>
                    <a:pt x="317" y="37"/>
                  </a:lnTo>
                  <a:lnTo>
                    <a:pt x="285" y="27"/>
                  </a:lnTo>
                  <a:lnTo>
                    <a:pt x="245" y="18"/>
                  </a:lnTo>
                  <a:lnTo>
                    <a:pt x="196" y="11"/>
                  </a:lnTo>
                  <a:lnTo>
                    <a:pt x="140" y="6"/>
                  </a:lnTo>
                  <a:lnTo>
                    <a:pt x="81" y="1"/>
                  </a:lnTo>
                  <a:lnTo>
                    <a:pt x="18" y="0"/>
                  </a:lnTo>
                  <a:lnTo>
                    <a:pt x="0" y="3"/>
                  </a:lnTo>
                  <a:lnTo>
                    <a:pt x="45" y="8"/>
                  </a:lnTo>
                  <a:lnTo>
                    <a:pt x="98" y="13"/>
                  </a:lnTo>
                  <a:lnTo>
                    <a:pt x="152" y="18"/>
                  </a:lnTo>
                  <a:lnTo>
                    <a:pt x="204" y="23"/>
                  </a:lnTo>
                  <a:lnTo>
                    <a:pt x="253" y="30"/>
                  </a:lnTo>
                  <a:lnTo>
                    <a:pt x="295" y="38"/>
                  </a:lnTo>
                  <a:lnTo>
                    <a:pt x="314" y="42"/>
                  </a:lnTo>
                  <a:lnTo>
                    <a:pt x="327" y="47"/>
                  </a:lnTo>
                  <a:lnTo>
                    <a:pt x="339" y="54"/>
                  </a:lnTo>
                  <a:lnTo>
                    <a:pt x="348"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62" name="Freeform 581">
              <a:extLst>
                <a:ext uri="{FF2B5EF4-FFF2-40B4-BE49-F238E27FC236}">
                  <a16:creationId xmlns:a16="http://schemas.microsoft.com/office/drawing/2014/main" id="{AA860146-7E93-4D95-9574-D3D7D55E7C9F}"/>
                </a:ext>
              </a:extLst>
            </p:cNvPr>
            <p:cNvSpPr>
              <a:spLocks/>
            </p:cNvSpPr>
            <p:nvPr/>
          </p:nvSpPr>
          <p:spPr bwMode="auto">
            <a:xfrm>
              <a:off x="2624" y="2130"/>
              <a:ext cx="1074" cy="139"/>
            </a:xfrm>
            <a:custGeom>
              <a:avLst/>
              <a:gdLst>
                <a:gd name="T0" fmla="*/ 1070 w 1074"/>
                <a:gd name="T1" fmla="*/ 139 h 139"/>
                <a:gd name="T2" fmla="*/ 1072 w 1074"/>
                <a:gd name="T3" fmla="*/ 137 h 139"/>
                <a:gd name="T4" fmla="*/ 1074 w 1074"/>
                <a:gd name="T5" fmla="*/ 137 h 139"/>
                <a:gd name="T6" fmla="*/ 1062 w 1074"/>
                <a:gd name="T7" fmla="*/ 128 h 139"/>
                <a:gd name="T8" fmla="*/ 1050 w 1074"/>
                <a:gd name="T9" fmla="*/ 122 h 139"/>
                <a:gd name="T10" fmla="*/ 1035 w 1074"/>
                <a:gd name="T11" fmla="*/ 113 h 139"/>
                <a:gd name="T12" fmla="*/ 1020 w 1074"/>
                <a:gd name="T13" fmla="*/ 107 h 139"/>
                <a:gd name="T14" fmla="*/ 984 w 1074"/>
                <a:gd name="T15" fmla="*/ 95 h 139"/>
                <a:gd name="T16" fmla="*/ 942 w 1074"/>
                <a:gd name="T17" fmla="*/ 83 h 139"/>
                <a:gd name="T18" fmla="*/ 895 w 1074"/>
                <a:gd name="T19" fmla="*/ 71 h 139"/>
                <a:gd name="T20" fmla="*/ 842 w 1074"/>
                <a:gd name="T21" fmla="*/ 61 h 139"/>
                <a:gd name="T22" fmla="*/ 787 w 1074"/>
                <a:gd name="T23" fmla="*/ 52 h 139"/>
                <a:gd name="T24" fmla="*/ 724 w 1074"/>
                <a:gd name="T25" fmla="*/ 44 h 139"/>
                <a:gd name="T26" fmla="*/ 658 w 1074"/>
                <a:gd name="T27" fmla="*/ 37 h 139"/>
                <a:gd name="T28" fmla="*/ 587 w 1074"/>
                <a:gd name="T29" fmla="*/ 30 h 139"/>
                <a:gd name="T30" fmla="*/ 513 w 1074"/>
                <a:gd name="T31" fmla="*/ 24 h 139"/>
                <a:gd name="T32" fmla="*/ 435 w 1074"/>
                <a:gd name="T33" fmla="*/ 19 h 139"/>
                <a:gd name="T34" fmla="*/ 270 w 1074"/>
                <a:gd name="T35" fmla="*/ 8 h 139"/>
                <a:gd name="T36" fmla="*/ 91 w 1074"/>
                <a:gd name="T37" fmla="*/ 0 h 139"/>
                <a:gd name="T38" fmla="*/ 0 w 1074"/>
                <a:gd name="T39" fmla="*/ 63 h 139"/>
                <a:gd name="T40" fmla="*/ 121 w 1074"/>
                <a:gd name="T41" fmla="*/ 56 h 139"/>
                <a:gd name="T42" fmla="*/ 263 w 1074"/>
                <a:gd name="T43" fmla="*/ 52 h 139"/>
                <a:gd name="T44" fmla="*/ 341 w 1074"/>
                <a:gd name="T45" fmla="*/ 51 h 139"/>
                <a:gd name="T46" fmla="*/ 420 w 1074"/>
                <a:gd name="T47" fmla="*/ 51 h 139"/>
                <a:gd name="T48" fmla="*/ 500 w 1074"/>
                <a:gd name="T49" fmla="*/ 51 h 139"/>
                <a:gd name="T50" fmla="*/ 579 w 1074"/>
                <a:gd name="T51" fmla="*/ 54 h 139"/>
                <a:gd name="T52" fmla="*/ 658 w 1074"/>
                <a:gd name="T53" fmla="*/ 58 h 139"/>
                <a:gd name="T54" fmla="*/ 734 w 1074"/>
                <a:gd name="T55" fmla="*/ 63 h 139"/>
                <a:gd name="T56" fmla="*/ 805 w 1074"/>
                <a:gd name="T57" fmla="*/ 69 h 139"/>
                <a:gd name="T58" fmla="*/ 873 w 1074"/>
                <a:gd name="T59" fmla="*/ 79 h 139"/>
                <a:gd name="T60" fmla="*/ 905 w 1074"/>
                <a:gd name="T61" fmla="*/ 85 h 139"/>
                <a:gd name="T62" fmla="*/ 933 w 1074"/>
                <a:gd name="T63" fmla="*/ 90 h 139"/>
                <a:gd name="T64" fmla="*/ 962 w 1074"/>
                <a:gd name="T65" fmla="*/ 96 h 139"/>
                <a:gd name="T66" fmla="*/ 987 w 1074"/>
                <a:gd name="T67" fmla="*/ 103 h 139"/>
                <a:gd name="T68" fmla="*/ 1013 w 1074"/>
                <a:gd name="T69" fmla="*/ 112 h 139"/>
                <a:gd name="T70" fmla="*/ 1035 w 1074"/>
                <a:gd name="T71" fmla="*/ 120 h 139"/>
                <a:gd name="T72" fmla="*/ 1053 w 1074"/>
                <a:gd name="T73" fmla="*/ 130 h 139"/>
                <a:gd name="T74" fmla="*/ 1070 w 1074"/>
                <a:gd name="T75" fmla="*/ 139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4" h="139">
                  <a:moveTo>
                    <a:pt x="1070" y="139"/>
                  </a:moveTo>
                  <a:lnTo>
                    <a:pt x="1072" y="137"/>
                  </a:lnTo>
                  <a:lnTo>
                    <a:pt x="1074" y="137"/>
                  </a:lnTo>
                  <a:lnTo>
                    <a:pt x="1062" y="128"/>
                  </a:lnTo>
                  <a:lnTo>
                    <a:pt x="1050" y="122"/>
                  </a:lnTo>
                  <a:lnTo>
                    <a:pt x="1035" y="113"/>
                  </a:lnTo>
                  <a:lnTo>
                    <a:pt x="1020" y="107"/>
                  </a:lnTo>
                  <a:lnTo>
                    <a:pt x="984" y="95"/>
                  </a:lnTo>
                  <a:lnTo>
                    <a:pt x="942" y="83"/>
                  </a:lnTo>
                  <a:lnTo>
                    <a:pt x="895" y="71"/>
                  </a:lnTo>
                  <a:lnTo>
                    <a:pt x="842" y="61"/>
                  </a:lnTo>
                  <a:lnTo>
                    <a:pt x="787" y="52"/>
                  </a:lnTo>
                  <a:lnTo>
                    <a:pt x="724" y="44"/>
                  </a:lnTo>
                  <a:lnTo>
                    <a:pt x="658" y="37"/>
                  </a:lnTo>
                  <a:lnTo>
                    <a:pt x="587" y="30"/>
                  </a:lnTo>
                  <a:lnTo>
                    <a:pt x="513" y="24"/>
                  </a:lnTo>
                  <a:lnTo>
                    <a:pt x="435" y="19"/>
                  </a:lnTo>
                  <a:lnTo>
                    <a:pt x="270" y="8"/>
                  </a:lnTo>
                  <a:lnTo>
                    <a:pt x="91" y="0"/>
                  </a:lnTo>
                  <a:lnTo>
                    <a:pt x="0" y="63"/>
                  </a:lnTo>
                  <a:lnTo>
                    <a:pt x="121" y="56"/>
                  </a:lnTo>
                  <a:lnTo>
                    <a:pt x="263" y="52"/>
                  </a:lnTo>
                  <a:lnTo>
                    <a:pt x="341" y="51"/>
                  </a:lnTo>
                  <a:lnTo>
                    <a:pt x="420" y="51"/>
                  </a:lnTo>
                  <a:lnTo>
                    <a:pt x="500" y="51"/>
                  </a:lnTo>
                  <a:lnTo>
                    <a:pt x="579" y="54"/>
                  </a:lnTo>
                  <a:lnTo>
                    <a:pt x="658" y="58"/>
                  </a:lnTo>
                  <a:lnTo>
                    <a:pt x="734" y="63"/>
                  </a:lnTo>
                  <a:lnTo>
                    <a:pt x="805" y="69"/>
                  </a:lnTo>
                  <a:lnTo>
                    <a:pt x="873" y="79"/>
                  </a:lnTo>
                  <a:lnTo>
                    <a:pt x="905" y="85"/>
                  </a:lnTo>
                  <a:lnTo>
                    <a:pt x="933" y="90"/>
                  </a:lnTo>
                  <a:lnTo>
                    <a:pt x="962" y="96"/>
                  </a:lnTo>
                  <a:lnTo>
                    <a:pt x="987" y="103"/>
                  </a:lnTo>
                  <a:lnTo>
                    <a:pt x="1013" y="112"/>
                  </a:lnTo>
                  <a:lnTo>
                    <a:pt x="1035" y="120"/>
                  </a:lnTo>
                  <a:lnTo>
                    <a:pt x="1053" y="130"/>
                  </a:lnTo>
                  <a:lnTo>
                    <a:pt x="1070" y="139"/>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63" name="Freeform 582">
              <a:extLst>
                <a:ext uri="{FF2B5EF4-FFF2-40B4-BE49-F238E27FC236}">
                  <a16:creationId xmlns:a16="http://schemas.microsoft.com/office/drawing/2014/main" id="{95F9CBBF-BBE7-46C6-8165-BDFB0CCAE70B}"/>
                </a:ext>
              </a:extLst>
            </p:cNvPr>
            <p:cNvSpPr>
              <a:spLocks/>
            </p:cNvSpPr>
            <p:nvPr/>
          </p:nvSpPr>
          <p:spPr bwMode="auto">
            <a:xfrm>
              <a:off x="1244" y="1760"/>
              <a:ext cx="428" cy="57"/>
            </a:xfrm>
            <a:custGeom>
              <a:avLst/>
              <a:gdLst>
                <a:gd name="T0" fmla="*/ 426 w 428"/>
                <a:gd name="T1" fmla="*/ 57 h 57"/>
                <a:gd name="T2" fmla="*/ 426 w 428"/>
                <a:gd name="T3" fmla="*/ 56 h 57"/>
                <a:gd name="T4" fmla="*/ 428 w 428"/>
                <a:gd name="T5" fmla="*/ 56 h 57"/>
                <a:gd name="T6" fmla="*/ 422 w 428"/>
                <a:gd name="T7" fmla="*/ 51 h 57"/>
                <a:gd name="T8" fmla="*/ 416 w 428"/>
                <a:gd name="T9" fmla="*/ 44 h 57"/>
                <a:gd name="T10" fmla="*/ 404 w 428"/>
                <a:gd name="T11" fmla="*/ 39 h 57"/>
                <a:gd name="T12" fmla="*/ 389 w 428"/>
                <a:gd name="T13" fmla="*/ 34 h 57"/>
                <a:gd name="T14" fmla="*/ 352 w 428"/>
                <a:gd name="T15" fmla="*/ 25 h 57"/>
                <a:gd name="T16" fmla="*/ 306 w 428"/>
                <a:gd name="T17" fmla="*/ 17 h 57"/>
                <a:gd name="T18" fmla="*/ 252 w 428"/>
                <a:gd name="T19" fmla="*/ 10 h 57"/>
                <a:gd name="T20" fmla="*/ 195 w 428"/>
                <a:gd name="T21" fmla="*/ 5 h 57"/>
                <a:gd name="T22" fmla="*/ 135 w 428"/>
                <a:gd name="T23" fmla="*/ 2 h 57"/>
                <a:gd name="T24" fmla="*/ 76 w 428"/>
                <a:gd name="T25" fmla="*/ 0 h 57"/>
                <a:gd name="T26" fmla="*/ 0 w 428"/>
                <a:gd name="T27" fmla="*/ 15 h 57"/>
                <a:gd name="T28" fmla="*/ 44 w 428"/>
                <a:gd name="T29" fmla="*/ 12 h 57"/>
                <a:gd name="T30" fmla="*/ 103 w 428"/>
                <a:gd name="T31" fmla="*/ 12 h 57"/>
                <a:gd name="T32" fmla="*/ 171 w 428"/>
                <a:gd name="T33" fmla="*/ 13 h 57"/>
                <a:gd name="T34" fmla="*/ 240 w 428"/>
                <a:gd name="T35" fmla="*/ 17 h 57"/>
                <a:gd name="T36" fmla="*/ 274 w 428"/>
                <a:gd name="T37" fmla="*/ 19 h 57"/>
                <a:gd name="T38" fmla="*/ 306 w 428"/>
                <a:gd name="T39" fmla="*/ 22 h 57"/>
                <a:gd name="T40" fmla="*/ 336 w 428"/>
                <a:gd name="T41" fmla="*/ 27 h 57"/>
                <a:gd name="T42" fmla="*/ 363 w 428"/>
                <a:gd name="T43" fmla="*/ 30 h 57"/>
                <a:gd name="T44" fmla="*/ 385 w 428"/>
                <a:gd name="T45" fmla="*/ 37 h 57"/>
                <a:gd name="T46" fmla="*/ 404 w 428"/>
                <a:gd name="T47" fmla="*/ 42 h 57"/>
                <a:gd name="T48" fmla="*/ 412 w 428"/>
                <a:gd name="T49" fmla="*/ 46 h 57"/>
                <a:gd name="T50" fmla="*/ 417 w 428"/>
                <a:gd name="T51" fmla="*/ 49 h 57"/>
                <a:gd name="T52" fmla="*/ 422 w 428"/>
                <a:gd name="T53" fmla="*/ 52 h 57"/>
                <a:gd name="T54" fmla="*/ 426 w 428"/>
                <a:gd name="T55" fmla="*/ 57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8" h="57">
                  <a:moveTo>
                    <a:pt x="426" y="57"/>
                  </a:moveTo>
                  <a:lnTo>
                    <a:pt x="426" y="56"/>
                  </a:lnTo>
                  <a:lnTo>
                    <a:pt x="428" y="56"/>
                  </a:lnTo>
                  <a:lnTo>
                    <a:pt x="422" y="51"/>
                  </a:lnTo>
                  <a:lnTo>
                    <a:pt x="416" y="44"/>
                  </a:lnTo>
                  <a:lnTo>
                    <a:pt x="404" y="39"/>
                  </a:lnTo>
                  <a:lnTo>
                    <a:pt x="389" y="34"/>
                  </a:lnTo>
                  <a:lnTo>
                    <a:pt x="352" y="25"/>
                  </a:lnTo>
                  <a:lnTo>
                    <a:pt x="306" y="17"/>
                  </a:lnTo>
                  <a:lnTo>
                    <a:pt x="252" y="10"/>
                  </a:lnTo>
                  <a:lnTo>
                    <a:pt x="195" y="5"/>
                  </a:lnTo>
                  <a:lnTo>
                    <a:pt x="135" y="2"/>
                  </a:lnTo>
                  <a:lnTo>
                    <a:pt x="76" y="0"/>
                  </a:lnTo>
                  <a:lnTo>
                    <a:pt x="0" y="15"/>
                  </a:lnTo>
                  <a:lnTo>
                    <a:pt x="44" y="12"/>
                  </a:lnTo>
                  <a:lnTo>
                    <a:pt x="103" y="12"/>
                  </a:lnTo>
                  <a:lnTo>
                    <a:pt x="171" y="13"/>
                  </a:lnTo>
                  <a:lnTo>
                    <a:pt x="240" y="17"/>
                  </a:lnTo>
                  <a:lnTo>
                    <a:pt x="274" y="19"/>
                  </a:lnTo>
                  <a:lnTo>
                    <a:pt x="306" y="22"/>
                  </a:lnTo>
                  <a:lnTo>
                    <a:pt x="336" y="27"/>
                  </a:lnTo>
                  <a:lnTo>
                    <a:pt x="363" y="30"/>
                  </a:lnTo>
                  <a:lnTo>
                    <a:pt x="385" y="37"/>
                  </a:lnTo>
                  <a:lnTo>
                    <a:pt x="404" y="42"/>
                  </a:lnTo>
                  <a:lnTo>
                    <a:pt x="412" y="46"/>
                  </a:lnTo>
                  <a:lnTo>
                    <a:pt x="417" y="49"/>
                  </a:lnTo>
                  <a:lnTo>
                    <a:pt x="422" y="52"/>
                  </a:lnTo>
                  <a:lnTo>
                    <a:pt x="426" y="57"/>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64" name="Freeform 583">
              <a:extLst>
                <a:ext uri="{FF2B5EF4-FFF2-40B4-BE49-F238E27FC236}">
                  <a16:creationId xmlns:a16="http://schemas.microsoft.com/office/drawing/2014/main" id="{1F8A44AF-7ED9-40A4-BEA5-EF82F657AC52}"/>
                </a:ext>
              </a:extLst>
            </p:cNvPr>
            <p:cNvSpPr>
              <a:spLocks/>
            </p:cNvSpPr>
            <p:nvPr/>
          </p:nvSpPr>
          <p:spPr bwMode="auto">
            <a:xfrm>
              <a:off x="2487" y="2191"/>
              <a:ext cx="1197" cy="93"/>
            </a:xfrm>
            <a:custGeom>
              <a:avLst/>
              <a:gdLst>
                <a:gd name="T0" fmla="*/ 1180 w 1197"/>
                <a:gd name="T1" fmla="*/ 91 h 93"/>
                <a:gd name="T2" fmla="*/ 1197 w 1197"/>
                <a:gd name="T3" fmla="*/ 83 h 93"/>
                <a:gd name="T4" fmla="*/ 1177 w 1197"/>
                <a:gd name="T5" fmla="*/ 73 h 93"/>
                <a:gd name="T6" fmla="*/ 1155 w 1197"/>
                <a:gd name="T7" fmla="*/ 62 h 93"/>
                <a:gd name="T8" fmla="*/ 1131 w 1197"/>
                <a:gd name="T9" fmla="*/ 54 h 93"/>
                <a:gd name="T10" fmla="*/ 1106 w 1197"/>
                <a:gd name="T11" fmla="*/ 46 h 93"/>
                <a:gd name="T12" fmla="*/ 1079 w 1197"/>
                <a:gd name="T13" fmla="*/ 39 h 93"/>
                <a:gd name="T14" fmla="*/ 1049 w 1197"/>
                <a:gd name="T15" fmla="*/ 32 h 93"/>
                <a:gd name="T16" fmla="*/ 1018 w 1197"/>
                <a:gd name="T17" fmla="*/ 27 h 93"/>
                <a:gd name="T18" fmla="*/ 986 w 1197"/>
                <a:gd name="T19" fmla="*/ 22 h 93"/>
                <a:gd name="T20" fmla="*/ 917 w 1197"/>
                <a:gd name="T21" fmla="*/ 13 h 93"/>
                <a:gd name="T22" fmla="*/ 844 w 1197"/>
                <a:gd name="T23" fmla="*/ 7 h 93"/>
                <a:gd name="T24" fmla="*/ 768 w 1197"/>
                <a:gd name="T25" fmla="*/ 3 h 93"/>
                <a:gd name="T26" fmla="*/ 691 w 1197"/>
                <a:gd name="T27" fmla="*/ 0 h 93"/>
                <a:gd name="T28" fmla="*/ 611 w 1197"/>
                <a:gd name="T29" fmla="*/ 0 h 93"/>
                <a:gd name="T30" fmla="*/ 532 w 1197"/>
                <a:gd name="T31" fmla="*/ 0 h 93"/>
                <a:gd name="T32" fmla="*/ 453 w 1197"/>
                <a:gd name="T33" fmla="*/ 2 h 93"/>
                <a:gd name="T34" fmla="*/ 377 w 1197"/>
                <a:gd name="T35" fmla="*/ 5 h 93"/>
                <a:gd name="T36" fmla="*/ 235 w 1197"/>
                <a:gd name="T37" fmla="*/ 12 h 93"/>
                <a:gd name="T38" fmla="*/ 111 w 1197"/>
                <a:gd name="T39" fmla="*/ 17 h 93"/>
                <a:gd name="T40" fmla="*/ 0 w 1197"/>
                <a:gd name="T41" fmla="*/ 93 h 93"/>
                <a:gd name="T42" fmla="*/ 56 w 1197"/>
                <a:gd name="T43" fmla="*/ 84 h 93"/>
                <a:gd name="T44" fmla="*/ 120 w 1197"/>
                <a:gd name="T45" fmla="*/ 74 h 93"/>
                <a:gd name="T46" fmla="*/ 193 w 1197"/>
                <a:gd name="T47" fmla="*/ 66 h 93"/>
                <a:gd name="T48" fmla="*/ 270 w 1197"/>
                <a:gd name="T49" fmla="*/ 57 h 93"/>
                <a:gd name="T50" fmla="*/ 355 w 1197"/>
                <a:gd name="T51" fmla="*/ 49 h 93"/>
                <a:gd name="T52" fmla="*/ 442 w 1197"/>
                <a:gd name="T53" fmla="*/ 42 h 93"/>
                <a:gd name="T54" fmla="*/ 532 w 1197"/>
                <a:gd name="T55" fmla="*/ 37 h 93"/>
                <a:gd name="T56" fmla="*/ 621 w 1197"/>
                <a:gd name="T57" fmla="*/ 32 h 93"/>
                <a:gd name="T58" fmla="*/ 709 w 1197"/>
                <a:gd name="T59" fmla="*/ 30 h 93"/>
                <a:gd name="T60" fmla="*/ 797 w 1197"/>
                <a:gd name="T61" fmla="*/ 30 h 93"/>
                <a:gd name="T62" fmla="*/ 878 w 1197"/>
                <a:gd name="T63" fmla="*/ 32 h 93"/>
                <a:gd name="T64" fmla="*/ 956 w 1197"/>
                <a:gd name="T65" fmla="*/ 37 h 93"/>
                <a:gd name="T66" fmla="*/ 993 w 1197"/>
                <a:gd name="T67" fmla="*/ 40 h 93"/>
                <a:gd name="T68" fmla="*/ 1027 w 1197"/>
                <a:gd name="T69" fmla="*/ 46 h 93"/>
                <a:gd name="T70" fmla="*/ 1059 w 1197"/>
                <a:gd name="T71" fmla="*/ 51 h 93"/>
                <a:gd name="T72" fmla="*/ 1087 w 1197"/>
                <a:gd name="T73" fmla="*/ 57 h 93"/>
                <a:gd name="T74" fmla="*/ 1116 w 1197"/>
                <a:gd name="T75" fmla="*/ 64 h 93"/>
                <a:gd name="T76" fmla="*/ 1140 w 1197"/>
                <a:gd name="T77" fmla="*/ 73 h 93"/>
                <a:gd name="T78" fmla="*/ 1162 w 1197"/>
                <a:gd name="T79" fmla="*/ 81 h 93"/>
                <a:gd name="T80" fmla="*/ 1180 w 1197"/>
                <a:gd name="T81" fmla="*/ 91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7" h="93">
                  <a:moveTo>
                    <a:pt x="1180" y="91"/>
                  </a:moveTo>
                  <a:lnTo>
                    <a:pt x="1197" y="83"/>
                  </a:lnTo>
                  <a:lnTo>
                    <a:pt x="1177" y="73"/>
                  </a:lnTo>
                  <a:lnTo>
                    <a:pt x="1155" y="62"/>
                  </a:lnTo>
                  <a:lnTo>
                    <a:pt x="1131" y="54"/>
                  </a:lnTo>
                  <a:lnTo>
                    <a:pt x="1106" y="46"/>
                  </a:lnTo>
                  <a:lnTo>
                    <a:pt x="1079" y="39"/>
                  </a:lnTo>
                  <a:lnTo>
                    <a:pt x="1049" y="32"/>
                  </a:lnTo>
                  <a:lnTo>
                    <a:pt x="1018" y="27"/>
                  </a:lnTo>
                  <a:lnTo>
                    <a:pt x="986" y="22"/>
                  </a:lnTo>
                  <a:lnTo>
                    <a:pt x="917" y="13"/>
                  </a:lnTo>
                  <a:lnTo>
                    <a:pt x="844" y="7"/>
                  </a:lnTo>
                  <a:lnTo>
                    <a:pt x="768" y="3"/>
                  </a:lnTo>
                  <a:lnTo>
                    <a:pt x="691" y="0"/>
                  </a:lnTo>
                  <a:lnTo>
                    <a:pt x="611" y="0"/>
                  </a:lnTo>
                  <a:lnTo>
                    <a:pt x="532" y="0"/>
                  </a:lnTo>
                  <a:lnTo>
                    <a:pt x="453" y="2"/>
                  </a:lnTo>
                  <a:lnTo>
                    <a:pt x="377" y="5"/>
                  </a:lnTo>
                  <a:lnTo>
                    <a:pt x="235" y="12"/>
                  </a:lnTo>
                  <a:lnTo>
                    <a:pt x="111" y="17"/>
                  </a:lnTo>
                  <a:lnTo>
                    <a:pt x="0" y="93"/>
                  </a:lnTo>
                  <a:lnTo>
                    <a:pt x="56" y="84"/>
                  </a:lnTo>
                  <a:lnTo>
                    <a:pt x="120" y="74"/>
                  </a:lnTo>
                  <a:lnTo>
                    <a:pt x="193" y="66"/>
                  </a:lnTo>
                  <a:lnTo>
                    <a:pt x="270" y="57"/>
                  </a:lnTo>
                  <a:lnTo>
                    <a:pt x="355" y="49"/>
                  </a:lnTo>
                  <a:lnTo>
                    <a:pt x="442" y="42"/>
                  </a:lnTo>
                  <a:lnTo>
                    <a:pt x="532" y="37"/>
                  </a:lnTo>
                  <a:lnTo>
                    <a:pt x="621" y="32"/>
                  </a:lnTo>
                  <a:lnTo>
                    <a:pt x="709" y="30"/>
                  </a:lnTo>
                  <a:lnTo>
                    <a:pt x="797" y="30"/>
                  </a:lnTo>
                  <a:lnTo>
                    <a:pt x="878" y="32"/>
                  </a:lnTo>
                  <a:lnTo>
                    <a:pt x="956" y="37"/>
                  </a:lnTo>
                  <a:lnTo>
                    <a:pt x="993" y="40"/>
                  </a:lnTo>
                  <a:lnTo>
                    <a:pt x="1027" y="46"/>
                  </a:lnTo>
                  <a:lnTo>
                    <a:pt x="1059" y="51"/>
                  </a:lnTo>
                  <a:lnTo>
                    <a:pt x="1087" y="57"/>
                  </a:lnTo>
                  <a:lnTo>
                    <a:pt x="1116" y="64"/>
                  </a:lnTo>
                  <a:lnTo>
                    <a:pt x="1140" y="73"/>
                  </a:lnTo>
                  <a:lnTo>
                    <a:pt x="1162" y="81"/>
                  </a:lnTo>
                  <a:lnTo>
                    <a:pt x="1180" y="9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65" name="Freeform 584">
              <a:extLst>
                <a:ext uri="{FF2B5EF4-FFF2-40B4-BE49-F238E27FC236}">
                  <a16:creationId xmlns:a16="http://schemas.microsoft.com/office/drawing/2014/main" id="{033461C7-CFB1-4FFF-9B98-61AB72F11E4F}"/>
                </a:ext>
              </a:extLst>
            </p:cNvPr>
            <p:cNvSpPr>
              <a:spLocks/>
            </p:cNvSpPr>
            <p:nvPr/>
          </p:nvSpPr>
          <p:spPr bwMode="auto">
            <a:xfrm>
              <a:off x="1153" y="1779"/>
              <a:ext cx="512" cy="42"/>
            </a:xfrm>
            <a:custGeom>
              <a:avLst/>
              <a:gdLst>
                <a:gd name="T0" fmla="*/ 505 w 512"/>
                <a:gd name="T1" fmla="*/ 42 h 42"/>
                <a:gd name="T2" fmla="*/ 512 w 512"/>
                <a:gd name="T3" fmla="*/ 38 h 42"/>
                <a:gd name="T4" fmla="*/ 508 w 512"/>
                <a:gd name="T5" fmla="*/ 35 h 42"/>
                <a:gd name="T6" fmla="*/ 503 w 512"/>
                <a:gd name="T7" fmla="*/ 32 h 42"/>
                <a:gd name="T8" fmla="*/ 497 w 512"/>
                <a:gd name="T9" fmla="*/ 28 h 42"/>
                <a:gd name="T10" fmla="*/ 488 w 512"/>
                <a:gd name="T11" fmla="*/ 25 h 42"/>
                <a:gd name="T12" fmla="*/ 468 w 512"/>
                <a:gd name="T13" fmla="*/ 18 h 42"/>
                <a:gd name="T14" fmla="*/ 443 w 512"/>
                <a:gd name="T15" fmla="*/ 13 h 42"/>
                <a:gd name="T16" fmla="*/ 414 w 512"/>
                <a:gd name="T17" fmla="*/ 10 h 42"/>
                <a:gd name="T18" fmla="*/ 382 w 512"/>
                <a:gd name="T19" fmla="*/ 6 h 42"/>
                <a:gd name="T20" fmla="*/ 348 w 512"/>
                <a:gd name="T21" fmla="*/ 3 h 42"/>
                <a:gd name="T22" fmla="*/ 313 w 512"/>
                <a:gd name="T23" fmla="*/ 1 h 42"/>
                <a:gd name="T24" fmla="*/ 240 w 512"/>
                <a:gd name="T25" fmla="*/ 0 h 42"/>
                <a:gd name="T26" fmla="*/ 171 w 512"/>
                <a:gd name="T27" fmla="*/ 0 h 42"/>
                <a:gd name="T28" fmla="*/ 110 w 512"/>
                <a:gd name="T29" fmla="*/ 0 h 42"/>
                <a:gd name="T30" fmla="*/ 64 w 512"/>
                <a:gd name="T31" fmla="*/ 3 h 42"/>
                <a:gd name="T32" fmla="*/ 0 w 512"/>
                <a:gd name="T33" fmla="*/ 30 h 42"/>
                <a:gd name="T34" fmla="*/ 47 w 512"/>
                <a:gd name="T35" fmla="*/ 25 h 42"/>
                <a:gd name="T36" fmla="*/ 115 w 512"/>
                <a:gd name="T37" fmla="*/ 20 h 42"/>
                <a:gd name="T38" fmla="*/ 194 w 512"/>
                <a:gd name="T39" fmla="*/ 16 h 42"/>
                <a:gd name="T40" fmla="*/ 277 w 512"/>
                <a:gd name="T41" fmla="*/ 13 h 42"/>
                <a:gd name="T42" fmla="*/ 319 w 512"/>
                <a:gd name="T43" fmla="*/ 13 h 42"/>
                <a:gd name="T44" fmla="*/ 358 w 512"/>
                <a:gd name="T45" fmla="*/ 15 h 42"/>
                <a:gd name="T46" fmla="*/ 395 w 512"/>
                <a:gd name="T47" fmla="*/ 16 h 42"/>
                <a:gd name="T48" fmla="*/ 427 w 512"/>
                <a:gd name="T49" fmla="*/ 18 h 42"/>
                <a:gd name="T50" fmla="*/ 456 w 512"/>
                <a:gd name="T51" fmla="*/ 22 h 42"/>
                <a:gd name="T52" fmla="*/ 480 w 512"/>
                <a:gd name="T53" fmla="*/ 27 h 42"/>
                <a:gd name="T54" fmla="*/ 488 w 512"/>
                <a:gd name="T55" fmla="*/ 30 h 42"/>
                <a:gd name="T56" fmla="*/ 497 w 512"/>
                <a:gd name="T57" fmla="*/ 33 h 42"/>
                <a:gd name="T58" fmla="*/ 502 w 512"/>
                <a:gd name="T59" fmla="*/ 37 h 42"/>
                <a:gd name="T60" fmla="*/ 505 w 512"/>
                <a:gd name="T61" fmla="*/ 42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2" h="42">
                  <a:moveTo>
                    <a:pt x="505" y="42"/>
                  </a:moveTo>
                  <a:lnTo>
                    <a:pt x="512" y="38"/>
                  </a:lnTo>
                  <a:lnTo>
                    <a:pt x="508" y="35"/>
                  </a:lnTo>
                  <a:lnTo>
                    <a:pt x="503" y="32"/>
                  </a:lnTo>
                  <a:lnTo>
                    <a:pt x="497" y="28"/>
                  </a:lnTo>
                  <a:lnTo>
                    <a:pt x="488" y="25"/>
                  </a:lnTo>
                  <a:lnTo>
                    <a:pt x="468" y="18"/>
                  </a:lnTo>
                  <a:lnTo>
                    <a:pt x="443" y="13"/>
                  </a:lnTo>
                  <a:lnTo>
                    <a:pt x="414" y="10"/>
                  </a:lnTo>
                  <a:lnTo>
                    <a:pt x="382" y="6"/>
                  </a:lnTo>
                  <a:lnTo>
                    <a:pt x="348" y="3"/>
                  </a:lnTo>
                  <a:lnTo>
                    <a:pt x="313" y="1"/>
                  </a:lnTo>
                  <a:lnTo>
                    <a:pt x="240" y="0"/>
                  </a:lnTo>
                  <a:lnTo>
                    <a:pt x="171" y="0"/>
                  </a:lnTo>
                  <a:lnTo>
                    <a:pt x="110" y="0"/>
                  </a:lnTo>
                  <a:lnTo>
                    <a:pt x="64" y="3"/>
                  </a:lnTo>
                  <a:lnTo>
                    <a:pt x="0" y="30"/>
                  </a:lnTo>
                  <a:lnTo>
                    <a:pt x="47" y="25"/>
                  </a:lnTo>
                  <a:lnTo>
                    <a:pt x="115" y="20"/>
                  </a:lnTo>
                  <a:lnTo>
                    <a:pt x="194" y="16"/>
                  </a:lnTo>
                  <a:lnTo>
                    <a:pt x="277" y="13"/>
                  </a:lnTo>
                  <a:lnTo>
                    <a:pt x="319" y="13"/>
                  </a:lnTo>
                  <a:lnTo>
                    <a:pt x="358" y="15"/>
                  </a:lnTo>
                  <a:lnTo>
                    <a:pt x="395" y="16"/>
                  </a:lnTo>
                  <a:lnTo>
                    <a:pt x="427" y="18"/>
                  </a:lnTo>
                  <a:lnTo>
                    <a:pt x="456" y="22"/>
                  </a:lnTo>
                  <a:lnTo>
                    <a:pt x="480" y="27"/>
                  </a:lnTo>
                  <a:lnTo>
                    <a:pt x="488" y="30"/>
                  </a:lnTo>
                  <a:lnTo>
                    <a:pt x="497" y="33"/>
                  </a:lnTo>
                  <a:lnTo>
                    <a:pt x="502" y="37"/>
                  </a:lnTo>
                  <a:lnTo>
                    <a:pt x="505" y="4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66" name="Freeform 585">
              <a:extLst>
                <a:ext uri="{FF2B5EF4-FFF2-40B4-BE49-F238E27FC236}">
                  <a16:creationId xmlns:a16="http://schemas.microsoft.com/office/drawing/2014/main" id="{EB099B82-BEEF-44A2-894D-AF3E10AAA7AD}"/>
                </a:ext>
              </a:extLst>
            </p:cNvPr>
            <p:cNvSpPr>
              <a:spLocks/>
            </p:cNvSpPr>
            <p:nvPr/>
          </p:nvSpPr>
          <p:spPr bwMode="auto">
            <a:xfrm>
              <a:off x="1785" y="2267"/>
              <a:ext cx="1869" cy="796"/>
            </a:xfrm>
            <a:custGeom>
              <a:avLst/>
              <a:gdLst>
                <a:gd name="T0" fmla="*/ 376 w 1869"/>
                <a:gd name="T1" fmla="*/ 776 h 796"/>
                <a:gd name="T2" fmla="*/ 363 w 1869"/>
                <a:gd name="T3" fmla="*/ 782 h 796"/>
                <a:gd name="T4" fmla="*/ 347 w 1869"/>
                <a:gd name="T5" fmla="*/ 787 h 796"/>
                <a:gd name="T6" fmla="*/ 332 w 1869"/>
                <a:gd name="T7" fmla="*/ 792 h 796"/>
                <a:gd name="T8" fmla="*/ 317 w 1869"/>
                <a:gd name="T9" fmla="*/ 794 h 796"/>
                <a:gd name="T10" fmla="*/ 302 w 1869"/>
                <a:gd name="T11" fmla="*/ 796 h 796"/>
                <a:gd name="T12" fmla="*/ 285 w 1869"/>
                <a:gd name="T13" fmla="*/ 796 h 796"/>
                <a:gd name="T14" fmla="*/ 268 w 1869"/>
                <a:gd name="T15" fmla="*/ 796 h 796"/>
                <a:gd name="T16" fmla="*/ 248 w 1869"/>
                <a:gd name="T17" fmla="*/ 794 h 796"/>
                <a:gd name="T18" fmla="*/ 189 w 1869"/>
                <a:gd name="T19" fmla="*/ 782 h 796"/>
                <a:gd name="T20" fmla="*/ 123 w 1869"/>
                <a:gd name="T21" fmla="*/ 771 h 796"/>
                <a:gd name="T22" fmla="*/ 59 w 1869"/>
                <a:gd name="T23" fmla="*/ 757 h 796"/>
                <a:gd name="T24" fmla="*/ 0 w 1869"/>
                <a:gd name="T25" fmla="*/ 743 h 796"/>
                <a:gd name="T26" fmla="*/ 3 w 1869"/>
                <a:gd name="T27" fmla="*/ 732 h 796"/>
                <a:gd name="T28" fmla="*/ 11 w 1869"/>
                <a:gd name="T29" fmla="*/ 720 h 796"/>
                <a:gd name="T30" fmla="*/ 23 w 1869"/>
                <a:gd name="T31" fmla="*/ 708 h 796"/>
                <a:gd name="T32" fmla="*/ 42 w 1869"/>
                <a:gd name="T33" fmla="*/ 694 h 796"/>
                <a:gd name="T34" fmla="*/ 140 w 1869"/>
                <a:gd name="T35" fmla="*/ 671 h 796"/>
                <a:gd name="T36" fmla="*/ 241 w 1869"/>
                <a:gd name="T37" fmla="*/ 644 h 796"/>
                <a:gd name="T38" fmla="*/ 346 w 1869"/>
                <a:gd name="T39" fmla="*/ 613 h 796"/>
                <a:gd name="T40" fmla="*/ 454 w 1869"/>
                <a:gd name="T41" fmla="*/ 578 h 796"/>
                <a:gd name="T42" fmla="*/ 565 w 1869"/>
                <a:gd name="T43" fmla="*/ 542 h 796"/>
                <a:gd name="T44" fmla="*/ 678 w 1869"/>
                <a:gd name="T45" fmla="*/ 502 h 796"/>
                <a:gd name="T46" fmla="*/ 792 w 1869"/>
                <a:gd name="T47" fmla="*/ 460 h 796"/>
                <a:gd name="T48" fmla="*/ 908 w 1869"/>
                <a:gd name="T49" fmla="*/ 416 h 796"/>
                <a:gd name="T50" fmla="*/ 1023 w 1869"/>
                <a:gd name="T51" fmla="*/ 368 h 796"/>
                <a:gd name="T52" fmla="*/ 1139 w 1869"/>
                <a:gd name="T53" fmla="*/ 319 h 796"/>
                <a:gd name="T54" fmla="*/ 1258 w 1869"/>
                <a:gd name="T55" fmla="*/ 269 h 796"/>
                <a:gd name="T56" fmla="*/ 1372 w 1869"/>
                <a:gd name="T57" fmla="*/ 218 h 796"/>
                <a:gd name="T58" fmla="*/ 1489 w 1869"/>
                <a:gd name="T59" fmla="*/ 164 h 796"/>
                <a:gd name="T60" fmla="*/ 1602 w 1869"/>
                <a:gd name="T61" fmla="*/ 110 h 796"/>
                <a:gd name="T62" fmla="*/ 1713 w 1869"/>
                <a:gd name="T63" fmla="*/ 56 h 796"/>
                <a:gd name="T64" fmla="*/ 1825 w 1869"/>
                <a:gd name="T65" fmla="*/ 0 h 796"/>
                <a:gd name="T66" fmla="*/ 1838 w 1869"/>
                <a:gd name="T67" fmla="*/ 5 h 796"/>
                <a:gd name="T68" fmla="*/ 1850 w 1869"/>
                <a:gd name="T69" fmla="*/ 10 h 796"/>
                <a:gd name="T70" fmla="*/ 1862 w 1869"/>
                <a:gd name="T71" fmla="*/ 17 h 796"/>
                <a:gd name="T72" fmla="*/ 1869 w 1869"/>
                <a:gd name="T73" fmla="*/ 24 h 796"/>
                <a:gd name="T74" fmla="*/ 376 w 1869"/>
                <a:gd name="T75" fmla="*/ 776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69" h="796">
                  <a:moveTo>
                    <a:pt x="376" y="776"/>
                  </a:moveTo>
                  <a:lnTo>
                    <a:pt x="363" y="782"/>
                  </a:lnTo>
                  <a:lnTo>
                    <a:pt x="347" y="787"/>
                  </a:lnTo>
                  <a:lnTo>
                    <a:pt x="332" y="792"/>
                  </a:lnTo>
                  <a:lnTo>
                    <a:pt x="317" y="794"/>
                  </a:lnTo>
                  <a:lnTo>
                    <a:pt x="302" y="796"/>
                  </a:lnTo>
                  <a:lnTo>
                    <a:pt x="285" y="796"/>
                  </a:lnTo>
                  <a:lnTo>
                    <a:pt x="268" y="796"/>
                  </a:lnTo>
                  <a:lnTo>
                    <a:pt x="248" y="794"/>
                  </a:lnTo>
                  <a:lnTo>
                    <a:pt x="189" y="782"/>
                  </a:lnTo>
                  <a:lnTo>
                    <a:pt x="123" y="771"/>
                  </a:lnTo>
                  <a:lnTo>
                    <a:pt x="59" y="757"/>
                  </a:lnTo>
                  <a:lnTo>
                    <a:pt x="0" y="743"/>
                  </a:lnTo>
                  <a:lnTo>
                    <a:pt x="3" y="732"/>
                  </a:lnTo>
                  <a:lnTo>
                    <a:pt x="11" y="720"/>
                  </a:lnTo>
                  <a:lnTo>
                    <a:pt x="23" y="708"/>
                  </a:lnTo>
                  <a:lnTo>
                    <a:pt x="42" y="694"/>
                  </a:lnTo>
                  <a:lnTo>
                    <a:pt x="140" y="671"/>
                  </a:lnTo>
                  <a:lnTo>
                    <a:pt x="241" y="644"/>
                  </a:lnTo>
                  <a:lnTo>
                    <a:pt x="346" y="613"/>
                  </a:lnTo>
                  <a:lnTo>
                    <a:pt x="454" y="578"/>
                  </a:lnTo>
                  <a:lnTo>
                    <a:pt x="565" y="542"/>
                  </a:lnTo>
                  <a:lnTo>
                    <a:pt x="678" y="502"/>
                  </a:lnTo>
                  <a:lnTo>
                    <a:pt x="792" y="460"/>
                  </a:lnTo>
                  <a:lnTo>
                    <a:pt x="908" y="416"/>
                  </a:lnTo>
                  <a:lnTo>
                    <a:pt x="1023" y="368"/>
                  </a:lnTo>
                  <a:lnTo>
                    <a:pt x="1139" y="319"/>
                  </a:lnTo>
                  <a:lnTo>
                    <a:pt x="1258" y="269"/>
                  </a:lnTo>
                  <a:lnTo>
                    <a:pt x="1372" y="218"/>
                  </a:lnTo>
                  <a:lnTo>
                    <a:pt x="1489" y="164"/>
                  </a:lnTo>
                  <a:lnTo>
                    <a:pt x="1602" y="110"/>
                  </a:lnTo>
                  <a:lnTo>
                    <a:pt x="1713" y="56"/>
                  </a:lnTo>
                  <a:lnTo>
                    <a:pt x="1825" y="0"/>
                  </a:lnTo>
                  <a:lnTo>
                    <a:pt x="1838" y="5"/>
                  </a:lnTo>
                  <a:lnTo>
                    <a:pt x="1850" y="10"/>
                  </a:lnTo>
                  <a:lnTo>
                    <a:pt x="1862" y="17"/>
                  </a:lnTo>
                  <a:lnTo>
                    <a:pt x="1869" y="24"/>
                  </a:lnTo>
                  <a:lnTo>
                    <a:pt x="376" y="776"/>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67" name="Freeform 586">
              <a:extLst>
                <a:ext uri="{FF2B5EF4-FFF2-40B4-BE49-F238E27FC236}">
                  <a16:creationId xmlns:a16="http://schemas.microsoft.com/office/drawing/2014/main" id="{4EED6E55-CBC7-49AB-B7AD-2D0B35CFE9E6}"/>
                </a:ext>
              </a:extLst>
            </p:cNvPr>
            <p:cNvSpPr>
              <a:spLocks/>
            </p:cNvSpPr>
            <p:nvPr/>
          </p:nvSpPr>
          <p:spPr bwMode="auto">
            <a:xfrm>
              <a:off x="878" y="1814"/>
              <a:ext cx="773" cy="203"/>
            </a:xfrm>
            <a:custGeom>
              <a:avLst/>
              <a:gdLst>
                <a:gd name="T0" fmla="*/ 194 w 773"/>
                <a:gd name="T1" fmla="*/ 194 h 203"/>
                <a:gd name="T2" fmla="*/ 174 w 773"/>
                <a:gd name="T3" fmla="*/ 198 h 203"/>
                <a:gd name="T4" fmla="*/ 145 w 773"/>
                <a:gd name="T5" fmla="*/ 201 h 203"/>
                <a:gd name="T6" fmla="*/ 115 w 773"/>
                <a:gd name="T7" fmla="*/ 203 h 203"/>
                <a:gd name="T8" fmla="*/ 96 w 773"/>
                <a:gd name="T9" fmla="*/ 203 h 203"/>
                <a:gd name="T10" fmla="*/ 73 w 773"/>
                <a:gd name="T11" fmla="*/ 201 h 203"/>
                <a:gd name="T12" fmla="*/ 46 w 773"/>
                <a:gd name="T13" fmla="*/ 199 h 203"/>
                <a:gd name="T14" fmla="*/ 20 w 773"/>
                <a:gd name="T15" fmla="*/ 196 h 203"/>
                <a:gd name="T16" fmla="*/ 0 w 773"/>
                <a:gd name="T17" fmla="*/ 193 h 203"/>
                <a:gd name="T18" fmla="*/ 0 w 773"/>
                <a:gd name="T19" fmla="*/ 191 h 203"/>
                <a:gd name="T20" fmla="*/ 0 w 773"/>
                <a:gd name="T21" fmla="*/ 189 h 203"/>
                <a:gd name="T22" fmla="*/ 3 w 773"/>
                <a:gd name="T23" fmla="*/ 186 h 203"/>
                <a:gd name="T24" fmla="*/ 10 w 773"/>
                <a:gd name="T25" fmla="*/ 183 h 203"/>
                <a:gd name="T26" fmla="*/ 86 w 773"/>
                <a:gd name="T27" fmla="*/ 171 h 203"/>
                <a:gd name="T28" fmla="*/ 172 w 773"/>
                <a:gd name="T29" fmla="*/ 156 h 203"/>
                <a:gd name="T30" fmla="*/ 265 w 773"/>
                <a:gd name="T31" fmla="*/ 135 h 203"/>
                <a:gd name="T32" fmla="*/ 365 w 773"/>
                <a:gd name="T33" fmla="*/ 112 h 203"/>
                <a:gd name="T34" fmla="*/ 466 w 773"/>
                <a:gd name="T35" fmla="*/ 86 h 203"/>
                <a:gd name="T36" fmla="*/ 567 w 773"/>
                <a:gd name="T37" fmla="*/ 59 h 203"/>
                <a:gd name="T38" fmla="*/ 669 w 773"/>
                <a:gd name="T39" fmla="*/ 30 h 203"/>
                <a:gd name="T40" fmla="*/ 765 w 773"/>
                <a:gd name="T41" fmla="*/ 0 h 203"/>
                <a:gd name="T42" fmla="*/ 772 w 773"/>
                <a:gd name="T43" fmla="*/ 3 h 203"/>
                <a:gd name="T44" fmla="*/ 773 w 773"/>
                <a:gd name="T45" fmla="*/ 8 h 203"/>
                <a:gd name="T46" fmla="*/ 194 w 773"/>
                <a:gd name="T47" fmla="*/ 194 h 2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3" h="203">
                  <a:moveTo>
                    <a:pt x="194" y="194"/>
                  </a:moveTo>
                  <a:lnTo>
                    <a:pt x="174" y="198"/>
                  </a:lnTo>
                  <a:lnTo>
                    <a:pt x="145" y="201"/>
                  </a:lnTo>
                  <a:lnTo>
                    <a:pt x="115" y="203"/>
                  </a:lnTo>
                  <a:lnTo>
                    <a:pt x="96" y="203"/>
                  </a:lnTo>
                  <a:lnTo>
                    <a:pt x="73" y="201"/>
                  </a:lnTo>
                  <a:lnTo>
                    <a:pt x="46" y="199"/>
                  </a:lnTo>
                  <a:lnTo>
                    <a:pt x="20" y="196"/>
                  </a:lnTo>
                  <a:lnTo>
                    <a:pt x="0" y="193"/>
                  </a:lnTo>
                  <a:lnTo>
                    <a:pt x="0" y="191"/>
                  </a:lnTo>
                  <a:lnTo>
                    <a:pt x="0" y="189"/>
                  </a:lnTo>
                  <a:lnTo>
                    <a:pt x="3" y="186"/>
                  </a:lnTo>
                  <a:lnTo>
                    <a:pt x="10" y="183"/>
                  </a:lnTo>
                  <a:lnTo>
                    <a:pt x="86" y="171"/>
                  </a:lnTo>
                  <a:lnTo>
                    <a:pt x="172" y="156"/>
                  </a:lnTo>
                  <a:lnTo>
                    <a:pt x="265" y="135"/>
                  </a:lnTo>
                  <a:lnTo>
                    <a:pt x="365" y="112"/>
                  </a:lnTo>
                  <a:lnTo>
                    <a:pt x="466" y="86"/>
                  </a:lnTo>
                  <a:lnTo>
                    <a:pt x="567" y="59"/>
                  </a:lnTo>
                  <a:lnTo>
                    <a:pt x="669" y="30"/>
                  </a:lnTo>
                  <a:lnTo>
                    <a:pt x="765" y="0"/>
                  </a:lnTo>
                  <a:lnTo>
                    <a:pt x="772" y="3"/>
                  </a:lnTo>
                  <a:lnTo>
                    <a:pt x="773" y="8"/>
                  </a:lnTo>
                  <a:lnTo>
                    <a:pt x="194" y="194"/>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68" name="Freeform 587">
              <a:extLst>
                <a:ext uri="{FF2B5EF4-FFF2-40B4-BE49-F238E27FC236}">
                  <a16:creationId xmlns:a16="http://schemas.microsoft.com/office/drawing/2014/main" id="{ECF5E75C-30C5-417E-8C65-0BF1C1DB3D27}"/>
                </a:ext>
              </a:extLst>
            </p:cNvPr>
            <p:cNvSpPr>
              <a:spLocks/>
            </p:cNvSpPr>
            <p:nvPr/>
          </p:nvSpPr>
          <p:spPr bwMode="auto">
            <a:xfrm>
              <a:off x="1746" y="2265"/>
              <a:ext cx="1864" cy="745"/>
            </a:xfrm>
            <a:custGeom>
              <a:avLst/>
              <a:gdLst>
                <a:gd name="T0" fmla="*/ 39 w 1864"/>
                <a:gd name="T1" fmla="*/ 685 h 745"/>
                <a:gd name="T2" fmla="*/ 29 w 1864"/>
                <a:gd name="T3" fmla="*/ 690 h 745"/>
                <a:gd name="T4" fmla="*/ 20 w 1864"/>
                <a:gd name="T5" fmla="*/ 695 h 745"/>
                <a:gd name="T6" fmla="*/ 13 w 1864"/>
                <a:gd name="T7" fmla="*/ 702 h 745"/>
                <a:gd name="T8" fmla="*/ 10 w 1864"/>
                <a:gd name="T9" fmla="*/ 710 h 745"/>
                <a:gd name="T10" fmla="*/ 3 w 1864"/>
                <a:gd name="T11" fmla="*/ 724 h 745"/>
                <a:gd name="T12" fmla="*/ 0 w 1864"/>
                <a:gd name="T13" fmla="*/ 737 h 745"/>
                <a:gd name="T14" fmla="*/ 39 w 1864"/>
                <a:gd name="T15" fmla="*/ 745 h 745"/>
                <a:gd name="T16" fmla="*/ 42 w 1864"/>
                <a:gd name="T17" fmla="*/ 734 h 745"/>
                <a:gd name="T18" fmla="*/ 50 w 1864"/>
                <a:gd name="T19" fmla="*/ 722 h 745"/>
                <a:gd name="T20" fmla="*/ 62 w 1864"/>
                <a:gd name="T21" fmla="*/ 710 h 745"/>
                <a:gd name="T22" fmla="*/ 81 w 1864"/>
                <a:gd name="T23" fmla="*/ 696 h 745"/>
                <a:gd name="T24" fmla="*/ 179 w 1864"/>
                <a:gd name="T25" fmla="*/ 673 h 745"/>
                <a:gd name="T26" fmla="*/ 280 w 1864"/>
                <a:gd name="T27" fmla="*/ 646 h 745"/>
                <a:gd name="T28" fmla="*/ 385 w 1864"/>
                <a:gd name="T29" fmla="*/ 615 h 745"/>
                <a:gd name="T30" fmla="*/ 493 w 1864"/>
                <a:gd name="T31" fmla="*/ 580 h 745"/>
                <a:gd name="T32" fmla="*/ 604 w 1864"/>
                <a:gd name="T33" fmla="*/ 544 h 745"/>
                <a:gd name="T34" fmla="*/ 717 w 1864"/>
                <a:gd name="T35" fmla="*/ 504 h 745"/>
                <a:gd name="T36" fmla="*/ 831 w 1864"/>
                <a:gd name="T37" fmla="*/ 462 h 745"/>
                <a:gd name="T38" fmla="*/ 947 w 1864"/>
                <a:gd name="T39" fmla="*/ 418 h 745"/>
                <a:gd name="T40" fmla="*/ 1062 w 1864"/>
                <a:gd name="T41" fmla="*/ 370 h 745"/>
                <a:gd name="T42" fmla="*/ 1178 w 1864"/>
                <a:gd name="T43" fmla="*/ 321 h 745"/>
                <a:gd name="T44" fmla="*/ 1297 w 1864"/>
                <a:gd name="T45" fmla="*/ 271 h 745"/>
                <a:gd name="T46" fmla="*/ 1411 w 1864"/>
                <a:gd name="T47" fmla="*/ 220 h 745"/>
                <a:gd name="T48" fmla="*/ 1528 w 1864"/>
                <a:gd name="T49" fmla="*/ 166 h 745"/>
                <a:gd name="T50" fmla="*/ 1641 w 1864"/>
                <a:gd name="T51" fmla="*/ 112 h 745"/>
                <a:gd name="T52" fmla="*/ 1752 w 1864"/>
                <a:gd name="T53" fmla="*/ 58 h 745"/>
                <a:gd name="T54" fmla="*/ 1864 w 1864"/>
                <a:gd name="T55" fmla="*/ 2 h 745"/>
                <a:gd name="T56" fmla="*/ 1854 w 1864"/>
                <a:gd name="T57" fmla="*/ 0 h 745"/>
                <a:gd name="T58" fmla="*/ 1727 w 1864"/>
                <a:gd name="T59" fmla="*/ 58 h 745"/>
                <a:gd name="T60" fmla="*/ 1602 w 1864"/>
                <a:gd name="T61" fmla="*/ 115 h 745"/>
                <a:gd name="T62" fmla="*/ 1479 w 1864"/>
                <a:gd name="T63" fmla="*/ 171 h 745"/>
                <a:gd name="T64" fmla="*/ 1356 w 1864"/>
                <a:gd name="T65" fmla="*/ 227 h 745"/>
                <a:gd name="T66" fmla="*/ 1234 w 1864"/>
                <a:gd name="T67" fmla="*/ 279 h 745"/>
                <a:gd name="T68" fmla="*/ 1116 w 1864"/>
                <a:gd name="T69" fmla="*/ 330 h 745"/>
                <a:gd name="T70" fmla="*/ 998 w 1864"/>
                <a:gd name="T71" fmla="*/ 379 h 745"/>
                <a:gd name="T72" fmla="*/ 881 w 1864"/>
                <a:gd name="T73" fmla="*/ 424 h 745"/>
                <a:gd name="T74" fmla="*/ 768 w 1864"/>
                <a:gd name="T75" fmla="*/ 468 h 745"/>
                <a:gd name="T76" fmla="*/ 657 w 1864"/>
                <a:gd name="T77" fmla="*/ 509 h 745"/>
                <a:gd name="T78" fmla="*/ 547 w 1864"/>
                <a:gd name="T79" fmla="*/ 546 h 745"/>
                <a:gd name="T80" fmla="*/ 439 w 1864"/>
                <a:gd name="T81" fmla="*/ 582 h 745"/>
                <a:gd name="T82" fmla="*/ 334 w 1864"/>
                <a:gd name="T83" fmla="*/ 612 h 745"/>
                <a:gd name="T84" fmla="*/ 233 w 1864"/>
                <a:gd name="T85" fmla="*/ 641 h 745"/>
                <a:gd name="T86" fmla="*/ 135 w 1864"/>
                <a:gd name="T87" fmla="*/ 664 h 745"/>
                <a:gd name="T88" fmla="*/ 39 w 1864"/>
                <a:gd name="T89" fmla="*/ 685 h 7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64" h="745">
                  <a:moveTo>
                    <a:pt x="39" y="685"/>
                  </a:moveTo>
                  <a:lnTo>
                    <a:pt x="29" y="690"/>
                  </a:lnTo>
                  <a:lnTo>
                    <a:pt x="20" y="695"/>
                  </a:lnTo>
                  <a:lnTo>
                    <a:pt x="13" y="702"/>
                  </a:lnTo>
                  <a:lnTo>
                    <a:pt x="10" y="710"/>
                  </a:lnTo>
                  <a:lnTo>
                    <a:pt x="3" y="724"/>
                  </a:lnTo>
                  <a:lnTo>
                    <a:pt x="0" y="737"/>
                  </a:lnTo>
                  <a:lnTo>
                    <a:pt x="39" y="745"/>
                  </a:lnTo>
                  <a:lnTo>
                    <a:pt x="42" y="734"/>
                  </a:lnTo>
                  <a:lnTo>
                    <a:pt x="50" y="722"/>
                  </a:lnTo>
                  <a:lnTo>
                    <a:pt x="62" y="710"/>
                  </a:lnTo>
                  <a:lnTo>
                    <a:pt x="81" y="696"/>
                  </a:lnTo>
                  <a:lnTo>
                    <a:pt x="179" y="673"/>
                  </a:lnTo>
                  <a:lnTo>
                    <a:pt x="280" y="646"/>
                  </a:lnTo>
                  <a:lnTo>
                    <a:pt x="385" y="615"/>
                  </a:lnTo>
                  <a:lnTo>
                    <a:pt x="493" y="580"/>
                  </a:lnTo>
                  <a:lnTo>
                    <a:pt x="604" y="544"/>
                  </a:lnTo>
                  <a:lnTo>
                    <a:pt x="717" y="504"/>
                  </a:lnTo>
                  <a:lnTo>
                    <a:pt x="831" y="462"/>
                  </a:lnTo>
                  <a:lnTo>
                    <a:pt x="947" y="418"/>
                  </a:lnTo>
                  <a:lnTo>
                    <a:pt x="1062" y="370"/>
                  </a:lnTo>
                  <a:lnTo>
                    <a:pt x="1178" y="321"/>
                  </a:lnTo>
                  <a:lnTo>
                    <a:pt x="1297" y="271"/>
                  </a:lnTo>
                  <a:lnTo>
                    <a:pt x="1411" y="220"/>
                  </a:lnTo>
                  <a:lnTo>
                    <a:pt x="1528" y="166"/>
                  </a:lnTo>
                  <a:lnTo>
                    <a:pt x="1641" y="112"/>
                  </a:lnTo>
                  <a:lnTo>
                    <a:pt x="1752" y="58"/>
                  </a:lnTo>
                  <a:lnTo>
                    <a:pt x="1864" y="2"/>
                  </a:lnTo>
                  <a:lnTo>
                    <a:pt x="1854" y="0"/>
                  </a:lnTo>
                  <a:lnTo>
                    <a:pt x="1727" y="58"/>
                  </a:lnTo>
                  <a:lnTo>
                    <a:pt x="1602" y="115"/>
                  </a:lnTo>
                  <a:lnTo>
                    <a:pt x="1479" y="171"/>
                  </a:lnTo>
                  <a:lnTo>
                    <a:pt x="1356" y="227"/>
                  </a:lnTo>
                  <a:lnTo>
                    <a:pt x="1234" y="279"/>
                  </a:lnTo>
                  <a:lnTo>
                    <a:pt x="1116" y="330"/>
                  </a:lnTo>
                  <a:lnTo>
                    <a:pt x="998" y="379"/>
                  </a:lnTo>
                  <a:lnTo>
                    <a:pt x="881" y="424"/>
                  </a:lnTo>
                  <a:lnTo>
                    <a:pt x="768" y="468"/>
                  </a:lnTo>
                  <a:lnTo>
                    <a:pt x="657" y="509"/>
                  </a:lnTo>
                  <a:lnTo>
                    <a:pt x="547" y="546"/>
                  </a:lnTo>
                  <a:lnTo>
                    <a:pt x="439" y="582"/>
                  </a:lnTo>
                  <a:lnTo>
                    <a:pt x="334" y="612"/>
                  </a:lnTo>
                  <a:lnTo>
                    <a:pt x="233" y="641"/>
                  </a:lnTo>
                  <a:lnTo>
                    <a:pt x="135" y="664"/>
                  </a:lnTo>
                  <a:lnTo>
                    <a:pt x="39" y="68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69" name="Freeform 588">
              <a:extLst>
                <a:ext uri="{FF2B5EF4-FFF2-40B4-BE49-F238E27FC236}">
                  <a16:creationId xmlns:a16="http://schemas.microsoft.com/office/drawing/2014/main" id="{4E26423F-722D-487E-826F-43FE3BA86FC7}"/>
                </a:ext>
              </a:extLst>
            </p:cNvPr>
            <p:cNvSpPr>
              <a:spLocks/>
            </p:cNvSpPr>
            <p:nvPr/>
          </p:nvSpPr>
          <p:spPr bwMode="auto">
            <a:xfrm>
              <a:off x="864" y="1814"/>
              <a:ext cx="779" cy="193"/>
            </a:xfrm>
            <a:custGeom>
              <a:avLst/>
              <a:gdLst>
                <a:gd name="T0" fmla="*/ 17 w 779"/>
                <a:gd name="T1" fmla="*/ 179 h 193"/>
                <a:gd name="T2" fmla="*/ 9 w 779"/>
                <a:gd name="T3" fmla="*/ 181 h 193"/>
                <a:gd name="T4" fmla="*/ 4 w 779"/>
                <a:gd name="T5" fmla="*/ 184 h 193"/>
                <a:gd name="T6" fmla="*/ 2 w 779"/>
                <a:gd name="T7" fmla="*/ 188 h 193"/>
                <a:gd name="T8" fmla="*/ 0 w 779"/>
                <a:gd name="T9" fmla="*/ 191 h 193"/>
                <a:gd name="T10" fmla="*/ 14 w 779"/>
                <a:gd name="T11" fmla="*/ 193 h 193"/>
                <a:gd name="T12" fmla="*/ 14 w 779"/>
                <a:gd name="T13" fmla="*/ 191 h 193"/>
                <a:gd name="T14" fmla="*/ 14 w 779"/>
                <a:gd name="T15" fmla="*/ 189 h 193"/>
                <a:gd name="T16" fmla="*/ 17 w 779"/>
                <a:gd name="T17" fmla="*/ 186 h 193"/>
                <a:gd name="T18" fmla="*/ 24 w 779"/>
                <a:gd name="T19" fmla="*/ 183 h 193"/>
                <a:gd name="T20" fmla="*/ 100 w 779"/>
                <a:gd name="T21" fmla="*/ 171 h 193"/>
                <a:gd name="T22" fmla="*/ 186 w 779"/>
                <a:gd name="T23" fmla="*/ 156 h 193"/>
                <a:gd name="T24" fmla="*/ 279 w 779"/>
                <a:gd name="T25" fmla="*/ 135 h 193"/>
                <a:gd name="T26" fmla="*/ 379 w 779"/>
                <a:gd name="T27" fmla="*/ 112 h 193"/>
                <a:gd name="T28" fmla="*/ 480 w 779"/>
                <a:gd name="T29" fmla="*/ 86 h 193"/>
                <a:gd name="T30" fmla="*/ 581 w 779"/>
                <a:gd name="T31" fmla="*/ 59 h 193"/>
                <a:gd name="T32" fmla="*/ 683 w 779"/>
                <a:gd name="T33" fmla="*/ 30 h 193"/>
                <a:gd name="T34" fmla="*/ 779 w 779"/>
                <a:gd name="T35" fmla="*/ 0 h 193"/>
                <a:gd name="T36" fmla="*/ 777 w 779"/>
                <a:gd name="T37" fmla="*/ 0 h 193"/>
                <a:gd name="T38" fmla="*/ 669 w 779"/>
                <a:gd name="T39" fmla="*/ 30 h 193"/>
                <a:gd name="T40" fmla="*/ 563 w 779"/>
                <a:gd name="T41" fmla="*/ 59 h 193"/>
                <a:gd name="T42" fmla="*/ 458 w 779"/>
                <a:gd name="T43" fmla="*/ 88 h 193"/>
                <a:gd name="T44" fmla="*/ 357 w 779"/>
                <a:gd name="T45" fmla="*/ 113 h 193"/>
                <a:gd name="T46" fmla="*/ 261 w 779"/>
                <a:gd name="T47" fmla="*/ 135 h 193"/>
                <a:gd name="T48" fmla="*/ 171 w 779"/>
                <a:gd name="T49" fmla="*/ 154 h 193"/>
                <a:gd name="T50" fmla="*/ 90 w 779"/>
                <a:gd name="T51" fmla="*/ 169 h 193"/>
                <a:gd name="T52" fmla="*/ 17 w 779"/>
                <a:gd name="T53" fmla="*/ 179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9" h="193">
                  <a:moveTo>
                    <a:pt x="17" y="179"/>
                  </a:moveTo>
                  <a:lnTo>
                    <a:pt x="9" y="181"/>
                  </a:lnTo>
                  <a:lnTo>
                    <a:pt x="4" y="184"/>
                  </a:lnTo>
                  <a:lnTo>
                    <a:pt x="2" y="188"/>
                  </a:lnTo>
                  <a:lnTo>
                    <a:pt x="0" y="191"/>
                  </a:lnTo>
                  <a:lnTo>
                    <a:pt x="14" y="193"/>
                  </a:lnTo>
                  <a:lnTo>
                    <a:pt x="14" y="191"/>
                  </a:lnTo>
                  <a:lnTo>
                    <a:pt x="14" y="189"/>
                  </a:lnTo>
                  <a:lnTo>
                    <a:pt x="17" y="186"/>
                  </a:lnTo>
                  <a:lnTo>
                    <a:pt x="24" y="183"/>
                  </a:lnTo>
                  <a:lnTo>
                    <a:pt x="100" y="171"/>
                  </a:lnTo>
                  <a:lnTo>
                    <a:pt x="186" y="156"/>
                  </a:lnTo>
                  <a:lnTo>
                    <a:pt x="279" y="135"/>
                  </a:lnTo>
                  <a:lnTo>
                    <a:pt x="379" y="112"/>
                  </a:lnTo>
                  <a:lnTo>
                    <a:pt x="480" y="86"/>
                  </a:lnTo>
                  <a:lnTo>
                    <a:pt x="581" y="59"/>
                  </a:lnTo>
                  <a:lnTo>
                    <a:pt x="683" y="30"/>
                  </a:lnTo>
                  <a:lnTo>
                    <a:pt x="779" y="0"/>
                  </a:lnTo>
                  <a:lnTo>
                    <a:pt x="777" y="0"/>
                  </a:lnTo>
                  <a:lnTo>
                    <a:pt x="669" y="30"/>
                  </a:lnTo>
                  <a:lnTo>
                    <a:pt x="563" y="59"/>
                  </a:lnTo>
                  <a:lnTo>
                    <a:pt x="458" y="88"/>
                  </a:lnTo>
                  <a:lnTo>
                    <a:pt x="357" y="113"/>
                  </a:lnTo>
                  <a:lnTo>
                    <a:pt x="261" y="135"/>
                  </a:lnTo>
                  <a:lnTo>
                    <a:pt x="171" y="154"/>
                  </a:lnTo>
                  <a:lnTo>
                    <a:pt x="90" y="169"/>
                  </a:lnTo>
                  <a:lnTo>
                    <a:pt x="17"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70" name="Freeform 589">
              <a:extLst>
                <a:ext uri="{FF2B5EF4-FFF2-40B4-BE49-F238E27FC236}">
                  <a16:creationId xmlns:a16="http://schemas.microsoft.com/office/drawing/2014/main" id="{87FBECE4-1E38-4BDC-A352-B1A4ED95972D}"/>
                </a:ext>
              </a:extLst>
            </p:cNvPr>
            <p:cNvSpPr>
              <a:spLocks/>
            </p:cNvSpPr>
            <p:nvPr/>
          </p:nvSpPr>
          <p:spPr bwMode="auto">
            <a:xfrm>
              <a:off x="1530" y="2262"/>
              <a:ext cx="2009" cy="727"/>
            </a:xfrm>
            <a:custGeom>
              <a:avLst/>
              <a:gdLst>
                <a:gd name="T0" fmla="*/ 180 w 2009"/>
                <a:gd name="T1" fmla="*/ 544 h 727"/>
                <a:gd name="T2" fmla="*/ 3 w 2009"/>
                <a:gd name="T3" fmla="*/ 664 h 727"/>
                <a:gd name="T4" fmla="*/ 0 w 2009"/>
                <a:gd name="T5" fmla="*/ 666 h 727"/>
                <a:gd name="T6" fmla="*/ 0 w 2009"/>
                <a:gd name="T7" fmla="*/ 669 h 727"/>
                <a:gd name="T8" fmla="*/ 0 w 2009"/>
                <a:gd name="T9" fmla="*/ 672 h 727"/>
                <a:gd name="T10" fmla="*/ 0 w 2009"/>
                <a:gd name="T11" fmla="*/ 674 h 727"/>
                <a:gd name="T12" fmla="*/ 3 w 2009"/>
                <a:gd name="T13" fmla="*/ 679 h 727"/>
                <a:gd name="T14" fmla="*/ 6 w 2009"/>
                <a:gd name="T15" fmla="*/ 681 h 727"/>
                <a:gd name="T16" fmla="*/ 8 w 2009"/>
                <a:gd name="T17" fmla="*/ 683 h 727"/>
                <a:gd name="T18" fmla="*/ 94 w 2009"/>
                <a:gd name="T19" fmla="*/ 708 h 727"/>
                <a:gd name="T20" fmla="*/ 167 w 2009"/>
                <a:gd name="T21" fmla="*/ 727 h 727"/>
                <a:gd name="T22" fmla="*/ 172 w 2009"/>
                <a:gd name="T23" fmla="*/ 715 h 727"/>
                <a:gd name="T24" fmla="*/ 174 w 2009"/>
                <a:gd name="T25" fmla="*/ 699 h 727"/>
                <a:gd name="T26" fmla="*/ 174 w 2009"/>
                <a:gd name="T27" fmla="*/ 693 h 727"/>
                <a:gd name="T28" fmla="*/ 175 w 2009"/>
                <a:gd name="T29" fmla="*/ 686 h 727"/>
                <a:gd name="T30" fmla="*/ 177 w 2009"/>
                <a:gd name="T31" fmla="*/ 676 h 727"/>
                <a:gd name="T32" fmla="*/ 184 w 2009"/>
                <a:gd name="T33" fmla="*/ 666 h 727"/>
                <a:gd name="T34" fmla="*/ 282 w 2009"/>
                <a:gd name="T35" fmla="*/ 642 h 727"/>
                <a:gd name="T36" fmla="*/ 385 w 2009"/>
                <a:gd name="T37" fmla="*/ 615 h 727"/>
                <a:gd name="T38" fmla="*/ 493 w 2009"/>
                <a:gd name="T39" fmla="*/ 586 h 727"/>
                <a:gd name="T40" fmla="*/ 602 w 2009"/>
                <a:gd name="T41" fmla="*/ 554 h 727"/>
                <a:gd name="T42" fmla="*/ 717 w 2009"/>
                <a:gd name="T43" fmla="*/ 519 h 727"/>
                <a:gd name="T44" fmla="*/ 834 w 2009"/>
                <a:gd name="T45" fmla="*/ 481 h 727"/>
                <a:gd name="T46" fmla="*/ 952 w 2009"/>
                <a:gd name="T47" fmla="*/ 443 h 727"/>
                <a:gd name="T48" fmla="*/ 1072 w 2009"/>
                <a:gd name="T49" fmla="*/ 400 h 727"/>
                <a:gd name="T50" fmla="*/ 1192 w 2009"/>
                <a:gd name="T51" fmla="*/ 356 h 727"/>
                <a:gd name="T52" fmla="*/ 1313 w 2009"/>
                <a:gd name="T53" fmla="*/ 311 h 727"/>
                <a:gd name="T54" fmla="*/ 1433 w 2009"/>
                <a:gd name="T55" fmla="*/ 263 h 727"/>
                <a:gd name="T56" fmla="*/ 1553 w 2009"/>
                <a:gd name="T57" fmla="*/ 214 h 727"/>
                <a:gd name="T58" fmla="*/ 1670 w 2009"/>
                <a:gd name="T59" fmla="*/ 164 h 727"/>
                <a:gd name="T60" fmla="*/ 1786 w 2009"/>
                <a:gd name="T61" fmla="*/ 111 h 727"/>
                <a:gd name="T62" fmla="*/ 1899 w 2009"/>
                <a:gd name="T63" fmla="*/ 57 h 727"/>
                <a:gd name="T64" fmla="*/ 2009 w 2009"/>
                <a:gd name="T65" fmla="*/ 3 h 727"/>
                <a:gd name="T66" fmla="*/ 1999 w 2009"/>
                <a:gd name="T67" fmla="*/ 0 h 727"/>
                <a:gd name="T68" fmla="*/ 1872 w 2009"/>
                <a:gd name="T69" fmla="*/ 57 h 727"/>
                <a:gd name="T70" fmla="*/ 1747 w 2009"/>
                <a:gd name="T71" fmla="*/ 110 h 727"/>
                <a:gd name="T72" fmla="*/ 1624 w 2009"/>
                <a:gd name="T73" fmla="*/ 159 h 727"/>
                <a:gd name="T74" fmla="*/ 1501 w 2009"/>
                <a:gd name="T75" fmla="*/ 204 h 727"/>
                <a:gd name="T76" fmla="*/ 1379 w 2009"/>
                <a:gd name="T77" fmla="*/ 247 h 727"/>
                <a:gd name="T78" fmla="*/ 1259 w 2009"/>
                <a:gd name="T79" fmla="*/ 285 h 727"/>
                <a:gd name="T80" fmla="*/ 1141 w 2009"/>
                <a:gd name="T81" fmla="*/ 321 h 727"/>
                <a:gd name="T82" fmla="*/ 1026 w 2009"/>
                <a:gd name="T83" fmla="*/ 355 h 727"/>
                <a:gd name="T84" fmla="*/ 911 w 2009"/>
                <a:gd name="T85" fmla="*/ 385 h 727"/>
                <a:gd name="T86" fmla="*/ 800 w 2009"/>
                <a:gd name="T87" fmla="*/ 412 h 727"/>
                <a:gd name="T88" fmla="*/ 690 w 2009"/>
                <a:gd name="T89" fmla="*/ 439 h 727"/>
                <a:gd name="T90" fmla="*/ 582 w 2009"/>
                <a:gd name="T91" fmla="*/ 463 h 727"/>
                <a:gd name="T92" fmla="*/ 478 w 2009"/>
                <a:gd name="T93" fmla="*/ 485 h 727"/>
                <a:gd name="T94" fmla="*/ 376 w 2009"/>
                <a:gd name="T95" fmla="*/ 505 h 727"/>
                <a:gd name="T96" fmla="*/ 277 w 2009"/>
                <a:gd name="T97" fmla="*/ 525 h 727"/>
                <a:gd name="T98" fmla="*/ 180 w 2009"/>
                <a:gd name="T99" fmla="*/ 544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9" h="727">
                  <a:moveTo>
                    <a:pt x="180" y="544"/>
                  </a:moveTo>
                  <a:lnTo>
                    <a:pt x="3" y="664"/>
                  </a:lnTo>
                  <a:lnTo>
                    <a:pt x="0" y="666"/>
                  </a:lnTo>
                  <a:lnTo>
                    <a:pt x="0" y="669"/>
                  </a:lnTo>
                  <a:lnTo>
                    <a:pt x="0" y="672"/>
                  </a:lnTo>
                  <a:lnTo>
                    <a:pt x="0" y="674"/>
                  </a:lnTo>
                  <a:lnTo>
                    <a:pt x="3" y="679"/>
                  </a:lnTo>
                  <a:lnTo>
                    <a:pt x="6" y="681"/>
                  </a:lnTo>
                  <a:lnTo>
                    <a:pt x="8" y="683"/>
                  </a:lnTo>
                  <a:lnTo>
                    <a:pt x="94" y="708"/>
                  </a:lnTo>
                  <a:lnTo>
                    <a:pt x="167" y="727"/>
                  </a:lnTo>
                  <a:lnTo>
                    <a:pt x="172" y="715"/>
                  </a:lnTo>
                  <a:lnTo>
                    <a:pt x="174" y="699"/>
                  </a:lnTo>
                  <a:lnTo>
                    <a:pt x="174" y="693"/>
                  </a:lnTo>
                  <a:lnTo>
                    <a:pt x="175" y="686"/>
                  </a:lnTo>
                  <a:lnTo>
                    <a:pt x="177" y="676"/>
                  </a:lnTo>
                  <a:lnTo>
                    <a:pt x="184" y="666"/>
                  </a:lnTo>
                  <a:lnTo>
                    <a:pt x="282" y="642"/>
                  </a:lnTo>
                  <a:lnTo>
                    <a:pt x="385" y="615"/>
                  </a:lnTo>
                  <a:lnTo>
                    <a:pt x="493" y="586"/>
                  </a:lnTo>
                  <a:lnTo>
                    <a:pt x="602" y="554"/>
                  </a:lnTo>
                  <a:lnTo>
                    <a:pt x="717" y="519"/>
                  </a:lnTo>
                  <a:lnTo>
                    <a:pt x="834" y="481"/>
                  </a:lnTo>
                  <a:lnTo>
                    <a:pt x="952" y="443"/>
                  </a:lnTo>
                  <a:lnTo>
                    <a:pt x="1072" y="400"/>
                  </a:lnTo>
                  <a:lnTo>
                    <a:pt x="1192" y="356"/>
                  </a:lnTo>
                  <a:lnTo>
                    <a:pt x="1313" y="311"/>
                  </a:lnTo>
                  <a:lnTo>
                    <a:pt x="1433" y="263"/>
                  </a:lnTo>
                  <a:lnTo>
                    <a:pt x="1553" y="214"/>
                  </a:lnTo>
                  <a:lnTo>
                    <a:pt x="1670" y="164"/>
                  </a:lnTo>
                  <a:lnTo>
                    <a:pt x="1786" y="111"/>
                  </a:lnTo>
                  <a:lnTo>
                    <a:pt x="1899" y="57"/>
                  </a:lnTo>
                  <a:lnTo>
                    <a:pt x="2009" y="3"/>
                  </a:lnTo>
                  <a:lnTo>
                    <a:pt x="1999" y="0"/>
                  </a:lnTo>
                  <a:lnTo>
                    <a:pt x="1872" y="57"/>
                  </a:lnTo>
                  <a:lnTo>
                    <a:pt x="1747" y="110"/>
                  </a:lnTo>
                  <a:lnTo>
                    <a:pt x="1624" y="159"/>
                  </a:lnTo>
                  <a:lnTo>
                    <a:pt x="1501" y="204"/>
                  </a:lnTo>
                  <a:lnTo>
                    <a:pt x="1379" y="247"/>
                  </a:lnTo>
                  <a:lnTo>
                    <a:pt x="1259" y="285"/>
                  </a:lnTo>
                  <a:lnTo>
                    <a:pt x="1141" y="321"/>
                  </a:lnTo>
                  <a:lnTo>
                    <a:pt x="1026" y="355"/>
                  </a:lnTo>
                  <a:lnTo>
                    <a:pt x="911" y="385"/>
                  </a:lnTo>
                  <a:lnTo>
                    <a:pt x="800" y="412"/>
                  </a:lnTo>
                  <a:lnTo>
                    <a:pt x="690" y="439"/>
                  </a:lnTo>
                  <a:lnTo>
                    <a:pt x="582" y="463"/>
                  </a:lnTo>
                  <a:lnTo>
                    <a:pt x="478" y="485"/>
                  </a:lnTo>
                  <a:lnTo>
                    <a:pt x="376" y="505"/>
                  </a:lnTo>
                  <a:lnTo>
                    <a:pt x="277" y="525"/>
                  </a:lnTo>
                  <a:lnTo>
                    <a:pt x="180" y="544"/>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71" name="Freeform 590">
              <a:extLst>
                <a:ext uri="{FF2B5EF4-FFF2-40B4-BE49-F238E27FC236}">
                  <a16:creationId xmlns:a16="http://schemas.microsoft.com/office/drawing/2014/main" id="{F9FFA0AB-39BE-49BC-9914-FE8032DAACC7}"/>
                </a:ext>
              </a:extLst>
            </p:cNvPr>
            <p:cNvSpPr>
              <a:spLocks/>
            </p:cNvSpPr>
            <p:nvPr/>
          </p:nvSpPr>
          <p:spPr bwMode="auto">
            <a:xfrm>
              <a:off x="758" y="1812"/>
              <a:ext cx="865" cy="186"/>
            </a:xfrm>
            <a:custGeom>
              <a:avLst/>
              <a:gdLst>
                <a:gd name="T0" fmla="*/ 83 w 865"/>
                <a:gd name="T1" fmla="*/ 132 h 186"/>
                <a:gd name="T2" fmla="*/ 4 w 865"/>
                <a:gd name="T3" fmla="*/ 166 h 186"/>
                <a:gd name="T4" fmla="*/ 0 w 865"/>
                <a:gd name="T5" fmla="*/ 169 h 186"/>
                <a:gd name="T6" fmla="*/ 0 w 865"/>
                <a:gd name="T7" fmla="*/ 171 h 186"/>
                <a:gd name="T8" fmla="*/ 0 w 865"/>
                <a:gd name="T9" fmla="*/ 171 h 186"/>
                <a:gd name="T10" fmla="*/ 19 w 865"/>
                <a:gd name="T11" fmla="*/ 176 h 186"/>
                <a:gd name="T12" fmla="*/ 37 w 865"/>
                <a:gd name="T13" fmla="*/ 179 h 186"/>
                <a:gd name="T14" fmla="*/ 54 w 865"/>
                <a:gd name="T15" fmla="*/ 183 h 186"/>
                <a:gd name="T16" fmla="*/ 73 w 865"/>
                <a:gd name="T17" fmla="*/ 186 h 186"/>
                <a:gd name="T18" fmla="*/ 73 w 865"/>
                <a:gd name="T19" fmla="*/ 185 h 186"/>
                <a:gd name="T20" fmla="*/ 73 w 865"/>
                <a:gd name="T21" fmla="*/ 181 h 186"/>
                <a:gd name="T22" fmla="*/ 74 w 865"/>
                <a:gd name="T23" fmla="*/ 178 h 186"/>
                <a:gd name="T24" fmla="*/ 76 w 865"/>
                <a:gd name="T25" fmla="*/ 176 h 186"/>
                <a:gd name="T26" fmla="*/ 88 w 865"/>
                <a:gd name="T27" fmla="*/ 171 h 186"/>
                <a:gd name="T28" fmla="*/ 103 w 865"/>
                <a:gd name="T29" fmla="*/ 163 h 186"/>
                <a:gd name="T30" fmla="*/ 181 w 865"/>
                <a:gd name="T31" fmla="*/ 152 h 186"/>
                <a:gd name="T32" fmla="*/ 267 w 865"/>
                <a:gd name="T33" fmla="*/ 137 h 186"/>
                <a:gd name="T34" fmla="*/ 361 w 865"/>
                <a:gd name="T35" fmla="*/ 120 h 186"/>
                <a:gd name="T36" fmla="*/ 461 w 865"/>
                <a:gd name="T37" fmla="*/ 102 h 186"/>
                <a:gd name="T38" fmla="*/ 562 w 865"/>
                <a:gd name="T39" fmla="*/ 80 h 186"/>
                <a:gd name="T40" fmla="*/ 665 w 865"/>
                <a:gd name="T41" fmla="*/ 54 h 186"/>
                <a:gd name="T42" fmla="*/ 767 w 865"/>
                <a:gd name="T43" fmla="*/ 29 h 186"/>
                <a:gd name="T44" fmla="*/ 865 w 865"/>
                <a:gd name="T45" fmla="*/ 0 h 186"/>
                <a:gd name="T46" fmla="*/ 861 w 865"/>
                <a:gd name="T47" fmla="*/ 0 h 186"/>
                <a:gd name="T48" fmla="*/ 807 w 865"/>
                <a:gd name="T49" fmla="*/ 14 h 186"/>
                <a:gd name="T50" fmla="*/ 753 w 865"/>
                <a:gd name="T51" fmla="*/ 27 h 186"/>
                <a:gd name="T52" fmla="*/ 699 w 865"/>
                <a:gd name="T53" fmla="*/ 41 h 186"/>
                <a:gd name="T54" fmla="*/ 645 w 865"/>
                <a:gd name="T55" fmla="*/ 53 h 186"/>
                <a:gd name="T56" fmla="*/ 537 w 865"/>
                <a:gd name="T57" fmla="*/ 73 h 186"/>
                <a:gd name="T58" fmla="*/ 432 w 865"/>
                <a:gd name="T59" fmla="*/ 90 h 186"/>
                <a:gd name="T60" fmla="*/ 333 w 865"/>
                <a:gd name="T61" fmla="*/ 103 h 186"/>
                <a:gd name="T62" fmla="*/ 240 w 865"/>
                <a:gd name="T63" fmla="*/ 115 h 186"/>
                <a:gd name="T64" fmla="*/ 155 w 865"/>
                <a:gd name="T65" fmla="*/ 124 h 186"/>
                <a:gd name="T66" fmla="*/ 83 w 865"/>
                <a:gd name="T67" fmla="*/ 132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5" h="186">
                  <a:moveTo>
                    <a:pt x="83" y="132"/>
                  </a:moveTo>
                  <a:lnTo>
                    <a:pt x="4" y="166"/>
                  </a:lnTo>
                  <a:lnTo>
                    <a:pt x="0" y="169"/>
                  </a:lnTo>
                  <a:lnTo>
                    <a:pt x="0" y="171"/>
                  </a:lnTo>
                  <a:lnTo>
                    <a:pt x="19" y="176"/>
                  </a:lnTo>
                  <a:lnTo>
                    <a:pt x="37" y="179"/>
                  </a:lnTo>
                  <a:lnTo>
                    <a:pt x="54" y="183"/>
                  </a:lnTo>
                  <a:lnTo>
                    <a:pt x="73" y="186"/>
                  </a:lnTo>
                  <a:lnTo>
                    <a:pt x="73" y="185"/>
                  </a:lnTo>
                  <a:lnTo>
                    <a:pt x="73" y="181"/>
                  </a:lnTo>
                  <a:lnTo>
                    <a:pt x="74" y="178"/>
                  </a:lnTo>
                  <a:lnTo>
                    <a:pt x="76" y="176"/>
                  </a:lnTo>
                  <a:lnTo>
                    <a:pt x="88" y="171"/>
                  </a:lnTo>
                  <a:lnTo>
                    <a:pt x="103" y="163"/>
                  </a:lnTo>
                  <a:lnTo>
                    <a:pt x="181" y="152"/>
                  </a:lnTo>
                  <a:lnTo>
                    <a:pt x="267" y="137"/>
                  </a:lnTo>
                  <a:lnTo>
                    <a:pt x="361" y="120"/>
                  </a:lnTo>
                  <a:lnTo>
                    <a:pt x="461" y="102"/>
                  </a:lnTo>
                  <a:lnTo>
                    <a:pt x="562" y="80"/>
                  </a:lnTo>
                  <a:lnTo>
                    <a:pt x="665" y="54"/>
                  </a:lnTo>
                  <a:lnTo>
                    <a:pt x="767" y="29"/>
                  </a:lnTo>
                  <a:lnTo>
                    <a:pt x="865" y="0"/>
                  </a:lnTo>
                  <a:lnTo>
                    <a:pt x="861" y="0"/>
                  </a:lnTo>
                  <a:lnTo>
                    <a:pt x="807" y="14"/>
                  </a:lnTo>
                  <a:lnTo>
                    <a:pt x="753" y="27"/>
                  </a:lnTo>
                  <a:lnTo>
                    <a:pt x="699" y="41"/>
                  </a:lnTo>
                  <a:lnTo>
                    <a:pt x="645" y="53"/>
                  </a:lnTo>
                  <a:lnTo>
                    <a:pt x="537" y="73"/>
                  </a:lnTo>
                  <a:lnTo>
                    <a:pt x="432" y="90"/>
                  </a:lnTo>
                  <a:lnTo>
                    <a:pt x="333" y="103"/>
                  </a:lnTo>
                  <a:lnTo>
                    <a:pt x="240" y="115"/>
                  </a:lnTo>
                  <a:lnTo>
                    <a:pt x="155" y="124"/>
                  </a:lnTo>
                  <a:lnTo>
                    <a:pt x="83" y="13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72" name="Freeform 591">
              <a:extLst>
                <a:ext uri="{FF2B5EF4-FFF2-40B4-BE49-F238E27FC236}">
                  <a16:creationId xmlns:a16="http://schemas.microsoft.com/office/drawing/2014/main" id="{B14E20C1-D864-45AC-9E7B-BF5B75822864}"/>
                </a:ext>
              </a:extLst>
            </p:cNvPr>
            <p:cNvSpPr>
              <a:spLocks/>
            </p:cNvSpPr>
            <p:nvPr/>
          </p:nvSpPr>
          <p:spPr bwMode="auto">
            <a:xfrm>
              <a:off x="1710" y="2264"/>
              <a:ext cx="1817" cy="542"/>
            </a:xfrm>
            <a:custGeom>
              <a:avLst/>
              <a:gdLst>
                <a:gd name="T0" fmla="*/ 0 w 1817"/>
                <a:gd name="T1" fmla="*/ 542 h 542"/>
                <a:gd name="T2" fmla="*/ 54 w 1817"/>
                <a:gd name="T3" fmla="*/ 505 h 542"/>
                <a:gd name="T4" fmla="*/ 80 w 1817"/>
                <a:gd name="T5" fmla="*/ 503 h 542"/>
                <a:gd name="T6" fmla="*/ 125 w 1817"/>
                <a:gd name="T7" fmla="*/ 496 h 542"/>
                <a:gd name="T8" fmla="*/ 188 w 1817"/>
                <a:gd name="T9" fmla="*/ 486 h 542"/>
                <a:gd name="T10" fmla="*/ 265 w 1817"/>
                <a:gd name="T11" fmla="*/ 471 h 542"/>
                <a:gd name="T12" fmla="*/ 358 w 1817"/>
                <a:gd name="T13" fmla="*/ 452 h 542"/>
                <a:gd name="T14" fmla="*/ 465 w 1817"/>
                <a:gd name="T15" fmla="*/ 430 h 542"/>
                <a:gd name="T16" fmla="*/ 579 w 1817"/>
                <a:gd name="T17" fmla="*/ 403 h 542"/>
                <a:gd name="T18" fmla="*/ 706 w 1817"/>
                <a:gd name="T19" fmla="*/ 373 h 542"/>
                <a:gd name="T20" fmla="*/ 838 w 1817"/>
                <a:gd name="T21" fmla="*/ 339 h 542"/>
                <a:gd name="T22" fmla="*/ 975 w 1817"/>
                <a:gd name="T23" fmla="*/ 302 h 542"/>
                <a:gd name="T24" fmla="*/ 1116 w 1817"/>
                <a:gd name="T25" fmla="*/ 261 h 542"/>
                <a:gd name="T26" fmla="*/ 1260 w 1817"/>
                <a:gd name="T27" fmla="*/ 216 h 542"/>
                <a:gd name="T28" fmla="*/ 1333 w 1817"/>
                <a:gd name="T29" fmla="*/ 192 h 542"/>
                <a:gd name="T30" fmla="*/ 1403 w 1817"/>
                <a:gd name="T31" fmla="*/ 167 h 542"/>
                <a:gd name="T32" fmla="*/ 1474 w 1817"/>
                <a:gd name="T33" fmla="*/ 141 h 542"/>
                <a:gd name="T34" fmla="*/ 1545 w 1817"/>
                <a:gd name="T35" fmla="*/ 114 h 542"/>
                <a:gd name="T36" fmla="*/ 1614 w 1817"/>
                <a:gd name="T37" fmla="*/ 87 h 542"/>
                <a:gd name="T38" fmla="*/ 1684 w 1817"/>
                <a:gd name="T39" fmla="*/ 59 h 542"/>
                <a:gd name="T40" fmla="*/ 1751 w 1817"/>
                <a:gd name="T41" fmla="*/ 30 h 542"/>
                <a:gd name="T42" fmla="*/ 1817 w 1817"/>
                <a:gd name="T43" fmla="*/ 0 h 542"/>
                <a:gd name="T44" fmla="*/ 1817 w 1817"/>
                <a:gd name="T45" fmla="*/ 0 h 542"/>
                <a:gd name="T46" fmla="*/ 1692 w 1817"/>
                <a:gd name="T47" fmla="*/ 55 h 542"/>
                <a:gd name="T48" fmla="*/ 1567 w 1817"/>
                <a:gd name="T49" fmla="*/ 109 h 542"/>
                <a:gd name="T50" fmla="*/ 1442 w 1817"/>
                <a:gd name="T51" fmla="*/ 158 h 542"/>
                <a:gd name="T52" fmla="*/ 1321 w 1817"/>
                <a:gd name="T53" fmla="*/ 202 h 542"/>
                <a:gd name="T54" fmla="*/ 1199 w 1817"/>
                <a:gd name="T55" fmla="*/ 245 h 542"/>
                <a:gd name="T56" fmla="*/ 1079 w 1817"/>
                <a:gd name="T57" fmla="*/ 283 h 542"/>
                <a:gd name="T58" fmla="*/ 961 w 1817"/>
                <a:gd name="T59" fmla="*/ 319 h 542"/>
                <a:gd name="T60" fmla="*/ 845 w 1817"/>
                <a:gd name="T61" fmla="*/ 353 h 542"/>
                <a:gd name="T62" fmla="*/ 731 w 1817"/>
                <a:gd name="T63" fmla="*/ 383 h 542"/>
                <a:gd name="T64" fmla="*/ 620 w 1817"/>
                <a:gd name="T65" fmla="*/ 410 h 542"/>
                <a:gd name="T66" fmla="*/ 510 w 1817"/>
                <a:gd name="T67" fmla="*/ 437 h 542"/>
                <a:gd name="T68" fmla="*/ 402 w 1817"/>
                <a:gd name="T69" fmla="*/ 461 h 542"/>
                <a:gd name="T70" fmla="*/ 298 w 1817"/>
                <a:gd name="T71" fmla="*/ 483 h 542"/>
                <a:gd name="T72" fmla="*/ 196 w 1817"/>
                <a:gd name="T73" fmla="*/ 503 h 542"/>
                <a:gd name="T74" fmla="*/ 97 w 1817"/>
                <a:gd name="T75" fmla="*/ 523 h 542"/>
                <a:gd name="T76" fmla="*/ 0 w 1817"/>
                <a:gd name="T77" fmla="*/ 542 h 5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17" h="542">
                  <a:moveTo>
                    <a:pt x="0" y="542"/>
                  </a:moveTo>
                  <a:lnTo>
                    <a:pt x="54" y="505"/>
                  </a:lnTo>
                  <a:lnTo>
                    <a:pt x="80" y="503"/>
                  </a:lnTo>
                  <a:lnTo>
                    <a:pt x="125" y="496"/>
                  </a:lnTo>
                  <a:lnTo>
                    <a:pt x="188" y="486"/>
                  </a:lnTo>
                  <a:lnTo>
                    <a:pt x="265" y="471"/>
                  </a:lnTo>
                  <a:lnTo>
                    <a:pt x="358" y="452"/>
                  </a:lnTo>
                  <a:lnTo>
                    <a:pt x="465" y="430"/>
                  </a:lnTo>
                  <a:lnTo>
                    <a:pt x="579" y="403"/>
                  </a:lnTo>
                  <a:lnTo>
                    <a:pt x="706" y="373"/>
                  </a:lnTo>
                  <a:lnTo>
                    <a:pt x="838" y="339"/>
                  </a:lnTo>
                  <a:lnTo>
                    <a:pt x="975" y="302"/>
                  </a:lnTo>
                  <a:lnTo>
                    <a:pt x="1116" y="261"/>
                  </a:lnTo>
                  <a:lnTo>
                    <a:pt x="1260" y="216"/>
                  </a:lnTo>
                  <a:lnTo>
                    <a:pt x="1333" y="192"/>
                  </a:lnTo>
                  <a:lnTo>
                    <a:pt x="1403" y="167"/>
                  </a:lnTo>
                  <a:lnTo>
                    <a:pt x="1474" y="141"/>
                  </a:lnTo>
                  <a:lnTo>
                    <a:pt x="1545" y="114"/>
                  </a:lnTo>
                  <a:lnTo>
                    <a:pt x="1614" y="87"/>
                  </a:lnTo>
                  <a:lnTo>
                    <a:pt x="1684" y="59"/>
                  </a:lnTo>
                  <a:lnTo>
                    <a:pt x="1751" y="30"/>
                  </a:lnTo>
                  <a:lnTo>
                    <a:pt x="1817" y="0"/>
                  </a:lnTo>
                  <a:lnTo>
                    <a:pt x="1692" y="55"/>
                  </a:lnTo>
                  <a:lnTo>
                    <a:pt x="1567" y="109"/>
                  </a:lnTo>
                  <a:lnTo>
                    <a:pt x="1442" y="158"/>
                  </a:lnTo>
                  <a:lnTo>
                    <a:pt x="1321" y="202"/>
                  </a:lnTo>
                  <a:lnTo>
                    <a:pt x="1199" y="245"/>
                  </a:lnTo>
                  <a:lnTo>
                    <a:pt x="1079" y="283"/>
                  </a:lnTo>
                  <a:lnTo>
                    <a:pt x="961" y="319"/>
                  </a:lnTo>
                  <a:lnTo>
                    <a:pt x="845" y="353"/>
                  </a:lnTo>
                  <a:lnTo>
                    <a:pt x="731" y="383"/>
                  </a:lnTo>
                  <a:lnTo>
                    <a:pt x="620" y="410"/>
                  </a:lnTo>
                  <a:lnTo>
                    <a:pt x="510" y="437"/>
                  </a:lnTo>
                  <a:lnTo>
                    <a:pt x="402" y="461"/>
                  </a:lnTo>
                  <a:lnTo>
                    <a:pt x="298" y="483"/>
                  </a:lnTo>
                  <a:lnTo>
                    <a:pt x="196" y="503"/>
                  </a:lnTo>
                  <a:lnTo>
                    <a:pt x="97" y="523"/>
                  </a:lnTo>
                  <a:lnTo>
                    <a:pt x="0" y="5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73" name="Freeform 592">
              <a:extLst>
                <a:ext uri="{FF2B5EF4-FFF2-40B4-BE49-F238E27FC236}">
                  <a16:creationId xmlns:a16="http://schemas.microsoft.com/office/drawing/2014/main" id="{40AF8037-0FDA-4A24-B121-FDD953DD7B16}"/>
                </a:ext>
              </a:extLst>
            </p:cNvPr>
            <p:cNvSpPr>
              <a:spLocks/>
            </p:cNvSpPr>
            <p:nvPr/>
          </p:nvSpPr>
          <p:spPr bwMode="auto">
            <a:xfrm>
              <a:off x="841" y="1812"/>
              <a:ext cx="778" cy="132"/>
            </a:xfrm>
            <a:custGeom>
              <a:avLst/>
              <a:gdLst>
                <a:gd name="T0" fmla="*/ 0 w 778"/>
                <a:gd name="T1" fmla="*/ 132 h 132"/>
                <a:gd name="T2" fmla="*/ 23 w 778"/>
                <a:gd name="T3" fmla="*/ 122 h 132"/>
                <a:gd name="T4" fmla="*/ 52 w 778"/>
                <a:gd name="T5" fmla="*/ 120 h 132"/>
                <a:gd name="T6" fmla="*/ 111 w 778"/>
                <a:gd name="T7" fmla="*/ 115 h 132"/>
                <a:gd name="T8" fmla="*/ 196 w 778"/>
                <a:gd name="T9" fmla="*/ 105 h 132"/>
                <a:gd name="T10" fmla="*/ 300 w 778"/>
                <a:gd name="T11" fmla="*/ 93 h 132"/>
                <a:gd name="T12" fmla="*/ 417 w 778"/>
                <a:gd name="T13" fmla="*/ 76 h 132"/>
                <a:gd name="T14" fmla="*/ 538 w 778"/>
                <a:gd name="T15" fmla="*/ 54 h 132"/>
                <a:gd name="T16" fmla="*/ 601 w 778"/>
                <a:gd name="T17" fmla="*/ 43 h 132"/>
                <a:gd name="T18" fmla="*/ 662 w 778"/>
                <a:gd name="T19" fmla="*/ 29 h 132"/>
                <a:gd name="T20" fmla="*/ 721 w 778"/>
                <a:gd name="T21" fmla="*/ 16 h 132"/>
                <a:gd name="T22" fmla="*/ 778 w 778"/>
                <a:gd name="T23" fmla="*/ 0 h 132"/>
                <a:gd name="T24" fmla="*/ 778 w 778"/>
                <a:gd name="T25" fmla="*/ 0 h 132"/>
                <a:gd name="T26" fmla="*/ 724 w 778"/>
                <a:gd name="T27" fmla="*/ 14 h 132"/>
                <a:gd name="T28" fmla="*/ 670 w 778"/>
                <a:gd name="T29" fmla="*/ 29 h 132"/>
                <a:gd name="T30" fmla="*/ 616 w 778"/>
                <a:gd name="T31" fmla="*/ 41 h 132"/>
                <a:gd name="T32" fmla="*/ 560 w 778"/>
                <a:gd name="T33" fmla="*/ 53 h 132"/>
                <a:gd name="T34" fmla="*/ 454 w 778"/>
                <a:gd name="T35" fmla="*/ 73 h 132"/>
                <a:gd name="T36" fmla="*/ 349 w 778"/>
                <a:gd name="T37" fmla="*/ 90 h 132"/>
                <a:gd name="T38" fmla="*/ 250 w 778"/>
                <a:gd name="T39" fmla="*/ 103 h 132"/>
                <a:gd name="T40" fmla="*/ 157 w 778"/>
                <a:gd name="T41" fmla="*/ 115 h 132"/>
                <a:gd name="T42" fmla="*/ 72 w 778"/>
                <a:gd name="T43" fmla="*/ 124 h 132"/>
                <a:gd name="T44" fmla="*/ 0 w 778"/>
                <a:gd name="T45" fmla="*/ 132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78" h="132">
                  <a:moveTo>
                    <a:pt x="0" y="132"/>
                  </a:moveTo>
                  <a:lnTo>
                    <a:pt x="23" y="122"/>
                  </a:lnTo>
                  <a:lnTo>
                    <a:pt x="52" y="120"/>
                  </a:lnTo>
                  <a:lnTo>
                    <a:pt x="111" y="115"/>
                  </a:lnTo>
                  <a:lnTo>
                    <a:pt x="196" y="105"/>
                  </a:lnTo>
                  <a:lnTo>
                    <a:pt x="300" y="93"/>
                  </a:lnTo>
                  <a:lnTo>
                    <a:pt x="417" y="76"/>
                  </a:lnTo>
                  <a:lnTo>
                    <a:pt x="538" y="54"/>
                  </a:lnTo>
                  <a:lnTo>
                    <a:pt x="601" y="43"/>
                  </a:lnTo>
                  <a:lnTo>
                    <a:pt x="662" y="29"/>
                  </a:lnTo>
                  <a:lnTo>
                    <a:pt x="721" y="16"/>
                  </a:lnTo>
                  <a:lnTo>
                    <a:pt x="778" y="0"/>
                  </a:lnTo>
                  <a:lnTo>
                    <a:pt x="724" y="14"/>
                  </a:lnTo>
                  <a:lnTo>
                    <a:pt x="670" y="29"/>
                  </a:lnTo>
                  <a:lnTo>
                    <a:pt x="616" y="41"/>
                  </a:lnTo>
                  <a:lnTo>
                    <a:pt x="560" y="53"/>
                  </a:lnTo>
                  <a:lnTo>
                    <a:pt x="454" y="73"/>
                  </a:lnTo>
                  <a:lnTo>
                    <a:pt x="349" y="90"/>
                  </a:lnTo>
                  <a:lnTo>
                    <a:pt x="250" y="103"/>
                  </a:lnTo>
                  <a:lnTo>
                    <a:pt x="157" y="115"/>
                  </a:lnTo>
                  <a:lnTo>
                    <a:pt x="72" y="124"/>
                  </a:lnTo>
                  <a:lnTo>
                    <a:pt x="0" y="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74" name="Freeform 593">
              <a:extLst>
                <a:ext uri="{FF2B5EF4-FFF2-40B4-BE49-F238E27FC236}">
                  <a16:creationId xmlns:a16="http://schemas.microsoft.com/office/drawing/2014/main" id="{46D9EF33-57EF-43B4-9037-30BD8DF4FB4C}"/>
                </a:ext>
              </a:extLst>
            </p:cNvPr>
            <p:cNvSpPr>
              <a:spLocks/>
            </p:cNvSpPr>
            <p:nvPr/>
          </p:nvSpPr>
          <p:spPr bwMode="auto">
            <a:xfrm>
              <a:off x="2056" y="2248"/>
              <a:ext cx="1474" cy="565"/>
            </a:xfrm>
            <a:custGeom>
              <a:avLst/>
              <a:gdLst>
                <a:gd name="T0" fmla="*/ 274 w 1474"/>
                <a:gd name="T1" fmla="*/ 240 h 565"/>
                <a:gd name="T2" fmla="*/ 269 w 1474"/>
                <a:gd name="T3" fmla="*/ 262 h 565"/>
                <a:gd name="T4" fmla="*/ 261 w 1474"/>
                <a:gd name="T5" fmla="*/ 284 h 565"/>
                <a:gd name="T6" fmla="*/ 249 w 1474"/>
                <a:gd name="T7" fmla="*/ 308 h 565"/>
                <a:gd name="T8" fmla="*/ 233 w 1474"/>
                <a:gd name="T9" fmla="*/ 332 h 565"/>
                <a:gd name="T10" fmla="*/ 218 w 1474"/>
                <a:gd name="T11" fmla="*/ 355 h 565"/>
                <a:gd name="T12" fmla="*/ 200 w 1474"/>
                <a:gd name="T13" fmla="*/ 379 h 565"/>
                <a:gd name="T14" fmla="*/ 181 w 1474"/>
                <a:gd name="T15" fmla="*/ 401 h 565"/>
                <a:gd name="T16" fmla="*/ 159 w 1474"/>
                <a:gd name="T17" fmla="*/ 424 h 565"/>
                <a:gd name="T18" fmla="*/ 117 w 1474"/>
                <a:gd name="T19" fmla="*/ 467 h 565"/>
                <a:gd name="T20" fmla="*/ 75 w 1474"/>
                <a:gd name="T21" fmla="*/ 506 h 565"/>
                <a:gd name="T22" fmla="*/ 34 w 1474"/>
                <a:gd name="T23" fmla="*/ 539 h 565"/>
                <a:gd name="T24" fmla="*/ 0 w 1474"/>
                <a:gd name="T25" fmla="*/ 565 h 565"/>
                <a:gd name="T26" fmla="*/ 83 w 1474"/>
                <a:gd name="T27" fmla="*/ 539 h 565"/>
                <a:gd name="T28" fmla="*/ 171 w 1474"/>
                <a:gd name="T29" fmla="*/ 512 h 565"/>
                <a:gd name="T30" fmla="*/ 262 w 1474"/>
                <a:gd name="T31" fmla="*/ 484 h 565"/>
                <a:gd name="T32" fmla="*/ 355 w 1474"/>
                <a:gd name="T33" fmla="*/ 452 h 565"/>
                <a:gd name="T34" fmla="*/ 450 w 1474"/>
                <a:gd name="T35" fmla="*/ 419 h 565"/>
                <a:gd name="T36" fmla="*/ 546 w 1474"/>
                <a:gd name="T37" fmla="*/ 384 h 565"/>
                <a:gd name="T38" fmla="*/ 644 w 1474"/>
                <a:gd name="T39" fmla="*/ 348 h 565"/>
                <a:gd name="T40" fmla="*/ 742 w 1474"/>
                <a:gd name="T41" fmla="*/ 313 h 565"/>
                <a:gd name="T42" fmla="*/ 840 w 1474"/>
                <a:gd name="T43" fmla="*/ 276 h 565"/>
                <a:gd name="T44" fmla="*/ 938 w 1474"/>
                <a:gd name="T45" fmla="*/ 237 h 565"/>
                <a:gd name="T46" fmla="*/ 1032 w 1474"/>
                <a:gd name="T47" fmla="*/ 198 h 565"/>
                <a:gd name="T48" fmla="*/ 1127 w 1474"/>
                <a:gd name="T49" fmla="*/ 159 h 565"/>
                <a:gd name="T50" fmla="*/ 1219 w 1474"/>
                <a:gd name="T51" fmla="*/ 120 h 565"/>
                <a:gd name="T52" fmla="*/ 1307 w 1474"/>
                <a:gd name="T53" fmla="*/ 81 h 565"/>
                <a:gd name="T54" fmla="*/ 1393 w 1474"/>
                <a:gd name="T55" fmla="*/ 43 h 565"/>
                <a:gd name="T56" fmla="*/ 1474 w 1474"/>
                <a:gd name="T57" fmla="*/ 4 h 565"/>
                <a:gd name="T58" fmla="*/ 1454 w 1474"/>
                <a:gd name="T59" fmla="*/ 0 h 565"/>
                <a:gd name="T60" fmla="*/ 1378 w 1474"/>
                <a:gd name="T61" fmla="*/ 27 h 565"/>
                <a:gd name="T62" fmla="*/ 1301 w 1474"/>
                <a:gd name="T63" fmla="*/ 53 h 565"/>
                <a:gd name="T64" fmla="*/ 1223 w 1474"/>
                <a:gd name="T65" fmla="*/ 78 h 565"/>
                <a:gd name="T66" fmla="*/ 1144 w 1474"/>
                <a:gd name="T67" fmla="*/ 102 h 565"/>
                <a:gd name="T68" fmla="*/ 1064 w 1474"/>
                <a:gd name="T69" fmla="*/ 124 h 565"/>
                <a:gd name="T70" fmla="*/ 983 w 1474"/>
                <a:gd name="T71" fmla="*/ 144 h 565"/>
                <a:gd name="T72" fmla="*/ 904 w 1474"/>
                <a:gd name="T73" fmla="*/ 163 h 565"/>
                <a:gd name="T74" fmla="*/ 826 w 1474"/>
                <a:gd name="T75" fmla="*/ 179 h 565"/>
                <a:gd name="T76" fmla="*/ 748 w 1474"/>
                <a:gd name="T77" fmla="*/ 195 h 565"/>
                <a:gd name="T78" fmla="*/ 672 w 1474"/>
                <a:gd name="T79" fmla="*/ 208 h 565"/>
                <a:gd name="T80" fmla="*/ 598 w 1474"/>
                <a:gd name="T81" fmla="*/ 218 h 565"/>
                <a:gd name="T82" fmla="*/ 527 w 1474"/>
                <a:gd name="T83" fmla="*/ 228 h 565"/>
                <a:gd name="T84" fmla="*/ 458 w 1474"/>
                <a:gd name="T85" fmla="*/ 234 h 565"/>
                <a:gd name="T86" fmla="*/ 394 w 1474"/>
                <a:gd name="T87" fmla="*/ 239 h 565"/>
                <a:gd name="T88" fmla="*/ 331 w 1474"/>
                <a:gd name="T89" fmla="*/ 240 h 565"/>
                <a:gd name="T90" fmla="*/ 274 w 1474"/>
                <a:gd name="T91" fmla="*/ 240 h 5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4" h="565">
                  <a:moveTo>
                    <a:pt x="274" y="240"/>
                  </a:moveTo>
                  <a:lnTo>
                    <a:pt x="269" y="262"/>
                  </a:lnTo>
                  <a:lnTo>
                    <a:pt x="261" y="284"/>
                  </a:lnTo>
                  <a:lnTo>
                    <a:pt x="249" y="308"/>
                  </a:lnTo>
                  <a:lnTo>
                    <a:pt x="233" y="332"/>
                  </a:lnTo>
                  <a:lnTo>
                    <a:pt x="218" y="355"/>
                  </a:lnTo>
                  <a:lnTo>
                    <a:pt x="200" y="379"/>
                  </a:lnTo>
                  <a:lnTo>
                    <a:pt x="181" y="401"/>
                  </a:lnTo>
                  <a:lnTo>
                    <a:pt x="159" y="424"/>
                  </a:lnTo>
                  <a:lnTo>
                    <a:pt x="117" y="467"/>
                  </a:lnTo>
                  <a:lnTo>
                    <a:pt x="75" y="506"/>
                  </a:lnTo>
                  <a:lnTo>
                    <a:pt x="34" y="539"/>
                  </a:lnTo>
                  <a:lnTo>
                    <a:pt x="0" y="565"/>
                  </a:lnTo>
                  <a:lnTo>
                    <a:pt x="83" y="539"/>
                  </a:lnTo>
                  <a:lnTo>
                    <a:pt x="171" y="512"/>
                  </a:lnTo>
                  <a:lnTo>
                    <a:pt x="262" y="484"/>
                  </a:lnTo>
                  <a:lnTo>
                    <a:pt x="355" y="452"/>
                  </a:lnTo>
                  <a:lnTo>
                    <a:pt x="450" y="419"/>
                  </a:lnTo>
                  <a:lnTo>
                    <a:pt x="546" y="384"/>
                  </a:lnTo>
                  <a:lnTo>
                    <a:pt x="644" y="348"/>
                  </a:lnTo>
                  <a:lnTo>
                    <a:pt x="742" y="313"/>
                  </a:lnTo>
                  <a:lnTo>
                    <a:pt x="840" y="276"/>
                  </a:lnTo>
                  <a:lnTo>
                    <a:pt x="938" y="237"/>
                  </a:lnTo>
                  <a:lnTo>
                    <a:pt x="1032" y="198"/>
                  </a:lnTo>
                  <a:lnTo>
                    <a:pt x="1127" y="159"/>
                  </a:lnTo>
                  <a:lnTo>
                    <a:pt x="1219" y="120"/>
                  </a:lnTo>
                  <a:lnTo>
                    <a:pt x="1307" y="81"/>
                  </a:lnTo>
                  <a:lnTo>
                    <a:pt x="1393" y="43"/>
                  </a:lnTo>
                  <a:lnTo>
                    <a:pt x="1474" y="4"/>
                  </a:lnTo>
                  <a:lnTo>
                    <a:pt x="1454" y="0"/>
                  </a:lnTo>
                  <a:lnTo>
                    <a:pt x="1378" y="27"/>
                  </a:lnTo>
                  <a:lnTo>
                    <a:pt x="1301" y="53"/>
                  </a:lnTo>
                  <a:lnTo>
                    <a:pt x="1223" y="78"/>
                  </a:lnTo>
                  <a:lnTo>
                    <a:pt x="1144" y="102"/>
                  </a:lnTo>
                  <a:lnTo>
                    <a:pt x="1064" y="124"/>
                  </a:lnTo>
                  <a:lnTo>
                    <a:pt x="983" y="144"/>
                  </a:lnTo>
                  <a:lnTo>
                    <a:pt x="904" y="163"/>
                  </a:lnTo>
                  <a:lnTo>
                    <a:pt x="826" y="179"/>
                  </a:lnTo>
                  <a:lnTo>
                    <a:pt x="748" y="195"/>
                  </a:lnTo>
                  <a:lnTo>
                    <a:pt x="672" y="208"/>
                  </a:lnTo>
                  <a:lnTo>
                    <a:pt x="598" y="218"/>
                  </a:lnTo>
                  <a:lnTo>
                    <a:pt x="527" y="228"/>
                  </a:lnTo>
                  <a:lnTo>
                    <a:pt x="458" y="234"/>
                  </a:lnTo>
                  <a:lnTo>
                    <a:pt x="394" y="239"/>
                  </a:lnTo>
                  <a:lnTo>
                    <a:pt x="331" y="240"/>
                  </a:lnTo>
                  <a:lnTo>
                    <a:pt x="274" y="24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75" name="Freeform 594">
              <a:extLst>
                <a:ext uri="{FF2B5EF4-FFF2-40B4-BE49-F238E27FC236}">
                  <a16:creationId xmlns:a16="http://schemas.microsoft.com/office/drawing/2014/main" id="{C2603871-8E0C-4094-B960-D08630F75AB5}"/>
                </a:ext>
              </a:extLst>
            </p:cNvPr>
            <p:cNvSpPr>
              <a:spLocks/>
            </p:cNvSpPr>
            <p:nvPr/>
          </p:nvSpPr>
          <p:spPr bwMode="auto">
            <a:xfrm>
              <a:off x="1028" y="1807"/>
              <a:ext cx="595" cy="135"/>
            </a:xfrm>
            <a:custGeom>
              <a:avLst/>
              <a:gdLst>
                <a:gd name="T0" fmla="*/ 156 w 595"/>
                <a:gd name="T1" fmla="*/ 49 h 135"/>
                <a:gd name="T2" fmla="*/ 140 w 595"/>
                <a:gd name="T3" fmla="*/ 63 h 135"/>
                <a:gd name="T4" fmla="*/ 122 w 595"/>
                <a:gd name="T5" fmla="*/ 76 h 135"/>
                <a:gd name="T6" fmla="*/ 102 w 595"/>
                <a:gd name="T7" fmla="*/ 88 h 135"/>
                <a:gd name="T8" fmla="*/ 80 w 595"/>
                <a:gd name="T9" fmla="*/ 100 h 135"/>
                <a:gd name="T10" fmla="*/ 36 w 595"/>
                <a:gd name="T11" fmla="*/ 120 h 135"/>
                <a:gd name="T12" fmla="*/ 0 w 595"/>
                <a:gd name="T13" fmla="*/ 135 h 135"/>
                <a:gd name="T14" fmla="*/ 66 w 595"/>
                <a:gd name="T15" fmla="*/ 124 h 135"/>
                <a:gd name="T16" fmla="*/ 139 w 595"/>
                <a:gd name="T17" fmla="*/ 110 h 135"/>
                <a:gd name="T18" fmla="*/ 215 w 595"/>
                <a:gd name="T19" fmla="*/ 95 h 135"/>
                <a:gd name="T20" fmla="*/ 292 w 595"/>
                <a:gd name="T21" fmla="*/ 78 h 135"/>
                <a:gd name="T22" fmla="*/ 372 w 595"/>
                <a:gd name="T23" fmla="*/ 59 h 135"/>
                <a:gd name="T24" fmla="*/ 449 w 595"/>
                <a:gd name="T25" fmla="*/ 41 h 135"/>
                <a:gd name="T26" fmla="*/ 524 w 595"/>
                <a:gd name="T27" fmla="*/ 22 h 135"/>
                <a:gd name="T28" fmla="*/ 595 w 595"/>
                <a:gd name="T29" fmla="*/ 2 h 135"/>
                <a:gd name="T30" fmla="*/ 590 w 595"/>
                <a:gd name="T31" fmla="*/ 0 h 135"/>
                <a:gd name="T32" fmla="*/ 529 w 595"/>
                <a:gd name="T33" fmla="*/ 14 h 135"/>
                <a:gd name="T34" fmla="*/ 466 w 595"/>
                <a:gd name="T35" fmla="*/ 24 h 135"/>
                <a:gd name="T36" fmla="*/ 405 w 595"/>
                <a:gd name="T37" fmla="*/ 34 h 135"/>
                <a:gd name="T38" fmla="*/ 346 w 595"/>
                <a:gd name="T39" fmla="*/ 43 h 135"/>
                <a:gd name="T40" fmla="*/ 289 w 595"/>
                <a:gd name="T41" fmla="*/ 48 h 135"/>
                <a:gd name="T42" fmla="*/ 238 w 595"/>
                <a:gd name="T43" fmla="*/ 51 h 135"/>
                <a:gd name="T44" fmla="*/ 193 w 595"/>
                <a:gd name="T45" fmla="*/ 53 h 135"/>
                <a:gd name="T46" fmla="*/ 156 w 595"/>
                <a:gd name="T47" fmla="*/ 49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5" h="135">
                  <a:moveTo>
                    <a:pt x="156" y="49"/>
                  </a:moveTo>
                  <a:lnTo>
                    <a:pt x="140" y="63"/>
                  </a:lnTo>
                  <a:lnTo>
                    <a:pt x="122" y="76"/>
                  </a:lnTo>
                  <a:lnTo>
                    <a:pt x="102" y="88"/>
                  </a:lnTo>
                  <a:lnTo>
                    <a:pt x="80" y="100"/>
                  </a:lnTo>
                  <a:lnTo>
                    <a:pt x="36" y="120"/>
                  </a:lnTo>
                  <a:lnTo>
                    <a:pt x="0" y="135"/>
                  </a:lnTo>
                  <a:lnTo>
                    <a:pt x="66" y="124"/>
                  </a:lnTo>
                  <a:lnTo>
                    <a:pt x="139" y="110"/>
                  </a:lnTo>
                  <a:lnTo>
                    <a:pt x="215" y="95"/>
                  </a:lnTo>
                  <a:lnTo>
                    <a:pt x="292" y="78"/>
                  </a:lnTo>
                  <a:lnTo>
                    <a:pt x="372" y="59"/>
                  </a:lnTo>
                  <a:lnTo>
                    <a:pt x="449" y="41"/>
                  </a:lnTo>
                  <a:lnTo>
                    <a:pt x="524" y="22"/>
                  </a:lnTo>
                  <a:lnTo>
                    <a:pt x="595" y="2"/>
                  </a:lnTo>
                  <a:lnTo>
                    <a:pt x="590" y="0"/>
                  </a:lnTo>
                  <a:lnTo>
                    <a:pt x="529" y="14"/>
                  </a:lnTo>
                  <a:lnTo>
                    <a:pt x="466" y="24"/>
                  </a:lnTo>
                  <a:lnTo>
                    <a:pt x="405" y="34"/>
                  </a:lnTo>
                  <a:lnTo>
                    <a:pt x="346" y="43"/>
                  </a:lnTo>
                  <a:lnTo>
                    <a:pt x="289" y="48"/>
                  </a:lnTo>
                  <a:lnTo>
                    <a:pt x="238" y="51"/>
                  </a:lnTo>
                  <a:lnTo>
                    <a:pt x="193" y="53"/>
                  </a:lnTo>
                  <a:lnTo>
                    <a:pt x="156" y="49"/>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76" name="Freeform 595">
              <a:extLst>
                <a:ext uri="{FF2B5EF4-FFF2-40B4-BE49-F238E27FC236}">
                  <a16:creationId xmlns:a16="http://schemas.microsoft.com/office/drawing/2014/main" id="{B3AEF4CF-FC78-4BFE-BD2E-FC27E8E224C1}"/>
                </a:ext>
              </a:extLst>
            </p:cNvPr>
            <p:cNvSpPr>
              <a:spLocks/>
            </p:cNvSpPr>
            <p:nvPr/>
          </p:nvSpPr>
          <p:spPr bwMode="auto">
            <a:xfrm>
              <a:off x="2080" y="2252"/>
              <a:ext cx="1471" cy="586"/>
            </a:xfrm>
            <a:custGeom>
              <a:avLst/>
              <a:gdLst>
                <a:gd name="T0" fmla="*/ 275 w 1471"/>
                <a:gd name="T1" fmla="*/ 262 h 586"/>
                <a:gd name="T2" fmla="*/ 269 w 1471"/>
                <a:gd name="T3" fmla="*/ 284 h 586"/>
                <a:gd name="T4" fmla="*/ 260 w 1471"/>
                <a:gd name="T5" fmla="*/ 306 h 586"/>
                <a:gd name="T6" fmla="*/ 248 w 1471"/>
                <a:gd name="T7" fmla="*/ 329 h 586"/>
                <a:gd name="T8" fmla="*/ 235 w 1471"/>
                <a:gd name="T9" fmla="*/ 353 h 586"/>
                <a:gd name="T10" fmla="*/ 218 w 1471"/>
                <a:gd name="T11" fmla="*/ 377 h 586"/>
                <a:gd name="T12" fmla="*/ 199 w 1471"/>
                <a:gd name="T13" fmla="*/ 400 h 586"/>
                <a:gd name="T14" fmla="*/ 181 w 1471"/>
                <a:gd name="T15" fmla="*/ 422 h 586"/>
                <a:gd name="T16" fmla="*/ 161 w 1471"/>
                <a:gd name="T17" fmla="*/ 446 h 586"/>
                <a:gd name="T18" fmla="*/ 117 w 1471"/>
                <a:gd name="T19" fmla="*/ 488 h 586"/>
                <a:gd name="T20" fmla="*/ 74 w 1471"/>
                <a:gd name="T21" fmla="*/ 527 h 586"/>
                <a:gd name="T22" fmla="*/ 34 w 1471"/>
                <a:gd name="T23" fmla="*/ 561 h 586"/>
                <a:gd name="T24" fmla="*/ 0 w 1471"/>
                <a:gd name="T25" fmla="*/ 586 h 586"/>
                <a:gd name="T26" fmla="*/ 85 w 1471"/>
                <a:gd name="T27" fmla="*/ 561 h 586"/>
                <a:gd name="T28" fmla="*/ 171 w 1471"/>
                <a:gd name="T29" fmla="*/ 534 h 586"/>
                <a:gd name="T30" fmla="*/ 262 w 1471"/>
                <a:gd name="T31" fmla="*/ 503 h 586"/>
                <a:gd name="T32" fmla="*/ 355 w 1471"/>
                <a:gd name="T33" fmla="*/ 470 h 586"/>
                <a:gd name="T34" fmla="*/ 449 w 1471"/>
                <a:gd name="T35" fmla="*/ 436 h 586"/>
                <a:gd name="T36" fmla="*/ 545 w 1471"/>
                <a:gd name="T37" fmla="*/ 400 h 586"/>
                <a:gd name="T38" fmla="*/ 642 w 1471"/>
                <a:gd name="T39" fmla="*/ 361 h 586"/>
                <a:gd name="T40" fmla="*/ 740 w 1471"/>
                <a:gd name="T41" fmla="*/ 324 h 586"/>
                <a:gd name="T42" fmla="*/ 836 w 1471"/>
                <a:gd name="T43" fmla="*/ 284 h 586"/>
                <a:gd name="T44" fmla="*/ 934 w 1471"/>
                <a:gd name="T45" fmla="*/ 245 h 586"/>
                <a:gd name="T46" fmla="*/ 1028 w 1471"/>
                <a:gd name="T47" fmla="*/ 204 h 586"/>
                <a:gd name="T48" fmla="*/ 1123 w 1471"/>
                <a:gd name="T49" fmla="*/ 164 h 586"/>
                <a:gd name="T50" fmla="*/ 1214 w 1471"/>
                <a:gd name="T51" fmla="*/ 123 h 586"/>
                <a:gd name="T52" fmla="*/ 1304 w 1471"/>
                <a:gd name="T53" fmla="*/ 83 h 586"/>
                <a:gd name="T54" fmla="*/ 1388 w 1471"/>
                <a:gd name="T55" fmla="*/ 44 h 586"/>
                <a:gd name="T56" fmla="*/ 1471 w 1471"/>
                <a:gd name="T57" fmla="*/ 5 h 586"/>
                <a:gd name="T58" fmla="*/ 1449 w 1471"/>
                <a:gd name="T59" fmla="*/ 0 h 586"/>
                <a:gd name="T60" fmla="*/ 1373 w 1471"/>
                <a:gd name="T61" fmla="*/ 27 h 586"/>
                <a:gd name="T62" fmla="*/ 1297 w 1471"/>
                <a:gd name="T63" fmla="*/ 54 h 586"/>
                <a:gd name="T64" fmla="*/ 1217 w 1471"/>
                <a:gd name="T65" fmla="*/ 81 h 586"/>
                <a:gd name="T66" fmla="*/ 1140 w 1471"/>
                <a:gd name="T67" fmla="*/ 104 h 586"/>
                <a:gd name="T68" fmla="*/ 1059 w 1471"/>
                <a:gd name="T69" fmla="*/ 128 h 586"/>
                <a:gd name="T70" fmla="*/ 979 w 1471"/>
                <a:gd name="T71" fmla="*/ 150 h 586"/>
                <a:gd name="T72" fmla="*/ 902 w 1471"/>
                <a:gd name="T73" fmla="*/ 172 h 586"/>
                <a:gd name="T74" fmla="*/ 822 w 1471"/>
                <a:gd name="T75" fmla="*/ 191 h 586"/>
                <a:gd name="T76" fmla="*/ 746 w 1471"/>
                <a:gd name="T77" fmla="*/ 208 h 586"/>
                <a:gd name="T78" fmla="*/ 670 w 1471"/>
                <a:gd name="T79" fmla="*/ 223 h 586"/>
                <a:gd name="T80" fmla="*/ 598 w 1471"/>
                <a:gd name="T81" fmla="*/ 235 h 586"/>
                <a:gd name="T82" fmla="*/ 527 w 1471"/>
                <a:gd name="T83" fmla="*/ 246 h 586"/>
                <a:gd name="T84" fmla="*/ 458 w 1471"/>
                <a:gd name="T85" fmla="*/ 253 h 586"/>
                <a:gd name="T86" fmla="*/ 394 w 1471"/>
                <a:gd name="T87" fmla="*/ 260 h 586"/>
                <a:gd name="T88" fmla="*/ 333 w 1471"/>
                <a:gd name="T89" fmla="*/ 262 h 586"/>
                <a:gd name="T90" fmla="*/ 275 w 1471"/>
                <a:gd name="T91" fmla="*/ 262 h 5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1" h="586">
                  <a:moveTo>
                    <a:pt x="275" y="262"/>
                  </a:moveTo>
                  <a:lnTo>
                    <a:pt x="269" y="284"/>
                  </a:lnTo>
                  <a:lnTo>
                    <a:pt x="260" y="306"/>
                  </a:lnTo>
                  <a:lnTo>
                    <a:pt x="248" y="329"/>
                  </a:lnTo>
                  <a:lnTo>
                    <a:pt x="235" y="353"/>
                  </a:lnTo>
                  <a:lnTo>
                    <a:pt x="218" y="377"/>
                  </a:lnTo>
                  <a:lnTo>
                    <a:pt x="199" y="400"/>
                  </a:lnTo>
                  <a:lnTo>
                    <a:pt x="181" y="422"/>
                  </a:lnTo>
                  <a:lnTo>
                    <a:pt x="161" y="446"/>
                  </a:lnTo>
                  <a:lnTo>
                    <a:pt x="117" y="488"/>
                  </a:lnTo>
                  <a:lnTo>
                    <a:pt x="74" y="527"/>
                  </a:lnTo>
                  <a:lnTo>
                    <a:pt x="34" y="561"/>
                  </a:lnTo>
                  <a:lnTo>
                    <a:pt x="0" y="586"/>
                  </a:lnTo>
                  <a:lnTo>
                    <a:pt x="85" y="561"/>
                  </a:lnTo>
                  <a:lnTo>
                    <a:pt x="171" y="534"/>
                  </a:lnTo>
                  <a:lnTo>
                    <a:pt x="262" y="503"/>
                  </a:lnTo>
                  <a:lnTo>
                    <a:pt x="355" y="470"/>
                  </a:lnTo>
                  <a:lnTo>
                    <a:pt x="449" y="436"/>
                  </a:lnTo>
                  <a:lnTo>
                    <a:pt x="545" y="400"/>
                  </a:lnTo>
                  <a:lnTo>
                    <a:pt x="642" y="361"/>
                  </a:lnTo>
                  <a:lnTo>
                    <a:pt x="740" y="324"/>
                  </a:lnTo>
                  <a:lnTo>
                    <a:pt x="836" y="284"/>
                  </a:lnTo>
                  <a:lnTo>
                    <a:pt x="934" y="245"/>
                  </a:lnTo>
                  <a:lnTo>
                    <a:pt x="1028" y="204"/>
                  </a:lnTo>
                  <a:lnTo>
                    <a:pt x="1123" y="164"/>
                  </a:lnTo>
                  <a:lnTo>
                    <a:pt x="1214" y="123"/>
                  </a:lnTo>
                  <a:lnTo>
                    <a:pt x="1304" y="83"/>
                  </a:lnTo>
                  <a:lnTo>
                    <a:pt x="1388" y="44"/>
                  </a:lnTo>
                  <a:lnTo>
                    <a:pt x="1471" y="5"/>
                  </a:lnTo>
                  <a:lnTo>
                    <a:pt x="1449" y="0"/>
                  </a:lnTo>
                  <a:lnTo>
                    <a:pt x="1373" y="27"/>
                  </a:lnTo>
                  <a:lnTo>
                    <a:pt x="1297" y="54"/>
                  </a:lnTo>
                  <a:lnTo>
                    <a:pt x="1217" y="81"/>
                  </a:lnTo>
                  <a:lnTo>
                    <a:pt x="1140" y="104"/>
                  </a:lnTo>
                  <a:lnTo>
                    <a:pt x="1059" y="128"/>
                  </a:lnTo>
                  <a:lnTo>
                    <a:pt x="979" y="150"/>
                  </a:lnTo>
                  <a:lnTo>
                    <a:pt x="902" y="172"/>
                  </a:lnTo>
                  <a:lnTo>
                    <a:pt x="822" y="191"/>
                  </a:lnTo>
                  <a:lnTo>
                    <a:pt x="746" y="208"/>
                  </a:lnTo>
                  <a:lnTo>
                    <a:pt x="670" y="223"/>
                  </a:lnTo>
                  <a:lnTo>
                    <a:pt x="598" y="235"/>
                  </a:lnTo>
                  <a:lnTo>
                    <a:pt x="527" y="246"/>
                  </a:lnTo>
                  <a:lnTo>
                    <a:pt x="458" y="253"/>
                  </a:lnTo>
                  <a:lnTo>
                    <a:pt x="394" y="260"/>
                  </a:lnTo>
                  <a:lnTo>
                    <a:pt x="333" y="262"/>
                  </a:lnTo>
                  <a:lnTo>
                    <a:pt x="275" y="26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77" name="Freeform 596">
              <a:extLst>
                <a:ext uri="{FF2B5EF4-FFF2-40B4-BE49-F238E27FC236}">
                  <a16:creationId xmlns:a16="http://schemas.microsoft.com/office/drawing/2014/main" id="{B08289D6-1231-4329-B8D0-055348FF902B}"/>
                </a:ext>
              </a:extLst>
            </p:cNvPr>
            <p:cNvSpPr>
              <a:spLocks/>
            </p:cNvSpPr>
            <p:nvPr/>
          </p:nvSpPr>
          <p:spPr bwMode="auto">
            <a:xfrm>
              <a:off x="4083" y="2235"/>
              <a:ext cx="494" cy="120"/>
            </a:xfrm>
            <a:custGeom>
              <a:avLst/>
              <a:gdLst>
                <a:gd name="T0" fmla="*/ 0 w 494"/>
                <a:gd name="T1" fmla="*/ 0 h 120"/>
                <a:gd name="T2" fmla="*/ 32 w 494"/>
                <a:gd name="T3" fmla="*/ 5 h 120"/>
                <a:gd name="T4" fmla="*/ 67 w 494"/>
                <a:gd name="T5" fmla="*/ 12 h 120"/>
                <a:gd name="T6" fmla="*/ 106 w 494"/>
                <a:gd name="T7" fmla="*/ 18 h 120"/>
                <a:gd name="T8" fmla="*/ 153 w 494"/>
                <a:gd name="T9" fmla="*/ 27 h 120"/>
                <a:gd name="T10" fmla="*/ 206 w 494"/>
                <a:gd name="T11" fmla="*/ 35 h 120"/>
                <a:gd name="T12" fmla="*/ 268 w 494"/>
                <a:gd name="T13" fmla="*/ 44 h 120"/>
                <a:gd name="T14" fmla="*/ 339 w 494"/>
                <a:gd name="T15" fmla="*/ 54 h 120"/>
                <a:gd name="T16" fmla="*/ 420 w 494"/>
                <a:gd name="T17" fmla="*/ 62 h 120"/>
                <a:gd name="T18" fmla="*/ 439 w 494"/>
                <a:gd name="T19" fmla="*/ 64 h 120"/>
                <a:gd name="T20" fmla="*/ 459 w 494"/>
                <a:gd name="T21" fmla="*/ 64 h 120"/>
                <a:gd name="T22" fmla="*/ 476 w 494"/>
                <a:gd name="T23" fmla="*/ 64 h 120"/>
                <a:gd name="T24" fmla="*/ 494 w 494"/>
                <a:gd name="T25" fmla="*/ 62 h 120"/>
                <a:gd name="T26" fmla="*/ 471 w 494"/>
                <a:gd name="T27" fmla="*/ 81 h 120"/>
                <a:gd name="T28" fmla="*/ 449 w 494"/>
                <a:gd name="T29" fmla="*/ 96 h 120"/>
                <a:gd name="T30" fmla="*/ 437 w 494"/>
                <a:gd name="T31" fmla="*/ 105 h 120"/>
                <a:gd name="T32" fmla="*/ 423 w 494"/>
                <a:gd name="T33" fmla="*/ 110 h 120"/>
                <a:gd name="T34" fmla="*/ 408 w 494"/>
                <a:gd name="T35" fmla="*/ 115 h 120"/>
                <a:gd name="T36" fmla="*/ 391 w 494"/>
                <a:gd name="T37" fmla="*/ 120 h 120"/>
                <a:gd name="T38" fmla="*/ 342 w 494"/>
                <a:gd name="T39" fmla="*/ 103 h 120"/>
                <a:gd name="T40" fmla="*/ 295 w 494"/>
                <a:gd name="T41" fmla="*/ 88 h 120"/>
                <a:gd name="T42" fmla="*/ 246 w 494"/>
                <a:gd name="T43" fmla="*/ 71 h 120"/>
                <a:gd name="T44" fmla="*/ 195 w 494"/>
                <a:gd name="T45" fmla="*/ 57 h 120"/>
                <a:gd name="T46" fmla="*/ 146 w 494"/>
                <a:gd name="T47" fmla="*/ 42 h 120"/>
                <a:gd name="T48" fmla="*/ 97 w 494"/>
                <a:gd name="T49" fmla="*/ 29 h 120"/>
                <a:gd name="T50" fmla="*/ 49 w 494"/>
                <a:gd name="T51" fmla="*/ 13 h 120"/>
                <a:gd name="T52" fmla="*/ 0 w 494"/>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4" h="120">
                  <a:moveTo>
                    <a:pt x="0" y="0"/>
                  </a:moveTo>
                  <a:lnTo>
                    <a:pt x="32" y="5"/>
                  </a:lnTo>
                  <a:lnTo>
                    <a:pt x="67" y="12"/>
                  </a:lnTo>
                  <a:lnTo>
                    <a:pt x="106" y="18"/>
                  </a:lnTo>
                  <a:lnTo>
                    <a:pt x="153" y="27"/>
                  </a:lnTo>
                  <a:lnTo>
                    <a:pt x="206" y="35"/>
                  </a:lnTo>
                  <a:lnTo>
                    <a:pt x="268" y="44"/>
                  </a:lnTo>
                  <a:lnTo>
                    <a:pt x="339" y="54"/>
                  </a:lnTo>
                  <a:lnTo>
                    <a:pt x="420" y="62"/>
                  </a:lnTo>
                  <a:lnTo>
                    <a:pt x="439" y="64"/>
                  </a:lnTo>
                  <a:lnTo>
                    <a:pt x="459" y="64"/>
                  </a:lnTo>
                  <a:lnTo>
                    <a:pt x="476" y="64"/>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78" name="Freeform 597">
              <a:extLst>
                <a:ext uri="{FF2B5EF4-FFF2-40B4-BE49-F238E27FC236}">
                  <a16:creationId xmlns:a16="http://schemas.microsoft.com/office/drawing/2014/main" id="{C35AB3D0-3724-4896-8D3C-6EBD639A33E7}"/>
                </a:ext>
              </a:extLst>
            </p:cNvPr>
            <p:cNvSpPr>
              <a:spLocks/>
            </p:cNvSpPr>
            <p:nvPr/>
          </p:nvSpPr>
          <p:spPr bwMode="auto">
            <a:xfrm>
              <a:off x="1037" y="1809"/>
              <a:ext cx="591" cy="144"/>
            </a:xfrm>
            <a:custGeom>
              <a:avLst/>
              <a:gdLst>
                <a:gd name="T0" fmla="*/ 153 w 591"/>
                <a:gd name="T1" fmla="*/ 54 h 144"/>
                <a:gd name="T2" fmla="*/ 138 w 591"/>
                <a:gd name="T3" fmla="*/ 68 h 144"/>
                <a:gd name="T4" fmla="*/ 120 w 591"/>
                <a:gd name="T5" fmla="*/ 79 h 144"/>
                <a:gd name="T6" fmla="*/ 99 w 591"/>
                <a:gd name="T7" fmla="*/ 93 h 144"/>
                <a:gd name="T8" fmla="*/ 79 w 591"/>
                <a:gd name="T9" fmla="*/ 106 h 144"/>
                <a:gd name="T10" fmla="*/ 35 w 591"/>
                <a:gd name="T11" fmla="*/ 128 h 144"/>
                <a:gd name="T12" fmla="*/ 0 w 591"/>
                <a:gd name="T13" fmla="*/ 144 h 144"/>
                <a:gd name="T14" fmla="*/ 66 w 591"/>
                <a:gd name="T15" fmla="*/ 132 h 144"/>
                <a:gd name="T16" fmla="*/ 136 w 591"/>
                <a:gd name="T17" fmla="*/ 117 h 144"/>
                <a:gd name="T18" fmla="*/ 212 w 591"/>
                <a:gd name="T19" fmla="*/ 100 h 144"/>
                <a:gd name="T20" fmla="*/ 290 w 591"/>
                <a:gd name="T21" fmla="*/ 81 h 144"/>
                <a:gd name="T22" fmla="*/ 368 w 591"/>
                <a:gd name="T23" fmla="*/ 62 h 144"/>
                <a:gd name="T24" fmla="*/ 445 w 591"/>
                <a:gd name="T25" fmla="*/ 42 h 144"/>
                <a:gd name="T26" fmla="*/ 520 w 591"/>
                <a:gd name="T27" fmla="*/ 22 h 144"/>
                <a:gd name="T28" fmla="*/ 591 w 591"/>
                <a:gd name="T29" fmla="*/ 2 h 144"/>
                <a:gd name="T30" fmla="*/ 586 w 591"/>
                <a:gd name="T31" fmla="*/ 0 h 144"/>
                <a:gd name="T32" fmla="*/ 525 w 591"/>
                <a:gd name="T33" fmla="*/ 13 h 144"/>
                <a:gd name="T34" fmla="*/ 462 w 591"/>
                <a:gd name="T35" fmla="*/ 25 h 144"/>
                <a:gd name="T36" fmla="*/ 402 w 591"/>
                <a:gd name="T37" fmla="*/ 35 h 144"/>
                <a:gd name="T38" fmla="*/ 342 w 591"/>
                <a:gd name="T39" fmla="*/ 44 h 144"/>
                <a:gd name="T40" fmla="*/ 287 w 591"/>
                <a:gd name="T41" fmla="*/ 51 h 144"/>
                <a:gd name="T42" fmla="*/ 236 w 591"/>
                <a:gd name="T43" fmla="*/ 54 h 144"/>
                <a:gd name="T44" fmla="*/ 190 w 591"/>
                <a:gd name="T45" fmla="*/ 56 h 144"/>
                <a:gd name="T46" fmla="*/ 153 w 591"/>
                <a:gd name="T47" fmla="*/ 54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1" h="144">
                  <a:moveTo>
                    <a:pt x="153" y="54"/>
                  </a:moveTo>
                  <a:lnTo>
                    <a:pt x="138" y="68"/>
                  </a:lnTo>
                  <a:lnTo>
                    <a:pt x="120" y="79"/>
                  </a:lnTo>
                  <a:lnTo>
                    <a:pt x="99" y="93"/>
                  </a:lnTo>
                  <a:lnTo>
                    <a:pt x="79" y="106"/>
                  </a:lnTo>
                  <a:lnTo>
                    <a:pt x="35" y="128"/>
                  </a:lnTo>
                  <a:lnTo>
                    <a:pt x="0" y="144"/>
                  </a:lnTo>
                  <a:lnTo>
                    <a:pt x="66" y="132"/>
                  </a:lnTo>
                  <a:lnTo>
                    <a:pt x="136" y="117"/>
                  </a:lnTo>
                  <a:lnTo>
                    <a:pt x="212" y="100"/>
                  </a:lnTo>
                  <a:lnTo>
                    <a:pt x="290" y="81"/>
                  </a:lnTo>
                  <a:lnTo>
                    <a:pt x="368" y="62"/>
                  </a:lnTo>
                  <a:lnTo>
                    <a:pt x="445" y="42"/>
                  </a:lnTo>
                  <a:lnTo>
                    <a:pt x="520" y="22"/>
                  </a:lnTo>
                  <a:lnTo>
                    <a:pt x="591" y="2"/>
                  </a:lnTo>
                  <a:lnTo>
                    <a:pt x="586" y="0"/>
                  </a:lnTo>
                  <a:lnTo>
                    <a:pt x="525" y="13"/>
                  </a:lnTo>
                  <a:lnTo>
                    <a:pt x="462" y="25"/>
                  </a:lnTo>
                  <a:lnTo>
                    <a:pt x="402" y="35"/>
                  </a:lnTo>
                  <a:lnTo>
                    <a:pt x="342" y="44"/>
                  </a:lnTo>
                  <a:lnTo>
                    <a:pt x="287" y="51"/>
                  </a:lnTo>
                  <a:lnTo>
                    <a:pt x="236" y="54"/>
                  </a:lnTo>
                  <a:lnTo>
                    <a:pt x="190" y="56"/>
                  </a:lnTo>
                  <a:lnTo>
                    <a:pt x="153"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79" name="Freeform 598">
              <a:extLst>
                <a:ext uri="{FF2B5EF4-FFF2-40B4-BE49-F238E27FC236}">
                  <a16:creationId xmlns:a16="http://schemas.microsoft.com/office/drawing/2014/main" id="{7BBF5DC0-6368-47A2-AD21-6F7FEC955845}"/>
                </a:ext>
              </a:extLst>
            </p:cNvPr>
            <p:cNvSpPr>
              <a:spLocks/>
            </p:cNvSpPr>
            <p:nvPr/>
          </p:nvSpPr>
          <p:spPr bwMode="auto">
            <a:xfrm>
              <a:off x="2097" y="2255"/>
              <a:ext cx="1466" cy="598"/>
            </a:xfrm>
            <a:custGeom>
              <a:avLst/>
              <a:gdLst>
                <a:gd name="T0" fmla="*/ 275 w 1466"/>
                <a:gd name="T1" fmla="*/ 272 h 598"/>
                <a:gd name="T2" fmla="*/ 270 w 1466"/>
                <a:gd name="T3" fmla="*/ 294 h 598"/>
                <a:gd name="T4" fmla="*/ 260 w 1466"/>
                <a:gd name="T5" fmla="*/ 318 h 598"/>
                <a:gd name="T6" fmla="*/ 248 w 1466"/>
                <a:gd name="T7" fmla="*/ 340 h 598"/>
                <a:gd name="T8" fmla="*/ 235 w 1466"/>
                <a:gd name="T9" fmla="*/ 363 h 598"/>
                <a:gd name="T10" fmla="*/ 218 w 1466"/>
                <a:gd name="T11" fmla="*/ 387 h 598"/>
                <a:gd name="T12" fmla="*/ 201 w 1466"/>
                <a:gd name="T13" fmla="*/ 411 h 598"/>
                <a:gd name="T14" fmla="*/ 181 w 1466"/>
                <a:gd name="T15" fmla="*/ 434 h 598"/>
                <a:gd name="T16" fmla="*/ 160 w 1466"/>
                <a:gd name="T17" fmla="*/ 456 h 598"/>
                <a:gd name="T18" fmla="*/ 118 w 1466"/>
                <a:gd name="T19" fmla="*/ 500 h 598"/>
                <a:gd name="T20" fmla="*/ 74 w 1466"/>
                <a:gd name="T21" fmla="*/ 539 h 598"/>
                <a:gd name="T22" fmla="*/ 35 w 1466"/>
                <a:gd name="T23" fmla="*/ 571 h 598"/>
                <a:gd name="T24" fmla="*/ 0 w 1466"/>
                <a:gd name="T25" fmla="*/ 598 h 598"/>
                <a:gd name="T26" fmla="*/ 84 w 1466"/>
                <a:gd name="T27" fmla="*/ 573 h 598"/>
                <a:gd name="T28" fmla="*/ 171 w 1466"/>
                <a:gd name="T29" fmla="*/ 544 h 598"/>
                <a:gd name="T30" fmla="*/ 262 w 1466"/>
                <a:gd name="T31" fmla="*/ 512 h 598"/>
                <a:gd name="T32" fmla="*/ 355 w 1466"/>
                <a:gd name="T33" fmla="*/ 480 h 598"/>
                <a:gd name="T34" fmla="*/ 447 w 1466"/>
                <a:gd name="T35" fmla="*/ 445 h 598"/>
                <a:gd name="T36" fmla="*/ 544 w 1466"/>
                <a:gd name="T37" fmla="*/ 407 h 598"/>
                <a:gd name="T38" fmla="*/ 640 w 1466"/>
                <a:gd name="T39" fmla="*/ 368 h 598"/>
                <a:gd name="T40" fmla="*/ 738 w 1466"/>
                <a:gd name="T41" fmla="*/ 330 h 598"/>
                <a:gd name="T42" fmla="*/ 834 w 1466"/>
                <a:gd name="T43" fmla="*/ 289 h 598"/>
                <a:gd name="T44" fmla="*/ 930 w 1466"/>
                <a:gd name="T45" fmla="*/ 247 h 598"/>
                <a:gd name="T46" fmla="*/ 1025 w 1466"/>
                <a:gd name="T47" fmla="*/ 206 h 598"/>
                <a:gd name="T48" fmla="*/ 1119 w 1466"/>
                <a:gd name="T49" fmla="*/ 164 h 598"/>
                <a:gd name="T50" fmla="*/ 1211 w 1466"/>
                <a:gd name="T51" fmla="*/ 123 h 598"/>
                <a:gd name="T52" fmla="*/ 1298 w 1466"/>
                <a:gd name="T53" fmla="*/ 83 h 598"/>
                <a:gd name="T54" fmla="*/ 1384 w 1466"/>
                <a:gd name="T55" fmla="*/ 42 h 598"/>
                <a:gd name="T56" fmla="*/ 1466 w 1466"/>
                <a:gd name="T57" fmla="*/ 3 h 598"/>
                <a:gd name="T58" fmla="*/ 1444 w 1466"/>
                <a:gd name="T59" fmla="*/ 0 h 598"/>
                <a:gd name="T60" fmla="*/ 1369 w 1466"/>
                <a:gd name="T61" fmla="*/ 27 h 598"/>
                <a:gd name="T62" fmla="*/ 1292 w 1466"/>
                <a:gd name="T63" fmla="*/ 54 h 598"/>
                <a:gd name="T64" fmla="*/ 1214 w 1466"/>
                <a:gd name="T65" fmla="*/ 81 h 598"/>
                <a:gd name="T66" fmla="*/ 1135 w 1466"/>
                <a:gd name="T67" fmla="*/ 107 h 598"/>
                <a:gd name="T68" fmla="*/ 1057 w 1466"/>
                <a:gd name="T69" fmla="*/ 130 h 598"/>
                <a:gd name="T70" fmla="*/ 978 w 1466"/>
                <a:gd name="T71" fmla="*/ 154 h 598"/>
                <a:gd name="T72" fmla="*/ 898 w 1466"/>
                <a:gd name="T73" fmla="*/ 176 h 598"/>
                <a:gd name="T74" fmla="*/ 821 w 1466"/>
                <a:gd name="T75" fmla="*/ 196 h 598"/>
                <a:gd name="T76" fmla="*/ 745 w 1466"/>
                <a:gd name="T77" fmla="*/ 215 h 598"/>
                <a:gd name="T78" fmla="*/ 670 w 1466"/>
                <a:gd name="T79" fmla="*/ 230 h 598"/>
                <a:gd name="T80" fmla="*/ 596 w 1466"/>
                <a:gd name="T81" fmla="*/ 243 h 598"/>
                <a:gd name="T82" fmla="*/ 527 w 1466"/>
                <a:gd name="T83" fmla="*/ 255 h 598"/>
                <a:gd name="T84" fmla="*/ 458 w 1466"/>
                <a:gd name="T85" fmla="*/ 264 h 598"/>
                <a:gd name="T86" fmla="*/ 393 w 1466"/>
                <a:gd name="T87" fmla="*/ 270 h 598"/>
                <a:gd name="T88" fmla="*/ 333 w 1466"/>
                <a:gd name="T89" fmla="*/ 272 h 598"/>
                <a:gd name="T90" fmla="*/ 275 w 1466"/>
                <a:gd name="T91" fmla="*/ 272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66" h="598">
                  <a:moveTo>
                    <a:pt x="275" y="272"/>
                  </a:moveTo>
                  <a:lnTo>
                    <a:pt x="270" y="294"/>
                  </a:lnTo>
                  <a:lnTo>
                    <a:pt x="260" y="318"/>
                  </a:lnTo>
                  <a:lnTo>
                    <a:pt x="248" y="340"/>
                  </a:lnTo>
                  <a:lnTo>
                    <a:pt x="235" y="363"/>
                  </a:lnTo>
                  <a:lnTo>
                    <a:pt x="218" y="387"/>
                  </a:lnTo>
                  <a:lnTo>
                    <a:pt x="201" y="411"/>
                  </a:lnTo>
                  <a:lnTo>
                    <a:pt x="181" y="434"/>
                  </a:lnTo>
                  <a:lnTo>
                    <a:pt x="160" y="456"/>
                  </a:lnTo>
                  <a:lnTo>
                    <a:pt x="118" y="500"/>
                  </a:lnTo>
                  <a:lnTo>
                    <a:pt x="74" y="539"/>
                  </a:lnTo>
                  <a:lnTo>
                    <a:pt x="35" y="571"/>
                  </a:lnTo>
                  <a:lnTo>
                    <a:pt x="0" y="598"/>
                  </a:lnTo>
                  <a:lnTo>
                    <a:pt x="84" y="573"/>
                  </a:lnTo>
                  <a:lnTo>
                    <a:pt x="171" y="544"/>
                  </a:lnTo>
                  <a:lnTo>
                    <a:pt x="262" y="512"/>
                  </a:lnTo>
                  <a:lnTo>
                    <a:pt x="355" y="480"/>
                  </a:lnTo>
                  <a:lnTo>
                    <a:pt x="447" y="445"/>
                  </a:lnTo>
                  <a:lnTo>
                    <a:pt x="544" y="407"/>
                  </a:lnTo>
                  <a:lnTo>
                    <a:pt x="640" y="368"/>
                  </a:lnTo>
                  <a:lnTo>
                    <a:pt x="738" y="330"/>
                  </a:lnTo>
                  <a:lnTo>
                    <a:pt x="834" y="289"/>
                  </a:lnTo>
                  <a:lnTo>
                    <a:pt x="930" y="247"/>
                  </a:lnTo>
                  <a:lnTo>
                    <a:pt x="1025" y="206"/>
                  </a:lnTo>
                  <a:lnTo>
                    <a:pt x="1119" y="164"/>
                  </a:lnTo>
                  <a:lnTo>
                    <a:pt x="1211" y="123"/>
                  </a:lnTo>
                  <a:lnTo>
                    <a:pt x="1298" y="83"/>
                  </a:lnTo>
                  <a:lnTo>
                    <a:pt x="1384" y="42"/>
                  </a:lnTo>
                  <a:lnTo>
                    <a:pt x="1466" y="3"/>
                  </a:lnTo>
                  <a:lnTo>
                    <a:pt x="1444" y="0"/>
                  </a:lnTo>
                  <a:lnTo>
                    <a:pt x="1369" y="27"/>
                  </a:lnTo>
                  <a:lnTo>
                    <a:pt x="1292" y="54"/>
                  </a:lnTo>
                  <a:lnTo>
                    <a:pt x="1214" y="81"/>
                  </a:lnTo>
                  <a:lnTo>
                    <a:pt x="1135" y="107"/>
                  </a:lnTo>
                  <a:lnTo>
                    <a:pt x="1057" y="130"/>
                  </a:lnTo>
                  <a:lnTo>
                    <a:pt x="978" y="154"/>
                  </a:lnTo>
                  <a:lnTo>
                    <a:pt x="898" y="176"/>
                  </a:lnTo>
                  <a:lnTo>
                    <a:pt x="821" y="196"/>
                  </a:lnTo>
                  <a:lnTo>
                    <a:pt x="745" y="215"/>
                  </a:lnTo>
                  <a:lnTo>
                    <a:pt x="670" y="230"/>
                  </a:lnTo>
                  <a:lnTo>
                    <a:pt x="596" y="243"/>
                  </a:lnTo>
                  <a:lnTo>
                    <a:pt x="527" y="255"/>
                  </a:lnTo>
                  <a:lnTo>
                    <a:pt x="458" y="264"/>
                  </a:lnTo>
                  <a:lnTo>
                    <a:pt x="393" y="270"/>
                  </a:lnTo>
                  <a:lnTo>
                    <a:pt x="333" y="272"/>
                  </a:lnTo>
                  <a:lnTo>
                    <a:pt x="275" y="272"/>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80" name="Freeform 599">
              <a:extLst>
                <a:ext uri="{FF2B5EF4-FFF2-40B4-BE49-F238E27FC236}">
                  <a16:creationId xmlns:a16="http://schemas.microsoft.com/office/drawing/2014/main" id="{B52956E8-2228-4016-B67D-4B2BDF40F32B}"/>
                </a:ext>
              </a:extLst>
            </p:cNvPr>
            <p:cNvSpPr>
              <a:spLocks/>
            </p:cNvSpPr>
            <p:nvPr/>
          </p:nvSpPr>
          <p:spPr bwMode="auto">
            <a:xfrm>
              <a:off x="1030" y="1809"/>
              <a:ext cx="601" cy="154"/>
            </a:xfrm>
            <a:custGeom>
              <a:avLst/>
              <a:gdLst>
                <a:gd name="T0" fmla="*/ 165 w 601"/>
                <a:gd name="T1" fmla="*/ 61 h 154"/>
                <a:gd name="T2" fmla="*/ 150 w 601"/>
                <a:gd name="T3" fmla="*/ 74 h 154"/>
                <a:gd name="T4" fmla="*/ 130 w 601"/>
                <a:gd name="T5" fmla="*/ 88 h 154"/>
                <a:gd name="T6" fmla="*/ 108 w 601"/>
                <a:gd name="T7" fmla="*/ 101 h 154"/>
                <a:gd name="T8" fmla="*/ 84 w 601"/>
                <a:gd name="T9" fmla="*/ 113 h 154"/>
                <a:gd name="T10" fmla="*/ 39 w 601"/>
                <a:gd name="T11" fmla="*/ 137 h 154"/>
                <a:gd name="T12" fmla="*/ 0 w 601"/>
                <a:gd name="T13" fmla="*/ 154 h 154"/>
                <a:gd name="T14" fmla="*/ 67 w 601"/>
                <a:gd name="T15" fmla="*/ 140 h 154"/>
                <a:gd name="T16" fmla="*/ 140 w 601"/>
                <a:gd name="T17" fmla="*/ 125 h 154"/>
                <a:gd name="T18" fmla="*/ 216 w 601"/>
                <a:gd name="T19" fmla="*/ 106 h 154"/>
                <a:gd name="T20" fmla="*/ 295 w 601"/>
                <a:gd name="T21" fmla="*/ 86 h 154"/>
                <a:gd name="T22" fmla="*/ 375 w 601"/>
                <a:gd name="T23" fmla="*/ 66 h 154"/>
                <a:gd name="T24" fmla="*/ 454 w 601"/>
                <a:gd name="T25" fmla="*/ 44 h 154"/>
                <a:gd name="T26" fmla="*/ 530 w 601"/>
                <a:gd name="T27" fmla="*/ 22 h 154"/>
                <a:gd name="T28" fmla="*/ 601 w 601"/>
                <a:gd name="T29" fmla="*/ 2 h 154"/>
                <a:gd name="T30" fmla="*/ 596 w 601"/>
                <a:gd name="T31" fmla="*/ 0 h 154"/>
                <a:gd name="T32" fmla="*/ 535 w 601"/>
                <a:gd name="T33" fmla="*/ 13 h 154"/>
                <a:gd name="T34" fmla="*/ 473 w 601"/>
                <a:gd name="T35" fmla="*/ 27 h 154"/>
                <a:gd name="T36" fmla="*/ 412 w 601"/>
                <a:gd name="T37" fmla="*/ 39 h 154"/>
                <a:gd name="T38" fmla="*/ 353 w 601"/>
                <a:gd name="T39" fmla="*/ 47 h 154"/>
                <a:gd name="T40" fmla="*/ 299 w 601"/>
                <a:gd name="T41" fmla="*/ 56 h 154"/>
                <a:gd name="T42" fmla="*/ 246 w 601"/>
                <a:gd name="T43" fmla="*/ 61 h 154"/>
                <a:gd name="T44" fmla="*/ 203 w 601"/>
                <a:gd name="T45" fmla="*/ 62 h 154"/>
                <a:gd name="T46" fmla="*/ 165 w 601"/>
                <a:gd name="T47" fmla="*/ 61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1" h="154">
                  <a:moveTo>
                    <a:pt x="165" y="61"/>
                  </a:moveTo>
                  <a:lnTo>
                    <a:pt x="150" y="74"/>
                  </a:lnTo>
                  <a:lnTo>
                    <a:pt x="130" y="88"/>
                  </a:lnTo>
                  <a:lnTo>
                    <a:pt x="108" y="101"/>
                  </a:lnTo>
                  <a:lnTo>
                    <a:pt x="84" y="113"/>
                  </a:lnTo>
                  <a:lnTo>
                    <a:pt x="39" y="137"/>
                  </a:lnTo>
                  <a:lnTo>
                    <a:pt x="0" y="154"/>
                  </a:lnTo>
                  <a:lnTo>
                    <a:pt x="67" y="140"/>
                  </a:lnTo>
                  <a:lnTo>
                    <a:pt x="140" y="125"/>
                  </a:lnTo>
                  <a:lnTo>
                    <a:pt x="216" y="106"/>
                  </a:lnTo>
                  <a:lnTo>
                    <a:pt x="295" y="86"/>
                  </a:lnTo>
                  <a:lnTo>
                    <a:pt x="375" y="66"/>
                  </a:lnTo>
                  <a:lnTo>
                    <a:pt x="454" y="44"/>
                  </a:lnTo>
                  <a:lnTo>
                    <a:pt x="530" y="22"/>
                  </a:lnTo>
                  <a:lnTo>
                    <a:pt x="601" y="2"/>
                  </a:lnTo>
                  <a:lnTo>
                    <a:pt x="596" y="0"/>
                  </a:lnTo>
                  <a:lnTo>
                    <a:pt x="535" y="13"/>
                  </a:lnTo>
                  <a:lnTo>
                    <a:pt x="473" y="27"/>
                  </a:lnTo>
                  <a:lnTo>
                    <a:pt x="412" y="39"/>
                  </a:lnTo>
                  <a:lnTo>
                    <a:pt x="353" y="47"/>
                  </a:lnTo>
                  <a:lnTo>
                    <a:pt x="299" y="56"/>
                  </a:lnTo>
                  <a:lnTo>
                    <a:pt x="246" y="61"/>
                  </a:lnTo>
                  <a:lnTo>
                    <a:pt x="203" y="62"/>
                  </a:lnTo>
                  <a:lnTo>
                    <a:pt x="165" y="61"/>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81" name="Freeform 600">
              <a:extLst>
                <a:ext uri="{FF2B5EF4-FFF2-40B4-BE49-F238E27FC236}">
                  <a16:creationId xmlns:a16="http://schemas.microsoft.com/office/drawing/2014/main" id="{FA4898E1-DB13-445A-82A5-2430D41D8F88}"/>
                </a:ext>
              </a:extLst>
            </p:cNvPr>
            <p:cNvSpPr>
              <a:spLocks/>
            </p:cNvSpPr>
            <p:nvPr/>
          </p:nvSpPr>
          <p:spPr bwMode="auto">
            <a:xfrm>
              <a:off x="1705" y="2284"/>
              <a:ext cx="956" cy="711"/>
            </a:xfrm>
            <a:custGeom>
              <a:avLst/>
              <a:gdLst>
                <a:gd name="T0" fmla="*/ 9 w 956"/>
                <a:gd name="T1" fmla="*/ 711 h 711"/>
                <a:gd name="T2" fmla="*/ 5 w 956"/>
                <a:gd name="T3" fmla="*/ 701 h 711"/>
                <a:gd name="T4" fmla="*/ 2 w 956"/>
                <a:gd name="T5" fmla="*/ 689 h 711"/>
                <a:gd name="T6" fmla="*/ 0 w 956"/>
                <a:gd name="T7" fmla="*/ 679 h 711"/>
                <a:gd name="T8" fmla="*/ 0 w 956"/>
                <a:gd name="T9" fmla="*/ 669 h 711"/>
                <a:gd name="T10" fmla="*/ 2 w 956"/>
                <a:gd name="T11" fmla="*/ 657 h 711"/>
                <a:gd name="T12" fmla="*/ 7 w 956"/>
                <a:gd name="T13" fmla="*/ 647 h 711"/>
                <a:gd name="T14" fmla="*/ 14 w 956"/>
                <a:gd name="T15" fmla="*/ 637 h 711"/>
                <a:gd name="T16" fmla="*/ 24 w 956"/>
                <a:gd name="T17" fmla="*/ 628 h 711"/>
                <a:gd name="T18" fmla="*/ 956 w 956"/>
                <a:gd name="T19" fmla="*/ 12 h 711"/>
                <a:gd name="T20" fmla="*/ 782 w 956"/>
                <a:gd name="T21" fmla="*/ 0 h 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6" h="711">
                  <a:moveTo>
                    <a:pt x="9" y="711"/>
                  </a:moveTo>
                  <a:lnTo>
                    <a:pt x="5" y="701"/>
                  </a:lnTo>
                  <a:lnTo>
                    <a:pt x="2" y="689"/>
                  </a:lnTo>
                  <a:lnTo>
                    <a:pt x="0" y="679"/>
                  </a:lnTo>
                  <a:lnTo>
                    <a:pt x="0" y="669"/>
                  </a:lnTo>
                  <a:lnTo>
                    <a:pt x="2" y="657"/>
                  </a:lnTo>
                  <a:lnTo>
                    <a:pt x="7" y="647"/>
                  </a:lnTo>
                  <a:lnTo>
                    <a:pt x="14" y="637"/>
                  </a:lnTo>
                  <a:lnTo>
                    <a:pt x="24" y="628"/>
                  </a:lnTo>
                  <a:lnTo>
                    <a:pt x="956" y="12"/>
                  </a:lnTo>
                  <a:lnTo>
                    <a:pt x="782"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82" name="Freeform 601">
              <a:extLst>
                <a:ext uri="{FF2B5EF4-FFF2-40B4-BE49-F238E27FC236}">
                  <a16:creationId xmlns:a16="http://schemas.microsoft.com/office/drawing/2014/main" id="{D4C0AA87-F4C4-4CD2-9C3C-33B0E5ED6E47}"/>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83" name="Freeform 602">
              <a:extLst>
                <a:ext uri="{FF2B5EF4-FFF2-40B4-BE49-F238E27FC236}">
                  <a16:creationId xmlns:a16="http://schemas.microsoft.com/office/drawing/2014/main" id="{F72D1908-86C3-488F-BCBB-4BF6B9E46C11}"/>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84" name="Freeform 603">
              <a:extLst>
                <a:ext uri="{FF2B5EF4-FFF2-40B4-BE49-F238E27FC236}">
                  <a16:creationId xmlns:a16="http://schemas.microsoft.com/office/drawing/2014/main" id="{72F7A425-B969-4583-AE3C-CBE55FE04000}"/>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85" name="Freeform 604">
              <a:extLst>
                <a:ext uri="{FF2B5EF4-FFF2-40B4-BE49-F238E27FC236}">
                  <a16:creationId xmlns:a16="http://schemas.microsoft.com/office/drawing/2014/main" id="{24DB222D-5C35-419C-A5DE-5B14B400B8C8}"/>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86" name="Freeform 605">
              <a:extLst>
                <a:ext uri="{FF2B5EF4-FFF2-40B4-BE49-F238E27FC236}">
                  <a16:creationId xmlns:a16="http://schemas.microsoft.com/office/drawing/2014/main" id="{51EDA2CE-1D3B-4A3A-8B4A-AB322BDAD4B0}"/>
                </a:ext>
              </a:extLst>
            </p:cNvPr>
            <p:cNvSpPr>
              <a:spLocks/>
            </p:cNvSpPr>
            <p:nvPr/>
          </p:nvSpPr>
          <p:spPr bwMode="auto">
            <a:xfrm>
              <a:off x="831" y="1755"/>
              <a:ext cx="565" cy="245"/>
            </a:xfrm>
            <a:custGeom>
              <a:avLst/>
              <a:gdLst>
                <a:gd name="T0" fmla="*/ 565 w 565"/>
                <a:gd name="T1" fmla="*/ 0 h 245"/>
                <a:gd name="T2" fmla="*/ 6 w 565"/>
                <a:gd name="T3" fmla="*/ 231 h 245"/>
                <a:gd name="T4" fmla="*/ 3 w 565"/>
                <a:gd name="T5" fmla="*/ 235 h 245"/>
                <a:gd name="T6" fmla="*/ 1 w 565"/>
                <a:gd name="T7" fmla="*/ 238 h 245"/>
                <a:gd name="T8" fmla="*/ 0 w 565"/>
                <a:gd name="T9" fmla="*/ 242 h 245"/>
                <a:gd name="T10" fmla="*/ 1 w 565"/>
                <a:gd name="T11" fmla="*/ 245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 h="245">
                  <a:moveTo>
                    <a:pt x="565" y="0"/>
                  </a:moveTo>
                  <a:lnTo>
                    <a:pt x="6" y="231"/>
                  </a:lnTo>
                  <a:lnTo>
                    <a:pt x="3" y="235"/>
                  </a:lnTo>
                  <a:lnTo>
                    <a:pt x="1" y="238"/>
                  </a:lnTo>
                  <a:lnTo>
                    <a:pt x="0" y="242"/>
                  </a:lnTo>
                  <a:lnTo>
                    <a:pt x="1" y="24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87" name="Freeform 606">
              <a:extLst>
                <a:ext uri="{FF2B5EF4-FFF2-40B4-BE49-F238E27FC236}">
                  <a16:creationId xmlns:a16="http://schemas.microsoft.com/office/drawing/2014/main" id="{5D090774-85F9-4BCE-B5BB-EBEE6B451D2B}"/>
                </a:ext>
              </a:extLst>
            </p:cNvPr>
            <p:cNvSpPr>
              <a:spLocks/>
            </p:cNvSpPr>
            <p:nvPr/>
          </p:nvSpPr>
          <p:spPr bwMode="auto">
            <a:xfrm>
              <a:off x="1202" y="1370"/>
              <a:ext cx="144" cy="243"/>
            </a:xfrm>
            <a:custGeom>
              <a:avLst/>
              <a:gdLst>
                <a:gd name="T0" fmla="*/ 0 w 144"/>
                <a:gd name="T1" fmla="*/ 0 h 243"/>
                <a:gd name="T2" fmla="*/ 4 w 144"/>
                <a:gd name="T3" fmla="*/ 211 h 243"/>
                <a:gd name="T4" fmla="*/ 140 w 144"/>
                <a:gd name="T5" fmla="*/ 243 h 243"/>
                <a:gd name="T6" fmla="*/ 144 w 144"/>
                <a:gd name="T7" fmla="*/ 180 h 243"/>
                <a:gd name="T8" fmla="*/ 127 w 144"/>
                <a:gd name="T9" fmla="*/ 103 h 243"/>
                <a:gd name="T10" fmla="*/ 101 w 144"/>
                <a:gd name="T11" fmla="*/ 37 h 243"/>
                <a:gd name="T12" fmla="*/ 95 w 144"/>
                <a:gd name="T13" fmla="*/ 28 h 243"/>
                <a:gd name="T14" fmla="*/ 73 w 144"/>
                <a:gd name="T15" fmla="*/ 20 h 243"/>
                <a:gd name="T16" fmla="*/ 49 w 144"/>
                <a:gd name="T17" fmla="*/ 11 h 243"/>
                <a:gd name="T18" fmla="*/ 25 w 144"/>
                <a:gd name="T19" fmla="*/ 5 h 243"/>
                <a:gd name="T20" fmla="*/ 0 w 144"/>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 h="243">
                  <a:moveTo>
                    <a:pt x="0" y="0"/>
                  </a:moveTo>
                  <a:lnTo>
                    <a:pt x="4" y="211"/>
                  </a:lnTo>
                  <a:lnTo>
                    <a:pt x="140" y="243"/>
                  </a:lnTo>
                  <a:lnTo>
                    <a:pt x="144" y="180"/>
                  </a:lnTo>
                  <a:lnTo>
                    <a:pt x="127" y="103"/>
                  </a:lnTo>
                  <a:lnTo>
                    <a:pt x="101" y="37"/>
                  </a:lnTo>
                  <a:lnTo>
                    <a:pt x="95" y="28"/>
                  </a:lnTo>
                  <a:lnTo>
                    <a:pt x="73" y="20"/>
                  </a:lnTo>
                  <a:lnTo>
                    <a:pt x="49" y="11"/>
                  </a:lnTo>
                  <a:lnTo>
                    <a:pt x="25" y="5"/>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88" name="Freeform 607">
              <a:extLst>
                <a:ext uri="{FF2B5EF4-FFF2-40B4-BE49-F238E27FC236}">
                  <a16:creationId xmlns:a16="http://schemas.microsoft.com/office/drawing/2014/main" id="{B53DFDFD-DEA6-4E7D-9879-C0BF20D65A5B}"/>
                </a:ext>
              </a:extLst>
            </p:cNvPr>
            <p:cNvSpPr>
              <a:spLocks/>
            </p:cNvSpPr>
            <p:nvPr/>
          </p:nvSpPr>
          <p:spPr bwMode="auto">
            <a:xfrm>
              <a:off x="1260" y="1346"/>
              <a:ext cx="3344" cy="953"/>
            </a:xfrm>
            <a:custGeom>
              <a:avLst/>
              <a:gdLst>
                <a:gd name="T0" fmla="*/ 3343 w 3344"/>
                <a:gd name="T1" fmla="*/ 946 h 953"/>
                <a:gd name="T2" fmla="*/ 3272 w 3344"/>
                <a:gd name="T3" fmla="*/ 945 h 953"/>
                <a:gd name="T4" fmla="*/ 3175 w 3344"/>
                <a:gd name="T5" fmla="*/ 936 h 953"/>
                <a:gd name="T6" fmla="*/ 3050 w 3344"/>
                <a:gd name="T7" fmla="*/ 923 h 953"/>
                <a:gd name="T8" fmla="*/ 2919 w 3344"/>
                <a:gd name="T9" fmla="*/ 904 h 953"/>
                <a:gd name="T10" fmla="*/ 2698 w 3344"/>
                <a:gd name="T11" fmla="*/ 863 h 953"/>
                <a:gd name="T12" fmla="*/ 2389 w 3344"/>
                <a:gd name="T13" fmla="*/ 801 h 953"/>
                <a:gd name="T14" fmla="*/ 2086 w 3344"/>
                <a:gd name="T15" fmla="*/ 737 h 953"/>
                <a:gd name="T16" fmla="*/ 1791 w 3344"/>
                <a:gd name="T17" fmla="*/ 671 h 953"/>
                <a:gd name="T18" fmla="*/ 1499 w 3344"/>
                <a:gd name="T19" fmla="*/ 605 h 953"/>
                <a:gd name="T20" fmla="*/ 1210 w 3344"/>
                <a:gd name="T21" fmla="*/ 539 h 953"/>
                <a:gd name="T22" fmla="*/ 923 w 3344"/>
                <a:gd name="T23" fmla="*/ 471 h 953"/>
                <a:gd name="T24" fmla="*/ 634 w 3344"/>
                <a:gd name="T25" fmla="*/ 406 h 953"/>
                <a:gd name="T26" fmla="*/ 467 w 3344"/>
                <a:gd name="T27" fmla="*/ 367 h 953"/>
                <a:gd name="T28" fmla="*/ 427 w 3344"/>
                <a:gd name="T29" fmla="*/ 353 h 953"/>
                <a:gd name="T30" fmla="*/ 391 w 3344"/>
                <a:gd name="T31" fmla="*/ 336 h 953"/>
                <a:gd name="T32" fmla="*/ 359 w 3344"/>
                <a:gd name="T33" fmla="*/ 318 h 953"/>
                <a:gd name="T34" fmla="*/ 315 w 3344"/>
                <a:gd name="T35" fmla="*/ 282 h 953"/>
                <a:gd name="T36" fmla="*/ 265 w 3344"/>
                <a:gd name="T37" fmla="*/ 230 h 953"/>
                <a:gd name="T38" fmla="*/ 217 w 3344"/>
                <a:gd name="T39" fmla="*/ 172 h 953"/>
                <a:gd name="T40" fmla="*/ 168 w 3344"/>
                <a:gd name="T41" fmla="*/ 115 h 953"/>
                <a:gd name="T42" fmla="*/ 126 w 3344"/>
                <a:gd name="T43" fmla="*/ 76 h 953"/>
                <a:gd name="T44" fmla="*/ 96 w 3344"/>
                <a:gd name="T45" fmla="*/ 51 h 953"/>
                <a:gd name="T46" fmla="*/ 60 w 3344"/>
                <a:gd name="T47" fmla="*/ 29 h 953"/>
                <a:gd name="T48" fmla="*/ 22 w 3344"/>
                <a:gd name="T49" fmla="*/ 8 h 953"/>
                <a:gd name="T50" fmla="*/ 15 w 3344"/>
                <a:gd name="T51" fmla="*/ 25 h 953"/>
                <a:gd name="T52" fmla="*/ 40 w 3344"/>
                <a:gd name="T53" fmla="*/ 74 h 953"/>
                <a:gd name="T54" fmla="*/ 59 w 3344"/>
                <a:gd name="T55" fmla="*/ 120 h 953"/>
                <a:gd name="T56" fmla="*/ 70 w 3344"/>
                <a:gd name="T57" fmla="*/ 164 h 953"/>
                <a:gd name="T58" fmla="*/ 77 w 3344"/>
                <a:gd name="T59" fmla="*/ 203 h 953"/>
                <a:gd name="T60" fmla="*/ 79 w 3344"/>
                <a:gd name="T61" fmla="*/ 240 h 953"/>
                <a:gd name="T62" fmla="*/ 74 w 3344"/>
                <a:gd name="T63" fmla="*/ 289 h 953"/>
                <a:gd name="T64" fmla="*/ 243 w 3344"/>
                <a:gd name="T65" fmla="*/ 355 h 953"/>
                <a:gd name="T66" fmla="*/ 597 w 3344"/>
                <a:gd name="T67" fmla="*/ 431 h 953"/>
                <a:gd name="T68" fmla="*/ 954 w 3344"/>
                <a:gd name="T69" fmla="*/ 509 h 953"/>
                <a:gd name="T70" fmla="*/ 1311 w 3344"/>
                <a:gd name="T71" fmla="*/ 585 h 953"/>
                <a:gd name="T72" fmla="*/ 1664 w 3344"/>
                <a:gd name="T73" fmla="*/ 659 h 953"/>
                <a:gd name="T74" fmla="*/ 2012 w 3344"/>
                <a:gd name="T75" fmla="*/ 732 h 953"/>
                <a:gd name="T76" fmla="*/ 2350 w 3344"/>
                <a:gd name="T77" fmla="*/ 799 h 953"/>
                <a:gd name="T78" fmla="*/ 2674 w 3344"/>
                <a:gd name="T79" fmla="*/ 865 h 953"/>
                <a:gd name="T80" fmla="*/ 2899 w 3344"/>
                <a:gd name="T81" fmla="*/ 904 h 953"/>
                <a:gd name="T82" fmla="*/ 3034 w 3344"/>
                <a:gd name="T83" fmla="*/ 924 h 953"/>
                <a:gd name="T84" fmla="*/ 3162 w 3344"/>
                <a:gd name="T85" fmla="*/ 941 h 953"/>
                <a:gd name="T86" fmla="*/ 3270 w 3344"/>
                <a:gd name="T87" fmla="*/ 953 h 953"/>
                <a:gd name="T88" fmla="*/ 3344 w 3344"/>
                <a:gd name="T89" fmla="*/ 953 h 9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44" h="953">
                  <a:moveTo>
                    <a:pt x="3344" y="953"/>
                  </a:moveTo>
                  <a:lnTo>
                    <a:pt x="3343" y="946"/>
                  </a:lnTo>
                  <a:lnTo>
                    <a:pt x="3304" y="943"/>
                  </a:lnTo>
                  <a:lnTo>
                    <a:pt x="3272" y="945"/>
                  </a:lnTo>
                  <a:lnTo>
                    <a:pt x="3228" y="941"/>
                  </a:lnTo>
                  <a:lnTo>
                    <a:pt x="3175" y="936"/>
                  </a:lnTo>
                  <a:lnTo>
                    <a:pt x="3115" y="929"/>
                  </a:lnTo>
                  <a:lnTo>
                    <a:pt x="3050" y="923"/>
                  </a:lnTo>
                  <a:lnTo>
                    <a:pt x="2985" y="912"/>
                  </a:lnTo>
                  <a:lnTo>
                    <a:pt x="2919" y="904"/>
                  </a:lnTo>
                  <a:lnTo>
                    <a:pt x="2856" y="896"/>
                  </a:lnTo>
                  <a:lnTo>
                    <a:pt x="2698" y="863"/>
                  </a:lnTo>
                  <a:lnTo>
                    <a:pt x="2542" y="833"/>
                  </a:lnTo>
                  <a:lnTo>
                    <a:pt x="2389" y="801"/>
                  </a:lnTo>
                  <a:lnTo>
                    <a:pt x="2237" y="769"/>
                  </a:lnTo>
                  <a:lnTo>
                    <a:pt x="2086" y="737"/>
                  </a:lnTo>
                  <a:lnTo>
                    <a:pt x="1938" y="703"/>
                  </a:lnTo>
                  <a:lnTo>
                    <a:pt x="1791" y="671"/>
                  </a:lnTo>
                  <a:lnTo>
                    <a:pt x="1644" y="639"/>
                  </a:lnTo>
                  <a:lnTo>
                    <a:pt x="1499" y="605"/>
                  </a:lnTo>
                  <a:lnTo>
                    <a:pt x="1354" y="573"/>
                  </a:lnTo>
                  <a:lnTo>
                    <a:pt x="1210" y="539"/>
                  </a:lnTo>
                  <a:lnTo>
                    <a:pt x="1067" y="505"/>
                  </a:lnTo>
                  <a:lnTo>
                    <a:pt x="923" y="471"/>
                  </a:lnTo>
                  <a:lnTo>
                    <a:pt x="778" y="439"/>
                  </a:lnTo>
                  <a:lnTo>
                    <a:pt x="634" y="406"/>
                  </a:lnTo>
                  <a:lnTo>
                    <a:pt x="489" y="372"/>
                  </a:lnTo>
                  <a:lnTo>
                    <a:pt x="467" y="367"/>
                  </a:lnTo>
                  <a:lnTo>
                    <a:pt x="447" y="360"/>
                  </a:lnTo>
                  <a:lnTo>
                    <a:pt x="427" y="353"/>
                  </a:lnTo>
                  <a:lnTo>
                    <a:pt x="408" y="346"/>
                  </a:lnTo>
                  <a:lnTo>
                    <a:pt x="391" y="336"/>
                  </a:lnTo>
                  <a:lnTo>
                    <a:pt x="374" y="328"/>
                  </a:lnTo>
                  <a:lnTo>
                    <a:pt x="359" y="318"/>
                  </a:lnTo>
                  <a:lnTo>
                    <a:pt x="344" y="306"/>
                  </a:lnTo>
                  <a:lnTo>
                    <a:pt x="315" y="282"/>
                  </a:lnTo>
                  <a:lnTo>
                    <a:pt x="290" y="257"/>
                  </a:lnTo>
                  <a:lnTo>
                    <a:pt x="265" y="230"/>
                  </a:lnTo>
                  <a:lnTo>
                    <a:pt x="241" y="201"/>
                  </a:lnTo>
                  <a:lnTo>
                    <a:pt x="217" y="172"/>
                  </a:lnTo>
                  <a:lnTo>
                    <a:pt x="194" y="144"/>
                  </a:lnTo>
                  <a:lnTo>
                    <a:pt x="168" y="115"/>
                  </a:lnTo>
                  <a:lnTo>
                    <a:pt x="141" y="88"/>
                  </a:lnTo>
                  <a:lnTo>
                    <a:pt x="126" y="76"/>
                  </a:lnTo>
                  <a:lnTo>
                    <a:pt x="111" y="62"/>
                  </a:lnTo>
                  <a:lnTo>
                    <a:pt x="96" y="51"/>
                  </a:lnTo>
                  <a:lnTo>
                    <a:pt x="79" y="39"/>
                  </a:lnTo>
                  <a:lnTo>
                    <a:pt x="60" y="29"/>
                  </a:lnTo>
                  <a:lnTo>
                    <a:pt x="42" y="19"/>
                  </a:lnTo>
                  <a:lnTo>
                    <a:pt x="22" y="8"/>
                  </a:lnTo>
                  <a:lnTo>
                    <a:pt x="0" y="0"/>
                  </a:lnTo>
                  <a:lnTo>
                    <a:pt x="15" y="25"/>
                  </a:lnTo>
                  <a:lnTo>
                    <a:pt x="28" y="51"/>
                  </a:lnTo>
                  <a:lnTo>
                    <a:pt x="40" y="74"/>
                  </a:lnTo>
                  <a:lnTo>
                    <a:pt x="50" y="98"/>
                  </a:lnTo>
                  <a:lnTo>
                    <a:pt x="59" y="120"/>
                  </a:lnTo>
                  <a:lnTo>
                    <a:pt x="65" y="142"/>
                  </a:lnTo>
                  <a:lnTo>
                    <a:pt x="70" y="164"/>
                  </a:lnTo>
                  <a:lnTo>
                    <a:pt x="74" y="184"/>
                  </a:lnTo>
                  <a:lnTo>
                    <a:pt x="77" y="203"/>
                  </a:lnTo>
                  <a:lnTo>
                    <a:pt x="77" y="221"/>
                  </a:lnTo>
                  <a:lnTo>
                    <a:pt x="79" y="240"/>
                  </a:lnTo>
                  <a:lnTo>
                    <a:pt x="77" y="257"/>
                  </a:lnTo>
                  <a:lnTo>
                    <a:pt x="74" y="289"/>
                  </a:lnTo>
                  <a:lnTo>
                    <a:pt x="69" y="316"/>
                  </a:lnTo>
                  <a:lnTo>
                    <a:pt x="243" y="355"/>
                  </a:lnTo>
                  <a:lnTo>
                    <a:pt x="420" y="392"/>
                  </a:lnTo>
                  <a:lnTo>
                    <a:pt x="597" y="431"/>
                  </a:lnTo>
                  <a:lnTo>
                    <a:pt x="775" y="470"/>
                  </a:lnTo>
                  <a:lnTo>
                    <a:pt x="954" y="509"/>
                  </a:lnTo>
                  <a:lnTo>
                    <a:pt x="1132" y="546"/>
                  </a:lnTo>
                  <a:lnTo>
                    <a:pt x="1311" y="585"/>
                  </a:lnTo>
                  <a:lnTo>
                    <a:pt x="1489" y="622"/>
                  </a:lnTo>
                  <a:lnTo>
                    <a:pt x="1664" y="659"/>
                  </a:lnTo>
                  <a:lnTo>
                    <a:pt x="1840" y="696"/>
                  </a:lnTo>
                  <a:lnTo>
                    <a:pt x="2012" y="732"/>
                  </a:lnTo>
                  <a:lnTo>
                    <a:pt x="2183" y="765"/>
                  </a:lnTo>
                  <a:lnTo>
                    <a:pt x="2350" y="799"/>
                  </a:lnTo>
                  <a:lnTo>
                    <a:pt x="2514" y="833"/>
                  </a:lnTo>
                  <a:lnTo>
                    <a:pt x="2674" y="865"/>
                  </a:lnTo>
                  <a:lnTo>
                    <a:pt x="2831" y="896"/>
                  </a:lnTo>
                  <a:lnTo>
                    <a:pt x="2899" y="904"/>
                  </a:lnTo>
                  <a:lnTo>
                    <a:pt x="2968" y="914"/>
                  </a:lnTo>
                  <a:lnTo>
                    <a:pt x="3034" y="924"/>
                  </a:lnTo>
                  <a:lnTo>
                    <a:pt x="3099" y="933"/>
                  </a:lnTo>
                  <a:lnTo>
                    <a:pt x="3162" y="941"/>
                  </a:lnTo>
                  <a:lnTo>
                    <a:pt x="3219" y="948"/>
                  </a:lnTo>
                  <a:lnTo>
                    <a:pt x="3270" y="953"/>
                  </a:lnTo>
                  <a:lnTo>
                    <a:pt x="3314" y="953"/>
                  </a:lnTo>
                  <a:lnTo>
                    <a:pt x="3344" y="9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89" name="Freeform 608">
              <a:extLst>
                <a:ext uri="{FF2B5EF4-FFF2-40B4-BE49-F238E27FC236}">
                  <a16:creationId xmlns:a16="http://schemas.microsoft.com/office/drawing/2014/main" id="{1D4DC568-0775-4D35-95A5-98A5CA4781D1}"/>
                </a:ext>
              </a:extLst>
            </p:cNvPr>
            <p:cNvSpPr>
              <a:spLocks/>
            </p:cNvSpPr>
            <p:nvPr/>
          </p:nvSpPr>
          <p:spPr bwMode="auto">
            <a:xfrm>
              <a:off x="1207" y="1650"/>
              <a:ext cx="3402" cy="683"/>
            </a:xfrm>
            <a:custGeom>
              <a:avLst/>
              <a:gdLst>
                <a:gd name="T0" fmla="*/ 3402 w 3402"/>
                <a:gd name="T1" fmla="*/ 676 h 683"/>
                <a:gd name="T2" fmla="*/ 3399 w 3402"/>
                <a:gd name="T3" fmla="*/ 668 h 683"/>
                <a:gd name="T4" fmla="*/ 3338 w 3402"/>
                <a:gd name="T5" fmla="*/ 673 h 683"/>
                <a:gd name="T6" fmla="*/ 3325 w 3402"/>
                <a:gd name="T7" fmla="*/ 673 h 683"/>
                <a:gd name="T8" fmla="*/ 3309 w 3402"/>
                <a:gd name="T9" fmla="*/ 673 h 683"/>
                <a:gd name="T10" fmla="*/ 3291 w 3402"/>
                <a:gd name="T11" fmla="*/ 671 h 683"/>
                <a:gd name="T12" fmla="*/ 3271 w 3402"/>
                <a:gd name="T13" fmla="*/ 668 h 683"/>
                <a:gd name="T14" fmla="*/ 3225 w 3402"/>
                <a:gd name="T15" fmla="*/ 661 h 683"/>
                <a:gd name="T16" fmla="*/ 3174 w 3402"/>
                <a:gd name="T17" fmla="*/ 649 h 683"/>
                <a:gd name="T18" fmla="*/ 3119 w 3402"/>
                <a:gd name="T19" fmla="*/ 637 h 683"/>
                <a:gd name="T20" fmla="*/ 3060 w 3402"/>
                <a:gd name="T21" fmla="*/ 625 h 683"/>
                <a:gd name="T22" fmla="*/ 2999 w 3402"/>
                <a:gd name="T23" fmla="*/ 614 h 683"/>
                <a:gd name="T24" fmla="*/ 2938 w 3402"/>
                <a:gd name="T25" fmla="*/ 605 h 683"/>
                <a:gd name="T26" fmla="*/ 2762 w 3402"/>
                <a:gd name="T27" fmla="*/ 570 h 683"/>
                <a:gd name="T28" fmla="*/ 2582 w 3402"/>
                <a:gd name="T29" fmla="*/ 536 h 683"/>
                <a:gd name="T30" fmla="*/ 2401 w 3402"/>
                <a:gd name="T31" fmla="*/ 499 h 683"/>
                <a:gd name="T32" fmla="*/ 2215 w 3402"/>
                <a:gd name="T33" fmla="*/ 463 h 683"/>
                <a:gd name="T34" fmla="*/ 2030 w 3402"/>
                <a:gd name="T35" fmla="*/ 426 h 683"/>
                <a:gd name="T36" fmla="*/ 1842 w 3402"/>
                <a:gd name="T37" fmla="*/ 389 h 683"/>
                <a:gd name="T38" fmla="*/ 1655 w 3402"/>
                <a:gd name="T39" fmla="*/ 352 h 683"/>
                <a:gd name="T40" fmla="*/ 1467 w 3402"/>
                <a:gd name="T41" fmla="*/ 313 h 683"/>
                <a:gd name="T42" fmla="*/ 1278 w 3402"/>
                <a:gd name="T43" fmla="*/ 274 h 683"/>
                <a:gd name="T44" fmla="*/ 1091 w 3402"/>
                <a:gd name="T45" fmla="*/ 235 h 683"/>
                <a:gd name="T46" fmla="*/ 904 w 3402"/>
                <a:gd name="T47" fmla="*/ 196 h 683"/>
                <a:gd name="T48" fmla="*/ 718 w 3402"/>
                <a:gd name="T49" fmla="*/ 157 h 683"/>
                <a:gd name="T50" fmla="*/ 535 w 3402"/>
                <a:gd name="T51" fmla="*/ 118 h 683"/>
                <a:gd name="T52" fmla="*/ 353 w 3402"/>
                <a:gd name="T53" fmla="*/ 80 h 683"/>
                <a:gd name="T54" fmla="*/ 176 w 3402"/>
                <a:gd name="T55" fmla="*/ 39 h 683"/>
                <a:gd name="T56" fmla="*/ 0 w 3402"/>
                <a:gd name="T57" fmla="*/ 0 h 683"/>
                <a:gd name="T58" fmla="*/ 0 w 3402"/>
                <a:gd name="T59" fmla="*/ 34 h 683"/>
                <a:gd name="T60" fmla="*/ 178 w 3402"/>
                <a:gd name="T61" fmla="*/ 71 h 683"/>
                <a:gd name="T62" fmla="*/ 362 w 3402"/>
                <a:gd name="T63" fmla="*/ 110 h 683"/>
                <a:gd name="T64" fmla="*/ 551 w 3402"/>
                <a:gd name="T65" fmla="*/ 149 h 683"/>
                <a:gd name="T66" fmla="*/ 745 w 3402"/>
                <a:gd name="T67" fmla="*/ 188 h 683"/>
                <a:gd name="T68" fmla="*/ 941 w 3402"/>
                <a:gd name="T69" fmla="*/ 228 h 683"/>
                <a:gd name="T70" fmla="*/ 1140 w 3402"/>
                <a:gd name="T71" fmla="*/ 267 h 683"/>
                <a:gd name="T72" fmla="*/ 1339 w 3402"/>
                <a:gd name="T73" fmla="*/ 306 h 683"/>
                <a:gd name="T74" fmla="*/ 1538 w 3402"/>
                <a:gd name="T75" fmla="*/ 345 h 683"/>
                <a:gd name="T76" fmla="*/ 1736 w 3402"/>
                <a:gd name="T77" fmla="*/ 382 h 683"/>
                <a:gd name="T78" fmla="*/ 1932 w 3402"/>
                <a:gd name="T79" fmla="*/ 421 h 683"/>
                <a:gd name="T80" fmla="*/ 2124 w 3402"/>
                <a:gd name="T81" fmla="*/ 456 h 683"/>
                <a:gd name="T82" fmla="*/ 2312 w 3402"/>
                <a:gd name="T83" fmla="*/ 492 h 683"/>
                <a:gd name="T84" fmla="*/ 2496 w 3402"/>
                <a:gd name="T85" fmla="*/ 527 h 683"/>
                <a:gd name="T86" fmla="*/ 2671 w 3402"/>
                <a:gd name="T87" fmla="*/ 561 h 683"/>
                <a:gd name="T88" fmla="*/ 2838 w 3402"/>
                <a:gd name="T89" fmla="*/ 592 h 683"/>
                <a:gd name="T90" fmla="*/ 2999 w 3402"/>
                <a:gd name="T91" fmla="*/ 622 h 683"/>
                <a:gd name="T92" fmla="*/ 3056 w 3402"/>
                <a:gd name="T93" fmla="*/ 636 h 683"/>
                <a:gd name="T94" fmla="*/ 3103 w 3402"/>
                <a:gd name="T95" fmla="*/ 646 h 683"/>
                <a:gd name="T96" fmla="*/ 3146 w 3402"/>
                <a:gd name="T97" fmla="*/ 656 h 683"/>
                <a:gd name="T98" fmla="*/ 3183 w 3402"/>
                <a:gd name="T99" fmla="*/ 666 h 683"/>
                <a:gd name="T100" fmla="*/ 3218 w 3402"/>
                <a:gd name="T101" fmla="*/ 673 h 683"/>
                <a:gd name="T102" fmla="*/ 3252 w 3402"/>
                <a:gd name="T103" fmla="*/ 678 h 683"/>
                <a:gd name="T104" fmla="*/ 3286 w 3402"/>
                <a:gd name="T105" fmla="*/ 681 h 683"/>
                <a:gd name="T106" fmla="*/ 3325 w 3402"/>
                <a:gd name="T107" fmla="*/ 683 h 683"/>
                <a:gd name="T108" fmla="*/ 3402 w 3402"/>
                <a:gd name="T109" fmla="*/ 676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02" h="683">
                  <a:moveTo>
                    <a:pt x="3402" y="676"/>
                  </a:moveTo>
                  <a:lnTo>
                    <a:pt x="3399" y="668"/>
                  </a:lnTo>
                  <a:lnTo>
                    <a:pt x="3338" y="673"/>
                  </a:lnTo>
                  <a:lnTo>
                    <a:pt x="3325" y="673"/>
                  </a:lnTo>
                  <a:lnTo>
                    <a:pt x="3309" y="673"/>
                  </a:lnTo>
                  <a:lnTo>
                    <a:pt x="3291" y="671"/>
                  </a:lnTo>
                  <a:lnTo>
                    <a:pt x="3271" y="668"/>
                  </a:lnTo>
                  <a:lnTo>
                    <a:pt x="3225" y="661"/>
                  </a:lnTo>
                  <a:lnTo>
                    <a:pt x="3174" y="649"/>
                  </a:lnTo>
                  <a:lnTo>
                    <a:pt x="3119" y="637"/>
                  </a:lnTo>
                  <a:lnTo>
                    <a:pt x="3060" y="625"/>
                  </a:lnTo>
                  <a:lnTo>
                    <a:pt x="2999" y="614"/>
                  </a:lnTo>
                  <a:lnTo>
                    <a:pt x="2938" y="605"/>
                  </a:lnTo>
                  <a:lnTo>
                    <a:pt x="2762" y="570"/>
                  </a:lnTo>
                  <a:lnTo>
                    <a:pt x="2582" y="536"/>
                  </a:lnTo>
                  <a:lnTo>
                    <a:pt x="2401" y="499"/>
                  </a:lnTo>
                  <a:lnTo>
                    <a:pt x="2215" y="463"/>
                  </a:lnTo>
                  <a:lnTo>
                    <a:pt x="2030" y="426"/>
                  </a:lnTo>
                  <a:lnTo>
                    <a:pt x="1842" y="389"/>
                  </a:lnTo>
                  <a:lnTo>
                    <a:pt x="1655" y="352"/>
                  </a:lnTo>
                  <a:lnTo>
                    <a:pt x="1467" y="313"/>
                  </a:lnTo>
                  <a:lnTo>
                    <a:pt x="1278" y="274"/>
                  </a:lnTo>
                  <a:lnTo>
                    <a:pt x="1091" y="235"/>
                  </a:lnTo>
                  <a:lnTo>
                    <a:pt x="904" y="196"/>
                  </a:lnTo>
                  <a:lnTo>
                    <a:pt x="718" y="157"/>
                  </a:lnTo>
                  <a:lnTo>
                    <a:pt x="535" y="118"/>
                  </a:lnTo>
                  <a:lnTo>
                    <a:pt x="353" y="80"/>
                  </a:lnTo>
                  <a:lnTo>
                    <a:pt x="176" y="39"/>
                  </a:lnTo>
                  <a:lnTo>
                    <a:pt x="0" y="0"/>
                  </a:lnTo>
                  <a:lnTo>
                    <a:pt x="0" y="34"/>
                  </a:lnTo>
                  <a:lnTo>
                    <a:pt x="178" y="71"/>
                  </a:lnTo>
                  <a:lnTo>
                    <a:pt x="362" y="110"/>
                  </a:lnTo>
                  <a:lnTo>
                    <a:pt x="551" y="149"/>
                  </a:lnTo>
                  <a:lnTo>
                    <a:pt x="745" y="188"/>
                  </a:lnTo>
                  <a:lnTo>
                    <a:pt x="941" y="228"/>
                  </a:lnTo>
                  <a:lnTo>
                    <a:pt x="1140" y="267"/>
                  </a:lnTo>
                  <a:lnTo>
                    <a:pt x="1339" y="306"/>
                  </a:lnTo>
                  <a:lnTo>
                    <a:pt x="1538" y="345"/>
                  </a:lnTo>
                  <a:lnTo>
                    <a:pt x="1736" y="382"/>
                  </a:lnTo>
                  <a:lnTo>
                    <a:pt x="1932" y="421"/>
                  </a:lnTo>
                  <a:lnTo>
                    <a:pt x="2124" y="456"/>
                  </a:lnTo>
                  <a:lnTo>
                    <a:pt x="2312" y="492"/>
                  </a:lnTo>
                  <a:lnTo>
                    <a:pt x="2496" y="527"/>
                  </a:lnTo>
                  <a:lnTo>
                    <a:pt x="2671" y="561"/>
                  </a:lnTo>
                  <a:lnTo>
                    <a:pt x="2838" y="592"/>
                  </a:lnTo>
                  <a:lnTo>
                    <a:pt x="2999" y="622"/>
                  </a:lnTo>
                  <a:lnTo>
                    <a:pt x="3056" y="636"/>
                  </a:lnTo>
                  <a:lnTo>
                    <a:pt x="3103" y="646"/>
                  </a:lnTo>
                  <a:lnTo>
                    <a:pt x="3146" y="656"/>
                  </a:lnTo>
                  <a:lnTo>
                    <a:pt x="3183" y="666"/>
                  </a:lnTo>
                  <a:lnTo>
                    <a:pt x="3218" y="673"/>
                  </a:lnTo>
                  <a:lnTo>
                    <a:pt x="3252" y="678"/>
                  </a:lnTo>
                  <a:lnTo>
                    <a:pt x="3286" y="681"/>
                  </a:lnTo>
                  <a:lnTo>
                    <a:pt x="3325" y="683"/>
                  </a:lnTo>
                  <a:lnTo>
                    <a:pt x="3402" y="67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90" name="Freeform 609">
              <a:extLst>
                <a:ext uri="{FF2B5EF4-FFF2-40B4-BE49-F238E27FC236}">
                  <a16:creationId xmlns:a16="http://schemas.microsoft.com/office/drawing/2014/main" id="{F7D897B2-3E7B-4425-84AC-30A6A78DFB21}"/>
                </a:ext>
              </a:extLst>
            </p:cNvPr>
            <p:cNvSpPr>
              <a:spLocks/>
            </p:cNvSpPr>
            <p:nvPr/>
          </p:nvSpPr>
          <p:spPr bwMode="auto">
            <a:xfrm>
              <a:off x="1265" y="1329"/>
              <a:ext cx="3339" cy="965"/>
            </a:xfrm>
            <a:custGeom>
              <a:avLst/>
              <a:gdLst>
                <a:gd name="T0" fmla="*/ 3338 w 3339"/>
                <a:gd name="T1" fmla="*/ 957 h 965"/>
                <a:gd name="T2" fmla="*/ 3267 w 3339"/>
                <a:gd name="T3" fmla="*/ 955 h 965"/>
                <a:gd name="T4" fmla="*/ 3175 w 3339"/>
                <a:gd name="T5" fmla="*/ 948 h 965"/>
                <a:gd name="T6" fmla="*/ 3059 w 3339"/>
                <a:gd name="T7" fmla="*/ 933 h 965"/>
                <a:gd name="T8" fmla="*/ 2931 w 3339"/>
                <a:gd name="T9" fmla="*/ 916 h 965"/>
                <a:gd name="T10" fmla="*/ 2711 w 3339"/>
                <a:gd name="T11" fmla="*/ 877 h 965"/>
                <a:gd name="T12" fmla="*/ 2401 w 3339"/>
                <a:gd name="T13" fmla="*/ 813 h 965"/>
                <a:gd name="T14" fmla="*/ 2098 w 3339"/>
                <a:gd name="T15" fmla="*/ 747 h 965"/>
                <a:gd name="T16" fmla="*/ 1803 w 3339"/>
                <a:gd name="T17" fmla="*/ 679 h 965"/>
                <a:gd name="T18" fmla="*/ 1511 w 3339"/>
                <a:gd name="T19" fmla="*/ 613 h 965"/>
                <a:gd name="T20" fmla="*/ 1222 w 3339"/>
                <a:gd name="T21" fmla="*/ 546 h 965"/>
                <a:gd name="T22" fmla="*/ 935 w 3339"/>
                <a:gd name="T23" fmla="*/ 478 h 965"/>
                <a:gd name="T24" fmla="*/ 646 w 3339"/>
                <a:gd name="T25" fmla="*/ 409 h 965"/>
                <a:gd name="T26" fmla="*/ 479 w 3339"/>
                <a:gd name="T27" fmla="*/ 372 h 965"/>
                <a:gd name="T28" fmla="*/ 439 w 3339"/>
                <a:gd name="T29" fmla="*/ 358 h 965"/>
                <a:gd name="T30" fmla="*/ 401 w 3339"/>
                <a:gd name="T31" fmla="*/ 341 h 965"/>
                <a:gd name="T32" fmla="*/ 369 w 3339"/>
                <a:gd name="T33" fmla="*/ 321 h 965"/>
                <a:gd name="T34" fmla="*/ 324 w 3339"/>
                <a:gd name="T35" fmla="*/ 286 h 965"/>
                <a:gd name="T36" fmla="*/ 271 w 3339"/>
                <a:gd name="T37" fmla="*/ 232 h 965"/>
                <a:gd name="T38" fmla="*/ 223 w 3339"/>
                <a:gd name="T39" fmla="*/ 174 h 965"/>
                <a:gd name="T40" fmla="*/ 170 w 3339"/>
                <a:gd name="T41" fmla="*/ 117 h 965"/>
                <a:gd name="T42" fmla="*/ 126 w 3339"/>
                <a:gd name="T43" fmla="*/ 76 h 965"/>
                <a:gd name="T44" fmla="*/ 94 w 3339"/>
                <a:gd name="T45" fmla="*/ 52 h 965"/>
                <a:gd name="T46" fmla="*/ 59 w 3339"/>
                <a:gd name="T47" fmla="*/ 29 h 965"/>
                <a:gd name="T48" fmla="*/ 20 w 3339"/>
                <a:gd name="T49" fmla="*/ 10 h 965"/>
                <a:gd name="T50" fmla="*/ 15 w 3339"/>
                <a:gd name="T51" fmla="*/ 25 h 965"/>
                <a:gd name="T52" fmla="*/ 40 w 3339"/>
                <a:gd name="T53" fmla="*/ 74 h 965"/>
                <a:gd name="T54" fmla="*/ 60 w 3339"/>
                <a:gd name="T55" fmla="*/ 120 h 965"/>
                <a:gd name="T56" fmla="*/ 74 w 3339"/>
                <a:gd name="T57" fmla="*/ 162 h 965"/>
                <a:gd name="T58" fmla="*/ 87 w 3339"/>
                <a:gd name="T59" fmla="*/ 221 h 965"/>
                <a:gd name="T60" fmla="*/ 91 w 3339"/>
                <a:gd name="T61" fmla="*/ 291 h 965"/>
                <a:gd name="T62" fmla="*/ 265 w 3339"/>
                <a:gd name="T63" fmla="*/ 362 h 965"/>
                <a:gd name="T64" fmla="*/ 616 w 3339"/>
                <a:gd name="T65" fmla="*/ 438 h 965"/>
                <a:gd name="T66" fmla="*/ 969 w 3339"/>
                <a:gd name="T67" fmla="*/ 515 h 965"/>
                <a:gd name="T68" fmla="*/ 1322 w 3339"/>
                <a:gd name="T69" fmla="*/ 593 h 965"/>
                <a:gd name="T70" fmla="*/ 1671 w 3339"/>
                <a:gd name="T71" fmla="*/ 669 h 965"/>
                <a:gd name="T72" fmla="*/ 2014 w 3339"/>
                <a:gd name="T73" fmla="*/ 744 h 965"/>
                <a:gd name="T74" fmla="*/ 2348 w 3339"/>
                <a:gd name="T75" fmla="*/ 813 h 965"/>
                <a:gd name="T76" fmla="*/ 2671 w 3339"/>
                <a:gd name="T77" fmla="*/ 879 h 965"/>
                <a:gd name="T78" fmla="*/ 2895 w 3339"/>
                <a:gd name="T79" fmla="*/ 918 h 965"/>
                <a:gd name="T80" fmla="*/ 3030 w 3339"/>
                <a:gd name="T81" fmla="*/ 936 h 965"/>
                <a:gd name="T82" fmla="*/ 3157 w 3339"/>
                <a:gd name="T83" fmla="*/ 953 h 965"/>
                <a:gd name="T84" fmla="*/ 3265 w 3339"/>
                <a:gd name="T85" fmla="*/ 963 h 965"/>
                <a:gd name="T86" fmla="*/ 3339 w 3339"/>
                <a:gd name="T87" fmla="*/ 965 h 9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39" h="965">
                  <a:moveTo>
                    <a:pt x="3339" y="965"/>
                  </a:moveTo>
                  <a:lnTo>
                    <a:pt x="3338" y="957"/>
                  </a:lnTo>
                  <a:lnTo>
                    <a:pt x="3297" y="953"/>
                  </a:lnTo>
                  <a:lnTo>
                    <a:pt x="3267" y="955"/>
                  </a:lnTo>
                  <a:lnTo>
                    <a:pt x="3224" y="953"/>
                  </a:lnTo>
                  <a:lnTo>
                    <a:pt x="3175" y="948"/>
                  </a:lnTo>
                  <a:lnTo>
                    <a:pt x="3118" y="941"/>
                  </a:lnTo>
                  <a:lnTo>
                    <a:pt x="3059" y="933"/>
                  </a:lnTo>
                  <a:lnTo>
                    <a:pt x="2995" y="924"/>
                  </a:lnTo>
                  <a:lnTo>
                    <a:pt x="2931" y="916"/>
                  </a:lnTo>
                  <a:lnTo>
                    <a:pt x="2870" y="908"/>
                  </a:lnTo>
                  <a:lnTo>
                    <a:pt x="2711" y="877"/>
                  </a:lnTo>
                  <a:lnTo>
                    <a:pt x="2554" y="845"/>
                  </a:lnTo>
                  <a:lnTo>
                    <a:pt x="2401" y="813"/>
                  </a:lnTo>
                  <a:lnTo>
                    <a:pt x="2249" y="779"/>
                  </a:lnTo>
                  <a:lnTo>
                    <a:pt x="2098" y="747"/>
                  </a:lnTo>
                  <a:lnTo>
                    <a:pt x="1950" y="713"/>
                  </a:lnTo>
                  <a:lnTo>
                    <a:pt x="1803" y="679"/>
                  </a:lnTo>
                  <a:lnTo>
                    <a:pt x="1656" y="647"/>
                  </a:lnTo>
                  <a:lnTo>
                    <a:pt x="1511" y="613"/>
                  </a:lnTo>
                  <a:lnTo>
                    <a:pt x="1366" y="580"/>
                  </a:lnTo>
                  <a:lnTo>
                    <a:pt x="1222" y="546"/>
                  </a:lnTo>
                  <a:lnTo>
                    <a:pt x="1079" y="512"/>
                  </a:lnTo>
                  <a:lnTo>
                    <a:pt x="935" y="478"/>
                  </a:lnTo>
                  <a:lnTo>
                    <a:pt x="790" y="443"/>
                  </a:lnTo>
                  <a:lnTo>
                    <a:pt x="646" y="409"/>
                  </a:lnTo>
                  <a:lnTo>
                    <a:pt x="501" y="375"/>
                  </a:lnTo>
                  <a:lnTo>
                    <a:pt x="479" y="372"/>
                  </a:lnTo>
                  <a:lnTo>
                    <a:pt x="459" y="365"/>
                  </a:lnTo>
                  <a:lnTo>
                    <a:pt x="439" y="358"/>
                  </a:lnTo>
                  <a:lnTo>
                    <a:pt x="420" y="350"/>
                  </a:lnTo>
                  <a:lnTo>
                    <a:pt x="401" y="341"/>
                  </a:lnTo>
                  <a:lnTo>
                    <a:pt x="385" y="331"/>
                  </a:lnTo>
                  <a:lnTo>
                    <a:pt x="369" y="321"/>
                  </a:lnTo>
                  <a:lnTo>
                    <a:pt x="354" y="309"/>
                  </a:lnTo>
                  <a:lnTo>
                    <a:pt x="324" y="286"/>
                  </a:lnTo>
                  <a:lnTo>
                    <a:pt x="298" y="260"/>
                  </a:lnTo>
                  <a:lnTo>
                    <a:pt x="271" y="232"/>
                  </a:lnTo>
                  <a:lnTo>
                    <a:pt x="248" y="205"/>
                  </a:lnTo>
                  <a:lnTo>
                    <a:pt x="223" y="174"/>
                  </a:lnTo>
                  <a:lnTo>
                    <a:pt x="197" y="145"/>
                  </a:lnTo>
                  <a:lnTo>
                    <a:pt x="170" y="117"/>
                  </a:lnTo>
                  <a:lnTo>
                    <a:pt x="141" y="90"/>
                  </a:lnTo>
                  <a:lnTo>
                    <a:pt x="126" y="76"/>
                  </a:lnTo>
                  <a:lnTo>
                    <a:pt x="111" y="64"/>
                  </a:lnTo>
                  <a:lnTo>
                    <a:pt x="94" y="52"/>
                  </a:lnTo>
                  <a:lnTo>
                    <a:pt x="77" y="41"/>
                  </a:lnTo>
                  <a:lnTo>
                    <a:pt x="59" y="29"/>
                  </a:lnTo>
                  <a:lnTo>
                    <a:pt x="40" y="19"/>
                  </a:lnTo>
                  <a:lnTo>
                    <a:pt x="20" y="10"/>
                  </a:lnTo>
                  <a:lnTo>
                    <a:pt x="0" y="0"/>
                  </a:lnTo>
                  <a:lnTo>
                    <a:pt x="15" y="25"/>
                  </a:lnTo>
                  <a:lnTo>
                    <a:pt x="28" y="51"/>
                  </a:lnTo>
                  <a:lnTo>
                    <a:pt x="40" y="74"/>
                  </a:lnTo>
                  <a:lnTo>
                    <a:pt x="50" y="98"/>
                  </a:lnTo>
                  <a:lnTo>
                    <a:pt x="60" y="120"/>
                  </a:lnTo>
                  <a:lnTo>
                    <a:pt x="67" y="142"/>
                  </a:lnTo>
                  <a:lnTo>
                    <a:pt x="74" y="162"/>
                  </a:lnTo>
                  <a:lnTo>
                    <a:pt x="79" y="183"/>
                  </a:lnTo>
                  <a:lnTo>
                    <a:pt x="87" y="221"/>
                  </a:lnTo>
                  <a:lnTo>
                    <a:pt x="91" y="257"/>
                  </a:lnTo>
                  <a:lnTo>
                    <a:pt x="91" y="291"/>
                  </a:lnTo>
                  <a:lnTo>
                    <a:pt x="89" y="323"/>
                  </a:lnTo>
                  <a:lnTo>
                    <a:pt x="265" y="362"/>
                  </a:lnTo>
                  <a:lnTo>
                    <a:pt x="440" y="399"/>
                  </a:lnTo>
                  <a:lnTo>
                    <a:pt x="616" y="438"/>
                  </a:lnTo>
                  <a:lnTo>
                    <a:pt x="793" y="477"/>
                  </a:lnTo>
                  <a:lnTo>
                    <a:pt x="969" y="515"/>
                  </a:lnTo>
                  <a:lnTo>
                    <a:pt x="1146" y="554"/>
                  </a:lnTo>
                  <a:lnTo>
                    <a:pt x="1322" y="593"/>
                  </a:lnTo>
                  <a:lnTo>
                    <a:pt x="1497" y="632"/>
                  </a:lnTo>
                  <a:lnTo>
                    <a:pt x="1671" y="669"/>
                  </a:lnTo>
                  <a:lnTo>
                    <a:pt x="1843" y="706"/>
                  </a:lnTo>
                  <a:lnTo>
                    <a:pt x="2014" y="744"/>
                  </a:lnTo>
                  <a:lnTo>
                    <a:pt x="2183" y="779"/>
                  </a:lnTo>
                  <a:lnTo>
                    <a:pt x="2348" y="813"/>
                  </a:lnTo>
                  <a:lnTo>
                    <a:pt x="2512" y="847"/>
                  </a:lnTo>
                  <a:lnTo>
                    <a:pt x="2671" y="879"/>
                  </a:lnTo>
                  <a:lnTo>
                    <a:pt x="2828" y="908"/>
                  </a:lnTo>
                  <a:lnTo>
                    <a:pt x="2895" y="918"/>
                  </a:lnTo>
                  <a:lnTo>
                    <a:pt x="2963" y="928"/>
                  </a:lnTo>
                  <a:lnTo>
                    <a:pt x="3030" y="936"/>
                  </a:lnTo>
                  <a:lnTo>
                    <a:pt x="3094" y="946"/>
                  </a:lnTo>
                  <a:lnTo>
                    <a:pt x="3157" y="953"/>
                  </a:lnTo>
                  <a:lnTo>
                    <a:pt x="3214" y="960"/>
                  </a:lnTo>
                  <a:lnTo>
                    <a:pt x="3265" y="963"/>
                  </a:lnTo>
                  <a:lnTo>
                    <a:pt x="3309" y="965"/>
                  </a:lnTo>
                  <a:lnTo>
                    <a:pt x="3339" y="965"/>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91" name="Freeform 610">
              <a:extLst>
                <a:ext uri="{FF2B5EF4-FFF2-40B4-BE49-F238E27FC236}">
                  <a16:creationId xmlns:a16="http://schemas.microsoft.com/office/drawing/2014/main" id="{CF5DAA84-7E00-4347-AB9A-E3810D1D185D}"/>
                </a:ext>
              </a:extLst>
            </p:cNvPr>
            <p:cNvSpPr>
              <a:spLocks/>
            </p:cNvSpPr>
            <p:nvPr/>
          </p:nvSpPr>
          <p:spPr bwMode="auto">
            <a:xfrm>
              <a:off x="4083" y="2235"/>
              <a:ext cx="494" cy="120"/>
            </a:xfrm>
            <a:custGeom>
              <a:avLst/>
              <a:gdLst>
                <a:gd name="T0" fmla="*/ 0 w 494"/>
                <a:gd name="T1" fmla="*/ 0 h 120"/>
                <a:gd name="T2" fmla="*/ 50 w 494"/>
                <a:gd name="T3" fmla="*/ 3 h 120"/>
                <a:gd name="T4" fmla="*/ 103 w 494"/>
                <a:gd name="T5" fmla="*/ 3 h 120"/>
                <a:gd name="T6" fmla="*/ 153 w 494"/>
                <a:gd name="T7" fmla="*/ 5 h 120"/>
                <a:gd name="T8" fmla="*/ 204 w 494"/>
                <a:gd name="T9" fmla="*/ 5 h 120"/>
                <a:gd name="T10" fmla="*/ 253 w 494"/>
                <a:gd name="T11" fmla="*/ 5 h 120"/>
                <a:gd name="T12" fmla="*/ 303 w 494"/>
                <a:gd name="T13" fmla="*/ 3 h 120"/>
                <a:gd name="T14" fmla="*/ 354 w 494"/>
                <a:gd name="T15" fmla="*/ 3 h 120"/>
                <a:gd name="T16" fmla="*/ 403 w 494"/>
                <a:gd name="T17" fmla="*/ 0 h 120"/>
                <a:gd name="T18" fmla="*/ 418 w 494"/>
                <a:gd name="T19" fmla="*/ 7 h 120"/>
                <a:gd name="T20" fmla="*/ 430 w 494"/>
                <a:gd name="T21" fmla="*/ 12 h 120"/>
                <a:gd name="T22" fmla="*/ 444 w 494"/>
                <a:gd name="T23" fmla="*/ 18 h 120"/>
                <a:gd name="T24" fmla="*/ 454 w 494"/>
                <a:gd name="T25" fmla="*/ 27 h 120"/>
                <a:gd name="T26" fmla="*/ 474 w 494"/>
                <a:gd name="T27" fmla="*/ 42 h 120"/>
                <a:gd name="T28" fmla="*/ 494 w 494"/>
                <a:gd name="T29" fmla="*/ 62 h 120"/>
                <a:gd name="T30" fmla="*/ 471 w 494"/>
                <a:gd name="T31" fmla="*/ 81 h 120"/>
                <a:gd name="T32" fmla="*/ 449 w 494"/>
                <a:gd name="T33" fmla="*/ 96 h 120"/>
                <a:gd name="T34" fmla="*/ 437 w 494"/>
                <a:gd name="T35" fmla="*/ 105 h 120"/>
                <a:gd name="T36" fmla="*/ 423 w 494"/>
                <a:gd name="T37" fmla="*/ 110 h 120"/>
                <a:gd name="T38" fmla="*/ 408 w 494"/>
                <a:gd name="T39" fmla="*/ 115 h 120"/>
                <a:gd name="T40" fmla="*/ 391 w 494"/>
                <a:gd name="T41" fmla="*/ 120 h 120"/>
                <a:gd name="T42" fmla="*/ 342 w 494"/>
                <a:gd name="T43" fmla="*/ 103 h 120"/>
                <a:gd name="T44" fmla="*/ 295 w 494"/>
                <a:gd name="T45" fmla="*/ 88 h 120"/>
                <a:gd name="T46" fmla="*/ 246 w 494"/>
                <a:gd name="T47" fmla="*/ 71 h 120"/>
                <a:gd name="T48" fmla="*/ 195 w 494"/>
                <a:gd name="T49" fmla="*/ 57 h 120"/>
                <a:gd name="T50" fmla="*/ 146 w 494"/>
                <a:gd name="T51" fmla="*/ 42 h 120"/>
                <a:gd name="T52" fmla="*/ 97 w 494"/>
                <a:gd name="T53" fmla="*/ 29 h 120"/>
                <a:gd name="T54" fmla="*/ 49 w 494"/>
                <a:gd name="T55" fmla="*/ 13 h 120"/>
                <a:gd name="T56" fmla="*/ 0 w 494"/>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4" h="120">
                  <a:moveTo>
                    <a:pt x="0" y="0"/>
                  </a:moveTo>
                  <a:lnTo>
                    <a:pt x="50" y="3"/>
                  </a:lnTo>
                  <a:lnTo>
                    <a:pt x="103" y="3"/>
                  </a:lnTo>
                  <a:lnTo>
                    <a:pt x="153" y="5"/>
                  </a:lnTo>
                  <a:lnTo>
                    <a:pt x="204" y="5"/>
                  </a:lnTo>
                  <a:lnTo>
                    <a:pt x="253" y="5"/>
                  </a:lnTo>
                  <a:lnTo>
                    <a:pt x="303" y="3"/>
                  </a:lnTo>
                  <a:lnTo>
                    <a:pt x="354" y="3"/>
                  </a:lnTo>
                  <a:lnTo>
                    <a:pt x="403" y="0"/>
                  </a:lnTo>
                  <a:lnTo>
                    <a:pt x="418" y="7"/>
                  </a:lnTo>
                  <a:lnTo>
                    <a:pt x="430" y="12"/>
                  </a:lnTo>
                  <a:lnTo>
                    <a:pt x="444" y="18"/>
                  </a:lnTo>
                  <a:lnTo>
                    <a:pt x="454" y="27"/>
                  </a:lnTo>
                  <a:lnTo>
                    <a:pt x="474" y="42"/>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92" name="Freeform 611">
              <a:extLst>
                <a:ext uri="{FF2B5EF4-FFF2-40B4-BE49-F238E27FC236}">
                  <a16:creationId xmlns:a16="http://schemas.microsoft.com/office/drawing/2014/main" id="{3FB0C992-CC6F-4911-9B4A-090FEAEF8582}"/>
                </a:ext>
              </a:extLst>
            </p:cNvPr>
            <p:cNvSpPr>
              <a:spLocks/>
            </p:cNvSpPr>
            <p:nvPr/>
          </p:nvSpPr>
          <p:spPr bwMode="auto">
            <a:xfrm>
              <a:off x="1325" y="1273"/>
              <a:ext cx="76" cy="479"/>
            </a:xfrm>
            <a:custGeom>
              <a:avLst/>
              <a:gdLst>
                <a:gd name="T0" fmla="*/ 7 w 76"/>
                <a:gd name="T1" fmla="*/ 0 h 479"/>
                <a:gd name="T2" fmla="*/ 4 w 76"/>
                <a:gd name="T3" fmla="*/ 2 h 479"/>
                <a:gd name="T4" fmla="*/ 2 w 76"/>
                <a:gd name="T5" fmla="*/ 5 h 479"/>
                <a:gd name="T6" fmla="*/ 0 w 76"/>
                <a:gd name="T7" fmla="*/ 9 h 479"/>
                <a:gd name="T8" fmla="*/ 0 w 76"/>
                <a:gd name="T9" fmla="*/ 12 h 479"/>
                <a:gd name="T10" fmla="*/ 76 w 76"/>
                <a:gd name="T11" fmla="*/ 479 h 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479">
                  <a:moveTo>
                    <a:pt x="7" y="0"/>
                  </a:moveTo>
                  <a:lnTo>
                    <a:pt x="4" y="2"/>
                  </a:lnTo>
                  <a:lnTo>
                    <a:pt x="2" y="5"/>
                  </a:lnTo>
                  <a:lnTo>
                    <a:pt x="0" y="9"/>
                  </a:lnTo>
                  <a:lnTo>
                    <a:pt x="0" y="12"/>
                  </a:lnTo>
                  <a:lnTo>
                    <a:pt x="76" y="47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93" name="Freeform 612">
              <a:extLst>
                <a:ext uri="{FF2B5EF4-FFF2-40B4-BE49-F238E27FC236}">
                  <a16:creationId xmlns:a16="http://schemas.microsoft.com/office/drawing/2014/main" id="{E528CD7C-9D4D-4F0A-B14F-6ADCF13DE854}"/>
                </a:ext>
              </a:extLst>
            </p:cNvPr>
            <p:cNvSpPr>
              <a:spLocks/>
            </p:cNvSpPr>
            <p:nvPr/>
          </p:nvSpPr>
          <p:spPr bwMode="auto">
            <a:xfrm>
              <a:off x="1910" y="1547"/>
              <a:ext cx="145" cy="103"/>
            </a:xfrm>
            <a:custGeom>
              <a:avLst/>
              <a:gdLst>
                <a:gd name="T0" fmla="*/ 64 w 145"/>
                <a:gd name="T1" fmla="*/ 0 h 103"/>
                <a:gd name="T2" fmla="*/ 65 w 145"/>
                <a:gd name="T3" fmla="*/ 7 h 103"/>
                <a:gd name="T4" fmla="*/ 67 w 145"/>
                <a:gd name="T5" fmla="*/ 14 h 103"/>
                <a:gd name="T6" fmla="*/ 67 w 145"/>
                <a:gd name="T7" fmla="*/ 19 h 103"/>
                <a:gd name="T8" fmla="*/ 67 w 145"/>
                <a:gd name="T9" fmla="*/ 25 h 103"/>
                <a:gd name="T10" fmla="*/ 62 w 145"/>
                <a:gd name="T11" fmla="*/ 39 h 103"/>
                <a:gd name="T12" fmla="*/ 54 w 145"/>
                <a:gd name="T13" fmla="*/ 51 h 103"/>
                <a:gd name="T14" fmla="*/ 44 w 145"/>
                <a:gd name="T15" fmla="*/ 63 h 103"/>
                <a:gd name="T16" fmla="*/ 30 w 145"/>
                <a:gd name="T17" fmla="*/ 76 h 103"/>
                <a:gd name="T18" fmla="*/ 15 w 145"/>
                <a:gd name="T19" fmla="*/ 88 h 103"/>
                <a:gd name="T20" fmla="*/ 0 w 145"/>
                <a:gd name="T21" fmla="*/ 101 h 103"/>
                <a:gd name="T22" fmla="*/ 20 w 145"/>
                <a:gd name="T23" fmla="*/ 101 h 103"/>
                <a:gd name="T24" fmla="*/ 40 w 145"/>
                <a:gd name="T25" fmla="*/ 103 h 103"/>
                <a:gd name="T26" fmla="*/ 138 w 145"/>
                <a:gd name="T27" fmla="*/ 44 h 103"/>
                <a:gd name="T28" fmla="*/ 141 w 145"/>
                <a:gd name="T29" fmla="*/ 39 h 103"/>
                <a:gd name="T30" fmla="*/ 145 w 145"/>
                <a:gd name="T31" fmla="*/ 36 h 103"/>
                <a:gd name="T32" fmla="*/ 145 w 145"/>
                <a:gd name="T33" fmla="*/ 32 h 103"/>
                <a:gd name="T34" fmla="*/ 145 w 145"/>
                <a:gd name="T35" fmla="*/ 29 h 103"/>
                <a:gd name="T36" fmla="*/ 145 w 145"/>
                <a:gd name="T37" fmla="*/ 25 h 103"/>
                <a:gd name="T38" fmla="*/ 141 w 145"/>
                <a:gd name="T39" fmla="*/ 24 h 103"/>
                <a:gd name="T40" fmla="*/ 138 w 145"/>
                <a:gd name="T41" fmla="*/ 20 h 103"/>
                <a:gd name="T42" fmla="*/ 133 w 145"/>
                <a:gd name="T43" fmla="*/ 19 h 103"/>
                <a:gd name="T44" fmla="*/ 116 w 145"/>
                <a:gd name="T45" fmla="*/ 14 h 103"/>
                <a:gd name="T46" fmla="*/ 99 w 145"/>
                <a:gd name="T47" fmla="*/ 8 h 103"/>
                <a:gd name="T48" fmla="*/ 81 w 145"/>
                <a:gd name="T49" fmla="*/ 3 h 103"/>
                <a:gd name="T50" fmla="*/ 64 w 145"/>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03">
                  <a:moveTo>
                    <a:pt x="64" y="0"/>
                  </a:moveTo>
                  <a:lnTo>
                    <a:pt x="65" y="7"/>
                  </a:lnTo>
                  <a:lnTo>
                    <a:pt x="67" y="14"/>
                  </a:lnTo>
                  <a:lnTo>
                    <a:pt x="67" y="19"/>
                  </a:lnTo>
                  <a:lnTo>
                    <a:pt x="67" y="25"/>
                  </a:lnTo>
                  <a:lnTo>
                    <a:pt x="62" y="39"/>
                  </a:lnTo>
                  <a:lnTo>
                    <a:pt x="54" y="51"/>
                  </a:lnTo>
                  <a:lnTo>
                    <a:pt x="44" y="63"/>
                  </a:lnTo>
                  <a:lnTo>
                    <a:pt x="30" y="76"/>
                  </a:lnTo>
                  <a:lnTo>
                    <a:pt x="15" y="88"/>
                  </a:lnTo>
                  <a:lnTo>
                    <a:pt x="0" y="101"/>
                  </a:lnTo>
                  <a:lnTo>
                    <a:pt x="20" y="101"/>
                  </a:lnTo>
                  <a:lnTo>
                    <a:pt x="40" y="103"/>
                  </a:lnTo>
                  <a:lnTo>
                    <a:pt x="138" y="44"/>
                  </a:lnTo>
                  <a:lnTo>
                    <a:pt x="141" y="39"/>
                  </a:lnTo>
                  <a:lnTo>
                    <a:pt x="145" y="36"/>
                  </a:lnTo>
                  <a:lnTo>
                    <a:pt x="145" y="32"/>
                  </a:lnTo>
                  <a:lnTo>
                    <a:pt x="145" y="29"/>
                  </a:lnTo>
                  <a:lnTo>
                    <a:pt x="145" y="25"/>
                  </a:lnTo>
                  <a:lnTo>
                    <a:pt x="141" y="24"/>
                  </a:lnTo>
                  <a:lnTo>
                    <a:pt x="138" y="20"/>
                  </a:lnTo>
                  <a:lnTo>
                    <a:pt x="133" y="19"/>
                  </a:lnTo>
                  <a:lnTo>
                    <a:pt x="116" y="14"/>
                  </a:lnTo>
                  <a:lnTo>
                    <a:pt x="99" y="8"/>
                  </a:lnTo>
                  <a:lnTo>
                    <a:pt x="81" y="3"/>
                  </a:lnTo>
                  <a:lnTo>
                    <a:pt x="64"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94" name="Freeform 613">
              <a:extLst>
                <a:ext uri="{FF2B5EF4-FFF2-40B4-BE49-F238E27FC236}">
                  <a16:creationId xmlns:a16="http://schemas.microsoft.com/office/drawing/2014/main" id="{E1D1067A-9CC0-4566-9EF3-6638F7CEAE3C}"/>
                </a:ext>
              </a:extLst>
            </p:cNvPr>
            <p:cNvSpPr>
              <a:spLocks/>
            </p:cNvSpPr>
            <p:nvPr/>
          </p:nvSpPr>
          <p:spPr bwMode="auto">
            <a:xfrm>
              <a:off x="3966" y="1520"/>
              <a:ext cx="365" cy="429"/>
            </a:xfrm>
            <a:custGeom>
              <a:avLst/>
              <a:gdLst>
                <a:gd name="T0" fmla="*/ 138 w 365"/>
                <a:gd name="T1" fmla="*/ 0 h 429"/>
                <a:gd name="T2" fmla="*/ 142 w 365"/>
                <a:gd name="T3" fmla="*/ 25 h 429"/>
                <a:gd name="T4" fmla="*/ 144 w 365"/>
                <a:gd name="T5" fmla="*/ 51 h 429"/>
                <a:gd name="T6" fmla="*/ 142 w 365"/>
                <a:gd name="T7" fmla="*/ 78 h 429"/>
                <a:gd name="T8" fmla="*/ 140 w 365"/>
                <a:gd name="T9" fmla="*/ 103 h 429"/>
                <a:gd name="T10" fmla="*/ 135 w 365"/>
                <a:gd name="T11" fmla="*/ 130 h 429"/>
                <a:gd name="T12" fmla="*/ 128 w 365"/>
                <a:gd name="T13" fmla="*/ 157 h 429"/>
                <a:gd name="T14" fmla="*/ 120 w 365"/>
                <a:gd name="T15" fmla="*/ 183 h 429"/>
                <a:gd name="T16" fmla="*/ 111 w 365"/>
                <a:gd name="T17" fmla="*/ 210 h 429"/>
                <a:gd name="T18" fmla="*/ 101 w 365"/>
                <a:gd name="T19" fmla="*/ 237 h 429"/>
                <a:gd name="T20" fmla="*/ 88 w 365"/>
                <a:gd name="T21" fmla="*/ 264 h 429"/>
                <a:gd name="T22" fmla="*/ 76 w 365"/>
                <a:gd name="T23" fmla="*/ 291 h 429"/>
                <a:gd name="T24" fmla="*/ 63 w 365"/>
                <a:gd name="T25" fmla="*/ 316 h 429"/>
                <a:gd name="T26" fmla="*/ 32 w 365"/>
                <a:gd name="T27" fmla="*/ 368 h 429"/>
                <a:gd name="T28" fmla="*/ 0 w 365"/>
                <a:gd name="T29" fmla="*/ 421 h 429"/>
                <a:gd name="T30" fmla="*/ 22 w 365"/>
                <a:gd name="T31" fmla="*/ 424 h 429"/>
                <a:gd name="T32" fmla="*/ 51 w 365"/>
                <a:gd name="T33" fmla="*/ 429 h 429"/>
                <a:gd name="T34" fmla="*/ 358 w 365"/>
                <a:gd name="T35" fmla="*/ 68 h 429"/>
                <a:gd name="T36" fmla="*/ 363 w 365"/>
                <a:gd name="T37" fmla="*/ 61 h 429"/>
                <a:gd name="T38" fmla="*/ 365 w 365"/>
                <a:gd name="T39" fmla="*/ 54 h 429"/>
                <a:gd name="T40" fmla="*/ 365 w 365"/>
                <a:gd name="T41" fmla="*/ 49 h 429"/>
                <a:gd name="T42" fmla="*/ 361 w 365"/>
                <a:gd name="T43" fmla="*/ 44 h 429"/>
                <a:gd name="T44" fmla="*/ 358 w 365"/>
                <a:gd name="T45" fmla="*/ 41 h 429"/>
                <a:gd name="T46" fmla="*/ 355 w 365"/>
                <a:gd name="T47" fmla="*/ 37 h 429"/>
                <a:gd name="T48" fmla="*/ 350 w 365"/>
                <a:gd name="T49" fmla="*/ 35 h 429"/>
                <a:gd name="T50" fmla="*/ 344 w 365"/>
                <a:gd name="T51" fmla="*/ 32 h 429"/>
                <a:gd name="T52" fmla="*/ 317 w 365"/>
                <a:gd name="T53" fmla="*/ 24 h 429"/>
                <a:gd name="T54" fmla="*/ 287 w 365"/>
                <a:gd name="T55" fmla="*/ 15 h 429"/>
                <a:gd name="T56" fmla="*/ 257 w 365"/>
                <a:gd name="T57" fmla="*/ 10 h 429"/>
                <a:gd name="T58" fmla="*/ 226 w 365"/>
                <a:gd name="T59" fmla="*/ 7 h 429"/>
                <a:gd name="T60" fmla="*/ 172 w 365"/>
                <a:gd name="T61" fmla="*/ 2 h 429"/>
                <a:gd name="T62" fmla="*/ 138 w 365"/>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5" h="429">
                  <a:moveTo>
                    <a:pt x="138" y="0"/>
                  </a:moveTo>
                  <a:lnTo>
                    <a:pt x="142" y="25"/>
                  </a:lnTo>
                  <a:lnTo>
                    <a:pt x="144" y="51"/>
                  </a:lnTo>
                  <a:lnTo>
                    <a:pt x="142" y="78"/>
                  </a:lnTo>
                  <a:lnTo>
                    <a:pt x="140" y="103"/>
                  </a:lnTo>
                  <a:lnTo>
                    <a:pt x="135" y="130"/>
                  </a:lnTo>
                  <a:lnTo>
                    <a:pt x="128" y="157"/>
                  </a:lnTo>
                  <a:lnTo>
                    <a:pt x="120" y="183"/>
                  </a:lnTo>
                  <a:lnTo>
                    <a:pt x="111" y="210"/>
                  </a:lnTo>
                  <a:lnTo>
                    <a:pt x="101" y="237"/>
                  </a:lnTo>
                  <a:lnTo>
                    <a:pt x="88" y="264"/>
                  </a:lnTo>
                  <a:lnTo>
                    <a:pt x="76" y="291"/>
                  </a:lnTo>
                  <a:lnTo>
                    <a:pt x="63" y="316"/>
                  </a:lnTo>
                  <a:lnTo>
                    <a:pt x="32" y="368"/>
                  </a:lnTo>
                  <a:lnTo>
                    <a:pt x="0" y="421"/>
                  </a:lnTo>
                  <a:lnTo>
                    <a:pt x="22" y="424"/>
                  </a:lnTo>
                  <a:lnTo>
                    <a:pt x="51" y="429"/>
                  </a:lnTo>
                  <a:lnTo>
                    <a:pt x="358" y="68"/>
                  </a:lnTo>
                  <a:lnTo>
                    <a:pt x="363" y="61"/>
                  </a:lnTo>
                  <a:lnTo>
                    <a:pt x="365" y="54"/>
                  </a:lnTo>
                  <a:lnTo>
                    <a:pt x="365" y="49"/>
                  </a:lnTo>
                  <a:lnTo>
                    <a:pt x="361" y="44"/>
                  </a:lnTo>
                  <a:lnTo>
                    <a:pt x="358" y="41"/>
                  </a:lnTo>
                  <a:lnTo>
                    <a:pt x="355" y="37"/>
                  </a:lnTo>
                  <a:lnTo>
                    <a:pt x="350" y="35"/>
                  </a:lnTo>
                  <a:lnTo>
                    <a:pt x="344" y="32"/>
                  </a:lnTo>
                  <a:lnTo>
                    <a:pt x="317" y="24"/>
                  </a:lnTo>
                  <a:lnTo>
                    <a:pt x="287" y="15"/>
                  </a:lnTo>
                  <a:lnTo>
                    <a:pt x="257" y="10"/>
                  </a:lnTo>
                  <a:lnTo>
                    <a:pt x="226" y="7"/>
                  </a:lnTo>
                  <a:lnTo>
                    <a:pt x="172" y="2"/>
                  </a:lnTo>
                  <a:lnTo>
                    <a:pt x="138"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95" name="Freeform 614">
              <a:extLst>
                <a:ext uri="{FF2B5EF4-FFF2-40B4-BE49-F238E27FC236}">
                  <a16:creationId xmlns:a16="http://schemas.microsoft.com/office/drawing/2014/main" id="{19BE1969-4742-4B8A-8DC9-8957082B247A}"/>
                </a:ext>
              </a:extLst>
            </p:cNvPr>
            <p:cNvSpPr>
              <a:spLocks/>
            </p:cNvSpPr>
            <p:nvPr/>
          </p:nvSpPr>
          <p:spPr bwMode="auto">
            <a:xfrm>
              <a:off x="1903" y="1544"/>
              <a:ext cx="76" cy="104"/>
            </a:xfrm>
            <a:custGeom>
              <a:avLst/>
              <a:gdLst>
                <a:gd name="T0" fmla="*/ 71 w 76"/>
                <a:gd name="T1" fmla="*/ 3 h 104"/>
                <a:gd name="T2" fmla="*/ 72 w 76"/>
                <a:gd name="T3" fmla="*/ 10 h 104"/>
                <a:gd name="T4" fmla="*/ 74 w 76"/>
                <a:gd name="T5" fmla="*/ 17 h 104"/>
                <a:gd name="T6" fmla="*/ 74 w 76"/>
                <a:gd name="T7" fmla="*/ 22 h 104"/>
                <a:gd name="T8" fmla="*/ 74 w 76"/>
                <a:gd name="T9" fmla="*/ 28 h 104"/>
                <a:gd name="T10" fmla="*/ 69 w 76"/>
                <a:gd name="T11" fmla="*/ 42 h 104"/>
                <a:gd name="T12" fmla="*/ 61 w 76"/>
                <a:gd name="T13" fmla="*/ 54 h 104"/>
                <a:gd name="T14" fmla="*/ 51 w 76"/>
                <a:gd name="T15" fmla="*/ 66 h 104"/>
                <a:gd name="T16" fmla="*/ 37 w 76"/>
                <a:gd name="T17" fmla="*/ 79 h 104"/>
                <a:gd name="T18" fmla="*/ 22 w 76"/>
                <a:gd name="T19" fmla="*/ 91 h 104"/>
                <a:gd name="T20" fmla="*/ 7 w 76"/>
                <a:gd name="T21" fmla="*/ 104 h 104"/>
                <a:gd name="T22" fmla="*/ 10 w 76"/>
                <a:gd name="T23" fmla="*/ 104 h 104"/>
                <a:gd name="T24" fmla="*/ 5 w 76"/>
                <a:gd name="T25" fmla="*/ 103 h 104"/>
                <a:gd name="T26" fmla="*/ 0 w 76"/>
                <a:gd name="T27" fmla="*/ 103 h 104"/>
                <a:gd name="T28" fmla="*/ 2 w 76"/>
                <a:gd name="T29" fmla="*/ 103 h 104"/>
                <a:gd name="T30" fmla="*/ 18 w 76"/>
                <a:gd name="T31" fmla="*/ 91 h 104"/>
                <a:gd name="T32" fmla="*/ 34 w 76"/>
                <a:gd name="T33" fmla="*/ 77 h 104"/>
                <a:gd name="T34" fmla="*/ 47 w 76"/>
                <a:gd name="T35" fmla="*/ 64 h 104"/>
                <a:gd name="T36" fmla="*/ 57 w 76"/>
                <a:gd name="T37" fmla="*/ 50 h 104"/>
                <a:gd name="T38" fmla="*/ 66 w 76"/>
                <a:gd name="T39" fmla="*/ 37 h 104"/>
                <a:gd name="T40" fmla="*/ 71 w 76"/>
                <a:gd name="T41" fmla="*/ 25 h 104"/>
                <a:gd name="T42" fmla="*/ 71 w 76"/>
                <a:gd name="T43" fmla="*/ 18 h 104"/>
                <a:gd name="T44" fmla="*/ 71 w 76"/>
                <a:gd name="T45" fmla="*/ 13 h 104"/>
                <a:gd name="T46" fmla="*/ 69 w 76"/>
                <a:gd name="T47" fmla="*/ 8 h 104"/>
                <a:gd name="T48" fmla="*/ 66 w 76"/>
                <a:gd name="T49" fmla="*/ 3 h 104"/>
                <a:gd name="T50" fmla="*/ 59 w 76"/>
                <a:gd name="T51" fmla="*/ 1 h 104"/>
                <a:gd name="T52" fmla="*/ 59 w 76"/>
                <a:gd name="T53" fmla="*/ 0 h 104"/>
                <a:gd name="T54" fmla="*/ 62 w 76"/>
                <a:gd name="T55" fmla="*/ 0 h 104"/>
                <a:gd name="T56" fmla="*/ 67 w 76"/>
                <a:gd name="T57" fmla="*/ 1 h 104"/>
                <a:gd name="T58" fmla="*/ 72 w 76"/>
                <a:gd name="T59" fmla="*/ 3 h 104"/>
                <a:gd name="T60" fmla="*/ 76 w 76"/>
                <a:gd name="T61" fmla="*/ 5 h 104"/>
                <a:gd name="T62" fmla="*/ 76 w 76"/>
                <a:gd name="T63" fmla="*/ 5 h 104"/>
                <a:gd name="T64" fmla="*/ 71 w 76"/>
                <a:gd name="T65" fmla="*/ 3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04">
                  <a:moveTo>
                    <a:pt x="71" y="3"/>
                  </a:moveTo>
                  <a:lnTo>
                    <a:pt x="72" y="10"/>
                  </a:lnTo>
                  <a:lnTo>
                    <a:pt x="74" y="17"/>
                  </a:lnTo>
                  <a:lnTo>
                    <a:pt x="74" y="22"/>
                  </a:lnTo>
                  <a:lnTo>
                    <a:pt x="74" y="28"/>
                  </a:lnTo>
                  <a:lnTo>
                    <a:pt x="69" y="42"/>
                  </a:lnTo>
                  <a:lnTo>
                    <a:pt x="61" y="54"/>
                  </a:lnTo>
                  <a:lnTo>
                    <a:pt x="51" y="66"/>
                  </a:lnTo>
                  <a:lnTo>
                    <a:pt x="37" y="79"/>
                  </a:lnTo>
                  <a:lnTo>
                    <a:pt x="22" y="91"/>
                  </a:lnTo>
                  <a:lnTo>
                    <a:pt x="7" y="104"/>
                  </a:lnTo>
                  <a:lnTo>
                    <a:pt x="10" y="104"/>
                  </a:lnTo>
                  <a:lnTo>
                    <a:pt x="5" y="103"/>
                  </a:lnTo>
                  <a:lnTo>
                    <a:pt x="0" y="103"/>
                  </a:lnTo>
                  <a:lnTo>
                    <a:pt x="2" y="103"/>
                  </a:lnTo>
                  <a:lnTo>
                    <a:pt x="18" y="91"/>
                  </a:lnTo>
                  <a:lnTo>
                    <a:pt x="34" y="77"/>
                  </a:lnTo>
                  <a:lnTo>
                    <a:pt x="47" y="64"/>
                  </a:lnTo>
                  <a:lnTo>
                    <a:pt x="57" y="50"/>
                  </a:lnTo>
                  <a:lnTo>
                    <a:pt x="66" y="37"/>
                  </a:lnTo>
                  <a:lnTo>
                    <a:pt x="71" y="25"/>
                  </a:lnTo>
                  <a:lnTo>
                    <a:pt x="71" y="18"/>
                  </a:lnTo>
                  <a:lnTo>
                    <a:pt x="71" y="13"/>
                  </a:lnTo>
                  <a:lnTo>
                    <a:pt x="69" y="8"/>
                  </a:lnTo>
                  <a:lnTo>
                    <a:pt x="66" y="3"/>
                  </a:lnTo>
                  <a:lnTo>
                    <a:pt x="59" y="1"/>
                  </a:lnTo>
                  <a:lnTo>
                    <a:pt x="59" y="0"/>
                  </a:lnTo>
                  <a:lnTo>
                    <a:pt x="62" y="0"/>
                  </a:lnTo>
                  <a:lnTo>
                    <a:pt x="67" y="1"/>
                  </a:lnTo>
                  <a:lnTo>
                    <a:pt x="72" y="3"/>
                  </a:lnTo>
                  <a:lnTo>
                    <a:pt x="76" y="5"/>
                  </a:lnTo>
                  <a:lnTo>
                    <a:pt x="71"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96" name="Freeform 615">
              <a:extLst>
                <a:ext uri="{FF2B5EF4-FFF2-40B4-BE49-F238E27FC236}">
                  <a16:creationId xmlns:a16="http://schemas.microsoft.com/office/drawing/2014/main" id="{3C97EB7C-D359-4BE8-872C-3F2ADADF0CA2}"/>
                </a:ext>
              </a:extLst>
            </p:cNvPr>
            <p:cNvSpPr>
              <a:spLocks/>
            </p:cNvSpPr>
            <p:nvPr/>
          </p:nvSpPr>
          <p:spPr bwMode="auto">
            <a:xfrm>
              <a:off x="3961" y="1520"/>
              <a:ext cx="149" cy="419"/>
            </a:xfrm>
            <a:custGeom>
              <a:avLst/>
              <a:gdLst>
                <a:gd name="T0" fmla="*/ 143 w 149"/>
                <a:gd name="T1" fmla="*/ 0 h 419"/>
                <a:gd name="T2" fmla="*/ 147 w 149"/>
                <a:gd name="T3" fmla="*/ 25 h 419"/>
                <a:gd name="T4" fmla="*/ 149 w 149"/>
                <a:gd name="T5" fmla="*/ 51 h 419"/>
                <a:gd name="T6" fmla="*/ 149 w 149"/>
                <a:gd name="T7" fmla="*/ 78 h 419"/>
                <a:gd name="T8" fmla="*/ 145 w 149"/>
                <a:gd name="T9" fmla="*/ 103 h 419"/>
                <a:gd name="T10" fmla="*/ 140 w 149"/>
                <a:gd name="T11" fmla="*/ 130 h 419"/>
                <a:gd name="T12" fmla="*/ 133 w 149"/>
                <a:gd name="T13" fmla="*/ 157 h 419"/>
                <a:gd name="T14" fmla="*/ 127 w 149"/>
                <a:gd name="T15" fmla="*/ 183 h 419"/>
                <a:gd name="T16" fmla="*/ 116 w 149"/>
                <a:gd name="T17" fmla="*/ 210 h 419"/>
                <a:gd name="T18" fmla="*/ 106 w 149"/>
                <a:gd name="T19" fmla="*/ 237 h 419"/>
                <a:gd name="T20" fmla="*/ 95 w 149"/>
                <a:gd name="T21" fmla="*/ 264 h 419"/>
                <a:gd name="T22" fmla="*/ 81 w 149"/>
                <a:gd name="T23" fmla="*/ 291 h 419"/>
                <a:gd name="T24" fmla="*/ 68 w 149"/>
                <a:gd name="T25" fmla="*/ 316 h 419"/>
                <a:gd name="T26" fmla="*/ 37 w 149"/>
                <a:gd name="T27" fmla="*/ 368 h 419"/>
                <a:gd name="T28" fmla="*/ 7 w 149"/>
                <a:gd name="T29" fmla="*/ 419 h 419"/>
                <a:gd name="T30" fmla="*/ 0 w 149"/>
                <a:gd name="T31" fmla="*/ 419 h 419"/>
                <a:gd name="T32" fmla="*/ 17 w 149"/>
                <a:gd name="T33" fmla="*/ 395 h 419"/>
                <a:gd name="T34" fmla="*/ 32 w 149"/>
                <a:gd name="T35" fmla="*/ 368 h 419"/>
                <a:gd name="T36" fmla="*/ 49 w 149"/>
                <a:gd name="T37" fmla="*/ 343 h 419"/>
                <a:gd name="T38" fmla="*/ 62 w 149"/>
                <a:gd name="T39" fmla="*/ 314 h 419"/>
                <a:gd name="T40" fmla="*/ 78 w 149"/>
                <a:gd name="T41" fmla="*/ 287 h 419"/>
                <a:gd name="T42" fmla="*/ 89 w 149"/>
                <a:gd name="T43" fmla="*/ 259 h 419"/>
                <a:gd name="T44" fmla="*/ 101 w 149"/>
                <a:gd name="T45" fmla="*/ 230 h 419"/>
                <a:gd name="T46" fmla="*/ 113 w 149"/>
                <a:gd name="T47" fmla="*/ 201 h 419"/>
                <a:gd name="T48" fmla="*/ 122 w 149"/>
                <a:gd name="T49" fmla="*/ 172 h 419"/>
                <a:gd name="T50" fmla="*/ 130 w 149"/>
                <a:gd name="T51" fmla="*/ 144 h 419"/>
                <a:gd name="T52" fmla="*/ 135 w 149"/>
                <a:gd name="T53" fmla="*/ 117 h 419"/>
                <a:gd name="T54" fmla="*/ 138 w 149"/>
                <a:gd name="T55" fmla="*/ 90 h 419"/>
                <a:gd name="T56" fmla="*/ 140 w 149"/>
                <a:gd name="T57" fmla="*/ 64 h 419"/>
                <a:gd name="T58" fmla="*/ 140 w 149"/>
                <a:gd name="T59" fmla="*/ 41 h 419"/>
                <a:gd name="T60" fmla="*/ 138 w 149"/>
                <a:gd name="T61" fmla="*/ 19 h 419"/>
                <a:gd name="T62" fmla="*/ 132 w 149"/>
                <a:gd name="T63" fmla="*/ 0 h 419"/>
                <a:gd name="T64" fmla="*/ 143 w 149"/>
                <a:gd name="T65" fmla="*/ 0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 h="419">
                  <a:moveTo>
                    <a:pt x="143" y="0"/>
                  </a:moveTo>
                  <a:lnTo>
                    <a:pt x="147" y="25"/>
                  </a:lnTo>
                  <a:lnTo>
                    <a:pt x="149" y="51"/>
                  </a:lnTo>
                  <a:lnTo>
                    <a:pt x="149" y="78"/>
                  </a:lnTo>
                  <a:lnTo>
                    <a:pt x="145" y="103"/>
                  </a:lnTo>
                  <a:lnTo>
                    <a:pt x="140" y="130"/>
                  </a:lnTo>
                  <a:lnTo>
                    <a:pt x="133" y="157"/>
                  </a:lnTo>
                  <a:lnTo>
                    <a:pt x="127" y="183"/>
                  </a:lnTo>
                  <a:lnTo>
                    <a:pt x="116" y="210"/>
                  </a:lnTo>
                  <a:lnTo>
                    <a:pt x="106" y="237"/>
                  </a:lnTo>
                  <a:lnTo>
                    <a:pt x="95" y="264"/>
                  </a:lnTo>
                  <a:lnTo>
                    <a:pt x="81" y="291"/>
                  </a:lnTo>
                  <a:lnTo>
                    <a:pt x="68" y="316"/>
                  </a:lnTo>
                  <a:lnTo>
                    <a:pt x="37" y="368"/>
                  </a:lnTo>
                  <a:lnTo>
                    <a:pt x="7" y="419"/>
                  </a:lnTo>
                  <a:lnTo>
                    <a:pt x="0" y="419"/>
                  </a:lnTo>
                  <a:lnTo>
                    <a:pt x="17" y="395"/>
                  </a:lnTo>
                  <a:lnTo>
                    <a:pt x="32" y="368"/>
                  </a:lnTo>
                  <a:lnTo>
                    <a:pt x="49" y="343"/>
                  </a:lnTo>
                  <a:lnTo>
                    <a:pt x="62" y="314"/>
                  </a:lnTo>
                  <a:lnTo>
                    <a:pt x="78" y="287"/>
                  </a:lnTo>
                  <a:lnTo>
                    <a:pt x="89" y="259"/>
                  </a:lnTo>
                  <a:lnTo>
                    <a:pt x="101" y="230"/>
                  </a:lnTo>
                  <a:lnTo>
                    <a:pt x="113" y="201"/>
                  </a:lnTo>
                  <a:lnTo>
                    <a:pt x="122" y="172"/>
                  </a:lnTo>
                  <a:lnTo>
                    <a:pt x="130" y="144"/>
                  </a:lnTo>
                  <a:lnTo>
                    <a:pt x="135" y="117"/>
                  </a:lnTo>
                  <a:lnTo>
                    <a:pt x="138" y="90"/>
                  </a:lnTo>
                  <a:lnTo>
                    <a:pt x="140" y="64"/>
                  </a:lnTo>
                  <a:lnTo>
                    <a:pt x="140" y="41"/>
                  </a:lnTo>
                  <a:lnTo>
                    <a:pt x="138" y="19"/>
                  </a:lnTo>
                  <a:lnTo>
                    <a:pt x="132" y="0"/>
                  </a:lnTo>
                  <a:lnTo>
                    <a:pt x="1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97" name="Freeform 616">
              <a:extLst>
                <a:ext uri="{FF2B5EF4-FFF2-40B4-BE49-F238E27FC236}">
                  <a16:creationId xmlns:a16="http://schemas.microsoft.com/office/drawing/2014/main" id="{8B789563-C572-4982-97B5-3A30D9C1C3E6}"/>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98" name="Freeform 617">
              <a:extLst>
                <a:ext uri="{FF2B5EF4-FFF2-40B4-BE49-F238E27FC236}">
                  <a16:creationId xmlns:a16="http://schemas.microsoft.com/office/drawing/2014/main" id="{A0F60E79-B3CB-46A5-9F95-0C79A2529003}"/>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Sld>
  <p:clrMapOvr>
    <a:masterClrMapping/>
  </p:clrMapOvr>
  <p:transition>
    <p:pull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FD9145E1-2977-4871-BD43-422D5155CB40}"/>
              </a:ext>
            </a:extLst>
          </p:cNvPr>
          <p:cNvSpPr>
            <a:spLocks noChangeArrowheads="1"/>
          </p:cNvSpPr>
          <p:nvPr/>
        </p:nvSpPr>
        <p:spPr bwMode="auto">
          <a:xfrm>
            <a:off x="613" y="-15875"/>
            <a:ext cx="9144000" cy="5661479"/>
          </a:xfrm>
          <a:prstGeom prst="rect">
            <a:avLst/>
          </a:prstGeom>
          <a:gradFill rotWithShape="0">
            <a:gsLst>
              <a:gs pos="0">
                <a:srgbClr val="66CCFF"/>
              </a:gs>
              <a:gs pos="100000">
                <a:srgbClr val="DFF8F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5">
            <a:extLst>
              <a:ext uri="{FF2B5EF4-FFF2-40B4-BE49-F238E27FC236}">
                <a16:creationId xmlns:a16="http://schemas.microsoft.com/office/drawing/2014/main" id="{B9DB560D-F854-4093-8D0D-5DE8524CDD35}"/>
              </a:ext>
            </a:extLst>
          </p:cNvPr>
          <p:cNvSpPr>
            <a:spLocks noChangeArrowheads="1"/>
          </p:cNvSpPr>
          <p:nvPr/>
        </p:nvSpPr>
        <p:spPr bwMode="auto">
          <a:xfrm>
            <a:off x="0" y="5334000"/>
            <a:ext cx="9144000" cy="1524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2" name="Freeform 6">
            <a:extLst>
              <a:ext uri="{FF2B5EF4-FFF2-40B4-BE49-F238E27FC236}">
                <a16:creationId xmlns:a16="http://schemas.microsoft.com/office/drawing/2014/main" id="{9F26F734-8987-40BA-B91E-80E85A68B9E4}"/>
              </a:ext>
            </a:extLst>
          </p:cNvPr>
          <p:cNvSpPr>
            <a:spLocks/>
          </p:cNvSpPr>
          <p:nvPr/>
        </p:nvSpPr>
        <p:spPr bwMode="auto">
          <a:xfrm>
            <a:off x="5686425" y="3082925"/>
            <a:ext cx="69850" cy="109538"/>
          </a:xfrm>
          <a:custGeom>
            <a:avLst/>
            <a:gdLst>
              <a:gd name="T0" fmla="*/ 2147483646 w 8"/>
              <a:gd name="T1" fmla="*/ 0 h 109538"/>
              <a:gd name="T2" fmla="*/ 0 w 8"/>
              <a:gd name="T3" fmla="*/ 0 h 109538"/>
              <a:gd name="T4" fmla="*/ 2147483646 w 8"/>
              <a:gd name="T5" fmla="*/ 0 h 109538"/>
              <a:gd name="T6" fmla="*/ 2147483646 w 8"/>
              <a:gd name="T7" fmla="*/ 0 h 1095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9538">
                <a:moveTo>
                  <a:pt x="8" y="0"/>
                </a:moveTo>
                <a:lnTo>
                  <a:pt x="0" y="0"/>
                </a:lnTo>
                <a:lnTo>
                  <a:pt x="4"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3" name="Text Box 121">
            <a:extLst>
              <a:ext uri="{FF2B5EF4-FFF2-40B4-BE49-F238E27FC236}">
                <a16:creationId xmlns:a16="http://schemas.microsoft.com/office/drawing/2014/main" id="{C7CDBF20-8892-41FF-9A07-C593FCE22254}"/>
              </a:ext>
            </a:extLst>
          </p:cNvPr>
          <p:cNvSpPr txBox="1">
            <a:spLocks noChangeArrowheads="1"/>
          </p:cNvSpPr>
          <p:nvPr/>
        </p:nvSpPr>
        <p:spPr bwMode="auto">
          <a:xfrm>
            <a:off x="1067305" y="5198065"/>
            <a:ext cx="75247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6000" b="1" i="0" u="none" strike="noStrike" kern="1200" cap="none" spc="0" normalizeH="0" baseline="0" noProof="0" dirty="0">
                <a:ln>
                  <a:noFill/>
                </a:ln>
                <a:solidFill>
                  <a:srgbClr val="02369E"/>
                </a:solidFill>
                <a:effectLst/>
                <a:uLnTx/>
                <a:uFillTx/>
                <a:latin typeface="Arial" panose="020B0604020202020204" pitchFamily="34" charset="0"/>
                <a:ea typeface="+mn-ea"/>
                <a:cs typeface="+mn-cs"/>
              </a:rPr>
              <a:t>谢谢观看！</a:t>
            </a:r>
            <a:endParaRPr kumimoji="0" lang="de-DE" altLang="de-DE" sz="6000" b="1" i="0" u="none" strike="noStrike" kern="1200" cap="none" spc="0" normalizeH="0" baseline="0" noProof="0" dirty="0">
              <a:ln>
                <a:noFill/>
              </a:ln>
              <a:solidFill>
                <a:srgbClr val="02369E"/>
              </a:solidFill>
              <a:effectLst/>
              <a:uLnTx/>
              <a:uFillTx/>
              <a:latin typeface="Arial" panose="020B0604020202020204" pitchFamily="34" charset="0"/>
              <a:ea typeface="+mn-ea"/>
              <a:cs typeface="+mn-cs"/>
            </a:endParaRPr>
          </a:p>
        </p:txBody>
      </p:sp>
      <p:sp>
        <p:nvSpPr>
          <p:cNvPr id="48134" name="Text Box 122">
            <a:extLst>
              <a:ext uri="{FF2B5EF4-FFF2-40B4-BE49-F238E27FC236}">
                <a16:creationId xmlns:a16="http://schemas.microsoft.com/office/drawing/2014/main" id="{705EA976-291F-42B7-B85A-F83CFB272554}"/>
              </a:ext>
            </a:extLst>
          </p:cNvPr>
          <p:cNvSpPr txBox="1">
            <a:spLocks noChangeArrowheads="1"/>
          </p:cNvSpPr>
          <p:nvPr/>
        </p:nvSpPr>
        <p:spPr bwMode="auto">
          <a:xfrm>
            <a:off x="1493881" y="-6307"/>
            <a:ext cx="6006616"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02369E"/>
                </a:solidFill>
                <a:effectLst/>
                <a:uLnTx/>
                <a:uFillTx/>
                <a:latin typeface="Balloon" pitchFamily="2" charset="0"/>
                <a:ea typeface="+mn-ea"/>
                <a:cs typeface="+mn-cs"/>
              </a:rPr>
              <a:t>忘记</a:t>
            </a:r>
            <a:r>
              <a:rPr kumimoji="0" lang="zh-CN" altLang="en-US" sz="3200" b="1" i="0" u="none" strike="noStrike" kern="1200" cap="none" spc="0" normalizeH="0" baseline="0" noProof="0" dirty="0">
                <a:ln>
                  <a:noFill/>
                </a:ln>
                <a:solidFill>
                  <a:srgbClr val="FF0000"/>
                </a:solidFill>
                <a:effectLst/>
                <a:uLnTx/>
                <a:uFillTx/>
                <a:latin typeface="Balloon" pitchFamily="2" charset="0"/>
                <a:ea typeface="+mn-ea"/>
                <a:cs typeface="+mn-cs"/>
              </a:rPr>
              <a:t>谁</a:t>
            </a:r>
            <a:r>
              <a:rPr kumimoji="0" lang="zh-CN" altLang="en-US" sz="3200" b="1" i="0" u="none" strike="noStrike" kern="1200" cap="none" spc="0" normalizeH="0" baseline="0" noProof="0" dirty="0">
                <a:ln>
                  <a:noFill/>
                </a:ln>
                <a:solidFill>
                  <a:srgbClr val="02369E"/>
                </a:solidFill>
                <a:effectLst/>
                <a:uLnTx/>
                <a:uFillTx/>
                <a:latin typeface="Balloon" pitchFamily="2" charset="0"/>
                <a:ea typeface="+mn-ea"/>
                <a:cs typeface="+mn-cs"/>
              </a:rPr>
              <a:t>在飞</a:t>
            </a:r>
            <a:endParaRPr kumimoji="0" lang="en-US" altLang="zh-CN" sz="3200" b="1" i="0" u="none" strike="noStrike" kern="1200" cap="none" spc="0" normalizeH="0" baseline="0" noProof="0" dirty="0">
              <a:ln>
                <a:noFill/>
              </a:ln>
              <a:solidFill>
                <a:srgbClr val="02369E"/>
              </a:solidFill>
              <a:effectLst/>
              <a:uLnTx/>
              <a:uFillTx/>
              <a:latin typeface="Balloon" pitchFamily="2"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2369E"/>
                </a:solidFill>
                <a:effectLst/>
                <a:uLnTx/>
                <a:uFillTx/>
                <a:latin typeface="Balloon" pitchFamily="2" charset="0"/>
                <a:ea typeface="+mn-ea"/>
                <a:cs typeface="+mn-cs"/>
              </a:rPr>
              <a:t>（朋友，竞争对手，同胞，来自其他国家的选手）</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02369E"/>
                </a:solidFill>
                <a:effectLst/>
                <a:uLnTx/>
                <a:uFillTx/>
                <a:latin typeface="Balloon" pitchFamily="2" charset="0"/>
                <a:ea typeface="+mn-ea"/>
                <a:cs typeface="+mn-cs"/>
              </a:rPr>
              <a:t>忘记</a:t>
            </a:r>
            <a:r>
              <a:rPr kumimoji="0" lang="zh-CN" altLang="en-US" sz="3200" b="1" i="0" u="none" strike="noStrike" kern="1200" cap="none" spc="0" normalizeH="0" baseline="0" noProof="0" dirty="0">
                <a:ln>
                  <a:noFill/>
                </a:ln>
                <a:solidFill>
                  <a:srgbClr val="FF0000"/>
                </a:solidFill>
                <a:effectLst/>
                <a:uLnTx/>
                <a:uFillTx/>
                <a:latin typeface="Balloon" pitchFamily="2" charset="0"/>
                <a:ea typeface="+mn-ea"/>
                <a:cs typeface="+mn-cs"/>
              </a:rPr>
              <a:t>什么</a:t>
            </a:r>
            <a:r>
              <a:rPr kumimoji="0" lang="zh-CN" altLang="en-US" sz="3200" b="1" i="0" u="none" strike="noStrike" kern="1200" cap="none" spc="0" normalizeH="0" baseline="0" noProof="0" dirty="0">
                <a:ln>
                  <a:noFill/>
                </a:ln>
                <a:solidFill>
                  <a:srgbClr val="02369E"/>
                </a:solidFill>
                <a:effectLst/>
                <a:uLnTx/>
                <a:uFillTx/>
                <a:latin typeface="Balloon" pitchFamily="2" charset="0"/>
                <a:ea typeface="+mn-ea"/>
                <a:cs typeface="+mn-cs"/>
              </a:rPr>
              <a:t>在飞</a:t>
            </a:r>
            <a:endParaRPr kumimoji="0" lang="en-US" altLang="zh-CN" sz="3200" b="1" i="0" u="none" strike="noStrike" kern="1200" cap="none" spc="0" normalizeH="0" baseline="0" noProof="0" dirty="0">
              <a:ln>
                <a:noFill/>
              </a:ln>
              <a:solidFill>
                <a:srgbClr val="02369E"/>
              </a:solidFill>
              <a:effectLst/>
              <a:uLnTx/>
              <a:uFillTx/>
              <a:latin typeface="Balloon" pitchFamily="2"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2369E"/>
                </a:solidFill>
                <a:effectLst/>
                <a:uLnTx/>
                <a:uFillTx/>
                <a:latin typeface="Balloon" pitchFamily="2" charset="0"/>
                <a:ea typeface="+mn-ea"/>
                <a:cs typeface="+mn-cs"/>
              </a:rPr>
              <a:t>（</a:t>
            </a:r>
            <a:r>
              <a:rPr kumimoji="0" lang="en-US" altLang="zh-CN" sz="2000" b="1" i="0" u="none" strike="noStrike" kern="1200" cap="none" spc="0" normalizeH="0" baseline="0" noProof="0" dirty="0">
                <a:ln>
                  <a:noFill/>
                </a:ln>
                <a:solidFill>
                  <a:srgbClr val="02369E"/>
                </a:solidFill>
                <a:effectLst/>
                <a:uLnTx/>
                <a:uFillTx/>
                <a:latin typeface="Balloon" pitchFamily="2" charset="0"/>
                <a:ea typeface="+mn-ea"/>
                <a:cs typeface="+mn-cs"/>
              </a:rPr>
              <a:t>2</a:t>
            </a:r>
            <a:r>
              <a:rPr kumimoji="0" lang="zh-CN" altLang="en-US" sz="2000" b="1" i="0" u="none" strike="noStrike" kern="1200" cap="none" spc="0" normalizeH="0" baseline="0" noProof="0" dirty="0">
                <a:ln>
                  <a:noFill/>
                </a:ln>
                <a:solidFill>
                  <a:srgbClr val="02369E"/>
                </a:solidFill>
                <a:effectLst/>
                <a:uLnTx/>
                <a:uFillTx/>
                <a:latin typeface="Balloon" pitchFamily="2" charset="0"/>
                <a:ea typeface="+mn-ea"/>
                <a:cs typeface="+mn-cs"/>
              </a:rPr>
              <a:t>冲程，</a:t>
            </a:r>
            <a:r>
              <a:rPr kumimoji="0" lang="en-US" altLang="zh-CN" sz="2000" b="1" i="0" u="none" strike="noStrike" kern="1200" cap="none" spc="0" normalizeH="0" baseline="0" noProof="0" dirty="0">
                <a:ln>
                  <a:noFill/>
                </a:ln>
                <a:solidFill>
                  <a:srgbClr val="02369E"/>
                </a:solidFill>
                <a:effectLst/>
                <a:uLnTx/>
                <a:uFillTx/>
                <a:latin typeface="Balloon" pitchFamily="2" charset="0"/>
                <a:ea typeface="+mn-ea"/>
                <a:cs typeface="+mn-cs"/>
              </a:rPr>
              <a:t>4</a:t>
            </a:r>
            <a:r>
              <a:rPr kumimoji="0" lang="zh-CN" altLang="en-US" sz="2000" b="1" i="0" u="none" strike="noStrike" kern="1200" cap="none" spc="0" normalizeH="0" baseline="0" noProof="0" dirty="0">
                <a:ln>
                  <a:noFill/>
                </a:ln>
                <a:solidFill>
                  <a:srgbClr val="02369E"/>
                </a:solidFill>
                <a:effectLst/>
                <a:uLnTx/>
                <a:uFillTx/>
                <a:latin typeface="Balloon" pitchFamily="2" charset="0"/>
                <a:ea typeface="+mn-ea"/>
                <a:cs typeface="+mn-cs"/>
              </a:rPr>
              <a:t>冲程，电动）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02369E"/>
                </a:solidFill>
                <a:effectLst/>
                <a:uLnTx/>
                <a:uFillTx/>
                <a:latin typeface="Balloon" pitchFamily="2" charset="0"/>
                <a:ea typeface="+mn-ea"/>
                <a:cs typeface="+mn-cs"/>
              </a:rPr>
              <a:t>只看飞机在天空中描绘的</a:t>
            </a:r>
            <a:r>
              <a:rPr kumimoji="0" lang="zh-CN" altLang="en-US" sz="3200" b="1" i="0" u="none" strike="noStrike" kern="1200" cap="none" spc="0" normalizeH="0" baseline="0" noProof="0" dirty="0">
                <a:ln>
                  <a:noFill/>
                </a:ln>
                <a:solidFill>
                  <a:srgbClr val="FF0000"/>
                </a:solidFill>
                <a:effectLst/>
                <a:uLnTx/>
                <a:uFillTx/>
                <a:latin typeface="Balloon" pitchFamily="2" charset="0"/>
                <a:ea typeface="+mn-ea"/>
                <a:cs typeface="+mn-cs"/>
              </a:rPr>
              <a:t>轨迹</a:t>
            </a:r>
            <a:r>
              <a:rPr kumimoji="0" lang="zh-CN" altLang="en-US" sz="3200" b="1" i="0" u="none" strike="noStrike" kern="1200" cap="none" spc="0" normalizeH="0" baseline="0" noProof="0" dirty="0">
                <a:ln>
                  <a:noFill/>
                </a:ln>
                <a:solidFill>
                  <a:srgbClr val="02369E"/>
                </a:solidFill>
                <a:effectLst/>
                <a:uLnTx/>
                <a:uFillTx/>
                <a:latin typeface="Balloon" pitchFamily="2" charset="0"/>
                <a:ea typeface="+mn-ea"/>
                <a:cs typeface="+mn-cs"/>
              </a:rPr>
              <a:t>！</a:t>
            </a:r>
            <a:endParaRPr kumimoji="0" lang="en-US" altLang="zh-CN" sz="3200" b="1" i="0" u="none" strike="noStrike" kern="1200" cap="none" spc="0" normalizeH="0" baseline="0" noProof="0" dirty="0">
              <a:ln>
                <a:noFill/>
              </a:ln>
              <a:solidFill>
                <a:srgbClr val="02369E"/>
              </a:solidFill>
              <a:effectLst/>
              <a:uLnTx/>
              <a:uFillTx/>
              <a:latin typeface="Balloon" pitchFamily="2"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de-DE" sz="1800" b="1" i="0" u="none" strike="noStrike" kern="1200" cap="none" spc="0" normalizeH="0" baseline="0" noProof="0" dirty="0">
                <a:ln>
                  <a:noFill/>
                </a:ln>
                <a:solidFill>
                  <a:srgbClr val="02369E"/>
                </a:solidFill>
                <a:effectLst/>
                <a:uLnTx/>
                <a:uFillTx/>
                <a:latin typeface="Balloon" pitchFamily="2" charset="0"/>
                <a:ea typeface="+mn-ea"/>
                <a:cs typeface="+mn-cs"/>
              </a:rPr>
              <a:t>Forget </a:t>
            </a:r>
            <a:r>
              <a:rPr kumimoji="0" lang="en-GB" altLang="de-DE" sz="1800" b="1" i="0" u="none" strike="noStrike" kern="1200" cap="none" spc="0" normalizeH="0" baseline="0" noProof="0" dirty="0">
                <a:ln>
                  <a:noFill/>
                </a:ln>
                <a:solidFill>
                  <a:srgbClr val="FF0000"/>
                </a:solidFill>
                <a:effectLst/>
                <a:uLnTx/>
                <a:uFillTx/>
                <a:latin typeface="Balloon" pitchFamily="2" charset="0"/>
                <a:ea typeface="+mn-ea"/>
                <a:cs typeface="+mn-cs"/>
              </a:rPr>
              <a:t>WHO</a:t>
            </a:r>
            <a:r>
              <a:rPr kumimoji="0" lang="en-GB" altLang="de-DE" sz="1800" b="1" i="0" u="none" strike="noStrike" kern="1200" cap="none" spc="0" normalizeH="0" baseline="0" noProof="0" dirty="0">
                <a:ln>
                  <a:noFill/>
                </a:ln>
                <a:solidFill>
                  <a:srgbClr val="02369E"/>
                </a:solidFill>
                <a:effectLst/>
                <a:uLnTx/>
                <a:uFillTx/>
                <a:latin typeface="Balloon" pitchFamily="2" charset="0"/>
                <a:ea typeface="+mn-ea"/>
                <a:cs typeface="+mn-cs"/>
              </a:rPr>
              <a:t> is flying</a:t>
            </a:r>
            <a:br>
              <a:rPr kumimoji="0" lang="en-GB" altLang="de-DE" sz="1800" b="1" i="0" u="none" strike="noStrike" kern="1200" cap="none" spc="0" normalizeH="0" baseline="0" noProof="0" dirty="0">
                <a:ln>
                  <a:noFill/>
                </a:ln>
                <a:solidFill>
                  <a:srgbClr val="02369E"/>
                </a:solidFill>
                <a:effectLst/>
                <a:uLnTx/>
                <a:uFillTx/>
                <a:latin typeface="Balloon" pitchFamily="2" charset="0"/>
                <a:ea typeface="+mn-ea"/>
                <a:cs typeface="+mn-cs"/>
              </a:rPr>
            </a:br>
            <a:r>
              <a:rPr kumimoji="0" lang="en-GB" altLang="de-DE" sz="1100" b="1" i="0" u="none" strike="noStrike" kern="1200" cap="none" spc="0" normalizeH="0" baseline="0" noProof="0" dirty="0">
                <a:ln>
                  <a:noFill/>
                </a:ln>
                <a:solidFill>
                  <a:srgbClr val="02369E"/>
                </a:solidFill>
                <a:effectLst/>
                <a:uLnTx/>
                <a:uFillTx/>
                <a:latin typeface="Arial" panose="020B0604020202020204" pitchFamily="34" charset="0"/>
                <a:ea typeface="+mn-ea"/>
                <a:cs typeface="+mn-cs"/>
              </a:rPr>
              <a:t>(friend, rival, countryman, flier from other nation)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de-DE" sz="1800" b="1" i="0" u="none" strike="noStrike" kern="1200" cap="none" spc="0" normalizeH="0" baseline="0" noProof="0" dirty="0">
                <a:ln>
                  <a:noFill/>
                </a:ln>
                <a:solidFill>
                  <a:srgbClr val="02369E"/>
                </a:solidFill>
                <a:effectLst/>
                <a:uLnTx/>
                <a:uFillTx/>
                <a:latin typeface="Balloon" pitchFamily="2" charset="0"/>
                <a:ea typeface="+mn-ea"/>
                <a:cs typeface="+mn-cs"/>
              </a:rPr>
              <a:t>Forget </a:t>
            </a:r>
            <a:r>
              <a:rPr kumimoji="0" lang="en-GB" altLang="de-DE" sz="1800" b="1" i="0" u="none" strike="noStrike" kern="1200" cap="none" spc="0" normalizeH="0" baseline="0" noProof="0" dirty="0">
                <a:ln>
                  <a:noFill/>
                </a:ln>
                <a:solidFill>
                  <a:srgbClr val="FF0000"/>
                </a:solidFill>
                <a:effectLst/>
                <a:uLnTx/>
                <a:uFillTx/>
                <a:latin typeface="Balloon" pitchFamily="2" charset="0"/>
                <a:ea typeface="+mn-ea"/>
                <a:cs typeface="+mn-cs"/>
              </a:rPr>
              <a:t>WHAT</a:t>
            </a:r>
            <a:r>
              <a:rPr kumimoji="0" lang="en-GB" altLang="de-DE" sz="1800" b="1" i="0" u="none" strike="noStrike" kern="1200" cap="none" spc="0" normalizeH="0" baseline="0" noProof="0" dirty="0">
                <a:ln>
                  <a:noFill/>
                </a:ln>
                <a:solidFill>
                  <a:srgbClr val="02369E"/>
                </a:solidFill>
                <a:effectLst/>
                <a:uLnTx/>
                <a:uFillTx/>
                <a:latin typeface="Balloon" pitchFamily="2" charset="0"/>
                <a:ea typeface="+mn-ea"/>
                <a:cs typeface="+mn-cs"/>
              </a:rPr>
              <a:t> is flying</a:t>
            </a:r>
            <a:br>
              <a:rPr kumimoji="0" lang="en-GB" altLang="de-DE" sz="1800" b="1" i="0" u="none" strike="noStrike" kern="1200" cap="none" spc="0" normalizeH="0" baseline="0" noProof="0" dirty="0">
                <a:ln>
                  <a:noFill/>
                </a:ln>
                <a:solidFill>
                  <a:srgbClr val="02369E"/>
                </a:solidFill>
                <a:effectLst/>
                <a:uLnTx/>
                <a:uFillTx/>
                <a:latin typeface="Balloon" pitchFamily="2" charset="0"/>
                <a:ea typeface="+mn-ea"/>
                <a:cs typeface="+mn-cs"/>
              </a:rPr>
            </a:br>
            <a:r>
              <a:rPr kumimoji="0" lang="en-GB" altLang="de-DE" sz="1100" b="0" i="0" u="none" strike="noStrike" kern="1200" cap="none" spc="0" normalizeH="0" baseline="0" noProof="0" dirty="0">
                <a:ln>
                  <a:noFill/>
                </a:ln>
                <a:solidFill>
                  <a:srgbClr val="02369E"/>
                </a:solidFill>
                <a:effectLst/>
                <a:uLnTx/>
                <a:uFillTx/>
                <a:latin typeface="Balloon" pitchFamily="2" charset="0"/>
                <a:ea typeface="+mn-ea"/>
                <a:cs typeface="+mn-cs"/>
              </a:rPr>
              <a:t>(2-stroke, 4-stroke, electric)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de-DE" sz="1800" b="1" i="0" u="none" strike="noStrike" kern="1200" cap="none" spc="0" normalizeH="0" baseline="0" noProof="0" dirty="0">
                <a:ln>
                  <a:noFill/>
                </a:ln>
                <a:solidFill>
                  <a:srgbClr val="FF0000"/>
                </a:solidFill>
                <a:effectLst/>
                <a:uLnTx/>
                <a:uFillTx/>
                <a:latin typeface="Balloon" pitchFamily="2" charset="0"/>
                <a:ea typeface="+mn-ea"/>
                <a:cs typeface="+mn-cs"/>
              </a:rPr>
              <a:t>LOOK </a:t>
            </a:r>
            <a:r>
              <a:rPr kumimoji="0" lang="en-GB" altLang="de-DE" sz="1800" b="1" i="0" u="sng" strike="noStrike" kern="1200" cap="none" spc="0" normalizeH="0" baseline="0" noProof="0" dirty="0">
                <a:ln>
                  <a:noFill/>
                </a:ln>
                <a:solidFill>
                  <a:srgbClr val="FF0000"/>
                </a:solidFill>
                <a:effectLst/>
                <a:uLnTx/>
                <a:uFillTx/>
                <a:latin typeface="Balloon" pitchFamily="2" charset="0"/>
                <a:ea typeface="+mn-ea"/>
                <a:cs typeface="+mn-cs"/>
              </a:rPr>
              <a:t>ONLY</a:t>
            </a:r>
            <a:r>
              <a:rPr kumimoji="0" lang="en-GB" altLang="de-DE" sz="1800" b="1" i="0" u="none" strike="noStrike" kern="1200" cap="none" spc="0" normalizeH="0" baseline="0" noProof="0" dirty="0">
                <a:ln>
                  <a:noFill/>
                </a:ln>
                <a:solidFill>
                  <a:srgbClr val="FF0000"/>
                </a:solidFill>
                <a:effectLst/>
                <a:uLnTx/>
                <a:uFillTx/>
                <a:latin typeface="Balloon" pitchFamily="2" charset="0"/>
                <a:ea typeface="+mn-ea"/>
                <a:cs typeface="+mn-cs"/>
              </a:rPr>
              <a:t> AT LINES DESCRIBED IN THE SKY</a:t>
            </a:r>
            <a:r>
              <a:rPr kumimoji="0" lang="en-GB" altLang="de-DE" sz="1800" b="0" i="0" u="none" strike="noStrike" kern="1200" cap="none" spc="0" normalizeH="0" baseline="0" noProof="0" dirty="0">
                <a:ln>
                  <a:noFill/>
                </a:ln>
                <a:solidFill>
                  <a:srgbClr val="FF0000"/>
                </a:solidFill>
                <a:effectLst/>
                <a:uLnTx/>
                <a:uFillTx/>
                <a:latin typeface="Balloon" pitchFamily="2" charset="0"/>
                <a:ea typeface="+mn-ea"/>
                <a:cs typeface="+mn-cs"/>
              </a:rPr>
              <a:t>!</a:t>
            </a:r>
            <a:endParaRPr kumimoji="0" lang="en-ZA" altLang="de-DE" sz="1800" b="0" i="0" u="none" strike="noStrike" kern="1200" cap="none" spc="0" normalizeH="0" baseline="0" noProof="0" dirty="0">
              <a:ln>
                <a:noFill/>
              </a:ln>
              <a:solidFill>
                <a:srgbClr val="02369E"/>
              </a:solidFill>
              <a:effectLst/>
              <a:uLnTx/>
              <a:uFillTx/>
              <a:latin typeface="Balloon" pitchFamily="2" charset="0"/>
              <a:ea typeface="+mn-ea"/>
              <a:cs typeface="+mn-cs"/>
            </a:endParaRPr>
          </a:p>
        </p:txBody>
      </p:sp>
      <p:sp>
        <p:nvSpPr>
          <p:cNvPr id="48136" name="Text Box 496">
            <a:extLst>
              <a:ext uri="{FF2B5EF4-FFF2-40B4-BE49-F238E27FC236}">
                <a16:creationId xmlns:a16="http://schemas.microsoft.com/office/drawing/2014/main" id="{2FB4F20B-63B3-4515-8F9B-74A373D05245}"/>
              </a:ext>
            </a:extLst>
          </p:cNvPr>
          <p:cNvSpPr txBox="1">
            <a:spLocks noChangeArrowheads="1"/>
          </p:cNvSpPr>
          <p:nvPr/>
        </p:nvSpPr>
        <p:spPr bwMode="auto">
          <a:xfrm>
            <a:off x="4531179" y="6080163"/>
            <a:ext cx="46091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de-DE" sz="2000" b="1" i="0" u="none" strike="noStrike" kern="1200" cap="none" spc="0" normalizeH="0" baseline="0" noProof="0" dirty="0">
                <a:ln>
                  <a:noFill/>
                </a:ln>
                <a:solidFill>
                  <a:srgbClr val="02369E"/>
                </a:solidFill>
                <a:effectLst/>
                <a:uLnTx/>
                <a:uFillTx/>
                <a:latin typeface="Arioso" pitchFamily="2" charset="0"/>
                <a:ea typeface="+mn-ea"/>
                <a:cs typeface="+mn-cs"/>
              </a:rPr>
              <a:t>©</a:t>
            </a:r>
            <a:r>
              <a:rPr kumimoji="0" lang="de-DE" altLang="de-DE" sz="2000" b="1" i="0" u="none" strike="noStrike" kern="1200" cap="none" spc="0" normalizeH="0" baseline="0" noProof="0" dirty="0">
                <a:ln>
                  <a:noFill/>
                </a:ln>
                <a:solidFill>
                  <a:srgbClr val="02369E"/>
                </a:solidFill>
                <a:effectLst/>
                <a:uLnTx/>
                <a:uFillTx/>
                <a:latin typeface="Arioso" pitchFamily="2" charset="0"/>
                <a:ea typeface="+mn-ea"/>
                <a:cs typeface="+mn-cs"/>
              </a:rPr>
              <a:t> Peter Uhlig, February 2023</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1600" b="1" i="0" u="none" strike="noStrike" kern="1200" cap="none" spc="0" normalizeH="0" baseline="0" noProof="0" dirty="0">
                <a:ln>
                  <a:noFill/>
                </a:ln>
                <a:solidFill>
                  <a:srgbClr val="02369E"/>
                </a:solidFill>
                <a:effectLst/>
                <a:uLnTx/>
                <a:uFillTx/>
                <a:latin typeface="楷体" panose="02010609060101010101" pitchFamily="49" charset="-122"/>
                <a:ea typeface="楷体" panose="02010609060101010101" pitchFamily="49" charset="-122"/>
                <a:cs typeface="+mn-cs"/>
              </a:rPr>
              <a:t>翻译：</a:t>
            </a:r>
            <a:r>
              <a:rPr kumimoji="0" lang="en-US" altLang="zh-CN" sz="1600" b="1" i="0" u="none" strike="noStrike" kern="1200" cap="none" spc="0" normalizeH="0" baseline="0" noProof="0" dirty="0">
                <a:ln>
                  <a:noFill/>
                </a:ln>
                <a:solidFill>
                  <a:srgbClr val="02369E"/>
                </a:solidFill>
                <a:effectLst/>
                <a:uLnTx/>
                <a:uFillTx/>
                <a:latin typeface="Brush Script MT" panose="03060802040406070304" pitchFamily="66" charset="0"/>
                <a:ea typeface="+mn-ea"/>
                <a:cs typeface="+mn-cs"/>
              </a:rPr>
              <a:t>Hui Yang F3A</a:t>
            </a:r>
            <a:r>
              <a:rPr kumimoji="0" lang="en-US" altLang="zh-CN" sz="1600" b="1" i="0" u="none" strike="noStrike" kern="1200" cap="none" spc="0" normalizeH="0" baseline="0" noProof="0" dirty="0">
                <a:ln>
                  <a:noFill/>
                </a:ln>
                <a:solidFill>
                  <a:srgbClr val="02369E"/>
                </a:solidFill>
                <a:effectLst/>
                <a:uLnTx/>
                <a:uFillTx/>
                <a:latin typeface="Arioso" pitchFamily="2" charset="0"/>
                <a:ea typeface="+mn-ea"/>
                <a:cs typeface="+mn-cs"/>
              </a:rPr>
              <a:t>   </a:t>
            </a:r>
            <a:r>
              <a:rPr kumimoji="0" lang="zh-CN" altLang="en-US" sz="1600" b="1" i="0" u="none" strike="noStrike" kern="1200" cap="none" spc="0" normalizeH="0" baseline="0" noProof="0" dirty="0">
                <a:ln>
                  <a:noFill/>
                </a:ln>
                <a:solidFill>
                  <a:srgbClr val="02369E"/>
                </a:solidFill>
                <a:effectLst/>
                <a:uLnTx/>
                <a:uFillTx/>
                <a:latin typeface="楷体" panose="02010609060101010101" pitchFamily="49" charset="-122"/>
                <a:ea typeface="楷体" panose="02010609060101010101" pitchFamily="49" charset="-122"/>
                <a:cs typeface="+mn-cs"/>
              </a:rPr>
              <a:t>校对：</a:t>
            </a:r>
            <a:r>
              <a:rPr kumimoji="0" lang="zh-CN" altLang="en-US" sz="1600" b="1" i="0" u="none" strike="noStrike" kern="1200" cap="none" spc="0" normalizeH="0" baseline="0" noProof="0" dirty="0">
                <a:ln>
                  <a:noFill/>
                </a:ln>
                <a:solidFill>
                  <a:srgbClr val="02369E"/>
                </a:solidFill>
                <a:effectLst/>
                <a:uLnTx/>
                <a:uFillTx/>
                <a:latin typeface="方正舒体" panose="02010601030101010101" pitchFamily="2" charset="-122"/>
                <a:ea typeface="方正舒体" panose="02010601030101010101" pitchFamily="2" charset="-122"/>
                <a:cs typeface="+mn-cs"/>
              </a:rPr>
              <a:t>刘爱强  </a:t>
            </a:r>
            <a:r>
              <a:rPr kumimoji="0" lang="en-US" altLang="zh-CN" sz="1600" b="1" i="0" u="none" strike="noStrike" kern="1200" cap="none" spc="0" normalizeH="0" baseline="0" noProof="0" dirty="0">
                <a:ln>
                  <a:noFill/>
                </a:ln>
                <a:solidFill>
                  <a:srgbClr val="02369E"/>
                </a:solidFill>
                <a:effectLst/>
                <a:uLnTx/>
                <a:uFillTx/>
                <a:latin typeface="楷体" panose="02010609060101010101" pitchFamily="49" charset="-122"/>
                <a:ea typeface="楷体" panose="02010609060101010101" pitchFamily="49" charset="-122"/>
                <a:cs typeface="+mn-cs"/>
              </a:rPr>
              <a:t>2023</a:t>
            </a:r>
            <a:r>
              <a:rPr kumimoji="0" lang="zh-CN" altLang="en-US" sz="1600" b="1" i="0" u="none" strike="noStrike" kern="1200" cap="none" spc="0" normalizeH="0" baseline="0" noProof="0" dirty="0">
                <a:ln>
                  <a:noFill/>
                </a:ln>
                <a:solidFill>
                  <a:srgbClr val="02369E"/>
                </a:solidFill>
                <a:effectLst/>
                <a:uLnTx/>
                <a:uFillTx/>
                <a:latin typeface="楷体" panose="02010609060101010101" pitchFamily="49" charset="-122"/>
                <a:ea typeface="楷体" panose="02010609060101010101" pitchFamily="49" charset="-122"/>
                <a:cs typeface="+mn-cs"/>
              </a:rPr>
              <a:t>年</a:t>
            </a:r>
            <a:r>
              <a:rPr kumimoji="0" lang="en-US" altLang="zh-CN" sz="1600" b="1" i="0" u="none" strike="noStrike" kern="1200" cap="none" spc="0" normalizeH="0" baseline="0" noProof="0" dirty="0">
                <a:ln>
                  <a:noFill/>
                </a:ln>
                <a:solidFill>
                  <a:srgbClr val="02369E"/>
                </a:solidFill>
                <a:effectLst/>
                <a:uLnTx/>
                <a:uFillTx/>
                <a:latin typeface="楷体" panose="02010609060101010101" pitchFamily="49" charset="-122"/>
                <a:ea typeface="楷体" panose="02010609060101010101" pitchFamily="49" charset="-122"/>
                <a:cs typeface="+mn-cs"/>
              </a:rPr>
              <a:t>10</a:t>
            </a:r>
            <a:r>
              <a:rPr kumimoji="0" lang="zh-CN" altLang="en-US" sz="1600" b="1" i="0" u="none" strike="noStrike" kern="1200" cap="none" spc="0" normalizeH="0" baseline="0" noProof="0" dirty="0">
                <a:ln>
                  <a:noFill/>
                </a:ln>
                <a:solidFill>
                  <a:srgbClr val="02369E"/>
                </a:solidFill>
                <a:effectLst/>
                <a:uLnTx/>
                <a:uFillTx/>
                <a:latin typeface="楷体" panose="02010609060101010101" pitchFamily="49" charset="-122"/>
                <a:ea typeface="楷体" panose="02010609060101010101" pitchFamily="49" charset="-122"/>
                <a:cs typeface="+mn-cs"/>
              </a:rPr>
              <a:t>月</a:t>
            </a:r>
            <a:endParaRPr kumimoji="0" lang="de-DE" altLang="de-DE" sz="1600" b="1" i="0" u="none" strike="noStrike" kern="1200" cap="none" spc="0" normalizeH="0" baseline="0" noProof="0" dirty="0">
              <a:ln>
                <a:noFill/>
              </a:ln>
              <a:solidFill>
                <a:srgbClr val="02369E"/>
              </a:solidFill>
              <a:effectLst/>
              <a:uLnTx/>
              <a:uFillTx/>
              <a:latin typeface="楷体" panose="02010609060101010101" pitchFamily="49" charset="-122"/>
              <a:ea typeface="楷体" panose="02010609060101010101" pitchFamily="49" charset="-122"/>
              <a:cs typeface="+mn-cs"/>
            </a:endParaRPr>
          </a:p>
        </p:txBody>
      </p:sp>
      <p:sp>
        <p:nvSpPr>
          <p:cNvPr id="48137" name="Text Box 497">
            <a:extLst>
              <a:ext uri="{FF2B5EF4-FFF2-40B4-BE49-F238E27FC236}">
                <a16:creationId xmlns:a16="http://schemas.microsoft.com/office/drawing/2014/main" id="{3DA8C2B0-E704-4F6D-9137-25E6B6BB781B}"/>
              </a:ext>
            </a:extLst>
          </p:cNvPr>
          <p:cNvSpPr txBox="1">
            <a:spLocks noChangeArrowheads="1"/>
          </p:cNvSpPr>
          <p:nvPr/>
        </p:nvSpPr>
        <p:spPr bwMode="auto">
          <a:xfrm>
            <a:off x="6635486" y="3351258"/>
            <a:ext cx="20066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793750" rtl="0" eaLnBrk="0" fontAlgn="base" latinLnBrk="0" hangingPunct="0">
              <a:lnSpc>
                <a:spcPct val="8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Bob Skinner</a:t>
            </a:r>
          </a:p>
        </p:txBody>
      </p:sp>
      <p:pic>
        <p:nvPicPr>
          <p:cNvPr id="3" name="图片 2">
            <a:extLst>
              <a:ext uri="{FF2B5EF4-FFF2-40B4-BE49-F238E27FC236}">
                <a16:creationId xmlns:a16="http://schemas.microsoft.com/office/drawing/2014/main" id="{7271AFFF-9A4B-4D44-80F2-981CAA26FF9C}"/>
              </a:ext>
            </a:extLst>
          </p:cNvPr>
          <p:cNvPicPr>
            <a:picLocks noChangeAspect="1"/>
          </p:cNvPicPr>
          <p:nvPr/>
        </p:nvPicPr>
        <p:blipFill rotWithShape="1">
          <a:blip r:embed="rId2">
            <a:extLst>
              <a:ext uri="{28A0092B-C50C-407E-A947-70E740481C1C}">
                <a14:useLocalDpi xmlns:a14="http://schemas.microsoft.com/office/drawing/2010/main" val="0"/>
              </a:ext>
            </a:extLst>
          </a:blip>
          <a:srcRect l="11175" t="13711" r="18535" b="18147"/>
          <a:stretch/>
        </p:blipFill>
        <p:spPr>
          <a:xfrm>
            <a:off x="2836526" y="3358026"/>
            <a:ext cx="3470947" cy="1850672"/>
          </a:xfrm>
          <a:prstGeom prst="rect">
            <a:avLst/>
          </a:prstGeom>
        </p:spPr>
      </p:pic>
    </p:spTree>
    <p:extLst>
      <p:ext uri="{BB962C8B-B14F-4D97-AF65-F5344CB8AC3E}">
        <p14:creationId xmlns:p14="http://schemas.microsoft.com/office/powerpoint/2010/main" val="1303586464"/>
      </p:ext>
    </p:extLst>
  </p:cSld>
  <p:clrMapOvr>
    <a:masterClrMapping/>
  </p:clrMapOvr>
  <p:transition>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Arc 546"/>
          <p:cNvSpPr>
            <a:spLocks/>
          </p:cNvSpPr>
          <p:nvPr/>
        </p:nvSpPr>
        <p:spPr bwMode="auto">
          <a:xfrm rot="2728929">
            <a:off x="5760244" y="2547144"/>
            <a:ext cx="442912" cy="4000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p:spPr>
        <p:txBody>
          <a:bodyPr/>
          <a:lstStyle/>
          <a:p>
            <a:endParaRPr lang="de-DE"/>
          </a:p>
        </p:txBody>
      </p:sp>
      <p:sp>
        <p:nvSpPr>
          <p:cNvPr id="65538" name="Line 656"/>
          <p:cNvSpPr>
            <a:spLocks noChangeShapeType="1"/>
          </p:cNvSpPr>
          <p:nvPr/>
        </p:nvSpPr>
        <p:spPr bwMode="auto">
          <a:xfrm rot="18928929" flipV="1">
            <a:off x="4554538" y="3636963"/>
            <a:ext cx="1685925" cy="1587"/>
          </a:xfrm>
          <a:prstGeom prst="line">
            <a:avLst/>
          </a:prstGeom>
          <a:noFill/>
          <a:ln w="12700">
            <a:solidFill>
              <a:schemeClr val="tx1"/>
            </a:solidFill>
            <a:round/>
            <a:headEnd/>
            <a:tailEnd/>
          </a:ln>
        </p:spPr>
        <p:txBody>
          <a:bodyPr lIns="79352" tIns="39676" rIns="79352" bIns="39676">
            <a:spAutoFit/>
          </a:bodyPr>
          <a:lstStyle/>
          <a:p>
            <a:endParaRPr lang="de-DE"/>
          </a:p>
        </p:txBody>
      </p:sp>
      <p:sp>
        <p:nvSpPr>
          <p:cNvPr id="65539" name="Arc 540"/>
          <p:cNvSpPr>
            <a:spLocks/>
          </p:cNvSpPr>
          <p:nvPr/>
        </p:nvSpPr>
        <p:spPr bwMode="auto">
          <a:xfrm rot="13528929" flipH="1">
            <a:off x="4300538" y="3913188"/>
            <a:ext cx="279400" cy="374650"/>
          </a:xfrm>
          <a:custGeom>
            <a:avLst/>
            <a:gdLst>
              <a:gd name="T0" fmla="*/ 0 w 14546"/>
              <a:gd name="T1" fmla="*/ 0 h 21600"/>
              <a:gd name="T2" fmla="*/ 2147483647 w 14546"/>
              <a:gd name="T3" fmla="*/ 2147483647 h 21600"/>
              <a:gd name="T4" fmla="*/ 0 w 14546"/>
              <a:gd name="T5" fmla="*/ 2147483647 h 21600"/>
              <a:gd name="T6" fmla="*/ 0 60000 65536"/>
              <a:gd name="T7" fmla="*/ 0 60000 65536"/>
              <a:gd name="T8" fmla="*/ 0 60000 65536"/>
              <a:gd name="T9" fmla="*/ 0 w 14546"/>
              <a:gd name="T10" fmla="*/ 0 h 21600"/>
              <a:gd name="T11" fmla="*/ 14546 w 14546"/>
              <a:gd name="T12" fmla="*/ 21600 h 21600"/>
            </a:gdLst>
            <a:ahLst/>
            <a:cxnLst>
              <a:cxn ang="T6">
                <a:pos x="T0" y="T1"/>
              </a:cxn>
              <a:cxn ang="T7">
                <a:pos x="T2" y="T3"/>
              </a:cxn>
              <a:cxn ang="T8">
                <a:pos x="T4" y="T5"/>
              </a:cxn>
            </a:cxnLst>
            <a:rect l="T9" t="T10" r="T11" b="T12"/>
            <a:pathLst>
              <a:path w="14546" h="21600" fill="none" extrusionOk="0">
                <a:moveTo>
                  <a:pt x="0" y="0"/>
                </a:moveTo>
                <a:cubicBezTo>
                  <a:pt x="5380" y="0"/>
                  <a:pt x="10568" y="2008"/>
                  <a:pt x="14545" y="5632"/>
                </a:cubicBezTo>
              </a:path>
              <a:path w="14546" h="21600" stroke="0" extrusionOk="0">
                <a:moveTo>
                  <a:pt x="0" y="0"/>
                </a:moveTo>
                <a:cubicBezTo>
                  <a:pt x="5380" y="0"/>
                  <a:pt x="10568" y="2008"/>
                  <a:pt x="14545" y="5632"/>
                </a:cubicBezTo>
                <a:lnTo>
                  <a:pt x="0" y="21600"/>
                </a:lnTo>
                <a:lnTo>
                  <a:pt x="0" y="0"/>
                </a:lnTo>
                <a:close/>
              </a:path>
            </a:pathLst>
          </a:custGeom>
          <a:noFill/>
          <a:ln w="12700">
            <a:solidFill>
              <a:srgbClr val="000000"/>
            </a:solidFill>
            <a:round/>
            <a:headEnd/>
            <a:tailEnd/>
          </a:ln>
        </p:spPr>
        <p:txBody>
          <a:bodyPr/>
          <a:lstStyle/>
          <a:p>
            <a:endParaRPr lang="de-DE"/>
          </a:p>
        </p:txBody>
      </p:sp>
      <p:sp>
        <p:nvSpPr>
          <p:cNvPr id="65540" name="Line 542"/>
          <p:cNvSpPr>
            <a:spLocks noChangeShapeType="1"/>
          </p:cNvSpPr>
          <p:nvPr/>
        </p:nvSpPr>
        <p:spPr bwMode="auto">
          <a:xfrm rot="-8071071" flipH="1" flipV="1">
            <a:off x="3646488" y="1058863"/>
            <a:ext cx="1587" cy="1652587"/>
          </a:xfrm>
          <a:prstGeom prst="line">
            <a:avLst/>
          </a:prstGeom>
          <a:noFill/>
          <a:ln w="12700">
            <a:solidFill>
              <a:srgbClr val="000000"/>
            </a:solidFill>
            <a:round/>
            <a:headEnd/>
            <a:tailEnd/>
          </a:ln>
        </p:spPr>
        <p:txBody>
          <a:bodyPr/>
          <a:lstStyle/>
          <a:p>
            <a:endParaRPr lang="de-DE"/>
          </a:p>
        </p:txBody>
      </p:sp>
      <p:sp>
        <p:nvSpPr>
          <p:cNvPr id="65541" name="Line 543"/>
          <p:cNvSpPr>
            <a:spLocks noChangeShapeType="1"/>
          </p:cNvSpPr>
          <p:nvPr/>
        </p:nvSpPr>
        <p:spPr bwMode="auto">
          <a:xfrm rot="-2671071" flipH="1" flipV="1">
            <a:off x="5387975" y="1008063"/>
            <a:ext cx="1588" cy="1700212"/>
          </a:xfrm>
          <a:prstGeom prst="line">
            <a:avLst/>
          </a:prstGeom>
          <a:noFill/>
          <a:ln w="12700">
            <a:solidFill>
              <a:srgbClr val="000000"/>
            </a:solidFill>
            <a:round/>
            <a:headEnd/>
            <a:tailEnd/>
          </a:ln>
        </p:spPr>
        <p:txBody>
          <a:bodyPr/>
          <a:lstStyle/>
          <a:p>
            <a:endParaRPr lang="de-DE"/>
          </a:p>
        </p:txBody>
      </p:sp>
      <p:sp>
        <p:nvSpPr>
          <p:cNvPr id="65542" name="Arc 544"/>
          <p:cNvSpPr>
            <a:spLocks/>
          </p:cNvSpPr>
          <p:nvPr/>
        </p:nvSpPr>
        <p:spPr bwMode="auto">
          <a:xfrm rot="-8071071">
            <a:off x="2862262" y="2557463"/>
            <a:ext cx="415925" cy="3746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p:spPr>
        <p:txBody>
          <a:bodyPr/>
          <a:lstStyle/>
          <a:p>
            <a:endParaRPr lang="de-DE"/>
          </a:p>
        </p:txBody>
      </p:sp>
      <p:sp>
        <p:nvSpPr>
          <p:cNvPr id="65543" name="Arc 545"/>
          <p:cNvSpPr>
            <a:spLocks/>
          </p:cNvSpPr>
          <p:nvPr/>
        </p:nvSpPr>
        <p:spPr bwMode="auto">
          <a:xfrm rot="-2671071">
            <a:off x="4298950" y="1100138"/>
            <a:ext cx="434975" cy="3619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p:spPr>
        <p:txBody>
          <a:bodyPr/>
          <a:lstStyle/>
          <a:p>
            <a:endParaRPr lang="de-DE"/>
          </a:p>
        </p:txBody>
      </p:sp>
      <p:sp>
        <p:nvSpPr>
          <p:cNvPr id="65544" name="Line 698"/>
          <p:cNvSpPr>
            <a:spLocks noChangeShapeType="1"/>
          </p:cNvSpPr>
          <p:nvPr/>
        </p:nvSpPr>
        <p:spPr bwMode="auto">
          <a:xfrm>
            <a:off x="4471988" y="4264025"/>
            <a:ext cx="1466850" cy="0"/>
          </a:xfrm>
          <a:prstGeom prst="line">
            <a:avLst/>
          </a:prstGeom>
          <a:noFill/>
          <a:ln w="12700">
            <a:solidFill>
              <a:schemeClr val="tx1"/>
            </a:solidFill>
            <a:round/>
            <a:headEnd/>
            <a:tailEnd/>
          </a:ln>
        </p:spPr>
        <p:txBody>
          <a:bodyPr/>
          <a:lstStyle/>
          <a:p>
            <a:endParaRPr lang="de-DE"/>
          </a:p>
        </p:txBody>
      </p:sp>
      <p:sp>
        <p:nvSpPr>
          <p:cNvPr id="65545" name="Arc 701"/>
          <p:cNvSpPr>
            <a:spLocks/>
          </p:cNvSpPr>
          <p:nvPr/>
        </p:nvSpPr>
        <p:spPr bwMode="auto">
          <a:xfrm rot="8071071">
            <a:off x="4397375" y="4013200"/>
            <a:ext cx="317500" cy="374650"/>
          </a:xfrm>
          <a:custGeom>
            <a:avLst/>
            <a:gdLst>
              <a:gd name="T0" fmla="*/ 0 w 16541"/>
              <a:gd name="T1" fmla="*/ 0 h 21600"/>
              <a:gd name="T2" fmla="*/ 2147483647 w 16541"/>
              <a:gd name="T3" fmla="*/ 2147483647 h 21600"/>
              <a:gd name="T4" fmla="*/ 0 w 16541"/>
              <a:gd name="T5" fmla="*/ 2147483647 h 21600"/>
              <a:gd name="T6" fmla="*/ 0 60000 65536"/>
              <a:gd name="T7" fmla="*/ 0 60000 65536"/>
              <a:gd name="T8" fmla="*/ 0 60000 65536"/>
              <a:gd name="T9" fmla="*/ 0 w 16541"/>
              <a:gd name="T10" fmla="*/ 0 h 21600"/>
              <a:gd name="T11" fmla="*/ 16541 w 16541"/>
              <a:gd name="T12" fmla="*/ 21600 h 21600"/>
            </a:gdLst>
            <a:ahLst/>
            <a:cxnLst>
              <a:cxn ang="T6">
                <a:pos x="T0" y="T1"/>
              </a:cxn>
              <a:cxn ang="T7">
                <a:pos x="T2" y="T3"/>
              </a:cxn>
              <a:cxn ang="T8">
                <a:pos x="T4" y="T5"/>
              </a:cxn>
            </a:cxnLst>
            <a:rect l="T9" t="T10" r="T11" b="T12"/>
            <a:pathLst>
              <a:path w="16541" h="21600" fill="none" extrusionOk="0">
                <a:moveTo>
                  <a:pt x="0" y="0"/>
                </a:moveTo>
                <a:cubicBezTo>
                  <a:pt x="6382" y="0"/>
                  <a:pt x="12437" y="2822"/>
                  <a:pt x="16541" y="7709"/>
                </a:cubicBezTo>
              </a:path>
              <a:path w="16541" h="21600" stroke="0" extrusionOk="0">
                <a:moveTo>
                  <a:pt x="0" y="0"/>
                </a:moveTo>
                <a:cubicBezTo>
                  <a:pt x="6382" y="0"/>
                  <a:pt x="12437" y="2822"/>
                  <a:pt x="16541" y="7709"/>
                </a:cubicBezTo>
                <a:lnTo>
                  <a:pt x="0" y="21600"/>
                </a:lnTo>
                <a:lnTo>
                  <a:pt x="0" y="0"/>
                </a:lnTo>
                <a:close/>
              </a:path>
            </a:pathLst>
          </a:custGeom>
          <a:noFill/>
          <a:ln w="12700">
            <a:solidFill>
              <a:srgbClr val="000000"/>
            </a:solidFill>
            <a:round/>
            <a:headEnd/>
            <a:tailEnd/>
          </a:ln>
        </p:spPr>
        <p:txBody>
          <a:bodyPr/>
          <a:lstStyle/>
          <a:p>
            <a:endParaRPr lang="de-DE"/>
          </a:p>
        </p:txBody>
      </p:sp>
      <p:sp>
        <p:nvSpPr>
          <p:cNvPr id="65546" name="Line 702"/>
          <p:cNvSpPr>
            <a:spLocks noChangeShapeType="1"/>
          </p:cNvSpPr>
          <p:nvPr/>
        </p:nvSpPr>
        <p:spPr bwMode="auto">
          <a:xfrm>
            <a:off x="3071813" y="4351338"/>
            <a:ext cx="1411287" cy="0"/>
          </a:xfrm>
          <a:prstGeom prst="line">
            <a:avLst/>
          </a:prstGeom>
          <a:noFill/>
          <a:ln w="12700">
            <a:solidFill>
              <a:schemeClr val="tx1"/>
            </a:solidFill>
            <a:round/>
            <a:headEnd/>
            <a:tailEnd/>
          </a:ln>
        </p:spPr>
        <p:txBody>
          <a:bodyPr/>
          <a:lstStyle/>
          <a:p>
            <a:endParaRPr lang="de-DE"/>
          </a:p>
        </p:txBody>
      </p:sp>
      <p:sp>
        <p:nvSpPr>
          <p:cNvPr id="65547" name="Line 541"/>
          <p:cNvSpPr>
            <a:spLocks noChangeShapeType="1"/>
          </p:cNvSpPr>
          <p:nvPr/>
        </p:nvSpPr>
        <p:spPr bwMode="auto">
          <a:xfrm rot="-2671071" flipH="1" flipV="1">
            <a:off x="3632200" y="2789238"/>
            <a:ext cx="25400" cy="1579562"/>
          </a:xfrm>
          <a:prstGeom prst="line">
            <a:avLst/>
          </a:prstGeom>
          <a:noFill/>
          <a:ln w="12700">
            <a:solidFill>
              <a:srgbClr val="000000"/>
            </a:solidFill>
            <a:round/>
            <a:headEnd/>
            <a:tailEnd/>
          </a:ln>
        </p:spPr>
        <p:txBody>
          <a:bodyPr/>
          <a:lstStyle/>
          <a:p>
            <a:endParaRPr lang="de-DE"/>
          </a:p>
        </p:txBody>
      </p:sp>
      <p:sp>
        <p:nvSpPr>
          <p:cNvPr id="65548" name="Text Box 14"/>
          <p:cNvSpPr txBox="1">
            <a:spLocks noChangeArrowheads="1"/>
          </p:cNvSpPr>
          <p:nvPr/>
        </p:nvSpPr>
        <p:spPr bwMode="auto">
          <a:xfrm>
            <a:off x="1289050" y="731838"/>
            <a:ext cx="6762750" cy="327025"/>
          </a:xfrm>
          <a:prstGeom prst="rect">
            <a:avLst/>
          </a:prstGeom>
          <a:noFill/>
          <a:ln w="9525">
            <a:noFill/>
            <a:miter lim="800000"/>
            <a:headEnd/>
            <a:tailEnd/>
          </a:ln>
        </p:spPr>
        <p:txBody>
          <a:bodyPr lIns="79352" tIns="39676" rIns="79352" bIns="39676">
            <a:spAutoFit/>
          </a:bodyPr>
          <a:lstStyle/>
          <a:p>
            <a:pPr defTabSz="793750" eaLnBrk="0" hangingPunct="0">
              <a:lnSpc>
                <a:spcPct val="80000"/>
              </a:lnSpc>
            </a:pPr>
            <a:endParaRPr lang="en-GB" altLang="de-DE" sz="2000" b="1"/>
          </a:p>
        </p:txBody>
      </p:sp>
      <p:sp>
        <p:nvSpPr>
          <p:cNvPr id="65549" name="Text Box 456"/>
          <p:cNvSpPr txBox="1">
            <a:spLocks noChangeArrowheads="1"/>
          </p:cNvSpPr>
          <p:nvPr/>
        </p:nvSpPr>
        <p:spPr bwMode="auto">
          <a:xfrm>
            <a:off x="8051800" y="6543675"/>
            <a:ext cx="939800" cy="274638"/>
          </a:xfrm>
          <a:prstGeom prst="rect">
            <a:avLst/>
          </a:prstGeom>
          <a:noFill/>
          <a:ln w="9525">
            <a:noFill/>
            <a:miter lim="800000"/>
            <a:headEnd/>
            <a:tailEnd/>
          </a:ln>
        </p:spPr>
        <p:txBody>
          <a:bodyPr>
            <a:spAutoFit/>
          </a:bodyPr>
          <a:lstStyle/>
          <a:p>
            <a:pPr>
              <a:spcBef>
                <a:spcPct val="50000"/>
              </a:spcBef>
            </a:pPr>
            <a:r>
              <a:rPr lang="de-DE" altLang="de-DE" sz="1200" b="1"/>
              <a:t>F-25.01.01</a:t>
            </a:r>
          </a:p>
        </p:txBody>
      </p:sp>
      <p:sp>
        <p:nvSpPr>
          <p:cNvPr id="65550" name="Text Box 753"/>
          <p:cNvSpPr txBox="1">
            <a:spLocks noChangeArrowheads="1"/>
          </p:cNvSpPr>
          <p:nvPr/>
        </p:nvSpPr>
        <p:spPr bwMode="auto">
          <a:xfrm>
            <a:off x="457200" y="4922838"/>
            <a:ext cx="8115300" cy="1638910"/>
          </a:xfrm>
          <a:prstGeom prst="rect">
            <a:avLst/>
          </a:prstGeom>
          <a:solidFill>
            <a:schemeClr val="bg1"/>
          </a:solidFill>
          <a:ln w="9525">
            <a:noFill/>
            <a:miter lim="800000"/>
            <a:headEnd/>
            <a:tailEnd/>
          </a:ln>
        </p:spPr>
        <p:txBody>
          <a:bodyPr>
            <a:spAutoFit/>
          </a:bodyPr>
          <a:lstStyle/>
          <a:p>
            <a:pPr defTabSz="793750" eaLnBrk="0" hangingPunct="0"/>
            <a:r>
              <a:rPr lang="zh-CN" altLang="en-US" sz="1600" b="1" dirty="0"/>
              <a:t>正飞进入，拉</a:t>
            </a:r>
            <a:r>
              <a:rPr lang="en-US" altLang="zh-CN" sz="1600" b="1" dirty="0"/>
              <a:t>1/8</a:t>
            </a:r>
            <a:r>
              <a:rPr lang="zh-CN" altLang="en-US" sz="1600" b="1" dirty="0"/>
              <a:t>圆弧同步做</a:t>
            </a:r>
            <a:r>
              <a:rPr lang="en-US" altLang="zh-CN" sz="1600" b="1" dirty="0"/>
              <a:t>1/4</a:t>
            </a:r>
            <a:r>
              <a:rPr lang="zh-CN" altLang="en-US" sz="1600" b="1" dirty="0"/>
              <a:t>滚，侧飞进入</a:t>
            </a:r>
            <a:r>
              <a:rPr lang="en-US" altLang="zh-CN" sz="1600" b="1" dirty="0"/>
              <a:t>45°</a:t>
            </a:r>
            <a:r>
              <a:rPr lang="zh-CN" altLang="en-US" sz="1600" b="1" dirty="0"/>
              <a:t>上升直线，做</a:t>
            </a:r>
            <a:r>
              <a:rPr lang="en-US" altLang="zh-CN" sz="1600" b="1" dirty="0"/>
              <a:t>1/4</a:t>
            </a:r>
            <a:r>
              <a:rPr lang="zh-CN" altLang="en-US" sz="1600" b="1" dirty="0"/>
              <a:t>侧飞筋斗同步做半滚，侧飞进入</a:t>
            </a:r>
            <a:r>
              <a:rPr lang="en-US" altLang="zh-CN" sz="1600" b="1" dirty="0"/>
              <a:t>45°</a:t>
            </a:r>
            <a:r>
              <a:rPr lang="zh-CN" altLang="en-US" sz="1600" b="1" dirty="0"/>
              <a:t>上升直线，做</a:t>
            </a:r>
            <a:r>
              <a:rPr lang="en-US" altLang="zh-CN" sz="1600" b="1" dirty="0"/>
              <a:t>1/4</a:t>
            </a:r>
            <a:r>
              <a:rPr lang="zh-CN" altLang="en-US" sz="1600" b="1" dirty="0"/>
              <a:t>侧飞筋斗同步做半滚，侧飞进入</a:t>
            </a:r>
            <a:r>
              <a:rPr lang="en-US" altLang="zh-CN" sz="1600" b="1" dirty="0"/>
              <a:t>45°</a:t>
            </a:r>
            <a:r>
              <a:rPr lang="zh-CN" altLang="en-US" sz="1600" b="1" dirty="0"/>
              <a:t>下降直线，</a:t>
            </a:r>
            <a:endParaRPr lang="en-US" altLang="zh-CN" sz="1600" b="1" dirty="0"/>
          </a:p>
          <a:p>
            <a:pPr defTabSz="793750" eaLnBrk="0" hangingPunct="0"/>
            <a:r>
              <a:rPr lang="zh-CN" altLang="en-US" sz="1600" b="1" dirty="0"/>
              <a:t>做</a:t>
            </a:r>
            <a:r>
              <a:rPr lang="en-US" altLang="zh-CN" sz="1600" b="1" dirty="0"/>
              <a:t>1/4</a:t>
            </a:r>
            <a:r>
              <a:rPr lang="zh-CN" altLang="en-US" sz="1600" b="1" dirty="0"/>
              <a:t>侧飞筋斗同步做半滚，侧飞进入</a:t>
            </a:r>
            <a:r>
              <a:rPr lang="en-US" altLang="zh-CN" sz="1600" b="1" dirty="0"/>
              <a:t>45°</a:t>
            </a:r>
            <a:r>
              <a:rPr lang="zh-CN" altLang="en-US" sz="1600" b="1" dirty="0"/>
              <a:t>下降直线，接</a:t>
            </a:r>
            <a:r>
              <a:rPr lang="en-US" altLang="zh-CN" sz="1600" b="1" dirty="0"/>
              <a:t>1/8</a:t>
            </a:r>
            <a:r>
              <a:rPr lang="zh-CN" altLang="en-US" sz="1600" b="1" dirty="0"/>
              <a:t>圆弧同步</a:t>
            </a:r>
            <a:r>
              <a:rPr lang="en-US" altLang="zh-CN" sz="1600" b="1" dirty="0"/>
              <a:t>1/4</a:t>
            </a:r>
            <a:r>
              <a:rPr lang="zh-CN" altLang="en-US" sz="1600" b="1" dirty="0"/>
              <a:t>滚，倒飞改出。</a:t>
            </a:r>
            <a:endParaRPr lang="en-US" altLang="zh-CN" sz="1600" b="1" dirty="0"/>
          </a:p>
          <a:p>
            <a:pPr defTabSz="793750" eaLnBrk="0" hangingPunct="0"/>
            <a:r>
              <a:rPr lang="en-US" sz="1050" b="1" dirty="0"/>
              <a:t>From upright, pull through a one eighth loop with quarter roll integrated into a forty-five degree knife-edge upline, perform a quarter knife-edge loop with half roll integrated into a forty five degree knife-edge upline, perform a quarter knife-edge loop with half roll integrated into a forty five degree knife-edge downline, perform a quarter knife-edge loop with half roll integrated into a forty five degree knife-edge downline, perform a one eighth knife-edge loop with quarter roll integrated, exit inverted.</a:t>
            </a:r>
            <a:endParaRPr lang="de-DE" altLang="de-DE" sz="1400" b="1" dirty="0"/>
          </a:p>
        </p:txBody>
      </p:sp>
      <p:sp>
        <p:nvSpPr>
          <p:cNvPr id="65551" name="Rectangle 140"/>
          <p:cNvSpPr>
            <a:spLocks noChangeArrowheads="1"/>
          </p:cNvSpPr>
          <p:nvPr/>
        </p:nvSpPr>
        <p:spPr bwMode="auto">
          <a:xfrm>
            <a:off x="2139043" y="6095"/>
            <a:ext cx="5715907" cy="738664"/>
          </a:xfrm>
          <a:prstGeom prst="rect">
            <a:avLst/>
          </a:prstGeom>
          <a:noFill/>
          <a:ln w="9525">
            <a:noFill/>
            <a:miter lim="800000"/>
            <a:headEnd/>
            <a:tailEnd/>
          </a:ln>
        </p:spPr>
        <p:txBody>
          <a:bodyPr wrap="square" anchor="ctr">
            <a:spAutoFit/>
          </a:bodyPr>
          <a:lstStyle/>
          <a:p>
            <a:pPr eaLnBrk="0" hangingPunct="0">
              <a:tabLst>
                <a:tab pos="449263" algn="l"/>
              </a:tabLst>
            </a:pPr>
            <a:r>
              <a:rPr lang="en-US" altLang="de-DE" b="1" dirty="0"/>
              <a:t>F-25.01 </a:t>
            </a:r>
            <a:r>
              <a:rPr lang="zh-CN" altLang="en-US" b="1" dirty="0"/>
              <a:t>侧飞斜方筋斗转角同步滚</a:t>
            </a:r>
            <a:endParaRPr lang="en-US" altLang="zh-CN" b="1" dirty="0"/>
          </a:p>
          <a:p>
            <a:pPr eaLnBrk="0" hangingPunct="0">
              <a:tabLst>
                <a:tab pos="449263" algn="l"/>
              </a:tabLst>
            </a:pPr>
            <a:r>
              <a:rPr lang="en-US" altLang="de-DE" sz="1200" b="1" dirty="0"/>
              <a:t>                    Square loop on Corner with quarter roll integrated, half roll integrated, half roll integrated, half roll integrated, quarter roll integrated  </a:t>
            </a:r>
          </a:p>
        </p:txBody>
      </p:sp>
      <p:pic>
        <p:nvPicPr>
          <p:cNvPr id="277" name="Picture 465" descr="messerflugflieger2"/>
          <p:cNvPicPr>
            <a:picLocks noChangeAspect="1" noChangeArrowheads="1"/>
          </p:cNvPicPr>
          <p:nvPr/>
        </p:nvPicPr>
        <p:blipFill>
          <a:blip r:embed="rId2"/>
          <a:srcRect/>
          <a:stretch>
            <a:fillRect/>
          </a:stretch>
        </p:blipFill>
        <p:spPr bwMode="auto">
          <a:xfrm rot="2508446">
            <a:off x="4951413" y="2978150"/>
            <a:ext cx="1074737" cy="1316038"/>
          </a:xfrm>
          <a:prstGeom prst="rect">
            <a:avLst/>
          </a:prstGeom>
          <a:noFill/>
          <a:ln w="9525">
            <a:noFill/>
            <a:miter lim="800000"/>
            <a:headEnd/>
            <a:tailEnd/>
          </a:ln>
        </p:spPr>
      </p:pic>
      <p:grpSp>
        <p:nvGrpSpPr>
          <p:cNvPr id="278" name="Group 456"/>
          <p:cNvGrpSpPr>
            <a:grpSpLocks/>
          </p:cNvGrpSpPr>
          <p:nvPr/>
        </p:nvGrpSpPr>
        <p:grpSpPr bwMode="auto">
          <a:xfrm rot="2637600" flipH="1">
            <a:off x="5016500" y="1476375"/>
            <a:ext cx="669925" cy="665163"/>
            <a:chOff x="4545" y="394"/>
            <a:chExt cx="392" cy="361"/>
          </a:xfrm>
        </p:grpSpPr>
        <p:sp>
          <p:nvSpPr>
            <p:cNvPr id="65635" name="AutoShape 457"/>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65636" name="Freeform 458"/>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65637" name="Freeform 459"/>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65638" name="Freeform 460"/>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65639" name="Freeform 461"/>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65640" name="Freeform 462"/>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65641" name="Line 463"/>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286" name="Picture 465" descr="messerflugflieger2"/>
          <p:cNvPicPr>
            <a:picLocks noChangeAspect="1" noChangeArrowheads="1"/>
          </p:cNvPicPr>
          <p:nvPr/>
        </p:nvPicPr>
        <p:blipFill>
          <a:blip r:embed="rId2"/>
          <a:srcRect/>
          <a:stretch>
            <a:fillRect/>
          </a:stretch>
        </p:blipFill>
        <p:spPr bwMode="auto">
          <a:xfrm rot="-8068542">
            <a:off x="3094831" y="1129507"/>
            <a:ext cx="1076325" cy="1316038"/>
          </a:xfrm>
          <a:prstGeom prst="rect">
            <a:avLst/>
          </a:prstGeom>
          <a:noFill/>
          <a:ln w="9525">
            <a:noFill/>
            <a:miter lim="800000"/>
            <a:headEnd/>
            <a:tailEnd/>
          </a:ln>
        </p:spPr>
      </p:pic>
      <p:sp>
        <p:nvSpPr>
          <p:cNvPr id="83" name="Text Box 540"/>
          <p:cNvSpPr txBox="1">
            <a:spLocks noChangeArrowheads="1"/>
          </p:cNvSpPr>
          <p:nvPr/>
        </p:nvSpPr>
        <p:spPr bwMode="auto">
          <a:xfrm>
            <a:off x="4571009" y="4552521"/>
            <a:ext cx="944398" cy="307975"/>
          </a:xfrm>
          <a:prstGeom prst="rect">
            <a:avLst/>
          </a:prstGeom>
          <a:noFill/>
          <a:ln w="9525">
            <a:noFill/>
            <a:miter lim="800000"/>
            <a:headEnd/>
            <a:tailEnd/>
          </a:ln>
        </p:spPr>
        <p:txBody>
          <a:bodyPr wrap="square">
            <a:spAutoFit/>
          </a:bodyPr>
          <a:lstStyle/>
          <a:p>
            <a:pPr>
              <a:spcBef>
                <a:spcPct val="50000"/>
              </a:spcBef>
            </a:pPr>
            <a:r>
              <a:rPr lang="de-DE" altLang="de-DE" sz="1400" b="1" dirty="0"/>
              <a:t>¼ </a:t>
            </a:r>
            <a:r>
              <a:rPr lang="zh-CN" altLang="en-US" sz="1400" b="1" dirty="0"/>
              <a:t>同步滚</a:t>
            </a:r>
            <a:endParaRPr lang="de-DE" altLang="de-DE" sz="1400" b="1" dirty="0"/>
          </a:p>
        </p:txBody>
      </p:sp>
      <p:cxnSp>
        <p:nvCxnSpPr>
          <p:cNvPr id="105" name="Gerader Verbinder 104"/>
          <p:cNvCxnSpPr>
            <a:cxnSpLocks/>
          </p:cNvCxnSpPr>
          <p:nvPr/>
        </p:nvCxnSpPr>
        <p:spPr bwMode="auto">
          <a:xfrm flipH="1">
            <a:off x="6561138" y="4776788"/>
            <a:ext cx="6350" cy="1349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 name="Group 456"/>
          <p:cNvGrpSpPr>
            <a:grpSpLocks/>
          </p:cNvGrpSpPr>
          <p:nvPr/>
        </p:nvGrpSpPr>
        <p:grpSpPr bwMode="auto">
          <a:xfrm rot="13384273" flipH="1">
            <a:off x="3300413" y="3206750"/>
            <a:ext cx="669925" cy="665163"/>
            <a:chOff x="4545" y="394"/>
            <a:chExt cx="392" cy="361"/>
          </a:xfrm>
        </p:grpSpPr>
        <p:sp>
          <p:nvSpPr>
            <p:cNvPr id="65628" name="AutoShape 457"/>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65629" name="Freeform 458"/>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65630" name="Freeform 459"/>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65631" name="Freeform 460"/>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65632" name="Freeform 461"/>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65633" name="Freeform 462"/>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65634" name="Line 463"/>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sp>
        <p:nvSpPr>
          <p:cNvPr id="169" name="Text Box 540"/>
          <p:cNvSpPr txBox="1">
            <a:spLocks noChangeArrowheads="1"/>
          </p:cNvSpPr>
          <p:nvPr/>
        </p:nvSpPr>
        <p:spPr bwMode="auto">
          <a:xfrm>
            <a:off x="6418263" y="2595563"/>
            <a:ext cx="1781175" cy="339725"/>
          </a:xfrm>
          <a:prstGeom prst="rect">
            <a:avLst/>
          </a:prstGeom>
          <a:noFill/>
          <a:ln w="9525">
            <a:noFill/>
            <a:miter lim="800000"/>
            <a:headEnd/>
            <a:tailEnd/>
          </a:ln>
        </p:spPr>
        <p:txBody>
          <a:bodyPr>
            <a:spAutoFit/>
          </a:bodyPr>
          <a:lstStyle/>
          <a:p>
            <a:pPr>
              <a:spcBef>
                <a:spcPct val="50000"/>
              </a:spcBef>
            </a:pPr>
            <a:r>
              <a:rPr lang="de-DE" altLang="de-DE" sz="1600" b="1" dirty="0"/>
              <a:t>½ </a:t>
            </a:r>
            <a:r>
              <a:rPr lang="zh-CN" altLang="en-US" sz="1600" b="1" dirty="0"/>
              <a:t>同步滚</a:t>
            </a:r>
            <a:endParaRPr lang="de-DE" altLang="de-DE" sz="1600" b="1" dirty="0"/>
          </a:p>
        </p:txBody>
      </p:sp>
      <p:sp>
        <p:nvSpPr>
          <p:cNvPr id="172" name="Text Box 540"/>
          <p:cNvSpPr txBox="1">
            <a:spLocks noChangeArrowheads="1"/>
          </p:cNvSpPr>
          <p:nvPr/>
        </p:nvSpPr>
        <p:spPr bwMode="auto">
          <a:xfrm>
            <a:off x="4107195" y="3606688"/>
            <a:ext cx="1026782" cy="338554"/>
          </a:xfrm>
          <a:prstGeom prst="rect">
            <a:avLst/>
          </a:prstGeom>
          <a:noFill/>
          <a:ln w="9525">
            <a:noFill/>
            <a:miter lim="800000"/>
            <a:headEnd/>
            <a:tailEnd/>
          </a:ln>
        </p:spPr>
        <p:txBody>
          <a:bodyPr wrap="square">
            <a:spAutoFit/>
          </a:bodyPr>
          <a:lstStyle/>
          <a:p>
            <a:pPr>
              <a:spcBef>
                <a:spcPct val="50000"/>
              </a:spcBef>
            </a:pPr>
            <a:r>
              <a:rPr lang="de-DE" altLang="de-DE" sz="1600" b="1" dirty="0"/>
              <a:t>¼ </a:t>
            </a:r>
            <a:r>
              <a:rPr lang="zh-CN" altLang="en-US" sz="1600" b="1" dirty="0"/>
              <a:t>同步滚</a:t>
            </a:r>
            <a:endParaRPr lang="de-DE" altLang="de-DE" sz="1600" b="1" dirty="0"/>
          </a:p>
        </p:txBody>
      </p:sp>
      <p:sp>
        <p:nvSpPr>
          <p:cNvPr id="175" name="Text Box 540"/>
          <p:cNvSpPr txBox="1">
            <a:spLocks noChangeArrowheads="1"/>
          </p:cNvSpPr>
          <p:nvPr/>
        </p:nvSpPr>
        <p:spPr bwMode="auto">
          <a:xfrm>
            <a:off x="4603750" y="709613"/>
            <a:ext cx="1781175" cy="339725"/>
          </a:xfrm>
          <a:prstGeom prst="rect">
            <a:avLst/>
          </a:prstGeom>
          <a:noFill/>
          <a:ln w="9525">
            <a:noFill/>
            <a:miter lim="800000"/>
            <a:headEnd/>
            <a:tailEnd/>
          </a:ln>
        </p:spPr>
        <p:txBody>
          <a:bodyPr>
            <a:spAutoFit/>
          </a:bodyPr>
          <a:lstStyle/>
          <a:p>
            <a:pPr>
              <a:spcBef>
                <a:spcPct val="50000"/>
              </a:spcBef>
            </a:pPr>
            <a:r>
              <a:rPr lang="en-US" altLang="de-DE" sz="1600" b="1" dirty="0"/>
              <a:t>½ </a:t>
            </a:r>
            <a:r>
              <a:rPr lang="zh-CN" altLang="en-US" sz="1600" b="1" dirty="0"/>
              <a:t>同步滚</a:t>
            </a:r>
            <a:endParaRPr lang="de-DE" altLang="de-DE" sz="1600" b="1" dirty="0"/>
          </a:p>
        </p:txBody>
      </p:sp>
      <p:sp>
        <p:nvSpPr>
          <p:cNvPr id="176" name="Text Box 540"/>
          <p:cNvSpPr txBox="1">
            <a:spLocks noChangeArrowheads="1"/>
          </p:cNvSpPr>
          <p:nvPr/>
        </p:nvSpPr>
        <p:spPr bwMode="auto">
          <a:xfrm>
            <a:off x="1616529" y="2533650"/>
            <a:ext cx="1039359" cy="339725"/>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zh-CN" altLang="en-US" sz="1600" b="1" dirty="0"/>
              <a:t>同步滚</a:t>
            </a:r>
            <a:endParaRPr lang="de-DE" altLang="de-DE" sz="1600" b="1" dirty="0"/>
          </a:p>
        </p:txBody>
      </p:sp>
      <p:grpSp>
        <p:nvGrpSpPr>
          <p:cNvPr id="177" name="Group 748"/>
          <p:cNvGrpSpPr>
            <a:grpSpLocks/>
          </p:cNvGrpSpPr>
          <p:nvPr/>
        </p:nvGrpSpPr>
        <p:grpSpPr bwMode="auto">
          <a:xfrm rot="5598816" flipV="1">
            <a:off x="5222876" y="4094162"/>
            <a:ext cx="279400" cy="371475"/>
            <a:chOff x="2820" y="264"/>
            <a:chExt cx="420" cy="1452"/>
          </a:xfrm>
        </p:grpSpPr>
        <p:sp>
          <p:nvSpPr>
            <p:cNvPr id="65616" name="Line 74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5617" name="Group 750"/>
            <p:cNvGrpSpPr>
              <a:grpSpLocks/>
            </p:cNvGrpSpPr>
            <p:nvPr/>
          </p:nvGrpSpPr>
          <p:grpSpPr bwMode="auto">
            <a:xfrm>
              <a:off x="2940" y="264"/>
              <a:ext cx="300" cy="1452"/>
              <a:chOff x="2940" y="264"/>
              <a:chExt cx="300" cy="1452"/>
            </a:xfrm>
          </p:grpSpPr>
          <p:grpSp>
            <p:nvGrpSpPr>
              <p:cNvPr id="65618" name="Group 751"/>
              <p:cNvGrpSpPr>
                <a:grpSpLocks/>
              </p:cNvGrpSpPr>
              <p:nvPr/>
            </p:nvGrpSpPr>
            <p:grpSpPr bwMode="auto">
              <a:xfrm>
                <a:off x="2940" y="264"/>
                <a:ext cx="252" cy="1368"/>
                <a:chOff x="3024" y="732"/>
                <a:chExt cx="252" cy="1368"/>
              </a:xfrm>
            </p:grpSpPr>
            <p:grpSp>
              <p:nvGrpSpPr>
                <p:cNvPr id="65621" name="Group 752"/>
                <p:cNvGrpSpPr>
                  <a:grpSpLocks/>
                </p:cNvGrpSpPr>
                <p:nvPr/>
              </p:nvGrpSpPr>
              <p:grpSpPr bwMode="auto">
                <a:xfrm>
                  <a:off x="3024" y="732"/>
                  <a:ext cx="252" cy="1368"/>
                  <a:chOff x="3168" y="1008"/>
                  <a:chExt cx="484" cy="2448"/>
                </a:xfrm>
              </p:grpSpPr>
              <p:grpSp>
                <p:nvGrpSpPr>
                  <p:cNvPr id="65623" name="Group 753"/>
                  <p:cNvGrpSpPr>
                    <a:grpSpLocks/>
                  </p:cNvGrpSpPr>
                  <p:nvPr/>
                </p:nvGrpSpPr>
                <p:grpSpPr bwMode="auto">
                  <a:xfrm>
                    <a:off x="3168" y="1008"/>
                    <a:ext cx="484" cy="2448"/>
                    <a:chOff x="2256" y="864"/>
                    <a:chExt cx="532" cy="2448"/>
                  </a:xfrm>
                </p:grpSpPr>
                <p:sp>
                  <p:nvSpPr>
                    <p:cNvPr id="65626" name="Freeform 754"/>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5627" name="Freeform 755"/>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5624" name="Freeform 75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5625" name="Freeform 757"/>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5622" name="Line 75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5619" name="AutoShape 75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5620" name="Line 76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65563" name="AutoShape 657"/>
          <p:cNvSpPr>
            <a:spLocks noChangeArrowheads="1"/>
          </p:cNvSpPr>
          <p:nvPr/>
        </p:nvSpPr>
        <p:spPr bwMode="auto">
          <a:xfrm rot="10800000" flipH="1">
            <a:off x="2895600" y="4259263"/>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65564" name="Group 746"/>
          <p:cNvGrpSpPr>
            <a:grpSpLocks/>
          </p:cNvGrpSpPr>
          <p:nvPr/>
        </p:nvGrpSpPr>
        <p:grpSpPr bwMode="auto">
          <a:xfrm rot="-5400000">
            <a:off x="2405857" y="4112419"/>
            <a:ext cx="311150" cy="490537"/>
            <a:chOff x="2820" y="264"/>
            <a:chExt cx="420" cy="1452"/>
          </a:xfrm>
        </p:grpSpPr>
        <p:sp>
          <p:nvSpPr>
            <p:cNvPr id="65604" name="Line 747"/>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5605" name="Group 748"/>
            <p:cNvGrpSpPr>
              <a:grpSpLocks/>
            </p:cNvGrpSpPr>
            <p:nvPr/>
          </p:nvGrpSpPr>
          <p:grpSpPr bwMode="auto">
            <a:xfrm>
              <a:off x="2940" y="264"/>
              <a:ext cx="300" cy="1452"/>
              <a:chOff x="2940" y="264"/>
              <a:chExt cx="300" cy="1452"/>
            </a:xfrm>
          </p:grpSpPr>
          <p:grpSp>
            <p:nvGrpSpPr>
              <p:cNvPr id="65606" name="Group 749"/>
              <p:cNvGrpSpPr>
                <a:grpSpLocks/>
              </p:cNvGrpSpPr>
              <p:nvPr/>
            </p:nvGrpSpPr>
            <p:grpSpPr bwMode="auto">
              <a:xfrm>
                <a:off x="2940" y="264"/>
                <a:ext cx="252" cy="1368"/>
                <a:chOff x="3024" y="732"/>
                <a:chExt cx="252" cy="1368"/>
              </a:xfrm>
            </p:grpSpPr>
            <p:grpSp>
              <p:nvGrpSpPr>
                <p:cNvPr id="65609" name="Group 750"/>
                <p:cNvGrpSpPr>
                  <a:grpSpLocks/>
                </p:cNvGrpSpPr>
                <p:nvPr/>
              </p:nvGrpSpPr>
              <p:grpSpPr bwMode="auto">
                <a:xfrm>
                  <a:off x="3024" y="732"/>
                  <a:ext cx="252" cy="1368"/>
                  <a:chOff x="3168" y="1008"/>
                  <a:chExt cx="484" cy="2448"/>
                </a:xfrm>
              </p:grpSpPr>
              <p:grpSp>
                <p:nvGrpSpPr>
                  <p:cNvPr id="65611" name="Group 751"/>
                  <p:cNvGrpSpPr>
                    <a:grpSpLocks/>
                  </p:cNvGrpSpPr>
                  <p:nvPr/>
                </p:nvGrpSpPr>
                <p:grpSpPr bwMode="auto">
                  <a:xfrm>
                    <a:off x="3168" y="1008"/>
                    <a:ext cx="484" cy="2448"/>
                    <a:chOff x="2256" y="864"/>
                    <a:chExt cx="532" cy="2448"/>
                  </a:xfrm>
                </p:grpSpPr>
                <p:sp>
                  <p:nvSpPr>
                    <p:cNvPr id="65614" name="Freeform 752"/>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5615" name="Freeform 753"/>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5612" name="Freeform 754"/>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5613" name="Freeform 755"/>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5610" name="Line 756"/>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5607" name="AutoShape 757"/>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5608" name="Line 758"/>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65565" name="AutoShape 561"/>
          <p:cNvSpPr>
            <a:spLocks noChangeArrowheads="1"/>
          </p:cNvSpPr>
          <p:nvPr/>
        </p:nvSpPr>
        <p:spPr bwMode="auto">
          <a:xfrm>
            <a:off x="6480175" y="4179888"/>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65566" name="Group 658"/>
          <p:cNvGrpSpPr>
            <a:grpSpLocks/>
          </p:cNvGrpSpPr>
          <p:nvPr/>
        </p:nvGrpSpPr>
        <p:grpSpPr bwMode="auto">
          <a:xfrm rot="5400000" flipV="1">
            <a:off x="6017419" y="4023519"/>
            <a:ext cx="311150" cy="490538"/>
            <a:chOff x="2820" y="264"/>
            <a:chExt cx="420" cy="1452"/>
          </a:xfrm>
        </p:grpSpPr>
        <p:sp>
          <p:nvSpPr>
            <p:cNvPr id="65592" name="Line 65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5593" name="Group 660"/>
            <p:cNvGrpSpPr>
              <a:grpSpLocks/>
            </p:cNvGrpSpPr>
            <p:nvPr/>
          </p:nvGrpSpPr>
          <p:grpSpPr bwMode="auto">
            <a:xfrm>
              <a:off x="2940" y="264"/>
              <a:ext cx="300" cy="1452"/>
              <a:chOff x="2940" y="264"/>
              <a:chExt cx="300" cy="1452"/>
            </a:xfrm>
          </p:grpSpPr>
          <p:grpSp>
            <p:nvGrpSpPr>
              <p:cNvPr id="65594" name="Group 661"/>
              <p:cNvGrpSpPr>
                <a:grpSpLocks/>
              </p:cNvGrpSpPr>
              <p:nvPr/>
            </p:nvGrpSpPr>
            <p:grpSpPr bwMode="auto">
              <a:xfrm>
                <a:off x="2940" y="264"/>
                <a:ext cx="252" cy="1368"/>
                <a:chOff x="3024" y="732"/>
                <a:chExt cx="252" cy="1368"/>
              </a:xfrm>
            </p:grpSpPr>
            <p:grpSp>
              <p:nvGrpSpPr>
                <p:cNvPr id="65597" name="Group 662"/>
                <p:cNvGrpSpPr>
                  <a:grpSpLocks/>
                </p:cNvGrpSpPr>
                <p:nvPr/>
              </p:nvGrpSpPr>
              <p:grpSpPr bwMode="auto">
                <a:xfrm>
                  <a:off x="3024" y="732"/>
                  <a:ext cx="252" cy="1368"/>
                  <a:chOff x="3168" y="1008"/>
                  <a:chExt cx="484" cy="2448"/>
                </a:xfrm>
              </p:grpSpPr>
              <p:grpSp>
                <p:nvGrpSpPr>
                  <p:cNvPr id="65599" name="Group 663"/>
                  <p:cNvGrpSpPr>
                    <a:grpSpLocks/>
                  </p:cNvGrpSpPr>
                  <p:nvPr/>
                </p:nvGrpSpPr>
                <p:grpSpPr bwMode="auto">
                  <a:xfrm>
                    <a:off x="3168" y="1008"/>
                    <a:ext cx="484" cy="2448"/>
                    <a:chOff x="2256" y="864"/>
                    <a:chExt cx="532" cy="2448"/>
                  </a:xfrm>
                </p:grpSpPr>
                <p:sp>
                  <p:nvSpPr>
                    <p:cNvPr id="65602" name="Freeform 664"/>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5603" name="Freeform 665"/>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5600" name="Freeform 66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5601" name="Freeform 667"/>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5598" name="Line 66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5595" name="AutoShape 66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5596" name="Line 67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cxnSp>
        <p:nvCxnSpPr>
          <p:cNvPr id="65567" name="Gerader Verbinder 28"/>
          <p:cNvCxnSpPr>
            <a:cxnSpLocks noChangeShapeType="1"/>
          </p:cNvCxnSpPr>
          <p:nvPr/>
        </p:nvCxnSpPr>
        <p:spPr bwMode="auto">
          <a:xfrm flipH="1">
            <a:off x="4140200" y="4046538"/>
            <a:ext cx="115888" cy="127000"/>
          </a:xfrm>
          <a:prstGeom prst="line">
            <a:avLst/>
          </a:prstGeom>
          <a:noFill/>
          <a:ln w="25400" algn="ctr">
            <a:solidFill>
              <a:srgbClr val="FFFF00"/>
            </a:solidFill>
            <a:round/>
            <a:headEnd/>
            <a:tailEnd/>
          </a:ln>
        </p:spPr>
      </p:cxnSp>
      <p:cxnSp>
        <p:nvCxnSpPr>
          <p:cNvPr id="65568" name="Gerader Verbinder 296"/>
          <p:cNvCxnSpPr>
            <a:cxnSpLocks/>
          </p:cNvCxnSpPr>
          <p:nvPr/>
        </p:nvCxnSpPr>
        <p:spPr bwMode="auto">
          <a:xfrm rot="16200000" flipH="1">
            <a:off x="4780756" y="4123532"/>
            <a:ext cx="115887" cy="127000"/>
          </a:xfrm>
          <a:prstGeom prst="line">
            <a:avLst/>
          </a:prstGeom>
          <a:noFill/>
          <a:ln w="25400" algn="ctr">
            <a:solidFill>
              <a:srgbClr val="FF0000"/>
            </a:solidFill>
            <a:round/>
            <a:headEnd/>
            <a:tailEnd/>
          </a:ln>
        </p:spPr>
      </p:cxnSp>
      <p:cxnSp>
        <p:nvCxnSpPr>
          <p:cNvPr id="65569" name="Gerader Verbinder 31"/>
          <p:cNvCxnSpPr>
            <a:cxnSpLocks noChangeShapeType="1"/>
          </p:cNvCxnSpPr>
          <p:nvPr/>
        </p:nvCxnSpPr>
        <p:spPr bwMode="auto">
          <a:xfrm>
            <a:off x="4478338" y="4279900"/>
            <a:ext cx="0" cy="176213"/>
          </a:xfrm>
          <a:prstGeom prst="line">
            <a:avLst/>
          </a:prstGeom>
          <a:noFill/>
          <a:ln w="25400" algn="ctr">
            <a:solidFill>
              <a:srgbClr val="FF0000"/>
            </a:solidFill>
            <a:round/>
            <a:headEnd/>
            <a:tailEnd/>
          </a:ln>
        </p:spPr>
      </p:cxnSp>
      <p:cxnSp>
        <p:nvCxnSpPr>
          <p:cNvPr id="65570" name="Gerader Verbinder 298"/>
          <p:cNvCxnSpPr>
            <a:cxnSpLocks noChangeShapeType="1"/>
          </p:cNvCxnSpPr>
          <p:nvPr/>
        </p:nvCxnSpPr>
        <p:spPr bwMode="auto">
          <a:xfrm>
            <a:off x="4549775" y="4148138"/>
            <a:ext cx="0" cy="176212"/>
          </a:xfrm>
          <a:prstGeom prst="line">
            <a:avLst/>
          </a:prstGeom>
          <a:noFill/>
          <a:ln w="25400" algn="ctr">
            <a:solidFill>
              <a:srgbClr val="FFFF00"/>
            </a:solidFill>
            <a:round/>
            <a:headEnd/>
            <a:tailEnd/>
          </a:ln>
        </p:spPr>
      </p:cxnSp>
      <p:grpSp>
        <p:nvGrpSpPr>
          <p:cNvPr id="65571" name="Group 265"/>
          <p:cNvGrpSpPr>
            <a:grpSpLocks/>
          </p:cNvGrpSpPr>
          <p:nvPr/>
        </p:nvGrpSpPr>
        <p:grpSpPr bwMode="auto">
          <a:xfrm rot="7722958" flipH="1" flipV="1">
            <a:off x="5761831" y="2818607"/>
            <a:ext cx="714375" cy="268288"/>
            <a:chOff x="4875" y="7237"/>
            <a:chExt cx="4230" cy="1883"/>
          </a:xfrm>
        </p:grpSpPr>
        <p:sp>
          <p:nvSpPr>
            <p:cNvPr id="65590" name="Arc 26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5591" name="AutoShape 26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cxnSp>
        <p:nvCxnSpPr>
          <p:cNvPr id="65572" name="Gerader Verbinder 33"/>
          <p:cNvCxnSpPr>
            <a:cxnSpLocks/>
          </p:cNvCxnSpPr>
          <p:nvPr/>
        </p:nvCxnSpPr>
        <p:spPr bwMode="auto">
          <a:xfrm flipH="1">
            <a:off x="5970588" y="2439988"/>
            <a:ext cx="115887" cy="115887"/>
          </a:xfrm>
          <a:prstGeom prst="line">
            <a:avLst/>
          </a:prstGeom>
          <a:noFill/>
          <a:ln w="12700" algn="ctr">
            <a:solidFill>
              <a:schemeClr val="tx1"/>
            </a:solidFill>
            <a:round/>
            <a:headEnd/>
            <a:tailEnd/>
          </a:ln>
        </p:spPr>
      </p:cxnSp>
      <p:cxnSp>
        <p:nvCxnSpPr>
          <p:cNvPr id="65573" name="Gerader Verbinder 304"/>
          <p:cNvCxnSpPr>
            <a:cxnSpLocks/>
          </p:cNvCxnSpPr>
          <p:nvPr/>
        </p:nvCxnSpPr>
        <p:spPr bwMode="auto">
          <a:xfrm>
            <a:off x="5989638" y="2936875"/>
            <a:ext cx="114300" cy="98425"/>
          </a:xfrm>
          <a:prstGeom prst="line">
            <a:avLst/>
          </a:prstGeom>
          <a:noFill/>
          <a:ln w="12700" algn="ctr">
            <a:solidFill>
              <a:schemeClr val="tx1"/>
            </a:solidFill>
            <a:round/>
            <a:headEnd/>
            <a:tailEnd/>
          </a:ln>
        </p:spPr>
      </p:cxnSp>
      <p:cxnSp>
        <p:nvCxnSpPr>
          <p:cNvPr id="65574" name="Gerader Verbinder 308"/>
          <p:cNvCxnSpPr>
            <a:cxnSpLocks/>
          </p:cNvCxnSpPr>
          <p:nvPr/>
        </p:nvCxnSpPr>
        <p:spPr bwMode="auto">
          <a:xfrm flipH="1">
            <a:off x="3003550" y="2962275"/>
            <a:ext cx="117475" cy="115888"/>
          </a:xfrm>
          <a:prstGeom prst="line">
            <a:avLst/>
          </a:prstGeom>
          <a:noFill/>
          <a:ln w="12700" algn="ctr">
            <a:solidFill>
              <a:schemeClr val="tx1"/>
            </a:solidFill>
            <a:round/>
            <a:headEnd/>
            <a:tailEnd/>
          </a:ln>
        </p:spPr>
      </p:cxnSp>
      <p:cxnSp>
        <p:nvCxnSpPr>
          <p:cNvPr id="65575" name="Gerader Verbinder 309"/>
          <p:cNvCxnSpPr>
            <a:cxnSpLocks/>
          </p:cNvCxnSpPr>
          <p:nvPr/>
        </p:nvCxnSpPr>
        <p:spPr bwMode="auto">
          <a:xfrm flipH="1">
            <a:off x="4800600" y="1268413"/>
            <a:ext cx="111125" cy="117475"/>
          </a:xfrm>
          <a:prstGeom prst="line">
            <a:avLst/>
          </a:prstGeom>
          <a:noFill/>
          <a:ln w="12700" algn="ctr">
            <a:solidFill>
              <a:schemeClr val="tx1"/>
            </a:solidFill>
            <a:round/>
            <a:headEnd/>
            <a:tailEnd/>
          </a:ln>
        </p:spPr>
      </p:cxnSp>
      <p:cxnSp>
        <p:nvCxnSpPr>
          <p:cNvPr id="65576" name="Gerader Verbinder 311"/>
          <p:cNvCxnSpPr>
            <a:cxnSpLocks/>
          </p:cNvCxnSpPr>
          <p:nvPr/>
        </p:nvCxnSpPr>
        <p:spPr bwMode="auto">
          <a:xfrm rot="5400000" flipH="1">
            <a:off x="4208463" y="1236663"/>
            <a:ext cx="115887" cy="115887"/>
          </a:xfrm>
          <a:prstGeom prst="line">
            <a:avLst/>
          </a:prstGeom>
          <a:noFill/>
          <a:ln w="12700" algn="ctr">
            <a:solidFill>
              <a:schemeClr val="tx1"/>
            </a:solidFill>
            <a:round/>
            <a:headEnd/>
            <a:tailEnd/>
          </a:ln>
        </p:spPr>
      </p:cxnSp>
      <p:cxnSp>
        <p:nvCxnSpPr>
          <p:cNvPr id="65577" name="Gerader Verbinder 312"/>
          <p:cNvCxnSpPr>
            <a:cxnSpLocks/>
          </p:cNvCxnSpPr>
          <p:nvPr/>
        </p:nvCxnSpPr>
        <p:spPr bwMode="auto">
          <a:xfrm rot="5400000" flipH="1">
            <a:off x="2998788" y="2422525"/>
            <a:ext cx="115888" cy="115887"/>
          </a:xfrm>
          <a:prstGeom prst="line">
            <a:avLst/>
          </a:prstGeom>
          <a:noFill/>
          <a:ln w="12700" algn="ctr">
            <a:solidFill>
              <a:schemeClr val="tx1"/>
            </a:solidFill>
            <a:round/>
            <a:headEnd/>
            <a:tailEnd/>
          </a:ln>
        </p:spPr>
      </p:cxnSp>
      <p:grpSp>
        <p:nvGrpSpPr>
          <p:cNvPr id="65578" name="Group 265"/>
          <p:cNvGrpSpPr>
            <a:grpSpLocks/>
          </p:cNvGrpSpPr>
          <p:nvPr/>
        </p:nvGrpSpPr>
        <p:grpSpPr bwMode="auto">
          <a:xfrm rot="2476261" flipH="1" flipV="1">
            <a:off x="4375150" y="1035050"/>
            <a:ext cx="714375" cy="268288"/>
            <a:chOff x="4875" y="7237"/>
            <a:chExt cx="4230" cy="1883"/>
          </a:xfrm>
        </p:grpSpPr>
        <p:sp>
          <p:nvSpPr>
            <p:cNvPr id="65588" name="Arc 26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5589" name="AutoShape 26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grpSp>
        <p:nvGrpSpPr>
          <p:cNvPr id="65579" name="Group 265"/>
          <p:cNvGrpSpPr>
            <a:grpSpLocks/>
          </p:cNvGrpSpPr>
          <p:nvPr/>
        </p:nvGrpSpPr>
        <p:grpSpPr bwMode="auto">
          <a:xfrm rot="-2614384" flipH="1" flipV="1">
            <a:off x="2608263" y="2435225"/>
            <a:ext cx="714375" cy="268288"/>
            <a:chOff x="4875" y="7237"/>
            <a:chExt cx="4230" cy="1883"/>
          </a:xfrm>
        </p:grpSpPr>
        <p:sp>
          <p:nvSpPr>
            <p:cNvPr id="65586" name="Arc 26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5587" name="AutoShape 26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grpSp>
        <p:nvGrpSpPr>
          <p:cNvPr id="65580" name="Group 265"/>
          <p:cNvGrpSpPr>
            <a:grpSpLocks/>
          </p:cNvGrpSpPr>
          <p:nvPr/>
        </p:nvGrpSpPr>
        <p:grpSpPr bwMode="auto">
          <a:xfrm rot="-10512434" flipH="1" flipV="1">
            <a:off x="4189413" y="4281488"/>
            <a:ext cx="712787" cy="268287"/>
            <a:chOff x="4875" y="7237"/>
            <a:chExt cx="4230" cy="1883"/>
          </a:xfrm>
        </p:grpSpPr>
        <p:sp>
          <p:nvSpPr>
            <p:cNvPr id="65584" name="Arc 26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5585" name="AutoShape 26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grpSp>
        <p:nvGrpSpPr>
          <p:cNvPr id="65581" name="Group 265"/>
          <p:cNvGrpSpPr>
            <a:grpSpLocks/>
          </p:cNvGrpSpPr>
          <p:nvPr/>
        </p:nvGrpSpPr>
        <p:grpSpPr bwMode="auto">
          <a:xfrm rot="10501530" flipH="1">
            <a:off x="3803650" y="3949700"/>
            <a:ext cx="714375" cy="268288"/>
            <a:chOff x="4875" y="7237"/>
            <a:chExt cx="4230" cy="1883"/>
          </a:xfrm>
        </p:grpSpPr>
        <p:sp>
          <p:nvSpPr>
            <p:cNvPr id="65582" name="Arc 26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5583" name="AutoShape 26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linds(horizontal)">
                                      <p:cBhvr>
                                        <p:cTn id="7" dur="1000"/>
                                        <p:tgtEl>
                                          <p:spTgt spid="83"/>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277"/>
                                        </p:tgtEl>
                                        <p:attrNameLst>
                                          <p:attrName>style.visibility</p:attrName>
                                        </p:attrNameLst>
                                      </p:cBhvr>
                                      <p:to>
                                        <p:strVal val="visible"/>
                                      </p:to>
                                    </p:set>
                                    <p:animEffect transition="in" filter="blinds(horizontal)">
                                      <p:cBhvr>
                                        <p:cTn id="11" dur="1000"/>
                                        <p:tgtEl>
                                          <p:spTgt spid="277"/>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1000"/>
                                        <p:tgtEl>
                                          <p:spTgt spid="277"/>
                                        </p:tgtEl>
                                      </p:cBhvr>
                                    </p:animEffect>
                                    <p:set>
                                      <p:cBhvr>
                                        <p:cTn id="15" dur="1" fill="hold">
                                          <p:stCondLst>
                                            <p:cond delay="999"/>
                                          </p:stCondLst>
                                        </p:cTn>
                                        <p:tgtEl>
                                          <p:spTgt spid="277"/>
                                        </p:tgtEl>
                                        <p:attrNameLst>
                                          <p:attrName>style.visibility</p:attrName>
                                        </p:attrNameLst>
                                      </p:cBhvr>
                                      <p:to>
                                        <p:strVal val="hidden"/>
                                      </p:to>
                                    </p:se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277"/>
                                        </p:tgtEl>
                                        <p:attrNameLst>
                                          <p:attrName>style.visibility</p:attrName>
                                        </p:attrNameLst>
                                      </p:cBhvr>
                                      <p:to>
                                        <p:strVal val="visible"/>
                                      </p:to>
                                    </p:set>
                                    <p:animEffect transition="in" filter="blinds(horizontal)">
                                      <p:cBhvr>
                                        <p:cTn id="19" dur="1000"/>
                                        <p:tgtEl>
                                          <p:spTgt spid="277"/>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69"/>
                                        </p:tgtEl>
                                        <p:attrNameLst>
                                          <p:attrName>style.visibility</p:attrName>
                                        </p:attrNameLst>
                                      </p:cBhvr>
                                      <p:to>
                                        <p:strVal val="visible"/>
                                      </p:to>
                                    </p:set>
                                    <p:animEffect transition="in" filter="blinds(horizontal)">
                                      <p:cBhvr>
                                        <p:cTn id="23" dur="1500"/>
                                        <p:tgtEl>
                                          <p:spTgt spid="169"/>
                                        </p:tgtEl>
                                      </p:cBhvr>
                                    </p:animEffect>
                                  </p:childTnLst>
                                </p:cTn>
                              </p:par>
                            </p:childTnLst>
                          </p:cTn>
                        </p:par>
                        <p:par>
                          <p:cTn id="24" fill="hold">
                            <p:stCondLst>
                              <p:cond delay="5500"/>
                            </p:stCondLst>
                            <p:childTnLst>
                              <p:par>
                                <p:cTn id="25" presetID="3" presetClass="entr" presetSubtype="10" fill="hold" nodeType="afterEffect">
                                  <p:stCondLst>
                                    <p:cond delay="0"/>
                                  </p:stCondLst>
                                  <p:childTnLst>
                                    <p:set>
                                      <p:cBhvr>
                                        <p:cTn id="26" dur="1" fill="hold">
                                          <p:stCondLst>
                                            <p:cond delay="0"/>
                                          </p:stCondLst>
                                        </p:cTn>
                                        <p:tgtEl>
                                          <p:spTgt spid="278"/>
                                        </p:tgtEl>
                                        <p:attrNameLst>
                                          <p:attrName>style.visibility</p:attrName>
                                        </p:attrNameLst>
                                      </p:cBhvr>
                                      <p:to>
                                        <p:strVal val="visible"/>
                                      </p:to>
                                    </p:set>
                                    <p:animEffect transition="in" filter="blinds(horizontal)">
                                      <p:cBhvr>
                                        <p:cTn id="27" dur="1000"/>
                                        <p:tgtEl>
                                          <p:spTgt spid="278"/>
                                        </p:tgtEl>
                                      </p:cBhvr>
                                    </p:animEffect>
                                  </p:childTnLst>
                                </p:cTn>
                              </p:par>
                            </p:childTnLst>
                          </p:cTn>
                        </p:par>
                        <p:par>
                          <p:cTn id="28" fill="hold">
                            <p:stCondLst>
                              <p:cond delay="6500"/>
                            </p:stCondLst>
                            <p:childTnLst>
                              <p:par>
                                <p:cTn id="29" presetID="10" presetClass="exit" presetSubtype="0" fill="hold" nodeType="afterEffect">
                                  <p:stCondLst>
                                    <p:cond delay="0"/>
                                  </p:stCondLst>
                                  <p:childTnLst>
                                    <p:animEffect transition="out" filter="fade">
                                      <p:cBhvr>
                                        <p:cTn id="30" dur="1000"/>
                                        <p:tgtEl>
                                          <p:spTgt spid="278"/>
                                        </p:tgtEl>
                                      </p:cBhvr>
                                    </p:animEffect>
                                    <p:set>
                                      <p:cBhvr>
                                        <p:cTn id="31" dur="1" fill="hold">
                                          <p:stCondLst>
                                            <p:cond delay="999"/>
                                          </p:stCondLst>
                                        </p:cTn>
                                        <p:tgtEl>
                                          <p:spTgt spid="278"/>
                                        </p:tgtEl>
                                        <p:attrNameLst>
                                          <p:attrName>style.visibility</p:attrName>
                                        </p:attrNameLst>
                                      </p:cBhvr>
                                      <p:to>
                                        <p:strVal val="hidden"/>
                                      </p:to>
                                    </p:set>
                                  </p:childTnLst>
                                </p:cTn>
                              </p:par>
                            </p:childTnLst>
                          </p:cTn>
                        </p:par>
                        <p:par>
                          <p:cTn id="32" fill="hold">
                            <p:stCondLst>
                              <p:cond delay="7500"/>
                            </p:stCondLst>
                            <p:childTnLst>
                              <p:par>
                                <p:cTn id="33" presetID="3" presetClass="entr" presetSubtype="10" fill="hold" nodeType="afterEffect">
                                  <p:stCondLst>
                                    <p:cond delay="0"/>
                                  </p:stCondLst>
                                  <p:childTnLst>
                                    <p:set>
                                      <p:cBhvr>
                                        <p:cTn id="34" dur="1" fill="hold">
                                          <p:stCondLst>
                                            <p:cond delay="0"/>
                                          </p:stCondLst>
                                        </p:cTn>
                                        <p:tgtEl>
                                          <p:spTgt spid="278"/>
                                        </p:tgtEl>
                                        <p:attrNameLst>
                                          <p:attrName>style.visibility</p:attrName>
                                        </p:attrNameLst>
                                      </p:cBhvr>
                                      <p:to>
                                        <p:strVal val="visible"/>
                                      </p:to>
                                    </p:set>
                                    <p:animEffect transition="in" filter="blinds(horizontal)">
                                      <p:cBhvr>
                                        <p:cTn id="35" dur="1000"/>
                                        <p:tgtEl>
                                          <p:spTgt spid="278"/>
                                        </p:tgtEl>
                                      </p:cBhvr>
                                    </p:animEffect>
                                  </p:childTnLst>
                                </p:cTn>
                              </p:par>
                            </p:childTnLst>
                          </p:cTn>
                        </p:par>
                        <p:par>
                          <p:cTn id="36" fill="hold">
                            <p:stCondLst>
                              <p:cond delay="8500"/>
                            </p:stCondLst>
                            <p:childTnLst>
                              <p:par>
                                <p:cTn id="37" presetID="3" presetClass="entr" presetSubtype="10" fill="hold" grpId="0" nodeType="afterEffect">
                                  <p:stCondLst>
                                    <p:cond delay="0"/>
                                  </p:stCondLst>
                                  <p:childTnLst>
                                    <p:set>
                                      <p:cBhvr>
                                        <p:cTn id="38" dur="1" fill="hold">
                                          <p:stCondLst>
                                            <p:cond delay="0"/>
                                          </p:stCondLst>
                                        </p:cTn>
                                        <p:tgtEl>
                                          <p:spTgt spid="175"/>
                                        </p:tgtEl>
                                        <p:attrNameLst>
                                          <p:attrName>style.visibility</p:attrName>
                                        </p:attrNameLst>
                                      </p:cBhvr>
                                      <p:to>
                                        <p:strVal val="visible"/>
                                      </p:to>
                                    </p:set>
                                    <p:animEffect transition="in" filter="blinds(horizontal)">
                                      <p:cBhvr>
                                        <p:cTn id="39" dur="1500"/>
                                        <p:tgtEl>
                                          <p:spTgt spid="175"/>
                                        </p:tgtEl>
                                      </p:cBhvr>
                                    </p:animEffect>
                                  </p:childTnLst>
                                </p:cTn>
                              </p:par>
                            </p:childTnLst>
                          </p:cTn>
                        </p:par>
                        <p:par>
                          <p:cTn id="40" fill="hold">
                            <p:stCondLst>
                              <p:cond delay="10000"/>
                            </p:stCondLst>
                            <p:childTnLst>
                              <p:par>
                                <p:cTn id="41" presetID="3" presetClass="entr" presetSubtype="10" fill="hold" nodeType="afterEffect">
                                  <p:stCondLst>
                                    <p:cond delay="0"/>
                                  </p:stCondLst>
                                  <p:childTnLst>
                                    <p:set>
                                      <p:cBhvr>
                                        <p:cTn id="42" dur="1" fill="hold">
                                          <p:stCondLst>
                                            <p:cond delay="0"/>
                                          </p:stCondLst>
                                        </p:cTn>
                                        <p:tgtEl>
                                          <p:spTgt spid="286"/>
                                        </p:tgtEl>
                                        <p:attrNameLst>
                                          <p:attrName>style.visibility</p:attrName>
                                        </p:attrNameLst>
                                      </p:cBhvr>
                                      <p:to>
                                        <p:strVal val="visible"/>
                                      </p:to>
                                    </p:set>
                                    <p:animEffect transition="in" filter="blinds(horizontal)">
                                      <p:cBhvr>
                                        <p:cTn id="43" dur="1000"/>
                                        <p:tgtEl>
                                          <p:spTgt spid="286"/>
                                        </p:tgtEl>
                                      </p:cBhvr>
                                    </p:animEffect>
                                  </p:childTnLst>
                                </p:cTn>
                              </p:par>
                            </p:childTnLst>
                          </p:cTn>
                        </p:par>
                        <p:par>
                          <p:cTn id="44" fill="hold">
                            <p:stCondLst>
                              <p:cond delay="11000"/>
                            </p:stCondLst>
                            <p:childTnLst>
                              <p:par>
                                <p:cTn id="45" presetID="10" presetClass="exit" presetSubtype="0" fill="hold" nodeType="afterEffect">
                                  <p:stCondLst>
                                    <p:cond delay="0"/>
                                  </p:stCondLst>
                                  <p:childTnLst>
                                    <p:animEffect transition="out" filter="fade">
                                      <p:cBhvr>
                                        <p:cTn id="46" dur="1000"/>
                                        <p:tgtEl>
                                          <p:spTgt spid="286"/>
                                        </p:tgtEl>
                                      </p:cBhvr>
                                    </p:animEffect>
                                    <p:set>
                                      <p:cBhvr>
                                        <p:cTn id="47" dur="1" fill="hold">
                                          <p:stCondLst>
                                            <p:cond delay="999"/>
                                          </p:stCondLst>
                                        </p:cTn>
                                        <p:tgtEl>
                                          <p:spTgt spid="286"/>
                                        </p:tgtEl>
                                        <p:attrNameLst>
                                          <p:attrName>style.visibility</p:attrName>
                                        </p:attrNameLst>
                                      </p:cBhvr>
                                      <p:to>
                                        <p:strVal val="hidden"/>
                                      </p:to>
                                    </p:set>
                                  </p:childTnLst>
                                </p:cTn>
                              </p:par>
                            </p:childTnLst>
                          </p:cTn>
                        </p:par>
                        <p:par>
                          <p:cTn id="48" fill="hold">
                            <p:stCondLst>
                              <p:cond delay="12000"/>
                            </p:stCondLst>
                            <p:childTnLst>
                              <p:par>
                                <p:cTn id="49" presetID="3" presetClass="entr" presetSubtype="10" fill="hold" nodeType="afterEffect">
                                  <p:stCondLst>
                                    <p:cond delay="0"/>
                                  </p:stCondLst>
                                  <p:childTnLst>
                                    <p:set>
                                      <p:cBhvr>
                                        <p:cTn id="50" dur="1" fill="hold">
                                          <p:stCondLst>
                                            <p:cond delay="0"/>
                                          </p:stCondLst>
                                        </p:cTn>
                                        <p:tgtEl>
                                          <p:spTgt spid="286"/>
                                        </p:tgtEl>
                                        <p:attrNameLst>
                                          <p:attrName>style.visibility</p:attrName>
                                        </p:attrNameLst>
                                      </p:cBhvr>
                                      <p:to>
                                        <p:strVal val="visible"/>
                                      </p:to>
                                    </p:set>
                                    <p:animEffect transition="in" filter="blinds(horizontal)">
                                      <p:cBhvr>
                                        <p:cTn id="51" dur="1000"/>
                                        <p:tgtEl>
                                          <p:spTgt spid="286"/>
                                        </p:tgtEl>
                                      </p:cBhvr>
                                    </p:animEffect>
                                  </p:childTnLst>
                                </p:cTn>
                              </p:par>
                            </p:childTnLst>
                          </p:cTn>
                        </p:par>
                        <p:par>
                          <p:cTn id="52" fill="hold">
                            <p:stCondLst>
                              <p:cond delay="13000"/>
                            </p:stCondLst>
                            <p:childTnLst>
                              <p:par>
                                <p:cTn id="53" presetID="3" presetClass="entr" presetSubtype="10"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blinds(horizontal)">
                                      <p:cBhvr>
                                        <p:cTn id="55" dur="1500"/>
                                        <p:tgtEl>
                                          <p:spTgt spid="176"/>
                                        </p:tgtEl>
                                      </p:cBhvr>
                                    </p:animEffect>
                                  </p:childTnLst>
                                </p:cTn>
                              </p:par>
                            </p:childTnLst>
                          </p:cTn>
                        </p:par>
                        <p:par>
                          <p:cTn id="56" fill="hold">
                            <p:stCondLst>
                              <p:cond delay="14500"/>
                            </p:stCondLst>
                            <p:childTnLst>
                              <p:par>
                                <p:cTn id="57" presetID="3" presetClass="entr" presetSubtype="10" fill="hold" nodeType="afterEffect">
                                  <p:stCondLst>
                                    <p:cond delay="0"/>
                                  </p:stCondLst>
                                  <p:childTnLst>
                                    <p:set>
                                      <p:cBhvr>
                                        <p:cTn id="58" dur="1" fill="hold">
                                          <p:stCondLst>
                                            <p:cond delay="0"/>
                                          </p:stCondLst>
                                        </p:cTn>
                                        <p:tgtEl>
                                          <p:spTgt spid="161"/>
                                        </p:tgtEl>
                                        <p:attrNameLst>
                                          <p:attrName>style.visibility</p:attrName>
                                        </p:attrNameLst>
                                      </p:cBhvr>
                                      <p:to>
                                        <p:strVal val="visible"/>
                                      </p:to>
                                    </p:set>
                                    <p:animEffect transition="in" filter="blinds(horizontal)">
                                      <p:cBhvr>
                                        <p:cTn id="59" dur="1000"/>
                                        <p:tgtEl>
                                          <p:spTgt spid="161"/>
                                        </p:tgtEl>
                                      </p:cBhvr>
                                    </p:animEffect>
                                  </p:childTnLst>
                                </p:cTn>
                              </p:par>
                            </p:childTnLst>
                          </p:cTn>
                        </p:par>
                        <p:par>
                          <p:cTn id="60" fill="hold">
                            <p:stCondLst>
                              <p:cond delay="15500"/>
                            </p:stCondLst>
                            <p:childTnLst>
                              <p:par>
                                <p:cTn id="61" presetID="10" presetClass="exit" presetSubtype="0" fill="hold" nodeType="afterEffect">
                                  <p:stCondLst>
                                    <p:cond delay="0"/>
                                  </p:stCondLst>
                                  <p:childTnLst>
                                    <p:animEffect transition="out" filter="fade">
                                      <p:cBhvr>
                                        <p:cTn id="62" dur="1000"/>
                                        <p:tgtEl>
                                          <p:spTgt spid="161"/>
                                        </p:tgtEl>
                                      </p:cBhvr>
                                    </p:animEffect>
                                    <p:set>
                                      <p:cBhvr>
                                        <p:cTn id="63" dur="1" fill="hold">
                                          <p:stCondLst>
                                            <p:cond delay="999"/>
                                          </p:stCondLst>
                                        </p:cTn>
                                        <p:tgtEl>
                                          <p:spTgt spid="161"/>
                                        </p:tgtEl>
                                        <p:attrNameLst>
                                          <p:attrName>style.visibility</p:attrName>
                                        </p:attrNameLst>
                                      </p:cBhvr>
                                      <p:to>
                                        <p:strVal val="hidden"/>
                                      </p:to>
                                    </p:set>
                                  </p:childTnLst>
                                </p:cTn>
                              </p:par>
                            </p:childTnLst>
                          </p:cTn>
                        </p:par>
                        <p:par>
                          <p:cTn id="64" fill="hold">
                            <p:stCondLst>
                              <p:cond delay="16500"/>
                            </p:stCondLst>
                            <p:childTnLst>
                              <p:par>
                                <p:cTn id="65" presetID="3" presetClass="entr" presetSubtype="10"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blinds(horizontal)">
                                      <p:cBhvr>
                                        <p:cTn id="67" dur="1000"/>
                                        <p:tgtEl>
                                          <p:spTgt spid="161"/>
                                        </p:tgtEl>
                                      </p:cBhvr>
                                    </p:animEffect>
                                  </p:childTnLst>
                                </p:cTn>
                              </p:par>
                            </p:childTnLst>
                          </p:cTn>
                        </p:par>
                        <p:par>
                          <p:cTn id="68" fill="hold">
                            <p:stCondLst>
                              <p:cond delay="17500"/>
                            </p:stCondLst>
                            <p:childTnLst>
                              <p:par>
                                <p:cTn id="69" presetID="3" presetClass="entr" presetSubtype="10" fill="hold" grpId="0" nodeType="afterEffect">
                                  <p:stCondLst>
                                    <p:cond delay="0"/>
                                  </p:stCondLst>
                                  <p:childTnLst>
                                    <p:set>
                                      <p:cBhvr>
                                        <p:cTn id="70" dur="1" fill="hold">
                                          <p:stCondLst>
                                            <p:cond delay="0"/>
                                          </p:stCondLst>
                                        </p:cTn>
                                        <p:tgtEl>
                                          <p:spTgt spid="172"/>
                                        </p:tgtEl>
                                        <p:attrNameLst>
                                          <p:attrName>style.visibility</p:attrName>
                                        </p:attrNameLst>
                                      </p:cBhvr>
                                      <p:to>
                                        <p:strVal val="visible"/>
                                      </p:to>
                                    </p:set>
                                    <p:animEffect transition="in" filter="blinds(horizontal)">
                                      <p:cBhvr>
                                        <p:cTn id="71" dur="1500"/>
                                        <p:tgtEl>
                                          <p:spTgt spid="172"/>
                                        </p:tgtEl>
                                      </p:cBhvr>
                                    </p:animEffect>
                                  </p:childTnLst>
                                </p:cTn>
                              </p:par>
                            </p:childTnLst>
                          </p:cTn>
                        </p:par>
                        <p:par>
                          <p:cTn id="72" fill="hold">
                            <p:stCondLst>
                              <p:cond delay="19000"/>
                            </p:stCondLst>
                            <p:childTnLst>
                              <p:par>
                                <p:cTn id="73" presetID="3" presetClass="entr" presetSubtype="10" fill="hold" nodeType="afterEffect">
                                  <p:stCondLst>
                                    <p:cond delay="0"/>
                                  </p:stCondLst>
                                  <p:childTnLst>
                                    <p:set>
                                      <p:cBhvr>
                                        <p:cTn id="74" dur="1" fill="hold">
                                          <p:stCondLst>
                                            <p:cond delay="0"/>
                                          </p:stCondLst>
                                        </p:cTn>
                                        <p:tgtEl>
                                          <p:spTgt spid="177"/>
                                        </p:tgtEl>
                                        <p:attrNameLst>
                                          <p:attrName>style.visibility</p:attrName>
                                        </p:attrNameLst>
                                      </p:cBhvr>
                                      <p:to>
                                        <p:strVal val="visible"/>
                                      </p:to>
                                    </p:set>
                                    <p:animEffect transition="in" filter="blinds(horizontal)">
                                      <p:cBhvr>
                                        <p:cTn id="75" dur="500"/>
                                        <p:tgtEl>
                                          <p:spTgt spid="177"/>
                                        </p:tgtEl>
                                      </p:cBhvr>
                                    </p:animEffect>
                                  </p:childTnLst>
                                </p:cTn>
                              </p:par>
                            </p:childTnLst>
                          </p:cTn>
                        </p:par>
                        <p:par>
                          <p:cTn id="76" fill="hold">
                            <p:stCondLst>
                              <p:cond delay="19500"/>
                            </p:stCondLst>
                            <p:childTnLst>
                              <p:par>
                                <p:cTn id="77" presetID="10" presetClass="exit" presetSubtype="0" fill="hold" nodeType="afterEffect">
                                  <p:stCondLst>
                                    <p:cond delay="0"/>
                                  </p:stCondLst>
                                  <p:childTnLst>
                                    <p:animEffect transition="out" filter="fade">
                                      <p:cBhvr>
                                        <p:cTn id="78" dur="1000"/>
                                        <p:tgtEl>
                                          <p:spTgt spid="177"/>
                                        </p:tgtEl>
                                      </p:cBhvr>
                                    </p:animEffect>
                                    <p:set>
                                      <p:cBhvr>
                                        <p:cTn id="79" dur="1" fill="hold">
                                          <p:stCondLst>
                                            <p:cond delay="999"/>
                                          </p:stCondLst>
                                        </p:cTn>
                                        <p:tgtEl>
                                          <p:spTgt spid="177"/>
                                        </p:tgtEl>
                                        <p:attrNameLst>
                                          <p:attrName>style.visibility</p:attrName>
                                        </p:attrNameLst>
                                      </p:cBhvr>
                                      <p:to>
                                        <p:strVal val="hidden"/>
                                      </p:to>
                                    </p:set>
                                  </p:childTnLst>
                                </p:cTn>
                              </p:par>
                            </p:childTnLst>
                          </p:cTn>
                        </p:par>
                        <p:par>
                          <p:cTn id="80" fill="hold">
                            <p:stCondLst>
                              <p:cond delay="20500"/>
                            </p:stCondLst>
                            <p:childTnLst>
                              <p:par>
                                <p:cTn id="81" presetID="3" presetClass="entr" presetSubtype="10" fill="hold" nodeType="afterEffect">
                                  <p:stCondLst>
                                    <p:cond delay="0"/>
                                  </p:stCondLst>
                                  <p:childTnLst>
                                    <p:set>
                                      <p:cBhvr>
                                        <p:cTn id="82" dur="1" fill="hold">
                                          <p:stCondLst>
                                            <p:cond delay="0"/>
                                          </p:stCondLst>
                                        </p:cTn>
                                        <p:tgtEl>
                                          <p:spTgt spid="177"/>
                                        </p:tgtEl>
                                        <p:attrNameLst>
                                          <p:attrName>style.visibility</p:attrName>
                                        </p:attrNameLst>
                                      </p:cBhvr>
                                      <p:to>
                                        <p:strVal val="visible"/>
                                      </p:to>
                                    </p:set>
                                    <p:animEffect transition="in" filter="blinds(horizontal)">
                                      <p:cBhvr>
                                        <p:cTn id="83"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utoUpdateAnimBg="0"/>
      <p:bldP spid="169" grpId="0" autoUpdateAnimBg="0"/>
      <p:bldP spid="172" grpId="0" autoUpdateAnimBg="0"/>
      <p:bldP spid="175" grpId="0" autoUpdateAnimBg="0"/>
      <p:bldP spid="17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Arc 546"/>
          <p:cNvSpPr>
            <a:spLocks/>
          </p:cNvSpPr>
          <p:nvPr/>
        </p:nvSpPr>
        <p:spPr bwMode="auto">
          <a:xfrm rot="2728929">
            <a:off x="5760244" y="2547144"/>
            <a:ext cx="442912" cy="4000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p:spPr>
        <p:txBody>
          <a:bodyPr/>
          <a:lstStyle/>
          <a:p>
            <a:endParaRPr lang="de-DE"/>
          </a:p>
        </p:txBody>
      </p:sp>
      <p:sp>
        <p:nvSpPr>
          <p:cNvPr id="66562" name="Line 656"/>
          <p:cNvSpPr>
            <a:spLocks noChangeShapeType="1"/>
          </p:cNvSpPr>
          <p:nvPr/>
        </p:nvSpPr>
        <p:spPr bwMode="auto">
          <a:xfrm rot="18928929" flipV="1">
            <a:off x="4554538" y="3636963"/>
            <a:ext cx="1685925" cy="1587"/>
          </a:xfrm>
          <a:prstGeom prst="line">
            <a:avLst/>
          </a:prstGeom>
          <a:noFill/>
          <a:ln w="12700">
            <a:solidFill>
              <a:schemeClr val="tx1"/>
            </a:solidFill>
            <a:round/>
            <a:headEnd/>
            <a:tailEnd/>
          </a:ln>
        </p:spPr>
        <p:txBody>
          <a:bodyPr lIns="79352" tIns="39676" rIns="79352" bIns="39676">
            <a:spAutoFit/>
          </a:bodyPr>
          <a:lstStyle/>
          <a:p>
            <a:endParaRPr lang="de-DE"/>
          </a:p>
        </p:txBody>
      </p:sp>
      <p:sp>
        <p:nvSpPr>
          <p:cNvPr id="66563" name="Arc 540"/>
          <p:cNvSpPr>
            <a:spLocks/>
          </p:cNvSpPr>
          <p:nvPr/>
        </p:nvSpPr>
        <p:spPr bwMode="auto">
          <a:xfrm rot="13528929" flipH="1">
            <a:off x="4300538" y="3913188"/>
            <a:ext cx="279400" cy="374650"/>
          </a:xfrm>
          <a:custGeom>
            <a:avLst/>
            <a:gdLst>
              <a:gd name="T0" fmla="*/ 0 w 14546"/>
              <a:gd name="T1" fmla="*/ 0 h 21600"/>
              <a:gd name="T2" fmla="*/ 2147483647 w 14546"/>
              <a:gd name="T3" fmla="*/ 2147483647 h 21600"/>
              <a:gd name="T4" fmla="*/ 0 w 14546"/>
              <a:gd name="T5" fmla="*/ 2147483647 h 21600"/>
              <a:gd name="T6" fmla="*/ 0 60000 65536"/>
              <a:gd name="T7" fmla="*/ 0 60000 65536"/>
              <a:gd name="T8" fmla="*/ 0 60000 65536"/>
              <a:gd name="T9" fmla="*/ 0 w 14546"/>
              <a:gd name="T10" fmla="*/ 0 h 21600"/>
              <a:gd name="T11" fmla="*/ 14546 w 14546"/>
              <a:gd name="T12" fmla="*/ 21600 h 21600"/>
            </a:gdLst>
            <a:ahLst/>
            <a:cxnLst>
              <a:cxn ang="T6">
                <a:pos x="T0" y="T1"/>
              </a:cxn>
              <a:cxn ang="T7">
                <a:pos x="T2" y="T3"/>
              </a:cxn>
              <a:cxn ang="T8">
                <a:pos x="T4" y="T5"/>
              </a:cxn>
            </a:cxnLst>
            <a:rect l="T9" t="T10" r="T11" b="T12"/>
            <a:pathLst>
              <a:path w="14546" h="21600" fill="none" extrusionOk="0">
                <a:moveTo>
                  <a:pt x="0" y="0"/>
                </a:moveTo>
                <a:cubicBezTo>
                  <a:pt x="5380" y="0"/>
                  <a:pt x="10568" y="2008"/>
                  <a:pt x="14545" y="5632"/>
                </a:cubicBezTo>
              </a:path>
              <a:path w="14546" h="21600" stroke="0" extrusionOk="0">
                <a:moveTo>
                  <a:pt x="0" y="0"/>
                </a:moveTo>
                <a:cubicBezTo>
                  <a:pt x="5380" y="0"/>
                  <a:pt x="10568" y="2008"/>
                  <a:pt x="14545" y="5632"/>
                </a:cubicBezTo>
                <a:lnTo>
                  <a:pt x="0" y="21600"/>
                </a:lnTo>
                <a:lnTo>
                  <a:pt x="0" y="0"/>
                </a:lnTo>
                <a:close/>
              </a:path>
            </a:pathLst>
          </a:custGeom>
          <a:noFill/>
          <a:ln w="12700">
            <a:solidFill>
              <a:srgbClr val="000000"/>
            </a:solidFill>
            <a:round/>
            <a:headEnd/>
            <a:tailEnd/>
          </a:ln>
        </p:spPr>
        <p:txBody>
          <a:bodyPr/>
          <a:lstStyle/>
          <a:p>
            <a:endParaRPr lang="de-DE"/>
          </a:p>
        </p:txBody>
      </p:sp>
      <p:sp>
        <p:nvSpPr>
          <p:cNvPr id="66564" name="Line 542"/>
          <p:cNvSpPr>
            <a:spLocks noChangeShapeType="1"/>
          </p:cNvSpPr>
          <p:nvPr/>
        </p:nvSpPr>
        <p:spPr bwMode="auto">
          <a:xfrm rot="-8071071" flipH="1" flipV="1">
            <a:off x="3646488" y="1058863"/>
            <a:ext cx="1587" cy="1652587"/>
          </a:xfrm>
          <a:prstGeom prst="line">
            <a:avLst/>
          </a:prstGeom>
          <a:noFill/>
          <a:ln w="12700">
            <a:solidFill>
              <a:srgbClr val="000000"/>
            </a:solidFill>
            <a:round/>
            <a:headEnd/>
            <a:tailEnd/>
          </a:ln>
        </p:spPr>
        <p:txBody>
          <a:bodyPr/>
          <a:lstStyle/>
          <a:p>
            <a:endParaRPr lang="de-DE"/>
          </a:p>
        </p:txBody>
      </p:sp>
      <p:sp>
        <p:nvSpPr>
          <p:cNvPr id="66565" name="Line 543"/>
          <p:cNvSpPr>
            <a:spLocks noChangeShapeType="1"/>
          </p:cNvSpPr>
          <p:nvPr/>
        </p:nvSpPr>
        <p:spPr bwMode="auto">
          <a:xfrm rot="-2671071" flipH="1" flipV="1">
            <a:off x="5387975" y="1008063"/>
            <a:ext cx="1588" cy="1700212"/>
          </a:xfrm>
          <a:prstGeom prst="line">
            <a:avLst/>
          </a:prstGeom>
          <a:noFill/>
          <a:ln w="12700">
            <a:solidFill>
              <a:srgbClr val="000000"/>
            </a:solidFill>
            <a:round/>
            <a:headEnd/>
            <a:tailEnd/>
          </a:ln>
        </p:spPr>
        <p:txBody>
          <a:bodyPr/>
          <a:lstStyle/>
          <a:p>
            <a:endParaRPr lang="de-DE"/>
          </a:p>
        </p:txBody>
      </p:sp>
      <p:sp>
        <p:nvSpPr>
          <p:cNvPr id="66566" name="Arc 544"/>
          <p:cNvSpPr>
            <a:spLocks/>
          </p:cNvSpPr>
          <p:nvPr/>
        </p:nvSpPr>
        <p:spPr bwMode="auto">
          <a:xfrm rot="-8071071">
            <a:off x="2862262" y="2557463"/>
            <a:ext cx="415925" cy="3746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p:spPr>
        <p:txBody>
          <a:bodyPr/>
          <a:lstStyle/>
          <a:p>
            <a:endParaRPr lang="de-DE"/>
          </a:p>
        </p:txBody>
      </p:sp>
      <p:sp>
        <p:nvSpPr>
          <p:cNvPr id="66567" name="Arc 545"/>
          <p:cNvSpPr>
            <a:spLocks/>
          </p:cNvSpPr>
          <p:nvPr/>
        </p:nvSpPr>
        <p:spPr bwMode="auto">
          <a:xfrm rot="-2671071">
            <a:off x="4298950" y="1100138"/>
            <a:ext cx="434975" cy="3619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p:spPr>
        <p:txBody>
          <a:bodyPr/>
          <a:lstStyle/>
          <a:p>
            <a:endParaRPr lang="de-DE"/>
          </a:p>
        </p:txBody>
      </p:sp>
      <p:sp>
        <p:nvSpPr>
          <p:cNvPr id="66568" name="Line 698"/>
          <p:cNvSpPr>
            <a:spLocks noChangeShapeType="1"/>
          </p:cNvSpPr>
          <p:nvPr/>
        </p:nvSpPr>
        <p:spPr bwMode="auto">
          <a:xfrm>
            <a:off x="4471988" y="4264025"/>
            <a:ext cx="1466850" cy="0"/>
          </a:xfrm>
          <a:prstGeom prst="line">
            <a:avLst/>
          </a:prstGeom>
          <a:noFill/>
          <a:ln w="12700">
            <a:solidFill>
              <a:schemeClr val="tx1"/>
            </a:solidFill>
            <a:round/>
            <a:headEnd/>
            <a:tailEnd/>
          </a:ln>
        </p:spPr>
        <p:txBody>
          <a:bodyPr/>
          <a:lstStyle/>
          <a:p>
            <a:endParaRPr lang="de-DE"/>
          </a:p>
        </p:txBody>
      </p:sp>
      <p:sp>
        <p:nvSpPr>
          <p:cNvPr id="66569" name="Arc 701"/>
          <p:cNvSpPr>
            <a:spLocks/>
          </p:cNvSpPr>
          <p:nvPr/>
        </p:nvSpPr>
        <p:spPr bwMode="auto">
          <a:xfrm rot="8071071">
            <a:off x="4397375" y="4013200"/>
            <a:ext cx="317500" cy="374650"/>
          </a:xfrm>
          <a:custGeom>
            <a:avLst/>
            <a:gdLst>
              <a:gd name="T0" fmla="*/ 0 w 16541"/>
              <a:gd name="T1" fmla="*/ 0 h 21600"/>
              <a:gd name="T2" fmla="*/ 2147483647 w 16541"/>
              <a:gd name="T3" fmla="*/ 2147483647 h 21600"/>
              <a:gd name="T4" fmla="*/ 0 w 16541"/>
              <a:gd name="T5" fmla="*/ 2147483647 h 21600"/>
              <a:gd name="T6" fmla="*/ 0 60000 65536"/>
              <a:gd name="T7" fmla="*/ 0 60000 65536"/>
              <a:gd name="T8" fmla="*/ 0 60000 65536"/>
              <a:gd name="T9" fmla="*/ 0 w 16541"/>
              <a:gd name="T10" fmla="*/ 0 h 21600"/>
              <a:gd name="T11" fmla="*/ 16541 w 16541"/>
              <a:gd name="T12" fmla="*/ 21600 h 21600"/>
            </a:gdLst>
            <a:ahLst/>
            <a:cxnLst>
              <a:cxn ang="T6">
                <a:pos x="T0" y="T1"/>
              </a:cxn>
              <a:cxn ang="T7">
                <a:pos x="T2" y="T3"/>
              </a:cxn>
              <a:cxn ang="T8">
                <a:pos x="T4" y="T5"/>
              </a:cxn>
            </a:cxnLst>
            <a:rect l="T9" t="T10" r="T11" b="T12"/>
            <a:pathLst>
              <a:path w="16541" h="21600" fill="none" extrusionOk="0">
                <a:moveTo>
                  <a:pt x="0" y="0"/>
                </a:moveTo>
                <a:cubicBezTo>
                  <a:pt x="6382" y="0"/>
                  <a:pt x="12437" y="2822"/>
                  <a:pt x="16541" y="7709"/>
                </a:cubicBezTo>
              </a:path>
              <a:path w="16541" h="21600" stroke="0" extrusionOk="0">
                <a:moveTo>
                  <a:pt x="0" y="0"/>
                </a:moveTo>
                <a:cubicBezTo>
                  <a:pt x="6382" y="0"/>
                  <a:pt x="12437" y="2822"/>
                  <a:pt x="16541" y="7709"/>
                </a:cubicBezTo>
                <a:lnTo>
                  <a:pt x="0" y="21600"/>
                </a:lnTo>
                <a:lnTo>
                  <a:pt x="0" y="0"/>
                </a:lnTo>
                <a:close/>
              </a:path>
            </a:pathLst>
          </a:custGeom>
          <a:noFill/>
          <a:ln w="12700">
            <a:solidFill>
              <a:srgbClr val="000000"/>
            </a:solidFill>
            <a:round/>
            <a:headEnd/>
            <a:tailEnd/>
          </a:ln>
        </p:spPr>
        <p:txBody>
          <a:bodyPr/>
          <a:lstStyle/>
          <a:p>
            <a:endParaRPr lang="de-DE"/>
          </a:p>
        </p:txBody>
      </p:sp>
      <p:sp>
        <p:nvSpPr>
          <p:cNvPr id="66570" name="Line 702"/>
          <p:cNvSpPr>
            <a:spLocks noChangeShapeType="1"/>
          </p:cNvSpPr>
          <p:nvPr/>
        </p:nvSpPr>
        <p:spPr bwMode="auto">
          <a:xfrm>
            <a:off x="3071813" y="4351338"/>
            <a:ext cx="1411287" cy="0"/>
          </a:xfrm>
          <a:prstGeom prst="line">
            <a:avLst/>
          </a:prstGeom>
          <a:noFill/>
          <a:ln w="12700">
            <a:solidFill>
              <a:schemeClr val="tx1"/>
            </a:solidFill>
            <a:round/>
            <a:headEnd/>
            <a:tailEnd/>
          </a:ln>
        </p:spPr>
        <p:txBody>
          <a:bodyPr/>
          <a:lstStyle/>
          <a:p>
            <a:endParaRPr lang="de-DE"/>
          </a:p>
        </p:txBody>
      </p:sp>
      <p:sp>
        <p:nvSpPr>
          <p:cNvPr id="66571" name="Line 541"/>
          <p:cNvSpPr>
            <a:spLocks noChangeShapeType="1"/>
          </p:cNvSpPr>
          <p:nvPr/>
        </p:nvSpPr>
        <p:spPr bwMode="auto">
          <a:xfrm rot="-2671071" flipH="1" flipV="1">
            <a:off x="3632200" y="2789238"/>
            <a:ext cx="25400" cy="1579562"/>
          </a:xfrm>
          <a:prstGeom prst="line">
            <a:avLst/>
          </a:prstGeom>
          <a:noFill/>
          <a:ln w="12700">
            <a:solidFill>
              <a:srgbClr val="000000"/>
            </a:solidFill>
            <a:round/>
            <a:headEnd/>
            <a:tailEnd/>
          </a:ln>
        </p:spPr>
        <p:txBody>
          <a:bodyPr/>
          <a:lstStyle/>
          <a:p>
            <a:endParaRPr lang="de-DE"/>
          </a:p>
        </p:txBody>
      </p:sp>
      <p:sp>
        <p:nvSpPr>
          <p:cNvPr id="66572" name="Text Box 14"/>
          <p:cNvSpPr txBox="1">
            <a:spLocks noChangeArrowheads="1"/>
          </p:cNvSpPr>
          <p:nvPr/>
        </p:nvSpPr>
        <p:spPr bwMode="auto">
          <a:xfrm>
            <a:off x="1289050" y="731838"/>
            <a:ext cx="6762750" cy="327025"/>
          </a:xfrm>
          <a:prstGeom prst="rect">
            <a:avLst/>
          </a:prstGeom>
          <a:noFill/>
          <a:ln w="9525">
            <a:noFill/>
            <a:miter lim="800000"/>
            <a:headEnd/>
            <a:tailEnd/>
          </a:ln>
        </p:spPr>
        <p:txBody>
          <a:bodyPr lIns="79352" tIns="39676" rIns="79352" bIns="39676">
            <a:spAutoFit/>
          </a:bodyPr>
          <a:lstStyle/>
          <a:p>
            <a:pPr defTabSz="793750" eaLnBrk="0" hangingPunct="0">
              <a:lnSpc>
                <a:spcPct val="80000"/>
              </a:lnSpc>
            </a:pPr>
            <a:endParaRPr lang="en-GB" altLang="de-DE" sz="2000" b="1"/>
          </a:p>
        </p:txBody>
      </p:sp>
      <p:sp>
        <p:nvSpPr>
          <p:cNvPr id="66573" name="Text Box 456"/>
          <p:cNvSpPr txBox="1">
            <a:spLocks noChangeArrowheads="1"/>
          </p:cNvSpPr>
          <p:nvPr/>
        </p:nvSpPr>
        <p:spPr bwMode="auto">
          <a:xfrm>
            <a:off x="8051800" y="6543675"/>
            <a:ext cx="939800" cy="274638"/>
          </a:xfrm>
          <a:prstGeom prst="rect">
            <a:avLst/>
          </a:prstGeom>
          <a:noFill/>
          <a:ln w="9525">
            <a:noFill/>
            <a:miter lim="800000"/>
            <a:headEnd/>
            <a:tailEnd/>
          </a:ln>
        </p:spPr>
        <p:txBody>
          <a:bodyPr>
            <a:spAutoFit/>
          </a:bodyPr>
          <a:lstStyle/>
          <a:p>
            <a:pPr>
              <a:spcBef>
                <a:spcPct val="50000"/>
              </a:spcBef>
            </a:pPr>
            <a:r>
              <a:rPr lang="de-DE" altLang="de-DE" sz="1200" b="1"/>
              <a:t>F-25.01.02</a:t>
            </a:r>
          </a:p>
        </p:txBody>
      </p:sp>
      <p:pic>
        <p:nvPicPr>
          <p:cNvPr id="66575" name="Picture 465" descr="messerflugflieger2"/>
          <p:cNvPicPr>
            <a:picLocks noChangeAspect="1" noChangeArrowheads="1"/>
          </p:cNvPicPr>
          <p:nvPr/>
        </p:nvPicPr>
        <p:blipFill>
          <a:blip r:embed="rId2"/>
          <a:srcRect/>
          <a:stretch>
            <a:fillRect/>
          </a:stretch>
        </p:blipFill>
        <p:spPr bwMode="auto">
          <a:xfrm rot="2508446">
            <a:off x="4951413" y="2978150"/>
            <a:ext cx="1074737" cy="1316038"/>
          </a:xfrm>
          <a:prstGeom prst="rect">
            <a:avLst/>
          </a:prstGeom>
          <a:noFill/>
          <a:ln w="9525">
            <a:noFill/>
            <a:miter lim="800000"/>
            <a:headEnd/>
            <a:tailEnd/>
          </a:ln>
        </p:spPr>
      </p:pic>
      <p:grpSp>
        <p:nvGrpSpPr>
          <p:cNvPr id="66576" name="Group 456"/>
          <p:cNvGrpSpPr>
            <a:grpSpLocks/>
          </p:cNvGrpSpPr>
          <p:nvPr/>
        </p:nvGrpSpPr>
        <p:grpSpPr bwMode="auto">
          <a:xfrm rot="2637600" flipH="1">
            <a:off x="5016500" y="1476375"/>
            <a:ext cx="669925" cy="665163"/>
            <a:chOff x="4545" y="394"/>
            <a:chExt cx="392" cy="361"/>
          </a:xfrm>
        </p:grpSpPr>
        <p:sp>
          <p:nvSpPr>
            <p:cNvPr id="66680" name="AutoShape 457"/>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66681" name="Freeform 458"/>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66682" name="Freeform 459"/>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66683" name="Freeform 460"/>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66684" name="Freeform 461"/>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66685" name="Freeform 462"/>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66686" name="Line 463"/>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pic>
        <p:nvPicPr>
          <p:cNvPr id="66577" name="Picture 465" descr="messerflugflieger2"/>
          <p:cNvPicPr>
            <a:picLocks noChangeAspect="1" noChangeArrowheads="1"/>
          </p:cNvPicPr>
          <p:nvPr/>
        </p:nvPicPr>
        <p:blipFill>
          <a:blip r:embed="rId2"/>
          <a:srcRect/>
          <a:stretch>
            <a:fillRect/>
          </a:stretch>
        </p:blipFill>
        <p:spPr bwMode="auto">
          <a:xfrm rot="-8068542">
            <a:off x="3094831" y="1129507"/>
            <a:ext cx="1076325" cy="1316038"/>
          </a:xfrm>
          <a:prstGeom prst="rect">
            <a:avLst/>
          </a:prstGeom>
          <a:noFill/>
          <a:ln w="9525">
            <a:noFill/>
            <a:miter lim="800000"/>
            <a:headEnd/>
            <a:tailEnd/>
          </a:ln>
        </p:spPr>
      </p:pic>
      <p:sp>
        <p:nvSpPr>
          <p:cNvPr id="66578" name="Text Box 540"/>
          <p:cNvSpPr txBox="1">
            <a:spLocks noChangeArrowheads="1"/>
          </p:cNvSpPr>
          <p:nvPr/>
        </p:nvSpPr>
        <p:spPr bwMode="auto">
          <a:xfrm>
            <a:off x="4544383" y="4555522"/>
            <a:ext cx="944398" cy="307975"/>
          </a:xfrm>
          <a:prstGeom prst="rect">
            <a:avLst/>
          </a:prstGeom>
          <a:noFill/>
          <a:ln w="9525">
            <a:noFill/>
            <a:miter lim="800000"/>
            <a:headEnd/>
            <a:tailEnd/>
          </a:ln>
        </p:spPr>
        <p:txBody>
          <a:bodyPr wrap="square">
            <a:spAutoFit/>
          </a:bodyPr>
          <a:lstStyle/>
          <a:p>
            <a:pPr>
              <a:spcBef>
                <a:spcPct val="50000"/>
              </a:spcBef>
            </a:pPr>
            <a:r>
              <a:rPr lang="de-DE" altLang="de-DE" sz="1400" b="1" dirty="0"/>
              <a:t>¼ </a:t>
            </a:r>
            <a:r>
              <a:rPr lang="zh-CN" altLang="en-US" sz="1400" b="1" dirty="0"/>
              <a:t>同步滚</a:t>
            </a:r>
            <a:endParaRPr lang="de-DE" altLang="de-DE" sz="1400" b="1" dirty="0"/>
          </a:p>
        </p:txBody>
      </p:sp>
      <p:cxnSp>
        <p:nvCxnSpPr>
          <p:cNvPr id="105" name="Gerader Verbinder 104"/>
          <p:cNvCxnSpPr>
            <a:cxnSpLocks/>
          </p:cNvCxnSpPr>
          <p:nvPr/>
        </p:nvCxnSpPr>
        <p:spPr bwMode="auto">
          <a:xfrm flipH="1">
            <a:off x="6561138" y="4776788"/>
            <a:ext cx="6350" cy="1349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580" name="Group 456"/>
          <p:cNvGrpSpPr>
            <a:grpSpLocks/>
          </p:cNvGrpSpPr>
          <p:nvPr/>
        </p:nvGrpSpPr>
        <p:grpSpPr bwMode="auto">
          <a:xfrm rot="13384273" flipH="1">
            <a:off x="3300413" y="3206750"/>
            <a:ext cx="669925" cy="665163"/>
            <a:chOff x="4545" y="394"/>
            <a:chExt cx="392" cy="361"/>
          </a:xfrm>
        </p:grpSpPr>
        <p:sp>
          <p:nvSpPr>
            <p:cNvPr id="66673" name="AutoShape 457"/>
            <p:cNvSpPr>
              <a:spLocks noChangeAspect="1" noChangeArrowheads="1" noTextEdit="1"/>
            </p:cNvSpPr>
            <p:nvPr/>
          </p:nvSpPr>
          <p:spPr bwMode="auto">
            <a:xfrm rot="-5400000">
              <a:off x="4560" y="379"/>
              <a:ext cx="361" cy="392"/>
            </a:xfrm>
            <a:prstGeom prst="rect">
              <a:avLst/>
            </a:prstGeom>
            <a:noFill/>
            <a:ln w="9525">
              <a:noFill/>
              <a:miter lim="800000"/>
              <a:headEnd/>
              <a:tailEnd/>
            </a:ln>
          </p:spPr>
          <p:txBody>
            <a:bodyPr/>
            <a:lstStyle/>
            <a:p>
              <a:endParaRPr lang="de-DE"/>
            </a:p>
          </p:txBody>
        </p:sp>
        <p:sp>
          <p:nvSpPr>
            <p:cNvPr id="66674" name="Freeform 458"/>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166"/>
                <a:gd name="T143" fmla="*/ 116 w 116"/>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66675" name="Freeform 459"/>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276"/>
                <a:gd name="T80" fmla="*/ 582 w 58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66676" name="Freeform 460"/>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0"/>
                <a:gd name="T82" fmla="*/ 0 h 279"/>
                <a:gd name="T83" fmla="*/ 580 w 580"/>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66677" name="Freeform 461"/>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73"/>
                <a:gd name="T101" fmla="*/ 285 w 28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66678" name="Freeform 462"/>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173"/>
                <a:gd name="T101" fmla="*/ 284 w 284"/>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66679" name="Line 463"/>
            <p:cNvSpPr>
              <a:spLocks noChangeShapeType="1"/>
            </p:cNvSpPr>
            <p:nvPr/>
          </p:nvSpPr>
          <p:spPr bwMode="auto">
            <a:xfrm rot="16200000" flipH="1">
              <a:off x="4796" y="572"/>
              <a:ext cx="53" cy="1"/>
            </a:xfrm>
            <a:prstGeom prst="line">
              <a:avLst/>
            </a:prstGeom>
            <a:noFill/>
            <a:ln w="0">
              <a:solidFill>
                <a:srgbClr val="000000"/>
              </a:solidFill>
              <a:round/>
              <a:headEnd/>
              <a:tailEnd/>
            </a:ln>
          </p:spPr>
          <p:txBody>
            <a:bodyPr/>
            <a:lstStyle/>
            <a:p>
              <a:endParaRPr lang="de-DE"/>
            </a:p>
          </p:txBody>
        </p:sp>
      </p:grpSp>
      <p:sp>
        <p:nvSpPr>
          <p:cNvPr id="66581" name="Text Box 540"/>
          <p:cNvSpPr txBox="1">
            <a:spLocks noChangeArrowheads="1"/>
          </p:cNvSpPr>
          <p:nvPr/>
        </p:nvSpPr>
        <p:spPr bwMode="auto">
          <a:xfrm>
            <a:off x="6418263" y="2595563"/>
            <a:ext cx="1781175" cy="339725"/>
          </a:xfrm>
          <a:prstGeom prst="rect">
            <a:avLst/>
          </a:prstGeom>
          <a:noFill/>
          <a:ln w="9525">
            <a:noFill/>
            <a:miter lim="800000"/>
            <a:headEnd/>
            <a:tailEnd/>
          </a:ln>
        </p:spPr>
        <p:txBody>
          <a:bodyPr>
            <a:spAutoFit/>
          </a:bodyPr>
          <a:lstStyle/>
          <a:p>
            <a:pPr>
              <a:spcBef>
                <a:spcPct val="50000"/>
              </a:spcBef>
            </a:pPr>
            <a:r>
              <a:rPr lang="de-DE" altLang="de-DE" sz="1600" b="1" dirty="0"/>
              <a:t>½ </a:t>
            </a:r>
            <a:r>
              <a:rPr lang="zh-CN" altLang="en-US" sz="1600" b="1" dirty="0"/>
              <a:t>同步滚</a:t>
            </a:r>
            <a:endParaRPr lang="de-DE" altLang="de-DE" sz="1600" b="1" dirty="0"/>
          </a:p>
        </p:txBody>
      </p:sp>
      <p:sp>
        <p:nvSpPr>
          <p:cNvPr id="66582" name="Text Box 540"/>
          <p:cNvSpPr txBox="1">
            <a:spLocks noChangeArrowheads="1"/>
          </p:cNvSpPr>
          <p:nvPr/>
        </p:nvSpPr>
        <p:spPr bwMode="auto">
          <a:xfrm>
            <a:off x="4020922" y="3224186"/>
            <a:ext cx="1027112" cy="338554"/>
          </a:xfrm>
          <a:prstGeom prst="rect">
            <a:avLst/>
          </a:prstGeom>
          <a:noFill/>
          <a:ln w="9525">
            <a:noFill/>
            <a:miter lim="800000"/>
            <a:headEnd/>
            <a:tailEnd/>
          </a:ln>
        </p:spPr>
        <p:txBody>
          <a:bodyPr wrap="square">
            <a:spAutoFit/>
          </a:bodyPr>
          <a:lstStyle/>
          <a:p>
            <a:pPr>
              <a:spcBef>
                <a:spcPct val="50000"/>
              </a:spcBef>
            </a:pPr>
            <a:r>
              <a:rPr lang="de-DE" altLang="de-DE" sz="1600" b="1" dirty="0"/>
              <a:t>¼ </a:t>
            </a:r>
            <a:r>
              <a:rPr lang="zh-CN" altLang="en-US" sz="1600" b="1" dirty="0"/>
              <a:t>同步滚</a:t>
            </a:r>
            <a:endParaRPr lang="de-DE" altLang="de-DE" sz="1600" b="1" dirty="0"/>
          </a:p>
        </p:txBody>
      </p:sp>
      <p:sp>
        <p:nvSpPr>
          <p:cNvPr id="66583" name="Text Box 540"/>
          <p:cNvSpPr txBox="1">
            <a:spLocks noChangeArrowheads="1"/>
          </p:cNvSpPr>
          <p:nvPr/>
        </p:nvSpPr>
        <p:spPr bwMode="auto">
          <a:xfrm>
            <a:off x="4603751" y="709613"/>
            <a:ext cx="1080056" cy="339725"/>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zh-CN" altLang="en-US" sz="1600" b="1" dirty="0"/>
              <a:t>同步滚</a:t>
            </a:r>
            <a:endParaRPr lang="de-DE" altLang="de-DE" sz="1600" b="1" dirty="0"/>
          </a:p>
        </p:txBody>
      </p:sp>
      <p:sp>
        <p:nvSpPr>
          <p:cNvPr id="66584" name="Text Box 540"/>
          <p:cNvSpPr txBox="1">
            <a:spLocks noChangeArrowheads="1"/>
          </p:cNvSpPr>
          <p:nvPr/>
        </p:nvSpPr>
        <p:spPr bwMode="auto">
          <a:xfrm>
            <a:off x="1624693" y="2533650"/>
            <a:ext cx="1031195" cy="339725"/>
          </a:xfrm>
          <a:prstGeom prst="rect">
            <a:avLst/>
          </a:prstGeom>
          <a:noFill/>
          <a:ln w="9525">
            <a:noFill/>
            <a:miter lim="800000"/>
            <a:headEnd/>
            <a:tailEnd/>
          </a:ln>
        </p:spPr>
        <p:txBody>
          <a:bodyPr wrap="square">
            <a:spAutoFit/>
          </a:bodyPr>
          <a:lstStyle/>
          <a:p>
            <a:pPr>
              <a:spcBef>
                <a:spcPct val="50000"/>
              </a:spcBef>
            </a:pPr>
            <a:r>
              <a:rPr lang="de-DE" altLang="de-DE" sz="1600" b="1" dirty="0"/>
              <a:t>½ </a:t>
            </a:r>
            <a:r>
              <a:rPr lang="zh-CN" altLang="en-US" sz="1600" b="1" dirty="0"/>
              <a:t>同步滚</a:t>
            </a:r>
            <a:endParaRPr lang="de-DE" altLang="de-DE" sz="1600" b="1" dirty="0"/>
          </a:p>
        </p:txBody>
      </p:sp>
      <p:grpSp>
        <p:nvGrpSpPr>
          <p:cNvPr id="66585" name="Group 748"/>
          <p:cNvGrpSpPr>
            <a:grpSpLocks/>
          </p:cNvGrpSpPr>
          <p:nvPr/>
        </p:nvGrpSpPr>
        <p:grpSpPr bwMode="auto">
          <a:xfrm rot="5598816" flipV="1">
            <a:off x="5222876" y="4094162"/>
            <a:ext cx="279400" cy="371475"/>
            <a:chOff x="2820" y="264"/>
            <a:chExt cx="420" cy="1452"/>
          </a:xfrm>
        </p:grpSpPr>
        <p:sp>
          <p:nvSpPr>
            <p:cNvPr id="66661" name="Line 74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6662" name="Group 750"/>
            <p:cNvGrpSpPr>
              <a:grpSpLocks/>
            </p:cNvGrpSpPr>
            <p:nvPr/>
          </p:nvGrpSpPr>
          <p:grpSpPr bwMode="auto">
            <a:xfrm>
              <a:off x="2940" y="264"/>
              <a:ext cx="300" cy="1452"/>
              <a:chOff x="2940" y="264"/>
              <a:chExt cx="300" cy="1452"/>
            </a:xfrm>
          </p:grpSpPr>
          <p:grpSp>
            <p:nvGrpSpPr>
              <p:cNvPr id="66663" name="Group 751"/>
              <p:cNvGrpSpPr>
                <a:grpSpLocks/>
              </p:cNvGrpSpPr>
              <p:nvPr/>
            </p:nvGrpSpPr>
            <p:grpSpPr bwMode="auto">
              <a:xfrm>
                <a:off x="2940" y="264"/>
                <a:ext cx="252" cy="1368"/>
                <a:chOff x="3024" y="732"/>
                <a:chExt cx="252" cy="1368"/>
              </a:xfrm>
            </p:grpSpPr>
            <p:grpSp>
              <p:nvGrpSpPr>
                <p:cNvPr id="66666" name="Group 752"/>
                <p:cNvGrpSpPr>
                  <a:grpSpLocks/>
                </p:cNvGrpSpPr>
                <p:nvPr/>
              </p:nvGrpSpPr>
              <p:grpSpPr bwMode="auto">
                <a:xfrm>
                  <a:off x="3024" y="732"/>
                  <a:ext cx="252" cy="1368"/>
                  <a:chOff x="3168" y="1008"/>
                  <a:chExt cx="484" cy="2448"/>
                </a:xfrm>
              </p:grpSpPr>
              <p:grpSp>
                <p:nvGrpSpPr>
                  <p:cNvPr id="66668" name="Group 753"/>
                  <p:cNvGrpSpPr>
                    <a:grpSpLocks/>
                  </p:cNvGrpSpPr>
                  <p:nvPr/>
                </p:nvGrpSpPr>
                <p:grpSpPr bwMode="auto">
                  <a:xfrm>
                    <a:off x="3168" y="1008"/>
                    <a:ext cx="484" cy="2448"/>
                    <a:chOff x="2256" y="864"/>
                    <a:chExt cx="532" cy="2448"/>
                  </a:xfrm>
                </p:grpSpPr>
                <p:sp>
                  <p:nvSpPr>
                    <p:cNvPr id="66671" name="Freeform 754"/>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6672" name="Freeform 755"/>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6669" name="Freeform 75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6670" name="Freeform 757"/>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6667" name="Line 75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6664" name="AutoShape 75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6665" name="Line 76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66586" name="AutoShape 657"/>
          <p:cNvSpPr>
            <a:spLocks noChangeArrowheads="1"/>
          </p:cNvSpPr>
          <p:nvPr/>
        </p:nvSpPr>
        <p:spPr bwMode="auto">
          <a:xfrm rot="10800000" flipH="1">
            <a:off x="2895600" y="4259263"/>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66587" name="Group 746"/>
          <p:cNvGrpSpPr>
            <a:grpSpLocks/>
          </p:cNvGrpSpPr>
          <p:nvPr/>
        </p:nvGrpSpPr>
        <p:grpSpPr bwMode="auto">
          <a:xfrm rot="-5400000">
            <a:off x="2405857" y="4112419"/>
            <a:ext cx="311150" cy="490537"/>
            <a:chOff x="2820" y="264"/>
            <a:chExt cx="420" cy="1452"/>
          </a:xfrm>
        </p:grpSpPr>
        <p:sp>
          <p:nvSpPr>
            <p:cNvPr id="66649" name="Line 747"/>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6650" name="Group 748"/>
            <p:cNvGrpSpPr>
              <a:grpSpLocks/>
            </p:cNvGrpSpPr>
            <p:nvPr/>
          </p:nvGrpSpPr>
          <p:grpSpPr bwMode="auto">
            <a:xfrm>
              <a:off x="2940" y="264"/>
              <a:ext cx="300" cy="1452"/>
              <a:chOff x="2940" y="264"/>
              <a:chExt cx="300" cy="1452"/>
            </a:xfrm>
          </p:grpSpPr>
          <p:grpSp>
            <p:nvGrpSpPr>
              <p:cNvPr id="66651" name="Group 749"/>
              <p:cNvGrpSpPr>
                <a:grpSpLocks/>
              </p:cNvGrpSpPr>
              <p:nvPr/>
            </p:nvGrpSpPr>
            <p:grpSpPr bwMode="auto">
              <a:xfrm>
                <a:off x="2940" y="264"/>
                <a:ext cx="252" cy="1368"/>
                <a:chOff x="3024" y="732"/>
                <a:chExt cx="252" cy="1368"/>
              </a:xfrm>
            </p:grpSpPr>
            <p:grpSp>
              <p:nvGrpSpPr>
                <p:cNvPr id="66654" name="Group 750"/>
                <p:cNvGrpSpPr>
                  <a:grpSpLocks/>
                </p:cNvGrpSpPr>
                <p:nvPr/>
              </p:nvGrpSpPr>
              <p:grpSpPr bwMode="auto">
                <a:xfrm>
                  <a:off x="3024" y="732"/>
                  <a:ext cx="252" cy="1368"/>
                  <a:chOff x="3168" y="1008"/>
                  <a:chExt cx="484" cy="2448"/>
                </a:xfrm>
              </p:grpSpPr>
              <p:grpSp>
                <p:nvGrpSpPr>
                  <p:cNvPr id="66656" name="Group 751"/>
                  <p:cNvGrpSpPr>
                    <a:grpSpLocks/>
                  </p:cNvGrpSpPr>
                  <p:nvPr/>
                </p:nvGrpSpPr>
                <p:grpSpPr bwMode="auto">
                  <a:xfrm>
                    <a:off x="3168" y="1008"/>
                    <a:ext cx="484" cy="2448"/>
                    <a:chOff x="2256" y="864"/>
                    <a:chExt cx="532" cy="2448"/>
                  </a:xfrm>
                </p:grpSpPr>
                <p:sp>
                  <p:nvSpPr>
                    <p:cNvPr id="66659" name="Freeform 752"/>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6660" name="Freeform 753"/>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6657" name="Freeform 754"/>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6658" name="Freeform 755"/>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6655" name="Line 756"/>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6652" name="AutoShape 757"/>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6653" name="Line 758"/>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66588" name="AutoShape 561"/>
          <p:cNvSpPr>
            <a:spLocks noChangeArrowheads="1"/>
          </p:cNvSpPr>
          <p:nvPr/>
        </p:nvSpPr>
        <p:spPr bwMode="auto">
          <a:xfrm>
            <a:off x="6480175" y="4179888"/>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66589" name="Group 658"/>
          <p:cNvGrpSpPr>
            <a:grpSpLocks/>
          </p:cNvGrpSpPr>
          <p:nvPr/>
        </p:nvGrpSpPr>
        <p:grpSpPr bwMode="auto">
          <a:xfrm rot="5400000" flipV="1">
            <a:off x="6017419" y="4023519"/>
            <a:ext cx="311150" cy="490538"/>
            <a:chOff x="2820" y="264"/>
            <a:chExt cx="420" cy="1452"/>
          </a:xfrm>
        </p:grpSpPr>
        <p:sp>
          <p:nvSpPr>
            <p:cNvPr id="66637" name="Line 65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6638" name="Group 660"/>
            <p:cNvGrpSpPr>
              <a:grpSpLocks/>
            </p:cNvGrpSpPr>
            <p:nvPr/>
          </p:nvGrpSpPr>
          <p:grpSpPr bwMode="auto">
            <a:xfrm>
              <a:off x="2940" y="264"/>
              <a:ext cx="300" cy="1452"/>
              <a:chOff x="2940" y="264"/>
              <a:chExt cx="300" cy="1452"/>
            </a:xfrm>
          </p:grpSpPr>
          <p:grpSp>
            <p:nvGrpSpPr>
              <p:cNvPr id="66639" name="Group 661"/>
              <p:cNvGrpSpPr>
                <a:grpSpLocks/>
              </p:cNvGrpSpPr>
              <p:nvPr/>
            </p:nvGrpSpPr>
            <p:grpSpPr bwMode="auto">
              <a:xfrm>
                <a:off x="2940" y="264"/>
                <a:ext cx="252" cy="1368"/>
                <a:chOff x="3024" y="732"/>
                <a:chExt cx="252" cy="1368"/>
              </a:xfrm>
            </p:grpSpPr>
            <p:grpSp>
              <p:nvGrpSpPr>
                <p:cNvPr id="66642" name="Group 662"/>
                <p:cNvGrpSpPr>
                  <a:grpSpLocks/>
                </p:cNvGrpSpPr>
                <p:nvPr/>
              </p:nvGrpSpPr>
              <p:grpSpPr bwMode="auto">
                <a:xfrm>
                  <a:off x="3024" y="732"/>
                  <a:ext cx="252" cy="1368"/>
                  <a:chOff x="3168" y="1008"/>
                  <a:chExt cx="484" cy="2448"/>
                </a:xfrm>
              </p:grpSpPr>
              <p:grpSp>
                <p:nvGrpSpPr>
                  <p:cNvPr id="66644" name="Group 663"/>
                  <p:cNvGrpSpPr>
                    <a:grpSpLocks/>
                  </p:cNvGrpSpPr>
                  <p:nvPr/>
                </p:nvGrpSpPr>
                <p:grpSpPr bwMode="auto">
                  <a:xfrm>
                    <a:off x="3168" y="1008"/>
                    <a:ext cx="484" cy="2448"/>
                    <a:chOff x="2256" y="864"/>
                    <a:chExt cx="532" cy="2448"/>
                  </a:xfrm>
                </p:grpSpPr>
                <p:sp>
                  <p:nvSpPr>
                    <p:cNvPr id="66647" name="Freeform 664"/>
                    <p:cNvSpPr>
                      <a:spLocks/>
                    </p:cNvSpPr>
                    <p:nvPr/>
                  </p:nvSpPr>
                  <p:spPr bwMode="auto">
                    <a:xfrm rot="5389413">
                      <a:off x="1298" y="1822"/>
                      <a:ext cx="2448" cy="532"/>
                    </a:xfrm>
                    <a:custGeom>
                      <a:avLst/>
                      <a:gdLst>
                        <a:gd name="T0" fmla="*/ 1540278332 w 1153"/>
                        <a:gd name="T1" fmla="*/ 2147483647 h 204"/>
                        <a:gd name="T2" fmla="*/ 1672401282 w 1153"/>
                        <a:gd name="T3" fmla="*/ 2147483647 h 204"/>
                        <a:gd name="T4" fmla="*/ 1783935393 w 1153"/>
                        <a:gd name="T5" fmla="*/ 2147483647 h 204"/>
                        <a:gd name="T6" fmla="*/ 1859984738 w 1153"/>
                        <a:gd name="T7" fmla="*/ 2147483647 h 204"/>
                        <a:gd name="T8" fmla="*/ 1881257335 w 1153"/>
                        <a:gd name="T9" fmla="*/ 2147483647 h 204"/>
                        <a:gd name="T10" fmla="*/ 1881257335 w 1153"/>
                        <a:gd name="T11" fmla="*/ 2147483647 h 204"/>
                        <a:gd name="T12" fmla="*/ 1881257335 w 1153"/>
                        <a:gd name="T13" fmla="*/ 2147483647 h 204"/>
                        <a:gd name="T14" fmla="*/ 1879878948 w 1153"/>
                        <a:gd name="T15" fmla="*/ 2147483647 h 204"/>
                        <a:gd name="T16" fmla="*/ 1871532533 w 1153"/>
                        <a:gd name="T17" fmla="*/ 2147483647 h 204"/>
                        <a:gd name="T18" fmla="*/ 1870009567 w 1153"/>
                        <a:gd name="T19" fmla="*/ 2147483647 h 204"/>
                        <a:gd name="T20" fmla="*/ 1863810087 w 1153"/>
                        <a:gd name="T21" fmla="*/ 2147483647 h 204"/>
                        <a:gd name="T22" fmla="*/ 1846805272 w 1153"/>
                        <a:gd name="T23" fmla="*/ 2147483647 h 204"/>
                        <a:gd name="T24" fmla="*/ 1832340906 w 1153"/>
                        <a:gd name="T25" fmla="*/ 2147483647 h 204"/>
                        <a:gd name="T26" fmla="*/ 1814609937 w 1153"/>
                        <a:gd name="T27" fmla="*/ 2147483647 h 204"/>
                        <a:gd name="T28" fmla="*/ 1657953222 w 1153"/>
                        <a:gd name="T29" fmla="*/ 2147483647 h 204"/>
                        <a:gd name="T30" fmla="*/ 1519249235 w 1153"/>
                        <a:gd name="T31" fmla="*/ 2147483647 h 204"/>
                        <a:gd name="T32" fmla="*/ 1324916250 w 1153"/>
                        <a:gd name="T33" fmla="*/ 2147483647 h 204"/>
                        <a:gd name="T34" fmla="*/ 1005242184 w 1153"/>
                        <a:gd name="T35" fmla="*/ 2147483647 h 204"/>
                        <a:gd name="T36" fmla="*/ 292063525 w 1153"/>
                        <a:gd name="T37" fmla="*/ 2147483647 h 204"/>
                        <a:gd name="T38" fmla="*/ 216910526 w 1153"/>
                        <a:gd name="T39" fmla="*/ 2147483647 h 204"/>
                        <a:gd name="T40" fmla="*/ 24584814 w 1153"/>
                        <a:gd name="T41" fmla="*/ 2147483647 h 204"/>
                        <a:gd name="T42" fmla="*/ 12931171 w 1153"/>
                        <a:gd name="T43" fmla="*/ 2147483647 h 204"/>
                        <a:gd name="T44" fmla="*/ 6090539 w 1153"/>
                        <a:gd name="T45" fmla="*/ 2147483647 h 204"/>
                        <a:gd name="T46" fmla="*/ 0 w 1153"/>
                        <a:gd name="T47" fmla="*/ 2147483647 h 204"/>
                        <a:gd name="T48" fmla="*/ 23232975 w 1153"/>
                        <a:gd name="T49" fmla="*/ 654576777 h 204"/>
                        <a:gd name="T50" fmla="*/ 29306407 w 1153"/>
                        <a:gd name="T51" fmla="*/ 156118670 h 204"/>
                        <a:gd name="T52" fmla="*/ 125345394 w 1153"/>
                        <a:gd name="T53" fmla="*/ 156118670 h 204"/>
                        <a:gd name="T54" fmla="*/ 164369716 w 1153"/>
                        <a:gd name="T55" fmla="*/ 654576777 h 204"/>
                        <a:gd name="T56" fmla="*/ 202051830 w 1153"/>
                        <a:gd name="T57" fmla="*/ 1551018790 h 204"/>
                        <a:gd name="T58" fmla="*/ 354471405 w 1153"/>
                        <a:gd name="T59" fmla="*/ 2147483647 h 204"/>
                        <a:gd name="T60" fmla="*/ 379012779 w 1153"/>
                        <a:gd name="T61" fmla="*/ 2147483647 h 204"/>
                        <a:gd name="T62" fmla="*/ 418045152 w 1153"/>
                        <a:gd name="T63" fmla="*/ 2147483647 h 204"/>
                        <a:gd name="T64" fmla="*/ 1072309729 w 1153"/>
                        <a:gd name="T65" fmla="*/ 2147483647 h 204"/>
                        <a:gd name="T66" fmla="*/ 1112858545 w 1153"/>
                        <a:gd name="T67" fmla="*/ 2147483647 h 204"/>
                        <a:gd name="T68" fmla="*/ 1333578998 w 1153"/>
                        <a:gd name="T69" fmla="*/ 2147483647 h 204"/>
                        <a:gd name="T70" fmla="*/ 1380337621 w 1153"/>
                        <a:gd name="T71" fmla="*/ 2147483647 h 204"/>
                        <a:gd name="T72" fmla="*/ 1424800382 w 1153"/>
                        <a:gd name="T73" fmla="*/ 2147483647 h 204"/>
                        <a:gd name="T74" fmla="*/ 1461690712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6648" name="Freeform 665"/>
                    <p:cNvSpPr>
                      <a:spLocks/>
                    </p:cNvSpPr>
                    <p:nvPr/>
                  </p:nvSpPr>
                  <p:spPr bwMode="auto">
                    <a:xfrm rot="5389413">
                      <a:off x="2332" y="2426"/>
                      <a:ext cx="539" cy="173"/>
                    </a:xfrm>
                    <a:custGeom>
                      <a:avLst/>
                      <a:gdLst>
                        <a:gd name="T0" fmla="*/ 0 w 247"/>
                        <a:gd name="T1" fmla="*/ 734308515 h 69"/>
                        <a:gd name="T2" fmla="*/ 41523869 w 247"/>
                        <a:gd name="T3" fmla="*/ 1914087360 h 69"/>
                        <a:gd name="T4" fmla="*/ 148313979 w 247"/>
                        <a:gd name="T5" fmla="*/ 2116629774 h 69"/>
                        <a:gd name="T6" fmla="*/ 406598106 w 247"/>
                        <a:gd name="T7" fmla="*/ 2147483647 h 69"/>
                        <a:gd name="T8" fmla="*/ 662292032 w 247"/>
                        <a:gd name="T9" fmla="*/ 2145698093 h 69"/>
                        <a:gd name="T10" fmla="*/ 678397610 w 247"/>
                        <a:gd name="T11" fmla="*/ 1229277403 h 69"/>
                        <a:gd name="T12" fmla="*/ 623161567 w 247"/>
                        <a:gd name="T13" fmla="*/ 965964820 h 69"/>
                        <a:gd name="T14" fmla="*/ 566577387 w 247"/>
                        <a:gd name="T15" fmla="*/ 690543004 h 69"/>
                        <a:gd name="T16" fmla="*/ 508988354 w 247"/>
                        <a:gd name="T17" fmla="*/ 458148727 h 69"/>
                        <a:gd name="T18" fmla="*/ 453427183 w 247"/>
                        <a:gd name="T19" fmla="*/ 231605678 h 69"/>
                        <a:gd name="T20" fmla="*/ 406598106 w 247"/>
                        <a:gd name="T21" fmla="*/ 80782781 h 69"/>
                        <a:gd name="T22" fmla="*/ 360063712 w 247"/>
                        <a:gd name="T23" fmla="*/ 0 h 69"/>
                        <a:gd name="T24" fmla="*/ 304595834 w 247"/>
                        <a:gd name="T25" fmla="*/ 80782781 h 69"/>
                        <a:gd name="T26" fmla="*/ 244034350 w 247"/>
                        <a:gd name="T27" fmla="*/ 202542333 h 69"/>
                        <a:gd name="T28" fmla="*/ 0 w 247"/>
                        <a:gd name="T29" fmla="*/ 73430851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6645" name="Freeform 666"/>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1293092080 h 33"/>
                      <a:gd name="T8" fmla="*/ 2147483647 w 293"/>
                      <a:gd name="T9" fmla="*/ 1293092080 h 33"/>
                      <a:gd name="T10" fmla="*/ 2147483647 w 293"/>
                      <a:gd name="T11" fmla="*/ 0 h 33"/>
                      <a:gd name="T12" fmla="*/ 2147483647 w 293"/>
                      <a:gd name="T13" fmla="*/ 0 h 33"/>
                      <a:gd name="T14" fmla="*/ 2147483647 w 293"/>
                      <a:gd name="T15" fmla="*/ 1293092080 h 33"/>
                      <a:gd name="T16" fmla="*/ 2147483647 w 293"/>
                      <a:gd name="T17" fmla="*/ 1999509138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6646" name="Freeform 667"/>
                  <p:cNvSpPr>
                    <a:spLocks/>
                  </p:cNvSpPr>
                  <p:nvPr/>
                </p:nvSpPr>
                <p:spPr bwMode="auto">
                  <a:xfrm rot="16173530" flipH="1">
                    <a:off x="3167" y="1271"/>
                    <a:ext cx="289" cy="47"/>
                  </a:xfrm>
                  <a:custGeom>
                    <a:avLst/>
                    <a:gdLst>
                      <a:gd name="T0" fmla="*/ 0 w 293"/>
                      <a:gd name="T1" fmla="*/ 13735 h 33"/>
                      <a:gd name="T2" fmla="*/ 0 w 293"/>
                      <a:gd name="T3" fmla="*/ 13361 h 33"/>
                      <a:gd name="T4" fmla="*/ 86 w 293"/>
                      <a:gd name="T5" fmla="*/ 3791 h 33"/>
                      <a:gd name="T6" fmla="*/ 103 w 293"/>
                      <a:gd name="T7" fmla="*/ 1869 h 33"/>
                      <a:gd name="T8" fmla="*/ 121 w 293"/>
                      <a:gd name="T9" fmla="*/ 1869 h 33"/>
                      <a:gd name="T10" fmla="*/ 141 w 293"/>
                      <a:gd name="T11" fmla="*/ 0 h 33"/>
                      <a:gd name="T12" fmla="*/ 153 w 293"/>
                      <a:gd name="T13" fmla="*/ 0 h 33"/>
                      <a:gd name="T14" fmla="*/ 169 w 293"/>
                      <a:gd name="T15" fmla="*/ 1869 h 33"/>
                      <a:gd name="T16" fmla="*/ 182 w 293"/>
                      <a:gd name="T17" fmla="*/ 2662 h 33"/>
                      <a:gd name="T18" fmla="*/ 199 w 293"/>
                      <a:gd name="T19" fmla="*/ 3791 h 33"/>
                      <a:gd name="T20" fmla="*/ 208 w 293"/>
                      <a:gd name="T21" fmla="*/ 5633 h 33"/>
                      <a:gd name="T22" fmla="*/ 216 w 293"/>
                      <a:gd name="T23" fmla="*/ 7689 h 33"/>
                      <a:gd name="T24" fmla="*/ 222 w 293"/>
                      <a:gd name="T25" fmla="*/ 9644 h 33"/>
                      <a:gd name="T26" fmla="*/ 225 w 293"/>
                      <a:gd name="T27" fmla="*/ 11427 h 33"/>
                      <a:gd name="T28" fmla="*/ 226 w 293"/>
                      <a:gd name="T29" fmla="*/ 13735 h 33"/>
                      <a:gd name="T30" fmla="*/ 225 w 293"/>
                      <a:gd name="T31" fmla="*/ 15597 h 33"/>
                      <a:gd name="T32" fmla="*/ 222 w 293"/>
                      <a:gd name="T33" fmla="*/ 18068 h 33"/>
                      <a:gd name="T34" fmla="*/ 216 w 293"/>
                      <a:gd name="T35" fmla="*/ 19562 h 33"/>
                      <a:gd name="T36" fmla="*/ 208 w 293"/>
                      <a:gd name="T37" fmla="*/ 22214 h 33"/>
                      <a:gd name="T38" fmla="*/ 199 w 293"/>
                      <a:gd name="T39" fmla="*/ 23652 h 33"/>
                      <a:gd name="T40" fmla="*/ 182 w 293"/>
                      <a:gd name="T41" fmla="*/ 25013 h 33"/>
                      <a:gd name="T42" fmla="*/ 169 w 293"/>
                      <a:gd name="T43" fmla="*/ 26952 h 33"/>
                      <a:gd name="T44" fmla="*/ 153 w 293"/>
                      <a:gd name="T45" fmla="*/ 27102 h 33"/>
                      <a:gd name="T46" fmla="*/ 142 w 293"/>
                      <a:gd name="T47" fmla="*/ 27102 h 33"/>
                      <a:gd name="T48" fmla="*/ 121 w 293"/>
                      <a:gd name="T49" fmla="*/ 27102 h 33"/>
                      <a:gd name="T50" fmla="*/ 103 w 293"/>
                      <a:gd name="T51" fmla="*/ 26952 h 33"/>
                      <a:gd name="T52" fmla="*/ 86 w 293"/>
                      <a:gd name="T53" fmla="*/ 23652 h 33"/>
                      <a:gd name="T54" fmla="*/ 0 w 293"/>
                      <a:gd name="T55" fmla="*/ 13735 h 33"/>
                      <a:gd name="T56" fmla="*/ 0 w 293"/>
                      <a:gd name="T57" fmla="*/ 1373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6643" name="Line 66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6640" name="AutoShape 66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6641" name="Line 67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cxnSp>
        <p:nvCxnSpPr>
          <p:cNvPr id="66590" name="Gerader Verbinder 28"/>
          <p:cNvCxnSpPr>
            <a:cxnSpLocks noChangeShapeType="1"/>
          </p:cNvCxnSpPr>
          <p:nvPr/>
        </p:nvCxnSpPr>
        <p:spPr bwMode="auto">
          <a:xfrm flipH="1">
            <a:off x="4140200" y="4046538"/>
            <a:ext cx="115888" cy="127000"/>
          </a:xfrm>
          <a:prstGeom prst="line">
            <a:avLst/>
          </a:prstGeom>
          <a:noFill/>
          <a:ln w="25400" algn="ctr">
            <a:solidFill>
              <a:srgbClr val="FFFF00"/>
            </a:solidFill>
            <a:round/>
            <a:headEnd/>
            <a:tailEnd/>
          </a:ln>
        </p:spPr>
      </p:cxnSp>
      <p:cxnSp>
        <p:nvCxnSpPr>
          <p:cNvPr id="66591" name="Gerader Verbinder 296"/>
          <p:cNvCxnSpPr>
            <a:cxnSpLocks/>
          </p:cNvCxnSpPr>
          <p:nvPr/>
        </p:nvCxnSpPr>
        <p:spPr bwMode="auto">
          <a:xfrm rot="16200000" flipH="1">
            <a:off x="4780756" y="4123532"/>
            <a:ext cx="115887" cy="127000"/>
          </a:xfrm>
          <a:prstGeom prst="line">
            <a:avLst/>
          </a:prstGeom>
          <a:noFill/>
          <a:ln w="25400" algn="ctr">
            <a:solidFill>
              <a:srgbClr val="FF0000"/>
            </a:solidFill>
            <a:round/>
            <a:headEnd/>
            <a:tailEnd/>
          </a:ln>
        </p:spPr>
      </p:cxnSp>
      <p:cxnSp>
        <p:nvCxnSpPr>
          <p:cNvPr id="66592" name="Gerader Verbinder 31"/>
          <p:cNvCxnSpPr>
            <a:cxnSpLocks noChangeShapeType="1"/>
          </p:cNvCxnSpPr>
          <p:nvPr/>
        </p:nvCxnSpPr>
        <p:spPr bwMode="auto">
          <a:xfrm>
            <a:off x="4478338" y="4279900"/>
            <a:ext cx="0" cy="176213"/>
          </a:xfrm>
          <a:prstGeom prst="line">
            <a:avLst/>
          </a:prstGeom>
          <a:noFill/>
          <a:ln w="25400" algn="ctr">
            <a:solidFill>
              <a:srgbClr val="FF0000"/>
            </a:solidFill>
            <a:round/>
            <a:headEnd/>
            <a:tailEnd/>
          </a:ln>
        </p:spPr>
      </p:cxnSp>
      <p:cxnSp>
        <p:nvCxnSpPr>
          <p:cNvPr id="66593" name="Gerader Verbinder 298"/>
          <p:cNvCxnSpPr>
            <a:cxnSpLocks noChangeShapeType="1"/>
          </p:cNvCxnSpPr>
          <p:nvPr/>
        </p:nvCxnSpPr>
        <p:spPr bwMode="auto">
          <a:xfrm>
            <a:off x="4549775" y="4148138"/>
            <a:ext cx="0" cy="176212"/>
          </a:xfrm>
          <a:prstGeom prst="line">
            <a:avLst/>
          </a:prstGeom>
          <a:noFill/>
          <a:ln w="25400" algn="ctr">
            <a:solidFill>
              <a:srgbClr val="FFFF00"/>
            </a:solidFill>
            <a:round/>
            <a:headEnd/>
            <a:tailEnd/>
          </a:ln>
        </p:spPr>
      </p:cxnSp>
      <p:grpSp>
        <p:nvGrpSpPr>
          <p:cNvPr id="66594" name="Group 265"/>
          <p:cNvGrpSpPr>
            <a:grpSpLocks/>
          </p:cNvGrpSpPr>
          <p:nvPr/>
        </p:nvGrpSpPr>
        <p:grpSpPr bwMode="auto">
          <a:xfrm rot="7722958" flipH="1" flipV="1">
            <a:off x="5761831" y="2818607"/>
            <a:ext cx="714375" cy="268288"/>
            <a:chOff x="4875" y="7237"/>
            <a:chExt cx="4230" cy="1883"/>
          </a:xfrm>
        </p:grpSpPr>
        <p:sp>
          <p:nvSpPr>
            <p:cNvPr id="66635" name="Arc 26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6636" name="AutoShape 26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cxnSp>
        <p:nvCxnSpPr>
          <p:cNvPr id="66595" name="Gerader Verbinder 33"/>
          <p:cNvCxnSpPr>
            <a:cxnSpLocks/>
          </p:cNvCxnSpPr>
          <p:nvPr/>
        </p:nvCxnSpPr>
        <p:spPr bwMode="auto">
          <a:xfrm flipH="1">
            <a:off x="5970588" y="2439988"/>
            <a:ext cx="115887" cy="115887"/>
          </a:xfrm>
          <a:prstGeom prst="line">
            <a:avLst/>
          </a:prstGeom>
          <a:noFill/>
          <a:ln w="12700" algn="ctr">
            <a:solidFill>
              <a:schemeClr val="tx1"/>
            </a:solidFill>
            <a:round/>
            <a:headEnd/>
            <a:tailEnd/>
          </a:ln>
        </p:spPr>
      </p:cxnSp>
      <p:cxnSp>
        <p:nvCxnSpPr>
          <p:cNvPr id="66596" name="Gerader Verbinder 304"/>
          <p:cNvCxnSpPr>
            <a:cxnSpLocks/>
          </p:cNvCxnSpPr>
          <p:nvPr/>
        </p:nvCxnSpPr>
        <p:spPr bwMode="auto">
          <a:xfrm>
            <a:off x="5989638" y="2936875"/>
            <a:ext cx="114300" cy="98425"/>
          </a:xfrm>
          <a:prstGeom prst="line">
            <a:avLst/>
          </a:prstGeom>
          <a:noFill/>
          <a:ln w="12700" algn="ctr">
            <a:solidFill>
              <a:schemeClr val="tx1"/>
            </a:solidFill>
            <a:round/>
            <a:headEnd/>
            <a:tailEnd/>
          </a:ln>
        </p:spPr>
      </p:cxnSp>
      <p:cxnSp>
        <p:nvCxnSpPr>
          <p:cNvPr id="66597" name="Gerader Verbinder 308"/>
          <p:cNvCxnSpPr>
            <a:cxnSpLocks/>
          </p:cNvCxnSpPr>
          <p:nvPr/>
        </p:nvCxnSpPr>
        <p:spPr bwMode="auto">
          <a:xfrm flipH="1">
            <a:off x="3003550" y="2962275"/>
            <a:ext cx="117475" cy="115888"/>
          </a:xfrm>
          <a:prstGeom prst="line">
            <a:avLst/>
          </a:prstGeom>
          <a:noFill/>
          <a:ln w="12700" algn="ctr">
            <a:solidFill>
              <a:schemeClr val="tx1"/>
            </a:solidFill>
            <a:round/>
            <a:headEnd/>
            <a:tailEnd/>
          </a:ln>
        </p:spPr>
      </p:cxnSp>
      <p:cxnSp>
        <p:nvCxnSpPr>
          <p:cNvPr id="66598" name="Gerader Verbinder 309"/>
          <p:cNvCxnSpPr>
            <a:cxnSpLocks/>
          </p:cNvCxnSpPr>
          <p:nvPr/>
        </p:nvCxnSpPr>
        <p:spPr bwMode="auto">
          <a:xfrm flipH="1">
            <a:off x="4800600" y="1268413"/>
            <a:ext cx="111125" cy="117475"/>
          </a:xfrm>
          <a:prstGeom prst="line">
            <a:avLst/>
          </a:prstGeom>
          <a:noFill/>
          <a:ln w="12700" algn="ctr">
            <a:solidFill>
              <a:schemeClr val="tx1"/>
            </a:solidFill>
            <a:round/>
            <a:headEnd/>
            <a:tailEnd/>
          </a:ln>
        </p:spPr>
      </p:cxnSp>
      <p:cxnSp>
        <p:nvCxnSpPr>
          <p:cNvPr id="66599" name="Gerader Verbinder 311"/>
          <p:cNvCxnSpPr>
            <a:cxnSpLocks/>
          </p:cNvCxnSpPr>
          <p:nvPr/>
        </p:nvCxnSpPr>
        <p:spPr bwMode="auto">
          <a:xfrm rot="5400000" flipH="1">
            <a:off x="4208463" y="1236663"/>
            <a:ext cx="115887" cy="115887"/>
          </a:xfrm>
          <a:prstGeom prst="line">
            <a:avLst/>
          </a:prstGeom>
          <a:noFill/>
          <a:ln w="12700" algn="ctr">
            <a:solidFill>
              <a:schemeClr val="tx1"/>
            </a:solidFill>
            <a:round/>
            <a:headEnd/>
            <a:tailEnd/>
          </a:ln>
        </p:spPr>
      </p:cxnSp>
      <p:cxnSp>
        <p:nvCxnSpPr>
          <p:cNvPr id="66600" name="Gerader Verbinder 312"/>
          <p:cNvCxnSpPr>
            <a:cxnSpLocks/>
          </p:cNvCxnSpPr>
          <p:nvPr/>
        </p:nvCxnSpPr>
        <p:spPr bwMode="auto">
          <a:xfrm rot="5400000" flipH="1">
            <a:off x="2998788" y="2422525"/>
            <a:ext cx="115888" cy="115887"/>
          </a:xfrm>
          <a:prstGeom prst="line">
            <a:avLst/>
          </a:prstGeom>
          <a:noFill/>
          <a:ln w="12700" algn="ctr">
            <a:solidFill>
              <a:schemeClr val="tx1"/>
            </a:solidFill>
            <a:round/>
            <a:headEnd/>
            <a:tailEnd/>
          </a:ln>
        </p:spPr>
      </p:cxnSp>
      <p:grpSp>
        <p:nvGrpSpPr>
          <p:cNvPr id="66601" name="Group 265"/>
          <p:cNvGrpSpPr>
            <a:grpSpLocks/>
          </p:cNvGrpSpPr>
          <p:nvPr/>
        </p:nvGrpSpPr>
        <p:grpSpPr bwMode="auto">
          <a:xfrm rot="2476261" flipH="1" flipV="1">
            <a:off x="4375150" y="1035050"/>
            <a:ext cx="714375" cy="268288"/>
            <a:chOff x="4875" y="7237"/>
            <a:chExt cx="4230" cy="1883"/>
          </a:xfrm>
        </p:grpSpPr>
        <p:sp>
          <p:nvSpPr>
            <p:cNvPr id="66633" name="Arc 26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6634" name="AutoShape 26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grpSp>
        <p:nvGrpSpPr>
          <p:cNvPr id="66602" name="Group 265"/>
          <p:cNvGrpSpPr>
            <a:grpSpLocks/>
          </p:cNvGrpSpPr>
          <p:nvPr/>
        </p:nvGrpSpPr>
        <p:grpSpPr bwMode="auto">
          <a:xfrm rot="-2614384" flipH="1" flipV="1">
            <a:off x="2608263" y="2435225"/>
            <a:ext cx="714375" cy="268288"/>
            <a:chOff x="4875" y="7237"/>
            <a:chExt cx="4230" cy="1883"/>
          </a:xfrm>
        </p:grpSpPr>
        <p:sp>
          <p:nvSpPr>
            <p:cNvPr id="66631" name="Arc 26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6632" name="AutoShape 26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grpSp>
        <p:nvGrpSpPr>
          <p:cNvPr id="66603" name="Group 265"/>
          <p:cNvGrpSpPr>
            <a:grpSpLocks/>
          </p:cNvGrpSpPr>
          <p:nvPr/>
        </p:nvGrpSpPr>
        <p:grpSpPr bwMode="auto">
          <a:xfrm rot="-10512434" flipH="1" flipV="1">
            <a:off x="4189413" y="4281488"/>
            <a:ext cx="712787" cy="268287"/>
            <a:chOff x="4875" y="7237"/>
            <a:chExt cx="4230" cy="1883"/>
          </a:xfrm>
        </p:grpSpPr>
        <p:sp>
          <p:nvSpPr>
            <p:cNvPr id="66629" name="Arc 26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6630" name="AutoShape 26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grpSp>
        <p:nvGrpSpPr>
          <p:cNvPr id="66604" name="Group 265"/>
          <p:cNvGrpSpPr>
            <a:grpSpLocks/>
          </p:cNvGrpSpPr>
          <p:nvPr/>
        </p:nvGrpSpPr>
        <p:grpSpPr bwMode="auto">
          <a:xfrm rot="10501530" flipH="1">
            <a:off x="3803650" y="3949700"/>
            <a:ext cx="714375" cy="268288"/>
            <a:chOff x="4875" y="7237"/>
            <a:chExt cx="4230" cy="1883"/>
          </a:xfrm>
        </p:grpSpPr>
        <p:sp>
          <p:nvSpPr>
            <p:cNvPr id="66627" name="Arc 266"/>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6628" name="AutoShape 267"/>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eaLnBrk="0" hangingPunct="0"/>
              <a:endParaRPr lang="de-DE" altLang="de-DE"/>
            </a:p>
          </p:txBody>
        </p:sp>
      </p:grpSp>
      <p:sp>
        <p:nvSpPr>
          <p:cNvPr id="109" name="Text Box 117"/>
          <p:cNvSpPr txBox="1">
            <a:spLocks noChangeArrowheads="1"/>
          </p:cNvSpPr>
          <p:nvPr/>
        </p:nvSpPr>
        <p:spPr bwMode="auto">
          <a:xfrm>
            <a:off x="276225" y="1270000"/>
            <a:ext cx="3351213" cy="800219"/>
          </a:xfrm>
          <a:prstGeom prst="rect">
            <a:avLst/>
          </a:prstGeom>
          <a:noFill/>
          <a:ln w="9525">
            <a:noFill/>
            <a:miter lim="800000"/>
            <a:headEnd/>
            <a:tailEnd/>
          </a:ln>
        </p:spPr>
        <p:txBody>
          <a:bodyPr>
            <a:spAutoFit/>
          </a:bodyPr>
          <a:lstStyle/>
          <a:p>
            <a:pPr eaLnBrk="0" hangingPunct="0">
              <a:spcBef>
                <a:spcPct val="50000"/>
              </a:spcBef>
            </a:pPr>
            <a:r>
              <a:rPr lang="zh-CN" altLang="en-US" sz="1600" b="1" dirty="0">
                <a:solidFill>
                  <a:srgbClr val="0000FF"/>
                </a:solidFill>
              </a:rPr>
              <a:t>滚转必须与</a:t>
            </a:r>
            <a:r>
              <a:rPr lang="en-US" altLang="zh-CN" sz="1600" b="1" dirty="0">
                <a:solidFill>
                  <a:srgbClr val="0000FF"/>
                </a:solidFill>
              </a:rPr>
              <a:t>1/4</a:t>
            </a:r>
            <a:r>
              <a:rPr lang="zh-CN" altLang="en-US" sz="1600" b="1" dirty="0">
                <a:solidFill>
                  <a:srgbClr val="0000FF"/>
                </a:solidFill>
              </a:rPr>
              <a:t>圆弧的轨迹同步</a:t>
            </a:r>
            <a:endParaRPr lang="en-US" altLang="zh-CN" sz="1600" b="1" dirty="0">
              <a:solidFill>
                <a:srgbClr val="0000FF"/>
              </a:solidFill>
            </a:endParaRPr>
          </a:p>
          <a:p>
            <a:pPr eaLnBrk="0" hangingPunct="0">
              <a:spcBef>
                <a:spcPct val="50000"/>
              </a:spcBef>
            </a:pPr>
            <a:r>
              <a:rPr lang="de-DE" altLang="de-DE" sz="1200" b="1" dirty="0">
                <a:solidFill>
                  <a:srgbClr val="0000FF"/>
                </a:solidFill>
              </a:rPr>
              <a:t>Part rolls integrated on circular flightpath of the part loops.</a:t>
            </a:r>
          </a:p>
        </p:txBody>
      </p:sp>
      <p:sp>
        <p:nvSpPr>
          <p:cNvPr id="111" name="Oval 136"/>
          <p:cNvSpPr>
            <a:spLocks noChangeArrowheads="1"/>
          </p:cNvSpPr>
          <p:nvPr/>
        </p:nvSpPr>
        <p:spPr bwMode="auto">
          <a:xfrm>
            <a:off x="4162425" y="1185863"/>
            <a:ext cx="736600" cy="723900"/>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112" name="Oval 138"/>
          <p:cNvSpPr>
            <a:spLocks noChangeArrowheads="1"/>
          </p:cNvSpPr>
          <p:nvPr/>
        </p:nvSpPr>
        <p:spPr bwMode="auto">
          <a:xfrm>
            <a:off x="4070350" y="3619500"/>
            <a:ext cx="736600" cy="723900"/>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114" name="Oval 138"/>
          <p:cNvSpPr>
            <a:spLocks noChangeArrowheads="1"/>
          </p:cNvSpPr>
          <p:nvPr/>
        </p:nvSpPr>
        <p:spPr bwMode="auto">
          <a:xfrm>
            <a:off x="5375275" y="2408238"/>
            <a:ext cx="736600" cy="723900"/>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115" name="Oval 138"/>
          <p:cNvSpPr>
            <a:spLocks noChangeArrowheads="1"/>
          </p:cNvSpPr>
          <p:nvPr/>
        </p:nvSpPr>
        <p:spPr bwMode="auto">
          <a:xfrm>
            <a:off x="2979738" y="2347913"/>
            <a:ext cx="736600" cy="723900"/>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116" name="Oval 138"/>
          <p:cNvSpPr>
            <a:spLocks noChangeArrowheads="1"/>
          </p:cNvSpPr>
          <p:nvPr/>
        </p:nvSpPr>
        <p:spPr bwMode="auto">
          <a:xfrm>
            <a:off x="4175125" y="3544888"/>
            <a:ext cx="736600" cy="723900"/>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66613" name="Oval 74"/>
          <p:cNvSpPr>
            <a:spLocks noChangeArrowheads="1"/>
          </p:cNvSpPr>
          <p:nvPr/>
        </p:nvSpPr>
        <p:spPr bwMode="auto">
          <a:xfrm>
            <a:off x="4184650" y="11985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6614" name="Oval 74"/>
          <p:cNvSpPr>
            <a:spLocks noChangeArrowheads="1"/>
          </p:cNvSpPr>
          <p:nvPr/>
        </p:nvSpPr>
        <p:spPr bwMode="auto">
          <a:xfrm>
            <a:off x="2986088" y="238442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6615" name="Oval 74"/>
          <p:cNvSpPr>
            <a:spLocks noChangeArrowheads="1"/>
          </p:cNvSpPr>
          <p:nvPr/>
        </p:nvSpPr>
        <p:spPr bwMode="auto">
          <a:xfrm>
            <a:off x="4781550" y="12525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6616" name="Oval 74"/>
          <p:cNvSpPr>
            <a:spLocks noChangeArrowheads="1"/>
          </p:cNvSpPr>
          <p:nvPr/>
        </p:nvSpPr>
        <p:spPr bwMode="auto">
          <a:xfrm>
            <a:off x="5926138" y="2406650"/>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6617" name="Oval 74"/>
          <p:cNvSpPr>
            <a:spLocks noChangeArrowheads="1"/>
          </p:cNvSpPr>
          <p:nvPr/>
        </p:nvSpPr>
        <p:spPr bwMode="auto">
          <a:xfrm>
            <a:off x="5957888" y="28733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6618" name="Oval 74"/>
          <p:cNvSpPr>
            <a:spLocks noChangeArrowheads="1"/>
          </p:cNvSpPr>
          <p:nvPr/>
        </p:nvSpPr>
        <p:spPr bwMode="auto">
          <a:xfrm>
            <a:off x="4770438" y="40941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6619" name="Oval 74"/>
          <p:cNvSpPr>
            <a:spLocks noChangeArrowheads="1"/>
          </p:cNvSpPr>
          <p:nvPr/>
        </p:nvSpPr>
        <p:spPr bwMode="auto">
          <a:xfrm>
            <a:off x="4379913" y="42576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6620" name="Oval 74"/>
          <p:cNvSpPr>
            <a:spLocks noChangeArrowheads="1"/>
          </p:cNvSpPr>
          <p:nvPr/>
        </p:nvSpPr>
        <p:spPr bwMode="auto">
          <a:xfrm>
            <a:off x="2986088" y="29289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6621" name="Oval 74"/>
          <p:cNvSpPr>
            <a:spLocks noChangeArrowheads="1"/>
          </p:cNvSpPr>
          <p:nvPr/>
        </p:nvSpPr>
        <p:spPr bwMode="auto">
          <a:xfrm>
            <a:off x="4576763" y="4224338"/>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6622" name="Oval 74"/>
          <p:cNvSpPr>
            <a:spLocks noChangeArrowheads="1"/>
          </p:cNvSpPr>
          <p:nvPr/>
        </p:nvSpPr>
        <p:spPr bwMode="auto">
          <a:xfrm>
            <a:off x="4140200" y="40497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6623" name="Text Box 92"/>
          <p:cNvSpPr txBox="1">
            <a:spLocks noChangeArrowheads="1"/>
          </p:cNvSpPr>
          <p:nvPr/>
        </p:nvSpPr>
        <p:spPr bwMode="auto">
          <a:xfrm>
            <a:off x="5770563" y="3595688"/>
            <a:ext cx="611187" cy="396875"/>
          </a:xfrm>
          <a:prstGeom prst="rect">
            <a:avLst/>
          </a:prstGeom>
          <a:noFill/>
          <a:ln w="9525">
            <a:noFill/>
            <a:miter lim="800000"/>
            <a:headEnd/>
            <a:tailEnd/>
          </a:ln>
        </p:spPr>
        <p:txBody>
          <a:bodyPr>
            <a:spAutoFit/>
          </a:bodyPr>
          <a:lstStyle/>
          <a:p>
            <a:pPr algn="ctr" eaLnBrk="0" hangingPunct="0">
              <a:spcBef>
                <a:spcPct val="50000"/>
              </a:spcBef>
            </a:pPr>
            <a:r>
              <a:rPr lang="de-DE" altLang="de-DE" sz="2000" b="1"/>
              <a:t>45°</a:t>
            </a:r>
          </a:p>
        </p:txBody>
      </p:sp>
      <p:grpSp>
        <p:nvGrpSpPr>
          <p:cNvPr id="66624" name="Gruppieren 1"/>
          <p:cNvGrpSpPr>
            <a:grpSpLocks/>
          </p:cNvGrpSpPr>
          <p:nvPr/>
        </p:nvGrpSpPr>
        <p:grpSpPr bwMode="auto">
          <a:xfrm flipH="1">
            <a:off x="5476875" y="3181350"/>
            <a:ext cx="863600" cy="831850"/>
            <a:chOff x="3460750" y="2930525"/>
            <a:chExt cx="863600" cy="831850"/>
          </a:xfrm>
        </p:grpSpPr>
        <p:sp>
          <p:nvSpPr>
            <p:cNvPr id="66625" name="Line 90"/>
            <p:cNvSpPr>
              <a:spLocks noChangeShapeType="1"/>
            </p:cNvSpPr>
            <p:nvPr/>
          </p:nvSpPr>
          <p:spPr bwMode="auto">
            <a:xfrm>
              <a:off x="3460750" y="3762375"/>
              <a:ext cx="838199" cy="0"/>
            </a:xfrm>
            <a:prstGeom prst="line">
              <a:avLst/>
            </a:prstGeom>
            <a:noFill/>
            <a:ln w="38100">
              <a:solidFill>
                <a:srgbClr val="FF0000"/>
              </a:solidFill>
              <a:prstDash val="sysDot"/>
              <a:round/>
              <a:headEnd/>
              <a:tailEnd/>
            </a:ln>
          </p:spPr>
          <p:txBody>
            <a:bodyPr wrap="none" anchor="ctr"/>
            <a:lstStyle/>
            <a:p>
              <a:endParaRPr lang="de-DE"/>
            </a:p>
          </p:txBody>
        </p:sp>
        <p:sp>
          <p:nvSpPr>
            <p:cNvPr id="66626" name="Line 91"/>
            <p:cNvSpPr>
              <a:spLocks noChangeShapeType="1"/>
            </p:cNvSpPr>
            <p:nvPr/>
          </p:nvSpPr>
          <p:spPr bwMode="auto">
            <a:xfrm>
              <a:off x="3506789" y="2930525"/>
              <a:ext cx="817561" cy="831850"/>
            </a:xfrm>
            <a:prstGeom prst="line">
              <a:avLst/>
            </a:prstGeom>
            <a:noFill/>
            <a:ln w="38100">
              <a:solidFill>
                <a:srgbClr val="FF0000"/>
              </a:solidFill>
              <a:prstDash val="sysDot"/>
              <a:round/>
              <a:headEnd/>
              <a:tailEnd/>
            </a:ln>
          </p:spPr>
          <p:txBody>
            <a:bodyPr wrap="none" anchor="ctr"/>
            <a:lstStyle/>
            <a:p>
              <a:endParaRPr lang="de-DE"/>
            </a:p>
          </p:txBody>
        </p:sp>
      </p:grpSp>
      <p:sp>
        <p:nvSpPr>
          <p:cNvPr id="2" name="Rectangle 140">
            <a:extLst>
              <a:ext uri="{FF2B5EF4-FFF2-40B4-BE49-F238E27FC236}">
                <a16:creationId xmlns:a16="http://schemas.microsoft.com/office/drawing/2014/main" id="{9C3556B8-720A-0EA6-C591-F18A8F07B9DE}"/>
              </a:ext>
            </a:extLst>
          </p:cNvPr>
          <p:cNvSpPr>
            <a:spLocks noChangeArrowheads="1"/>
          </p:cNvSpPr>
          <p:nvPr/>
        </p:nvSpPr>
        <p:spPr bwMode="auto">
          <a:xfrm>
            <a:off x="2139043" y="6095"/>
            <a:ext cx="5715907" cy="738664"/>
          </a:xfrm>
          <a:prstGeom prst="rect">
            <a:avLst/>
          </a:prstGeom>
          <a:noFill/>
          <a:ln w="9525">
            <a:noFill/>
            <a:miter lim="800000"/>
            <a:headEnd/>
            <a:tailEnd/>
          </a:ln>
        </p:spPr>
        <p:txBody>
          <a:bodyPr wrap="square" anchor="ctr">
            <a:spAutoFit/>
          </a:bodyPr>
          <a:lstStyle/>
          <a:p>
            <a:pPr eaLnBrk="0" hangingPunct="0">
              <a:tabLst>
                <a:tab pos="449263" algn="l"/>
              </a:tabLst>
            </a:pPr>
            <a:r>
              <a:rPr lang="en-US" altLang="de-DE" b="1" dirty="0"/>
              <a:t>F-25.01 </a:t>
            </a:r>
            <a:r>
              <a:rPr lang="zh-CN" altLang="en-US" b="1" dirty="0"/>
              <a:t>侧飞斜方筋斗转角同步滚</a:t>
            </a:r>
            <a:endParaRPr lang="en-US" altLang="zh-CN" b="1" dirty="0"/>
          </a:p>
          <a:p>
            <a:pPr eaLnBrk="0" hangingPunct="0">
              <a:tabLst>
                <a:tab pos="449263" algn="l"/>
              </a:tabLst>
            </a:pPr>
            <a:r>
              <a:rPr lang="en-US" altLang="de-DE" sz="1200" b="1" dirty="0"/>
              <a:t>                    Square loop on Corner with quarter roll integrated, half roll integrated, half roll integrated, half roll integrated, quarter roll integrated  </a:t>
            </a:r>
          </a:p>
        </p:txBody>
      </p:sp>
      <p:sp>
        <p:nvSpPr>
          <p:cNvPr id="3" name="Text Box 88">
            <a:extLst>
              <a:ext uri="{FF2B5EF4-FFF2-40B4-BE49-F238E27FC236}">
                <a16:creationId xmlns:a16="http://schemas.microsoft.com/office/drawing/2014/main" id="{B764AAC5-C1DF-65AF-C832-1223B0C8D444}"/>
              </a:ext>
            </a:extLst>
          </p:cNvPr>
          <p:cNvSpPr txBox="1">
            <a:spLocks noChangeArrowheads="1"/>
          </p:cNvSpPr>
          <p:nvPr/>
        </p:nvSpPr>
        <p:spPr bwMode="auto">
          <a:xfrm>
            <a:off x="485696" y="3422200"/>
            <a:ext cx="2032000" cy="661720"/>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1" dirty="0">
                <a:solidFill>
                  <a:srgbClr val="0000FF"/>
                </a:solidFill>
              </a:rPr>
              <a:t>所有圆角半径相等</a:t>
            </a:r>
            <a:endParaRPr lang="en-US" altLang="zh-CN" sz="1600" b="1" dirty="0">
              <a:solidFill>
                <a:srgbClr val="0000FF"/>
              </a:solidFill>
            </a:endParaRPr>
          </a:p>
          <a:p>
            <a:pPr algn="ctr">
              <a:spcBef>
                <a:spcPct val="50000"/>
              </a:spcBef>
            </a:pPr>
            <a:r>
              <a:rPr lang="de-DE" altLang="de-DE" sz="1400" b="1" dirty="0">
                <a:solidFill>
                  <a:srgbClr val="0000FF"/>
                </a:solidFill>
              </a:rPr>
              <a:t>All radii are equal.</a:t>
            </a:r>
            <a:endParaRPr lang="de-DE" altLang="de-DE" b="1" dirty="0">
              <a:solidFill>
                <a:srgbClr val="0000FF"/>
              </a:solidFill>
            </a:endParaRPr>
          </a:p>
        </p:txBody>
      </p:sp>
      <p:sp>
        <p:nvSpPr>
          <p:cNvPr id="4" name="Text Box 51">
            <a:extLst>
              <a:ext uri="{FF2B5EF4-FFF2-40B4-BE49-F238E27FC236}">
                <a16:creationId xmlns:a16="http://schemas.microsoft.com/office/drawing/2014/main" id="{11DEDFD3-044D-4339-9BF0-4B848050B91B}"/>
              </a:ext>
            </a:extLst>
          </p:cNvPr>
          <p:cNvSpPr txBox="1">
            <a:spLocks noChangeArrowheads="1"/>
          </p:cNvSpPr>
          <p:nvPr/>
        </p:nvSpPr>
        <p:spPr bwMode="auto">
          <a:xfrm>
            <a:off x="5476280" y="1043947"/>
            <a:ext cx="375507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zh-CN" sz="1600" b="1" dirty="0">
                <a:solidFill>
                  <a:srgbClr val="0000FF"/>
                </a:solidFill>
              </a:rPr>
              <a:t>45°</a:t>
            </a:r>
            <a:r>
              <a:rPr lang="zh-CN" altLang="en-US" sz="1600" b="1" dirty="0">
                <a:solidFill>
                  <a:srgbClr val="0000FF"/>
                </a:solidFill>
              </a:rPr>
              <a:t>侧飞直线，机翼必须保持与地面垂直</a:t>
            </a:r>
            <a:endParaRPr lang="en-US" altLang="zh-CN" sz="1600" b="1" dirty="0">
              <a:solidFill>
                <a:srgbClr val="0000FF"/>
              </a:solidFill>
            </a:endParaRPr>
          </a:p>
          <a:p>
            <a:pPr eaLnBrk="1" hangingPunct="1">
              <a:spcBef>
                <a:spcPct val="50000"/>
              </a:spcBef>
            </a:pPr>
            <a:r>
              <a:rPr lang="de-DE" altLang="de-DE" sz="1200" b="1" dirty="0">
                <a:solidFill>
                  <a:srgbClr val="0000FF"/>
                </a:solidFill>
              </a:rPr>
              <a:t>During the knife edge the wing must be in the vertical plane.</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blinds(horizontal)">
                                      <p:cBhvr>
                                        <p:cTn id="7" dur="1000"/>
                                        <p:tgtEl>
                                          <p:spTgt spid="109"/>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blinds(horizontal)">
                                      <p:cBhvr>
                                        <p:cTn id="11" dur="1000"/>
                                        <p:tgtEl>
                                          <p:spTgt spid="112"/>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blinds(horizontal)">
                                      <p:cBhvr>
                                        <p:cTn id="15" dur="1000"/>
                                        <p:tgtEl>
                                          <p:spTgt spid="114"/>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blinds(horizontal)">
                                      <p:cBhvr>
                                        <p:cTn id="19" dur="1000"/>
                                        <p:tgtEl>
                                          <p:spTgt spid="111"/>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blinds(horizontal)">
                                      <p:cBhvr>
                                        <p:cTn id="23" dur="1000"/>
                                        <p:tgtEl>
                                          <p:spTgt spid="115"/>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blinds(horizontal)">
                                      <p:cBhvr>
                                        <p:cTn id="27" dur="1000"/>
                                        <p:tgtEl>
                                          <p:spTgt spid="116"/>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1000"/>
                                        <p:tgtEl>
                                          <p:spTgt spid="3"/>
                                        </p:tgtEl>
                                      </p:cBhvr>
                                    </p:animEffect>
                                  </p:child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78"/>
          <p:cNvSpPr txBox="1">
            <a:spLocks noChangeArrowheads="1"/>
          </p:cNvSpPr>
          <p:nvPr/>
        </p:nvSpPr>
        <p:spPr bwMode="auto">
          <a:xfrm>
            <a:off x="8051800" y="6557963"/>
            <a:ext cx="939800" cy="274637"/>
          </a:xfrm>
          <a:prstGeom prst="rect">
            <a:avLst/>
          </a:prstGeom>
          <a:noFill/>
          <a:ln w="9525">
            <a:noFill/>
            <a:miter lim="800000"/>
            <a:headEnd/>
            <a:tailEnd/>
          </a:ln>
        </p:spPr>
        <p:txBody>
          <a:bodyPr>
            <a:spAutoFit/>
          </a:bodyPr>
          <a:lstStyle/>
          <a:p>
            <a:pPr>
              <a:spcBef>
                <a:spcPct val="50000"/>
              </a:spcBef>
            </a:pPr>
            <a:r>
              <a:rPr lang="de-DE" altLang="de-DE" sz="1200" b="1"/>
              <a:t>F-25.02.01</a:t>
            </a:r>
          </a:p>
        </p:txBody>
      </p:sp>
      <p:sp>
        <p:nvSpPr>
          <p:cNvPr id="67586" name="Rectangle 279"/>
          <p:cNvSpPr>
            <a:spLocks noChangeArrowheads="1"/>
          </p:cNvSpPr>
          <p:nvPr/>
        </p:nvSpPr>
        <p:spPr bwMode="auto">
          <a:xfrm>
            <a:off x="1652588" y="161925"/>
            <a:ext cx="5035962" cy="695680"/>
          </a:xfrm>
          <a:prstGeom prst="rect">
            <a:avLst/>
          </a:prstGeom>
          <a:noFill/>
          <a:ln w="9525">
            <a:noFill/>
            <a:miter lim="800000"/>
            <a:headEnd/>
            <a:tailEnd/>
          </a:ln>
        </p:spPr>
        <p:txBody>
          <a:bodyPr wrap="square" lIns="79352" tIns="39676" rIns="79352" bIns="39676">
            <a:spAutoFit/>
          </a:bodyPr>
          <a:lstStyle/>
          <a:p>
            <a:pPr eaLnBrk="0" hangingPunct="0">
              <a:tabLst>
                <a:tab pos="449263" algn="l"/>
              </a:tabLst>
            </a:pPr>
            <a:r>
              <a:rPr lang="en-US" altLang="de-DE" sz="2000" b="1" dirty="0"/>
              <a:t>F-25.02 9</a:t>
            </a:r>
            <a:r>
              <a:rPr lang="zh-CN" altLang="en-US" sz="2000" b="1" dirty="0"/>
              <a:t>字带双向组合滚</a:t>
            </a:r>
            <a:endParaRPr lang="en-US" altLang="zh-CN" sz="2000" b="1" dirty="0"/>
          </a:p>
          <a:p>
            <a:pPr eaLnBrk="0" hangingPunct="0">
              <a:tabLst>
                <a:tab pos="449263" algn="l"/>
              </a:tabLst>
            </a:pPr>
            <a:r>
              <a:rPr lang="en-US" sz="2000" b="1" dirty="0"/>
              <a:t>             </a:t>
            </a:r>
            <a:r>
              <a:rPr lang="en-US" sz="1200" b="1" dirty="0"/>
              <a:t>Figure Nine with roll, half roll in opposite direction</a:t>
            </a:r>
            <a:endParaRPr lang="en-US" altLang="de-DE" sz="2000" b="1" dirty="0"/>
          </a:p>
        </p:txBody>
      </p:sp>
      <p:sp>
        <p:nvSpPr>
          <p:cNvPr id="67587" name="Text Box 538"/>
          <p:cNvSpPr txBox="1">
            <a:spLocks noChangeArrowheads="1"/>
          </p:cNvSpPr>
          <p:nvPr/>
        </p:nvSpPr>
        <p:spPr bwMode="auto">
          <a:xfrm>
            <a:off x="4026044" y="5284523"/>
            <a:ext cx="4937837" cy="1138773"/>
          </a:xfrm>
          <a:prstGeom prst="rect">
            <a:avLst/>
          </a:prstGeom>
          <a:solidFill>
            <a:schemeClr val="bg1"/>
          </a:solidFill>
          <a:ln w="9525">
            <a:noFill/>
            <a:miter lim="800000"/>
            <a:headEnd/>
            <a:tailEnd/>
          </a:ln>
        </p:spPr>
        <p:txBody>
          <a:bodyPr wrap="square">
            <a:spAutoFit/>
          </a:bodyPr>
          <a:lstStyle/>
          <a:p>
            <a:pPr defTabSz="793750" eaLnBrk="0" hangingPunct="0"/>
            <a:r>
              <a:rPr lang="zh-CN" altLang="en-US" sz="1600" b="1" dirty="0"/>
              <a:t>倒飞进入，推</a:t>
            </a:r>
            <a:r>
              <a:rPr lang="en-US" altLang="zh-CN" sz="1600" b="1" dirty="0"/>
              <a:t>1/4</a:t>
            </a:r>
            <a:r>
              <a:rPr lang="zh-CN" altLang="en-US" sz="1600" b="1" dirty="0"/>
              <a:t>圆弧进入垂直上升直线，做一周滚，紧接着做反向半滚，推</a:t>
            </a:r>
            <a:r>
              <a:rPr lang="en-US" altLang="zh-CN" sz="1600" b="1" dirty="0"/>
              <a:t>3/4</a:t>
            </a:r>
            <a:r>
              <a:rPr lang="zh-CN" altLang="en-US" sz="1600" b="1" dirty="0"/>
              <a:t>圆弧，倒飞改出。</a:t>
            </a:r>
            <a:endParaRPr lang="en-US" altLang="zh-CN" sz="1600" b="1" dirty="0"/>
          </a:p>
          <a:p>
            <a:pPr defTabSz="793750" eaLnBrk="0" hangingPunct="0"/>
            <a:r>
              <a:rPr lang="en-US" sz="1200" b="1" dirty="0"/>
              <a:t>From inverted, push through a quarter loop into a vertical upline, perform consecutively a roll and a half roll in opposite direction, push through a three quarter loop, exit inverted.</a:t>
            </a:r>
            <a:endParaRPr lang="de-DE" sz="1200" b="1" dirty="0"/>
          </a:p>
        </p:txBody>
      </p:sp>
      <p:sp>
        <p:nvSpPr>
          <p:cNvPr id="113" name="Text Box 166"/>
          <p:cNvSpPr txBox="1">
            <a:spLocks noChangeArrowheads="1"/>
          </p:cNvSpPr>
          <p:nvPr/>
        </p:nvSpPr>
        <p:spPr bwMode="auto">
          <a:xfrm flipH="1">
            <a:off x="6736556" y="2884802"/>
            <a:ext cx="900113" cy="338554"/>
          </a:xfrm>
          <a:prstGeom prst="rect">
            <a:avLst/>
          </a:prstGeom>
          <a:noFill/>
          <a:ln w="9525">
            <a:noFill/>
            <a:miter lim="800000"/>
            <a:headEnd/>
            <a:tailEnd/>
          </a:ln>
        </p:spPr>
        <p:txBody>
          <a:bodyPr>
            <a:spAutoFit/>
          </a:bodyPr>
          <a:lstStyle/>
          <a:p>
            <a:pPr>
              <a:spcBef>
                <a:spcPct val="50000"/>
              </a:spcBef>
            </a:pPr>
            <a:r>
              <a:rPr lang="zh-CN" altLang="en-US" sz="1600" b="1" dirty="0"/>
              <a:t>一周滚</a:t>
            </a:r>
            <a:endParaRPr lang="de-DE" altLang="de-DE" sz="1600" b="1" dirty="0"/>
          </a:p>
        </p:txBody>
      </p:sp>
      <p:grpSp>
        <p:nvGrpSpPr>
          <p:cNvPr id="67589" name="Group 168"/>
          <p:cNvGrpSpPr>
            <a:grpSpLocks/>
          </p:cNvGrpSpPr>
          <p:nvPr/>
        </p:nvGrpSpPr>
        <p:grpSpPr bwMode="auto">
          <a:xfrm rot="5646735" flipV="1">
            <a:off x="4668044" y="4042569"/>
            <a:ext cx="323850" cy="515938"/>
            <a:chOff x="2820" y="264"/>
            <a:chExt cx="420" cy="1452"/>
          </a:xfrm>
        </p:grpSpPr>
        <p:sp>
          <p:nvSpPr>
            <p:cNvPr id="67669" name="Line 16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7670" name="Group 170"/>
            <p:cNvGrpSpPr>
              <a:grpSpLocks/>
            </p:cNvGrpSpPr>
            <p:nvPr/>
          </p:nvGrpSpPr>
          <p:grpSpPr bwMode="auto">
            <a:xfrm>
              <a:off x="2940" y="264"/>
              <a:ext cx="300" cy="1452"/>
              <a:chOff x="2940" y="264"/>
              <a:chExt cx="300" cy="1452"/>
            </a:xfrm>
          </p:grpSpPr>
          <p:grpSp>
            <p:nvGrpSpPr>
              <p:cNvPr id="67671" name="Group 171"/>
              <p:cNvGrpSpPr>
                <a:grpSpLocks/>
              </p:cNvGrpSpPr>
              <p:nvPr/>
            </p:nvGrpSpPr>
            <p:grpSpPr bwMode="auto">
              <a:xfrm>
                <a:off x="2940" y="264"/>
                <a:ext cx="252" cy="1368"/>
                <a:chOff x="3024" y="732"/>
                <a:chExt cx="252" cy="1368"/>
              </a:xfrm>
            </p:grpSpPr>
            <p:grpSp>
              <p:nvGrpSpPr>
                <p:cNvPr id="67674" name="Group 172"/>
                <p:cNvGrpSpPr>
                  <a:grpSpLocks/>
                </p:cNvGrpSpPr>
                <p:nvPr/>
              </p:nvGrpSpPr>
              <p:grpSpPr bwMode="auto">
                <a:xfrm>
                  <a:off x="3024" y="732"/>
                  <a:ext cx="252" cy="1368"/>
                  <a:chOff x="3168" y="1008"/>
                  <a:chExt cx="484" cy="2448"/>
                </a:xfrm>
              </p:grpSpPr>
              <p:grpSp>
                <p:nvGrpSpPr>
                  <p:cNvPr id="67676" name="Group 173"/>
                  <p:cNvGrpSpPr>
                    <a:grpSpLocks/>
                  </p:cNvGrpSpPr>
                  <p:nvPr/>
                </p:nvGrpSpPr>
                <p:grpSpPr bwMode="auto">
                  <a:xfrm>
                    <a:off x="3168" y="1008"/>
                    <a:ext cx="484" cy="2448"/>
                    <a:chOff x="2256" y="864"/>
                    <a:chExt cx="532" cy="2448"/>
                  </a:xfrm>
                </p:grpSpPr>
                <p:sp>
                  <p:nvSpPr>
                    <p:cNvPr id="67679" name="Freeform 174"/>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7680" name="Freeform 175"/>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7677" name="Freeform 176"/>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7678" name="Freeform 177"/>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7675" name="Line 17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7672" name="AutoShape 17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7673" name="Line 18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67590" name="Line 181"/>
          <p:cNvSpPr>
            <a:spLocks noChangeShapeType="1"/>
          </p:cNvSpPr>
          <p:nvPr/>
        </p:nvSpPr>
        <p:spPr bwMode="auto">
          <a:xfrm>
            <a:off x="5265738" y="4324350"/>
            <a:ext cx="706437" cy="1588"/>
          </a:xfrm>
          <a:prstGeom prst="line">
            <a:avLst/>
          </a:prstGeom>
          <a:noFill/>
          <a:ln w="12700">
            <a:solidFill>
              <a:srgbClr val="000000"/>
            </a:solidFill>
            <a:round/>
            <a:headEnd/>
            <a:tailEnd/>
          </a:ln>
        </p:spPr>
        <p:txBody>
          <a:bodyPr/>
          <a:lstStyle/>
          <a:p>
            <a:endParaRPr lang="de-DE"/>
          </a:p>
        </p:txBody>
      </p:sp>
      <p:sp>
        <p:nvSpPr>
          <p:cNvPr id="67591" name="Line 182"/>
          <p:cNvSpPr>
            <a:spLocks noChangeShapeType="1"/>
          </p:cNvSpPr>
          <p:nvPr/>
        </p:nvSpPr>
        <p:spPr bwMode="auto">
          <a:xfrm rot="5400000" flipH="1">
            <a:off x="5493544" y="2756694"/>
            <a:ext cx="2193925" cy="36513"/>
          </a:xfrm>
          <a:prstGeom prst="line">
            <a:avLst/>
          </a:prstGeom>
          <a:noFill/>
          <a:ln w="12700">
            <a:solidFill>
              <a:srgbClr val="000000"/>
            </a:solidFill>
            <a:round/>
            <a:headEnd/>
            <a:tailEnd/>
          </a:ln>
        </p:spPr>
        <p:txBody>
          <a:bodyPr/>
          <a:lstStyle/>
          <a:p>
            <a:endParaRPr lang="de-DE"/>
          </a:p>
        </p:txBody>
      </p:sp>
      <p:sp>
        <p:nvSpPr>
          <p:cNvPr id="67592" name="Line 183"/>
          <p:cNvSpPr>
            <a:spLocks noChangeShapeType="1"/>
          </p:cNvSpPr>
          <p:nvPr/>
        </p:nvSpPr>
        <p:spPr bwMode="auto">
          <a:xfrm>
            <a:off x="5989638" y="2290763"/>
            <a:ext cx="1196975" cy="1587"/>
          </a:xfrm>
          <a:prstGeom prst="line">
            <a:avLst/>
          </a:prstGeom>
          <a:noFill/>
          <a:ln w="12700">
            <a:solidFill>
              <a:srgbClr val="000000"/>
            </a:solidFill>
            <a:round/>
            <a:headEnd/>
            <a:tailEnd/>
          </a:ln>
        </p:spPr>
        <p:txBody>
          <a:bodyPr/>
          <a:lstStyle/>
          <a:p>
            <a:endParaRPr lang="de-DE"/>
          </a:p>
        </p:txBody>
      </p:sp>
      <p:sp>
        <p:nvSpPr>
          <p:cNvPr id="67593" name="Arc 184"/>
          <p:cNvSpPr>
            <a:spLocks/>
          </p:cNvSpPr>
          <p:nvPr/>
        </p:nvSpPr>
        <p:spPr bwMode="auto">
          <a:xfrm flipV="1">
            <a:off x="6569075" y="1109663"/>
            <a:ext cx="1200150" cy="1174750"/>
          </a:xfrm>
          <a:custGeom>
            <a:avLst/>
            <a:gdLst>
              <a:gd name="T0" fmla="*/ 463136495 w 43200"/>
              <a:gd name="T1" fmla="*/ 0 h 43200"/>
              <a:gd name="T2" fmla="*/ 1286577 w 43200"/>
              <a:gd name="T3" fmla="*/ 401893468 h 43200"/>
              <a:gd name="T4" fmla="*/ 463136495 w 43200"/>
              <a:gd name="T5" fmla="*/ 43434897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21061"/>
                  <a:pt x="20" y="20523"/>
                  <a:pt x="60" y="19986"/>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21061"/>
                  <a:pt x="20" y="20523"/>
                  <a:pt x="60" y="19986"/>
                </a:cubicBezTo>
                <a:lnTo>
                  <a:pt x="21600" y="21600"/>
                </a:lnTo>
                <a:lnTo>
                  <a:pt x="21600" y="0"/>
                </a:lnTo>
                <a:close/>
              </a:path>
            </a:pathLst>
          </a:custGeom>
          <a:noFill/>
          <a:ln w="12700">
            <a:solidFill>
              <a:srgbClr val="000000"/>
            </a:solidFill>
            <a:round/>
            <a:headEnd/>
            <a:tailEnd/>
          </a:ln>
        </p:spPr>
        <p:txBody>
          <a:bodyPr/>
          <a:lstStyle/>
          <a:p>
            <a:endParaRPr lang="de-DE"/>
          </a:p>
        </p:txBody>
      </p:sp>
      <p:sp>
        <p:nvSpPr>
          <p:cNvPr id="67594" name="Arc 185"/>
          <p:cNvSpPr>
            <a:spLocks/>
          </p:cNvSpPr>
          <p:nvPr/>
        </p:nvSpPr>
        <p:spPr bwMode="auto">
          <a:xfrm rot="10800000" flipH="1">
            <a:off x="5951538" y="3862388"/>
            <a:ext cx="655637" cy="473075"/>
          </a:xfrm>
          <a:custGeom>
            <a:avLst/>
            <a:gdLst>
              <a:gd name="T0" fmla="*/ 0 w 23455"/>
              <a:gd name="T1" fmla="*/ 840409 h 21600"/>
              <a:gd name="T2" fmla="*/ 512296550 w 23455"/>
              <a:gd name="T3" fmla="*/ 221777042 h 21600"/>
              <a:gd name="T4" fmla="*/ 40647712 w 23455"/>
              <a:gd name="T5" fmla="*/ 226924972 h 21600"/>
              <a:gd name="T6" fmla="*/ 0 60000 65536"/>
              <a:gd name="T7" fmla="*/ 0 60000 65536"/>
              <a:gd name="T8" fmla="*/ 0 60000 65536"/>
              <a:gd name="T9" fmla="*/ 0 w 23455"/>
              <a:gd name="T10" fmla="*/ 0 h 21600"/>
              <a:gd name="T11" fmla="*/ 23455 w 23455"/>
              <a:gd name="T12" fmla="*/ 21600 h 21600"/>
            </a:gdLst>
            <a:ahLst/>
            <a:cxnLst>
              <a:cxn ang="T6">
                <a:pos x="T0" y="T1"/>
              </a:cxn>
              <a:cxn ang="T7">
                <a:pos x="T2" y="T3"/>
              </a:cxn>
              <a:cxn ang="T8">
                <a:pos x="T4" y="T5"/>
              </a:cxn>
            </a:cxnLst>
            <a:rect l="T9" t="T10" r="T11" b="T12"/>
            <a:pathLst>
              <a:path w="23455" h="21600" fill="none" extrusionOk="0">
                <a:moveTo>
                  <a:pt x="0" y="80"/>
                </a:moveTo>
                <a:cubicBezTo>
                  <a:pt x="618" y="26"/>
                  <a:pt x="1239" y="0"/>
                  <a:pt x="1861" y="0"/>
                </a:cubicBezTo>
                <a:cubicBezTo>
                  <a:pt x="13599" y="0"/>
                  <a:pt x="23189" y="9374"/>
                  <a:pt x="23455" y="21109"/>
                </a:cubicBezTo>
              </a:path>
              <a:path w="23455" h="21600" stroke="0" extrusionOk="0">
                <a:moveTo>
                  <a:pt x="0" y="80"/>
                </a:moveTo>
                <a:cubicBezTo>
                  <a:pt x="618" y="26"/>
                  <a:pt x="1239" y="0"/>
                  <a:pt x="1861" y="0"/>
                </a:cubicBezTo>
                <a:cubicBezTo>
                  <a:pt x="13599" y="0"/>
                  <a:pt x="23189" y="9374"/>
                  <a:pt x="23455" y="21109"/>
                </a:cubicBezTo>
                <a:lnTo>
                  <a:pt x="1861" y="21600"/>
                </a:lnTo>
                <a:lnTo>
                  <a:pt x="0" y="80"/>
                </a:lnTo>
                <a:close/>
              </a:path>
            </a:pathLst>
          </a:custGeom>
          <a:noFill/>
          <a:ln w="12700">
            <a:solidFill>
              <a:srgbClr val="000000"/>
            </a:solidFill>
            <a:round/>
            <a:headEnd/>
            <a:tailEnd/>
          </a:ln>
        </p:spPr>
        <p:txBody>
          <a:bodyPr/>
          <a:lstStyle/>
          <a:p>
            <a:endParaRPr lang="de-DE"/>
          </a:p>
        </p:txBody>
      </p:sp>
      <p:grpSp>
        <p:nvGrpSpPr>
          <p:cNvPr id="67595" name="Group 186"/>
          <p:cNvGrpSpPr>
            <a:grpSpLocks/>
          </p:cNvGrpSpPr>
          <p:nvPr/>
        </p:nvGrpSpPr>
        <p:grpSpPr bwMode="auto">
          <a:xfrm rot="2559972" flipH="1">
            <a:off x="6275388" y="2882900"/>
            <a:ext cx="700087" cy="255588"/>
            <a:chOff x="4875" y="7237"/>
            <a:chExt cx="4230" cy="1883"/>
          </a:xfrm>
        </p:grpSpPr>
        <p:sp>
          <p:nvSpPr>
            <p:cNvPr id="67667" name="Arc 187"/>
            <p:cNvSpPr>
              <a:spLocks/>
            </p:cNvSpPr>
            <p:nvPr/>
          </p:nvSpPr>
          <p:spPr bwMode="auto">
            <a:xfrm>
              <a:off x="4875" y="7237"/>
              <a:ext cx="3990" cy="1343"/>
            </a:xfrm>
            <a:custGeom>
              <a:avLst/>
              <a:gdLst>
                <a:gd name="T0" fmla="*/ 103 w 21600"/>
                <a:gd name="T1" fmla="*/ 0 h 14058"/>
                <a:gd name="T2" fmla="*/ 136 w 21600"/>
                <a:gd name="T3" fmla="*/ 12 h 14058"/>
                <a:gd name="T4" fmla="*/ 0 w 21600"/>
                <a:gd name="T5" fmla="*/ 12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7668" name="AutoShape 188"/>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67596" name="Group 189"/>
          <p:cNvGrpSpPr>
            <a:grpSpLocks/>
          </p:cNvGrpSpPr>
          <p:nvPr/>
        </p:nvGrpSpPr>
        <p:grpSpPr bwMode="auto">
          <a:xfrm rot="124409" flipV="1">
            <a:off x="6462713" y="3182938"/>
            <a:ext cx="265112" cy="468312"/>
            <a:chOff x="2820" y="264"/>
            <a:chExt cx="420" cy="1452"/>
          </a:xfrm>
        </p:grpSpPr>
        <p:sp>
          <p:nvSpPr>
            <p:cNvPr id="67655" name="Line 190"/>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7656" name="Group 191"/>
            <p:cNvGrpSpPr>
              <a:grpSpLocks/>
            </p:cNvGrpSpPr>
            <p:nvPr/>
          </p:nvGrpSpPr>
          <p:grpSpPr bwMode="auto">
            <a:xfrm>
              <a:off x="2940" y="264"/>
              <a:ext cx="300" cy="1452"/>
              <a:chOff x="2940" y="264"/>
              <a:chExt cx="300" cy="1452"/>
            </a:xfrm>
          </p:grpSpPr>
          <p:grpSp>
            <p:nvGrpSpPr>
              <p:cNvPr id="67657" name="Group 192"/>
              <p:cNvGrpSpPr>
                <a:grpSpLocks/>
              </p:cNvGrpSpPr>
              <p:nvPr/>
            </p:nvGrpSpPr>
            <p:grpSpPr bwMode="auto">
              <a:xfrm>
                <a:off x="2940" y="264"/>
                <a:ext cx="252" cy="1368"/>
                <a:chOff x="3024" y="732"/>
                <a:chExt cx="252" cy="1368"/>
              </a:xfrm>
            </p:grpSpPr>
            <p:grpSp>
              <p:nvGrpSpPr>
                <p:cNvPr id="67660" name="Group 193"/>
                <p:cNvGrpSpPr>
                  <a:grpSpLocks/>
                </p:cNvGrpSpPr>
                <p:nvPr/>
              </p:nvGrpSpPr>
              <p:grpSpPr bwMode="auto">
                <a:xfrm>
                  <a:off x="3024" y="732"/>
                  <a:ext cx="252" cy="1368"/>
                  <a:chOff x="3168" y="1008"/>
                  <a:chExt cx="484" cy="2448"/>
                </a:xfrm>
              </p:grpSpPr>
              <p:grpSp>
                <p:nvGrpSpPr>
                  <p:cNvPr id="67662" name="Group 194"/>
                  <p:cNvGrpSpPr>
                    <a:grpSpLocks/>
                  </p:cNvGrpSpPr>
                  <p:nvPr/>
                </p:nvGrpSpPr>
                <p:grpSpPr bwMode="auto">
                  <a:xfrm>
                    <a:off x="3168" y="1008"/>
                    <a:ext cx="484" cy="2448"/>
                    <a:chOff x="2256" y="864"/>
                    <a:chExt cx="532" cy="2448"/>
                  </a:xfrm>
                </p:grpSpPr>
                <p:sp>
                  <p:nvSpPr>
                    <p:cNvPr id="67665" name="Freeform 195"/>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7666" name="Freeform 196"/>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7663" name="Freeform 197"/>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7664" name="Freeform 198"/>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7661" name="Line 199"/>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7658" name="AutoShape 200"/>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7659" name="Line 201"/>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67597" name="AutoShape 228"/>
          <p:cNvSpPr>
            <a:spLocks noChangeArrowheads="1"/>
          </p:cNvSpPr>
          <p:nvPr/>
        </p:nvSpPr>
        <p:spPr bwMode="auto">
          <a:xfrm>
            <a:off x="5200650" y="4240213"/>
            <a:ext cx="490538" cy="188912"/>
          </a:xfrm>
          <a:prstGeom prst="rightArrow">
            <a:avLst>
              <a:gd name="adj1" fmla="val 50000"/>
              <a:gd name="adj2" fmla="val 64916"/>
            </a:avLst>
          </a:prstGeom>
          <a:solidFill>
            <a:srgbClr val="FF0000"/>
          </a:solidFill>
          <a:ln w="12700">
            <a:solidFill>
              <a:schemeClr val="tx1"/>
            </a:solidFill>
            <a:miter lim="800000"/>
            <a:headEnd/>
            <a:tailEnd/>
          </a:ln>
        </p:spPr>
        <p:txBody>
          <a:bodyPr wrap="none" anchor="ctr"/>
          <a:lstStyle/>
          <a:p>
            <a:pPr algn="ctr" eaLnBrk="0" hangingPunct="0">
              <a:lnSpc>
                <a:spcPct val="80000"/>
              </a:lnSpc>
            </a:pPr>
            <a:endParaRPr lang="de-DE" altLang="de-DE"/>
          </a:p>
        </p:txBody>
      </p:sp>
      <p:sp>
        <p:nvSpPr>
          <p:cNvPr id="67598" name="AutoShape 255"/>
          <p:cNvSpPr>
            <a:spLocks noChangeArrowheads="1"/>
          </p:cNvSpPr>
          <p:nvPr/>
        </p:nvSpPr>
        <p:spPr bwMode="auto">
          <a:xfrm flipH="1">
            <a:off x="5311775" y="2179638"/>
            <a:ext cx="490538" cy="188912"/>
          </a:xfrm>
          <a:prstGeom prst="rightArrow">
            <a:avLst>
              <a:gd name="adj1" fmla="val 50000"/>
              <a:gd name="adj2" fmla="val 64916"/>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67599" name="Group 258"/>
          <p:cNvGrpSpPr>
            <a:grpSpLocks/>
          </p:cNvGrpSpPr>
          <p:nvPr/>
        </p:nvGrpSpPr>
        <p:grpSpPr bwMode="auto">
          <a:xfrm rot="-124409" flipH="1" flipV="1">
            <a:off x="6438900" y="1651000"/>
            <a:ext cx="265113" cy="468313"/>
            <a:chOff x="2820" y="264"/>
            <a:chExt cx="420" cy="1452"/>
          </a:xfrm>
        </p:grpSpPr>
        <p:sp>
          <p:nvSpPr>
            <p:cNvPr id="67643" name="Line 25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7644" name="Group 260"/>
            <p:cNvGrpSpPr>
              <a:grpSpLocks/>
            </p:cNvGrpSpPr>
            <p:nvPr/>
          </p:nvGrpSpPr>
          <p:grpSpPr bwMode="auto">
            <a:xfrm>
              <a:off x="2940" y="264"/>
              <a:ext cx="300" cy="1452"/>
              <a:chOff x="2940" y="264"/>
              <a:chExt cx="300" cy="1452"/>
            </a:xfrm>
          </p:grpSpPr>
          <p:grpSp>
            <p:nvGrpSpPr>
              <p:cNvPr id="67645" name="Group 261"/>
              <p:cNvGrpSpPr>
                <a:grpSpLocks/>
              </p:cNvGrpSpPr>
              <p:nvPr/>
            </p:nvGrpSpPr>
            <p:grpSpPr bwMode="auto">
              <a:xfrm>
                <a:off x="2940" y="264"/>
                <a:ext cx="252" cy="1368"/>
                <a:chOff x="3024" y="732"/>
                <a:chExt cx="252" cy="1368"/>
              </a:xfrm>
            </p:grpSpPr>
            <p:grpSp>
              <p:nvGrpSpPr>
                <p:cNvPr id="67648" name="Group 262"/>
                <p:cNvGrpSpPr>
                  <a:grpSpLocks/>
                </p:cNvGrpSpPr>
                <p:nvPr/>
              </p:nvGrpSpPr>
              <p:grpSpPr bwMode="auto">
                <a:xfrm>
                  <a:off x="3024" y="732"/>
                  <a:ext cx="252" cy="1368"/>
                  <a:chOff x="3168" y="1008"/>
                  <a:chExt cx="484" cy="2448"/>
                </a:xfrm>
              </p:grpSpPr>
              <p:grpSp>
                <p:nvGrpSpPr>
                  <p:cNvPr id="67650" name="Group 263"/>
                  <p:cNvGrpSpPr>
                    <a:grpSpLocks/>
                  </p:cNvGrpSpPr>
                  <p:nvPr/>
                </p:nvGrpSpPr>
                <p:grpSpPr bwMode="auto">
                  <a:xfrm>
                    <a:off x="3168" y="1008"/>
                    <a:ext cx="484" cy="2448"/>
                    <a:chOff x="2256" y="864"/>
                    <a:chExt cx="532" cy="2448"/>
                  </a:xfrm>
                </p:grpSpPr>
                <p:sp>
                  <p:nvSpPr>
                    <p:cNvPr id="67653" name="Freeform 264"/>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7654" name="Freeform 265"/>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7651" name="Freeform 266"/>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7652" name="Freeform 267"/>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7649" name="Line 26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7646" name="AutoShape 26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7647" name="Line 27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67600" name="Group 271"/>
          <p:cNvGrpSpPr>
            <a:grpSpLocks/>
          </p:cNvGrpSpPr>
          <p:nvPr/>
        </p:nvGrpSpPr>
        <p:grpSpPr bwMode="auto">
          <a:xfrm rot="-3214745">
            <a:off x="6072499" y="3000578"/>
            <a:ext cx="742950" cy="354013"/>
            <a:chOff x="4875" y="7237"/>
            <a:chExt cx="4230" cy="1883"/>
          </a:xfrm>
        </p:grpSpPr>
        <p:sp>
          <p:nvSpPr>
            <p:cNvPr id="67641" name="Arc 272"/>
            <p:cNvSpPr>
              <a:spLocks/>
            </p:cNvSpPr>
            <p:nvPr/>
          </p:nvSpPr>
          <p:spPr bwMode="auto">
            <a:xfrm>
              <a:off x="4875" y="7237"/>
              <a:ext cx="3990" cy="1343"/>
            </a:xfrm>
            <a:custGeom>
              <a:avLst/>
              <a:gdLst>
                <a:gd name="T0" fmla="*/ 103 w 21600"/>
                <a:gd name="T1" fmla="*/ 0 h 14058"/>
                <a:gd name="T2" fmla="*/ 136 w 21600"/>
                <a:gd name="T3" fmla="*/ 12 h 14058"/>
                <a:gd name="T4" fmla="*/ 0 w 21600"/>
                <a:gd name="T5" fmla="*/ 12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7642" name="AutoShape 273"/>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126" name="Text Box 274"/>
          <p:cNvSpPr txBox="1">
            <a:spLocks noChangeArrowheads="1"/>
          </p:cNvSpPr>
          <p:nvPr/>
        </p:nvSpPr>
        <p:spPr bwMode="auto">
          <a:xfrm flipH="1">
            <a:off x="5683582" y="2597153"/>
            <a:ext cx="619246" cy="336550"/>
          </a:xfrm>
          <a:prstGeom prst="rect">
            <a:avLst/>
          </a:prstGeom>
          <a:noFill/>
          <a:ln w="9525">
            <a:noFill/>
            <a:miter lim="800000"/>
            <a:headEnd/>
            <a:tailEnd/>
          </a:ln>
        </p:spPr>
        <p:txBody>
          <a:bodyPr wrap="square">
            <a:spAutoFit/>
          </a:bodyPr>
          <a:lstStyle/>
          <a:p>
            <a:pPr>
              <a:spcBef>
                <a:spcPct val="50000"/>
              </a:spcBef>
            </a:pPr>
            <a:r>
              <a:rPr lang="zh-CN" altLang="en-US" sz="1600" b="1" dirty="0"/>
              <a:t>半滚</a:t>
            </a:r>
            <a:endParaRPr lang="de-DE" altLang="de-DE" sz="1600" b="1" dirty="0"/>
          </a:p>
        </p:txBody>
      </p:sp>
      <p:grpSp>
        <p:nvGrpSpPr>
          <p:cNvPr id="67602" name="Group 275"/>
          <p:cNvGrpSpPr>
            <a:grpSpLocks/>
          </p:cNvGrpSpPr>
          <p:nvPr/>
        </p:nvGrpSpPr>
        <p:grpSpPr bwMode="auto">
          <a:xfrm rot="10551182" flipH="1" flipV="1">
            <a:off x="7610475" y="1482725"/>
            <a:ext cx="249238" cy="446088"/>
            <a:chOff x="2820" y="264"/>
            <a:chExt cx="420" cy="1452"/>
          </a:xfrm>
        </p:grpSpPr>
        <p:sp>
          <p:nvSpPr>
            <p:cNvPr id="67629" name="Line 27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7630" name="Group 277"/>
            <p:cNvGrpSpPr>
              <a:grpSpLocks/>
            </p:cNvGrpSpPr>
            <p:nvPr/>
          </p:nvGrpSpPr>
          <p:grpSpPr bwMode="auto">
            <a:xfrm>
              <a:off x="2940" y="264"/>
              <a:ext cx="300" cy="1452"/>
              <a:chOff x="2940" y="264"/>
              <a:chExt cx="300" cy="1452"/>
            </a:xfrm>
          </p:grpSpPr>
          <p:grpSp>
            <p:nvGrpSpPr>
              <p:cNvPr id="67631" name="Group 278"/>
              <p:cNvGrpSpPr>
                <a:grpSpLocks/>
              </p:cNvGrpSpPr>
              <p:nvPr/>
            </p:nvGrpSpPr>
            <p:grpSpPr bwMode="auto">
              <a:xfrm>
                <a:off x="2940" y="264"/>
                <a:ext cx="252" cy="1368"/>
                <a:chOff x="3024" y="732"/>
                <a:chExt cx="252" cy="1368"/>
              </a:xfrm>
            </p:grpSpPr>
            <p:grpSp>
              <p:nvGrpSpPr>
                <p:cNvPr id="67634" name="Group 279"/>
                <p:cNvGrpSpPr>
                  <a:grpSpLocks/>
                </p:cNvGrpSpPr>
                <p:nvPr/>
              </p:nvGrpSpPr>
              <p:grpSpPr bwMode="auto">
                <a:xfrm>
                  <a:off x="3024" y="732"/>
                  <a:ext cx="252" cy="1368"/>
                  <a:chOff x="3168" y="1008"/>
                  <a:chExt cx="484" cy="2448"/>
                </a:xfrm>
              </p:grpSpPr>
              <p:grpSp>
                <p:nvGrpSpPr>
                  <p:cNvPr id="67636" name="Group 280"/>
                  <p:cNvGrpSpPr>
                    <a:grpSpLocks/>
                  </p:cNvGrpSpPr>
                  <p:nvPr/>
                </p:nvGrpSpPr>
                <p:grpSpPr bwMode="auto">
                  <a:xfrm>
                    <a:off x="3168" y="1008"/>
                    <a:ext cx="484" cy="2448"/>
                    <a:chOff x="2256" y="864"/>
                    <a:chExt cx="532" cy="2448"/>
                  </a:xfrm>
                </p:grpSpPr>
                <p:sp>
                  <p:nvSpPr>
                    <p:cNvPr id="67639" name="Freeform 281"/>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7640" name="Freeform 282"/>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7637" name="Freeform 283"/>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7638" name="Freeform 284"/>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7635" name="Line 28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7632" name="AutoShape 28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7633" name="Line 28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67603" name="Group 288"/>
          <p:cNvGrpSpPr>
            <a:grpSpLocks/>
          </p:cNvGrpSpPr>
          <p:nvPr/>
        </p:nvGrpSpPr>
        <p:grpSpPr bwMode="auto">
          <a:xfrm rot="-5695591" flipH="1" flipV="1">
            <a:off x="6805613" y="2074863"/>
            <a:ext cx="296862" cy="430212"/>
            <a:chOff x="2820" y="264"/>
            <a:chExt cx="420" cy="1452"/>
          </a:xfrm>
        </p:grpSpPr>
        <p:sp>
          <p:nvSpPr>
            <p:cNvPr id="67617" name="Line 28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7618" name="Group 290"/>
            <p:cNvGrpSpPr>
              <a:grpSpLocks/>
            </p:cNvGrpSpPr>
            <p:nvPr/>
          </p:nvGrpSpPr>
          <p:grpSpPr bwMode="auto">
            <a:xfrm>
              <a:off x="2940" y="264"/>
              <a:ext cx="300" cy="1452"/>
              <a:chOff x="2940" y="264"/>
              <a:chExt cx="300" cy="1452"/>
            </a:xfrm>
          </p:grpSpPr>
          <p:grpSp>
            <p:nvGrpSpPr>
              <p:cNvPr id="67619" name="Group 291"/>
              <p:cNvGrpSpPr>
                <a:grpSpLocks/>
              </p:cNvGrpSpPr>
              <p:nvPr/>
            </p:nvGrpSpPr>
            <p:grpSpPr bwMode="auto">
              <a:xfrm>
                <a:off x="2940" y="264"/>
                <a:ext cx="252" cy="1368"/>
                <a:chOff x="3024" y="732"/>
                <a:chExt cx="252" cy="1368"/>
              </a:xfrm>
            </p:grpSpPr>
            <p:grpSp>
              <p:nvGrpSpPr>
                <p:cNvPr id="67622" name="Group 292"/>
                <p:cNvGrpSpPr>
                  <a:grpSpLocks/>
                </p:cNvGrpSpPr>
                <p:nvPr/>
              </p:nvGrpSpPr>
              <p:grpSpPr bwMode="auto">
                <a:xfrm>
                  <a:off x="3024" y="732"/>
                  <a:ext cx="252" cy="1368"/>
                  <a:chOff x="3168" y="1008"/>
                  <a:chExt cx="484" cy="2448"/>
                </a:xfrm>
              </p:grpSpPr>
              <p:grpSp>
                <p:nvGrpSpPr>
                  <p:cNvPr id="67624" name="Group 293"/>
                  <p:cNvGrpSpPr>
                    <a:grpSpLocks/>
                  </p:cNvGrpSpPr>
                  <p:nvPr/>
                </p:nvGrpSpPr>
                <p:grpSpPr bwMode="auto">
                  <a:xfrm>
                    <a:off x="3168" y="1008"/>
                    <a:ext cx="484" cy="2448"/>
                    <a:chOff x="2256" y="864"/>
                    <a:chExt cx="532" cy="2448"/>
                  </a:xfrm>
                </p:grpSpPr>
                <p:sp>
                  <p:nvSpPr>
                    <p:cNvPr id="67627" name="Freeform 294"/>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7628" name="Freeform 295"/>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7625" name="Freeform 296"/>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7626" name="Freeform 297"/>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7623" name="Line 29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7620" name="AutoShape 29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7621" name="Line 30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67604" name="Group 301"/>
          <p:cNvGrpSpPr>
            <a:grpSpLocks/>
          </p:cNvGrpSpPr>
          <p:nvPr/>
        </p:nvGrpSpPr>
        <p:grpSpPr bwMode="auto">
          <a:xfrm rot="-5695591" flipH="1" flipV="1">
            <a:off x="5967413" y="2062163"/>
            <a:ext cx="296862" cy="430212"/>
            <a:chOff x="2820" y="264"/>
            <a:chExt cx="420" cy="1452"/>
          </a:xfrm>
        </p:grpSpPr>
        <p:sp>
          <p:nvSpPr>
            <p:cNvPr id="67605" name="Line 30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7606" name="Group 303"/>
            <p:cNvGrpSpPr>
              <a:grpSpLocks/>
            </p:cNvGrpSpPr>
            <p:nvPr/>
          </p:nvGrpSpPr>
          <p:grpSpPr bwMode="auto">
            <a:xfrm>
              <a:off x="2940" y="264"/>
              <a:ext cx="300" cy="1452"/>
              <a:chOff x="2940" y="264"/>
              <a:chExt cx="300" cy="1452"/>
            </a:xfrm>
          </p:grpSpPr>
          <p:grpSp>
            <p:nvGrpSpPr>
              <p:cNvPr id="67607" name="Group 304"/>
              <p:cNvGrpSpPr>
                <a:grpSpLocks/>
              </p:cNvGrpSpPr>
              <p:nvPr/>
            </p:nvGrpSpPr>
            <p:grpSpPr bwMode="auto">
              <a:xfrm>
                <a:off x="2940" y="264"/>
                <a:ext cx="252" cy="1368"/>
                <a:chOff x="3024" y="732"/>
                <a:chExt cx="252" cy="1368"/>
              </a:xfrm>
            </p:grpSpPr>
            <p:grpSp>
              <p:nvGrpSpPr>
                <p:cNvPr id="67610" name="Group 305"/>
                <p:cNvGrpSpPr>
                  <a:grpSpLocks/>
                </p:cNvGrpSpPr>
                <p:nvPr/>
              </p:nvGrpSpPr>
              <p:grpSpPr bwMode="auto">
                <a:xfrm>
                  <a:off x="3024" y="732"/>
                  <a:ext cx="252" cy="1368"/>
                  <a:chOff x="3168" y="1008"/>
                  <a:chExt cx="484" cy="2448"/>
                </a:xfrm>
              </p:grpSpPr>
              <p:grpSp>
                <p:nvGrpSpPr>
                  <p:cNvPr id="67612" name="Group 306"/>
                  <p:cNvGrpSpPr>
                    <a:grpSpLocks/>
                  </p:cNvGrpSpPr>
                  <p:nvPr/>
                </p:nvGrpSpPr>
                <p:grpSpPr bwMode="auto">
                  <a:xfrm>
                    <a:off x="3168" y="1008"/>
                    <a:ext cx="484" cy="2448"/>
                    <a:chOff x="2256" y="864"/>
                    <a:chExt cx="532" cy="2448"/>
                  </a:xfrm>
                </p:grpSpPr>
                <p:sp>
                  <p:nvSpPr>
                    <p:cNvPr id="67615" name="Freeform 307"/>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7616" name="Freeform 308"/>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7613" name="Freeform 309"/>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7614" name="Freeform 310"/>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7611" name="Line 31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7608" name="AutoShape 31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7609" name="Line 31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linds(horizontal)">
                                      <p:cBhvr>
                                        <p:cTn id="7" dur="1000"/>
                                        <p:tgtEl>
                                          <p:spTgt spid="126"/>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blinds(horizontal)">
                                      <p:cBhvr>
                                        <p:cTn id="11"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78"/>
          <p:cNvSpPr txBox="1">
            <a:spLocks noChangeArrowheads="1"/>
          </p:cNvSpPr>
          <p:nvPr/>
        </p:nvSpPr>
        <p:spPr bwMode="auto">
          <a:xfrm>
            <a:off x="8051800" y="6557963"/>
            <a:ext cx="939800" cy="274637"/>
          </a:xfrm>
          <a:prstGeom prst="rect">
            <a:avLst/>
          </a:prstGeom>
          <a:noFill/>
          <a:ln w="9525">
            <a:noFill/>
            <a:miter lim="800000"/>
            <a:headEnd/>
            <a:tailEnd/>
          </a:ln>
        </p:spPr>
        <p:txBody>
          <a:bodyPr>
            <a:spAutoFit/>
          </a:bodyPr>
          <a:lstStyle/>
          <a:p>
            <a:pPr>
              <a:spcBef>
                <a:spcPct val="50000"/>
              </a:spcBef>
            </a:pPr>
            <a:r>
              <a:rPr lang="de-DE" altLang="de-DE" sz="1200" b="1"/>
              <a:t>F-25.02.02</a:t>
            </a:r>
          </a:p>
        </p:txBody>
      </p:sp>
      <p:grpSp>
        <p:nvGrpSpPr>
          <p:cNvPr id="69635" name="Group 168"/>
          <p:cNvGrpSpPr>
            <a:grpSpLocks/>
          </p:cNvGrpSpPr>
          <p:nvPr/>
        </p:nvGrpSpPr>
        <p:grpSpPr bwMode="auto">
          <a:xfrm rot="5646735" flipV="1">
            <a:off x="4668044" y="4042569"/>
            <a:ext cx="323850" cy="515938"/>
            <a:chOff x="2820" y="264"/>
            <a:chExt cx="420" cy="1452"/>
          </a:xfrm>
        </p:grpSpPr>
        <p:sp>
          <p:nvSpPr>
            <p:cNvPr id="69724" name="Line 16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9725" name="Group 170"/>
            <p:cNvGrpSpPr>
              <a:grpSpLocks/>
            </p:cNvGrpSpPr>
            <p:nvPr/>
          </p:nvGrpSpPr>
          <p:grpSpPr bwMode="auto">
            <a:xfrm>
              <a:off x="2940" y="264"/>
              <a:ext cx="300" cy="1452"/>
              <a:chOff x="2940" y="264"/>
              <a:chExt cx="300" cy="1452"/>
            </a:xfrm>
          </p:grpSpPr>
          <p:grpSp>
            <p:nvGrpSpPr>
              <p:cNvPr id="69726" name="Group 171"/>
              <p:cNvGrpSpPr>
                <a:grpSpLocks/>
              </p:cNvGrpSpPr>
              <p:nvPr/>
            </p:nvGrpSpPr>
            <p:grpSpPr bwMode="auto">
              <a:xfrm>
                <a:off x="2940" y="264"/>
                <a:ext cx="252" cy="1368"/>
                <a:chOff x="3024" y="732"/>
                <a:chExt cx="252" cy="1368"/>
              </a:xfrm>
            </p:grpSpPr>
            <p:grpSp>
              <p:nvGrpSpPr>
                <p:cNvPr id="69729" name="Group 172"/>
                <p:cNvGrpSpPr>
                  <a:grpSpLocks/>
                </p:cNvGrpSpPr>
                <p:nvPr/>
              </p:nvGrpSpPr>
              <p:grpSpPr bwMode="auto">
                <a:xfrm>
                  <a:off x="3024" y="732"/>
                  <a:ext cx="252" cy="1368"/>
                  <a:chOff x="3168" y="1008"/>
                  <a:chExt cx="484" cy="2448"/>
                </a:xfrm>
              </p:grpSpPr>
              <p:grpSp>
                <p:nvGrpSpPr>
                  <p:cNvPr id="69731" name="Group 173"/>
                  <p:cNvGrpSpPr>
                    <a:grpSpLocks/>
                  </p:cNvGrpSpPr>
                  <p:nvPr/>
                </p:nvGrpSpPr>
                <p:grpSpPr bwMode="auto">
                  <a:xfrm>
                    <a:off x="3168" y="1008"/>
                    <a:ext cx="484" cy="2448"/>
                    <a:chOff x="2256" y="864"/>
                    <a:chExt cx="532" cy="2448"/>
                  </a:xfrm>
                </p:grpSpPr>
                <p:sp>
                  <p:nvSpPr>
                    <p:cNvPr id="69734" name="Freeform 174"/>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9735" name="Freeform 175"/>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9732" name="Freeform 176"/>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9733" name="Freeform 177"/>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9730" name="Line 17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9727" name="AutoShape 17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9728" name="Line 18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69636" name="Line 181"/>
          <p:cNvSpPr>
            <a:spLocks noChangeShapeType="1"/>
          </p:cNvSpPr>
          <p:nvPr/>
        </p:nvSpPr>
        <p:spPr bwMode="auto">
          <a:xfrm>
            <a:off x="5265738" y="4324350"/>
            <a:ext cx="706437" cy="1588"/>
          </a:xfrm>
          <a:prstGeom prst="line">
            <a:avLst/>
          </a:prstGeom>
          <a:noFill/>
          <a:ln w="12700">
            <a:solidFill>
              <a:srgbClr val="000000"/>
            </a:solidFill>
            <a:round/>
            <a:headEnd/>
            <a:tailEnd/>
          </a:ln>
        </p:spPr>
        <p:txBody>
          <a:bodyPr/>
          <a:lstStyle/>
          <a:p>
            <a:endParaRPr lang="de-DE"/>
          </a:p>
        </p:txBody>
      </p:sp>
      <p:sp>
        <p:nvSpPr>
          <p:cNvPr id="69637" name="Line 182"/>
          <p:cNvSpPr>
            <a:spLocks noChangeShapeType="1"/>
          </p:cNvSpPr>
          <p:nvPr/>
        </p:nvSpPr>
        <p:spPr bwMode="auto">
          <a:xfrm rot="5400000" flipH="1">
            <a:off x="5493544" y="2756694"/>
            <a:ext cx="2193925" cy="36513"/>
          </a:xfrm>
          <a:prstGeom prst="line">
            <a:avLst/>
          </a:prstGeom>
          <a:noFill/>
          <a:ln w="12700">
            <a:solidFill>
              <a:srgbClr val="000000"/>
            </a:solidFill>
            <a:round/>
            <a:headEnd/>
            <a:tailEnd/>
          </a:ln>
        </p:spPr>
        <p:txBody>
          <a:bodyPr/>
          <a:lstStyle/>
          <a:p>
            <a:endParaRPr lang="de-DE"/>
          </a:p>
        </p:txBody>
      </p:sp>
      <p:sp>
        <p:nvSpPr>
          <p:cNvPr id="69638" name="Line 183"/>
          <p:cNvSpPr>
            <a:spLocks noChangeShapeType="1"/>
          </p:cNvSpPr>
          <p:nvPr/>
        </p:nvSpPr>
        <p:spPr bwMode="auto">
          <a:xfrm>
            <a:off x="5989638" y="2274888"/>
            <a:ext cx="1196975" cy="1587"/>
          </a:xfrm>
          <a:prstGeom prst="line">
            <a:avLst/>
          </a:prstGeom>
          <a:noFill/>
          <a:ln w="12700">
            <a:solidFill>
              <a:srgbClr val="000000"/>
            </a:solidFill>
            <a:round/>
            <a:headEnd/>
            <a:tailEnd/>
          </a:ln>
        </p:spPr>
        <p:txBody>
          <a:bodyPr/>
          <a:lstStyle/>
          <a:p>
            <a:endParaRPr lang="de-DE"/>
          </a:p>
        </p:txBody>
      </p:sp>
      <p:sp>
        <p:nvSpPr>
          <p:cNvPr id="69639" name="Arc 184"/>
          <p:cNvSpPr>
            <a:spLocks/>
          </p:cNvSpPr>
          <p:nvPr/>
        </p:nvSpPr>
        <p:spPr bwMode="auto">
          <a:xfrm flipV="1">
            <a:off x="6569075" y="1109663"/>
            <a:ext cx="1200150" cy="1174750"/>
          </a:xfrm>
          <a:custGeom>
            <a:avLst/>
            <a:gdLst>
              <a:gd name="T0" fmla="*/ 463136495 w 43200"/>
              <a:gd name="T1" fmla="*/ 0 h 43200"/>
              <a:gd name="T2" fmla="*/ 1286577 w 43200"/>
              <a:gd name="T3" fmla="*/ 401893468 h 43200"/>
              <a:gd name="T4" fmla="*/ 463136495 w 43200"/>
              <a:gd name="T5" fmla="*/ 43434897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21061"/>
                  <a:pt x="20" y="20523"/>
                  <a:pt x="60" y="19986"/>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21061"/>
                  <a:pt x="20" y="20523"/>
                  <a:pt x="60" y="19986"/>
                </a:cubicBezTo>
                <a:lnTo>
                  <a:pt x="21600" y="21600"/>
                </a:lnTo>
                <a:lnTo>
                  <a:pt x="21600" y="0"/>
                </a:lnTo>
                <a:close/>
              </a:path>
            </a:pathLst>
          </a:custGeom>
          <a:noFill/>
          <a:ln w="12700">
            <a:solidFill>
              <a:srgbClr val="000000"/>
            </a:solidFill>
            <a:round/>
            <a:headEnd/>
            <a:tailEnd/>
          </a:ln>
        </p:spPr>
        <p:txBody>
          <a:bodyPr/>
          <a:lstStyle/>
          <a:p>
            <a:endParaRPr lang="de-DE"/>
          </a:p>
        </p:txBody>
      </p:sp>
      <p:sp>
        <p:nvSpPr>
          <p:cNvPr id="69640" name="Arc 185"/>
          <p:cNvSpPr>
            <a:spLocks/>
          </p:cNvSpPr>
          <p:nvPr/>
        </p:nvSpPr>
        <p:spPr bwMode="auto">
          <a:xfrm rot="10800000" flipH="1">
            <a:off x="5951538" y="3862388"/>
            <a:ext cx="655637" cy="473075"/>
          </a:xfrm>
          <a:custGeom>
            <a:avLst/>
            <a:gdLst>
              <a:gd name="T0" fmla="*/ 0 w 23455"/>
              <a:gd name="T1" fmla="*/ 840409 h 21600"/>
              <a:gd name="T2" fmla="*/ 512296550 w 23455"/>
              <a:gd name="T3" fmla="*/ 221777042 h 21600"/>
              <a:gd name="T4" fmla="*/ 40647712 w 23455"/>
              <a:gd name="T5" fmla="*/ 226924972 h 21600"/>
              <a:gd name="T6" fmla="*/ 0 60000 65536"/>
              <a:gd name="T7" fmla="*/ 0 60000 65536"/>
              <a:gd name="T8" fmla="*/ 0 60000 65536"/>
              <a:gd name="T9" fmla="*/ 0 w 23455"/>
              <a:gd name="T10" fmla="*/ 0 h 21600"/>
              <a:gd name="T11" fmla="*/ 23455 w 23455"/>
              <a:gd name="T12" fmla="*/ 21600 h 21600"/>
            </a:gdLst>
            <a:ahLst/>
            <a:cxnLst>
              <a:cxn ang="T6">
                <a:pos x="T0" y="T1"/>
              </a:cxn>
              <a:cxn ang="T7">
                <a:pos x="T2" y="T3"/>
              </a:cxn>
              <a:cxn ang="T8">
                <a:pos x="T4" y="T5"/>
              </a:cxn>
            </a:cxnLst>
            <a:rect l="T9" t="T10" r="T11" b="T12"/>
            <a:pathLst>
              <a:path w="23455" h="21600" fill="none" extrusionOk="0">
                <a:moveTo>
                  <a:pt x="0" y="80"/>
                </a:moveTo>
                <a:cubicBezTo>
                  <a:pt x="618" y="26"/>
                  <a:pt x="1239" y="0"/>
                  <a:pt x="1861" y="0"/>
                </a:cubicBezTo>
                <a:cubicBezTo>
                  <a:pt x="13599" y="0"/>
                  <a:pt x="23189" y="9374"/>
                  <a:pt x="23455" y="21109"/>
                </a:cubicBezTo>
              </a:path>
              <a:path w="23455" h="21600" stroke="0" extrusionOk="0">
                <a:moveTo>
                  <a:pt x="0" y="80"/>
                </a:moveTo>
                <a:cubicBezTo>
                  <a:pt x="618" y="26"/>
                  <a:pt x="1239" y="0"/>
                  <a:pt x="1861" y="0"/>
                </a:cubicBezTo>
                <a:cubicBezTo>
                  <a:pt x="13599" y="0"/>
                  <a:pt x="23189" y="9374"/>
                  <a:pt x="23455" y="21109"/>
                </a:cubicBezTo>
                <a:lnTo>
                  <a:pt x="1861" y="21600"/>
                </a:lnTo>
                <a:lnTo>
                  <a:pt x="0" y="80"/>
                </a:lnTo>
                <a:close/>
              </a:path>
            </a:pathLst>
          </a:custGeom>
          <a:noFill/>
          <a:ln w="12700">
            <a:solidFill>
              <a:srgbClr val="000000"/>
            </a:solidFill>
            <a:round/>
            <a:headEnd/>
            <a:tailEnd/>
          </a:ln>
        </p:spPr>
        <p:txBody>
          <a:bodyPr/>
          <a:lstStyle/>
          <a:p>
            <a:endParaRPr lang="de-DE"/>
          </a:p>
        </p:txBody>
      </p:sp>
      <p:grpSp>
        <p:nvGrpSpPr>
          <p:cNvPr id="69641" name="Group 186"/>
          <p:cNvGrpSpPr>
            <a:grpSpLocks/>
          </p:cNvGrpSpPr>
          <p:nvPr/>
        </p:nvGrpSpPr>
        <p:grpSpPr bwMode="auto">
          <a:xfrm rot="2559972" flipH="1">
            <a:off x="6275388" y="2882900"/>
            <a:ext cx="700087" cy="255588"/>
            <a:chOff x="4875" y="7237"/>
            <a:chExt cx="4230" cy="1883"/>
          </a:xfrm>
        </p:grpSpPr>
        <p:sp>
          <p:nvSpPr>
            <p:cNvPr id="69722" name="Arc 187"/>
            <p:cNvSpPr>
              <a:spLocks/>
            </p:cNvSpPr>
            <p:nvPr/>
          </p:nvSpPr>
          <p:spPr bwMode="auto">
            <a:xfrm>
              <a:off x="4875" y="7237"/>
              <a:ext cx="3990" cy="1343"/>
            </a:xfrm>
            <a:custGeom>
              <a:avLst/>
              <a:gdLst>
                <a:gd name="T0" fmla="*/ 103 w 21600"/>
                <a:gd name="T1" fmla="*/ 0 h 14058"/>
                <a:gd name="T2" fmla="*/ 136 w 21600"/>
                <a:gd name="T3" fmla="*/ 12 h 14058"/>
                <a:gd name="T4" fmla="*/ 0 w 21600"/>
                <a:gd name="T5" fmla="*/ 12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9723" name="AutoShape 188"/>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69642" name="Group 189"/>
          <p:cNvGrpSpPr>
            <a:grpSpLocks/>
          </p:cNvGrpSpPr>
          <p:nvPr/>
        </p:nvGrpSpPr>
        <p:grpSpPr bwMode="auto">
          <a:xfrm rot="124409" flipV="1">
            <a:off x="6462713" y="3043238"/>
            <a:ext cx="265112" cy="468312"/>
            <a:chOff x="2820" y="264"/>
            <a:chExt cx="420" cy="1452"/>
          </a:xfrm>
        </p:grpSpPr>
        <p:sp>
          <p:nvSpPr>
            <p:cNvPr id="69710" name="Line 190"/>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9711" name="Group 191"/>
            <p:cNvGrpSpPr>
              <a:grpSpLocks/>
            </p:cNvGrpSpPr>
            <p:nvPr/>
          </p:nvGrpSpPr>
          <p:grpSpPr bwMode="auto">
            <a:xfrm>
              <a:off x="2940" y="264"/>
              <a:ext cx="300" cy="1452"/>
              <a:chOff x="2940" y="264"/>
              <a:chExt cx="300" cy="1452"/>
            </a:xfrm>
          </p:grpSpPr>
          <p:grpSp>
            <p:nvGrpSpPr>
              <p:cNvPr id="69712" name="Group 192"/>
              <p:cNvGrpSpPr>
                <a:grpSpLocks/>
              </p:cNvGrpSpPr>
              <p:nvPr/>
            </p:nvGrpSpPr>
            <p:grpSpPr bwMode="auto">
              <a:xfrm>
                <a:off x="2940" y="264"/>
                <a:ext cx="252" cy="1368"/>
                <a:chOff x="3024" y="732"/>
                <a:chExt cx="252" cy="1368"/>
              </a:xfrm>
            </p:grpSpPr>
            <p:grpSp>
              <p:nvGrpSpPr>
                <p:cNvPr id="69715" name="Group 193"/>
                <p:cNvGrpSpPr>
                  <a:grpSpLocks/>
                </p:cNvGrpSpPr>
                <p:nvPr/>
              </p:nvGrpSpPr>
              <p:grpSpPr bwMode="auto">
                <a:xfrm>
                  <a:off x="3024" y="732"/>
                  <a:ext cx="252" cy="1368"/>
                  <a:chOff x="3168" y="1008"/>
                  <a:chExt cx="484" cy="2448"/>
                </a:xfrm>
              </p:grpSpPr>
              <p:grpSp>
                <p:nvGrpSpPr>
                  <p:cNvPr id="69717" name="Group 194"/>
                  <p:cNvGrpSpPr>
                    <a:grpSpLocks/>
                  </p:cNvGrpSpPr>
                  <p:nvPr/>
                </p:nvGrpSpPr>
                <p:grpSpPr bwMode="auto">
                  <a:xfrm>
                    <a:off x="3168" y="1008"/>
                    <a:ext cx="484" cy="2448"/>
                    <a:chOff x="2256" y="864"/>
                    <a:chExt cx="532" cy="2448"/>
                  </a:xfrm>
                </p:grpSpPr>
                <p:sp>
                  <p:nvSpPr>
                    <p:cNvPr id="69720" name="Freeform 195"/>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9721" name="Freeform 196"/>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9718" name="Freeform 197"/>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9719" name="Freeform 198"/>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9716" name="Line 199"/>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9713" name="AutoShape 200"/>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9714" name="Line 201"/>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69643" name="AutoShape 228"/>
          <p:cNvSpPr>
            <a:spLocks noChangeArrowheads="1"/>
          </p:cNvSpPr>
          <p:nvPr/>
        </p:nvSpPr>
        <p:spPr bwMode="auto">
          <a:xfrm>
            <a:off x="5200650" y="4240213"/>
            <a:ext cx="490538" cy="188912"/>
          </a:xfrm>
          <a:prstGeom prst="rightArrow">
            <a:avLst>
              <a:gd name="adj1" fmla="val 50000"/>
              <a:gd name="adj2" fmla="val 64916"/>
            </a:avLst>
          </a:prstGeom>
          <a:solidFill>
            <a:srgbClr val="FF0000"/>
          </a:solidFill>
          <a:ln w="12700">
            <a:solidFill>
              <a:schemeClr val="tx1"/>
            </a:solidFill>
            <a:miter lim="800000"/>
            <a:headEnd/>
            <a:tailEnd/>
          </a:ln>
        </p:spPr>
        <p:txBody>
          <a:bodyPr wrap="none" anchor="ctr"/>
          <a:lstStyle/>
          <a:p>
            <a:pPr algn="ctr" eaLnBrk="0" hangingPunct="0">
              <a:lnSpc>
                <a:spcPct val="80000"/>
              </a:lnSpc>
            </a:pPr>
            <a:endParaRPr lang="de-DE" altLang="de-DE"/>
          </a:p>
        </p:txBody>
      </p:sp>
      <p:sp>
        <p:nvSpPr>
          <p:cNvPr id="69644" name="AutoShape 255"/>
          <p:cNvSpPr>
            <a:spLocks noChangeArrowheads="1"/>
          </p:cNvSpPr>
          <p:nvPr/>
        </p:nvSpPr>
        <p:spPr bwMode="auto">
          <a:xfrm flipH="1">
            <a:off x="5311775" y="2179638"/>
            <a:ext cx="490538" cy="188912"/>
          </a:xfrm>
          <a:prstGeom prst="rightArrow">
            <a:avLst>
              <a:gd name="adj1" fmla="val 50000"/>
              <a:gd name="adj2" fmla="val 64916"/>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69645" name="Group 258"/>
          <p:cNvGrpSpPr>
            <a:grpSpLocks/>
          </p:cNvGrpSpPr>
          <p:nvPr/>
        </p:nvGrpSpPr>
        <p:grpSpPr bwMode="auto">
          <a:xfrm rot="-124409" flipH="1" flipV="1">
            <a:off x="6437313" y="1978025"/>
            <a:ext cx="265112" cy="468313"/>
            <a:chOff x="2820" y="264"/>
            <a:chExt cx="420" cy="1452"/>
          </a:xfrm>
        </p:grpSpPr>
        <p:sp>
          <p:nvSpPr>
            <p:cNvPr id="69698" name="Line 25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9699" name="Group 260"/>
            <p:cNvGrpSpPr>
              <a:grpSpLocks/>
            </p:cNvGrpSpPr>
            <p:nvPr/>
          </p:nvGrpSpPr>
          <p:grpSpPr bwMode="auto">
            <a:xfrm>
              <a:off x="2940" y="264"/>
              <a:ext cx="300" cy="1452"/>
              <a:chOff x="2940" y="264"/>
              <a:chExt cx="300" cy="1452"/>
            </a:xfrm>
          </p:grpSpPr>
          <p:grpSp>
            <p:nvGrpSpPr>
              <p:cNvPr id="69700" name="Group 261"/>
              <p:cNvGrpSpPr>
                <a:grpSpLocks/>
              </p:cNvGrpSpPr>
              <p:nvPr/>
            </p:nvGrpSpPr>
            <p:grpSpPr bwMode="auto">
              <a:xfrm>
                <a:off x="2940" y="264"/>
                <a:ext cx="252" cy="1368"/>
                <a:chOff x="3024" y="732"/>
                <a:chExt cx="252" cy="1368"/>
              </a:xfrm>
            </p:grpSpPr>
            <p:grpSp>
              <p:nvGrpSpPr>
                <p:cNvPr id="69703" name="Group 262"/>
                <p:cNvGrpSpPr>
                  <a:grpSpLocks/>
                </p:cNvGrpSpPr>
                <p:nvPr/>
              </p:nvGrpSpPr>
              <p:grpSpPr bwMode="auto">
                <a:xfrm>
                  <a:off x="3024" y="732"/>
                  <a:ext cx="252" cy="1368"/>
                  <a:chOff x="3168" y="1008"/>
                  <a:chExt cx="484" cy="2448"/>
                </a:xfrm>
              </p:grpSpPr>
              <p:grpSp>
                <p:nvGrpSpPr>
                  <p:cNvPr id="69705" name="Group 263"/>
                  <p:cNvGrpSpPr>
                    <a:grpSpLocks/>
                  </p:cNvGrpSpPr>
                  <p:nvPr/>
                </p:nvGrpSpPr>
                <p:grpSpPr bwMode="auto">
                  <a:xfrm>
                    <a:off x="3168" y="1008"/>
                    <a:ext cx="484" cy="2448"/>
                    <a:chOff x="2256" y="864"/>
                    <a:chExt cx="532" cy="2448"/>
                  </a:xfrm>
                </p:grpSpPr>
                <p:sp>
                  <p:nvSpPr>
                    <p:cNvPr id="69708" name="Freeform 264"/>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9709" name="Freeform 265"/>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9706" name="Freeform 266"/>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9707" name="Freeform 267"/>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9704" name="Line 26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9701" name="AutoShape 26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9702" name="Line 27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69646" name="Group 271"/>
          <p:cNvGrpSpPr>
            <a:grpSpLocks/>
          </p:cNvGrpSpPr>
          <p:nvPr/>
        </p:nvGrpSpPr>
        <p:grpSpPr bwMode="auto">
          <a:xfrm rot="-3214745">
            <a:off x="6072982" y="2951956"/>
            <a:ext cx="742950" cy="354013"/>
            <a:chOff x="4875" y="7237"/>
            <a:chExt cx="4230" cy="1883"/>
          </a:xfrm>
        </p:grpSpPr>
        <p:sp>
          <p:nvSpPr>
            <p:cNvPr id="69696" name="Arc 272"/>
            <p:cNvSpPr>
              <a:spLocks/>
            </p:cNvSpPr>
            <p:nvPr/>
          </p:nvSpPr>
          <p:spPr bwMode="auto">
            <a:xfrm>
              <a:off x="4875" y="7237"/>
              <a:ext cx="3990" cy="1343"/>
            </a:xfrm>
            <a:custGeom>
              <a:avLst/>
              <a:gdLst>
                <a:gd name="T0" fmla="*/ 103 w 21600"/>
                <a:gd name="T1" fmla="*/ 0 h 14058"/>
                <a:gd name="T2" fmla="*/ 136 w 21600"/>
                <a:gd name="T3" fmla="*/ 12 h 14058"/>
                <a:gd name="T4" fmla="*/ 0 w 21600"/>
                <a:gd name="T5" fmla="*/ 12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69697" name="AutoShape 273"/>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rot="10800000" vert="eaVert"/>
            <a:lstStyle/>
            <a:p>
              <a:pPr algn="ctr" eaLnBrk="0" hangingPunct="0">
                <a:lnSpc>
                  <a:spcPct val="80000"/>
                </a:lnSpc>
              </a:pPr>
              <a:endParaRPr lang="de-DE" altLang="de-DE"/>
            </a:p>
          </p:txBody>
        </p:sp>
      </p:grpSp>
      <p:grpSp>
        <p:nvGrpSpPr>
          <p:cNvPr id="69647" name="Group 275"/>
          <p:cNvGrpSpPr>
            <a:grpSpLocks/>
          </p:cNvGrpSpPr>
          <p:nvPr/>
        </p:nvGrpSpPr>
        <p:grpSpPr bwMode="auto">
          <a:xfrm rot="10551182" flipH="1" flipV="1">
            <a:off x="7610475" y="1482725"/>
            <a:ext cx="249238" cy="446088"/>
            <a:chOff x="2820" y="264"/>
            <a:chExt cx="420" cy="1452"/>
          </a:xfrm>
        </p:grpSpPr>
        <p:sp>
          <p:nvSpPr>
            <p:cNvPr id="69684" name="Line 276"/>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9685" name="Group 277"/>
            <p:cNvGrpSpPr>
              <a:grpSpLocks/>
            </p:cNvGrpSpPr>
            <p:nvPr/>
          </p:nvGrpSpPr>
          <p:grpSpPr bwMode="auto">
            <a:xfrm>
              <a:off x="2940" y="264"/>
              <a:ext cx="300" cy="1452"/>
              <a:chOff x="2940" y="264"/>
              <a:chExt cx="300" cy="1452"/>
            </a:xfrm>
          </p:grpSpPr>
          <p:grpSp>
            <p:nvGrpSpPr>
              <p:cNvPr id="69686" name="Group 278"/>
              <p:cNvGrpSpPr>
                <a:grpSpLocks/>
              </p:cNvGrpSpPr>
              <p:nvPr/>
            </p:nvGrpSpPr>
            <p:grpSpPr bwMode="auto">
              <a:xfrm>
                <a:off x="2940" y="264"/>
                <a:ext cx="252" cy="1368"/>
                <a:chOff x="3024" y="732"/>
                <a:chExt cx="252" cy="1368"/>
              </a:xfrm>
            </p:grpSpPr>
            <p:grpSp>
              <p:nvGrpSpPr>
                <p:cNvPr id="69689" name="Group 279"/>
                <p:cNvGrpSpPr>
                  <a:grpSpLocks/>
                </p:cNvGrpSpPr>
                <p:nvPr/>
              </p:nvGrpSpPr>
              <p:grpSpPr bwMode="auto">
                <a:xfrm>
                  <a:off x="3024" y="732"/>
                  <a:ext cx="252" cy="1368"/>
                  <a:chOff x="3168" y="1008"/>
                  <a:chExt cx="484" cy="2448"/>
                </a:xfrm>
              </p:grpSpPr>
              <p:grpSp>
                <p:nvGrpSpPr>
                  <p:cNvPr id="69691" name="Group 280"/>
                  <p:cNvGrpSpPr>
                    <a:grpSpLocks/>
                  </p:cNvGrpSpPr>
                  <p:nvPr/>
                </p:nvGrpSpPr>
                <p:grpSpPr bwMode="auto">
                  <a:xfrm>
                    <a:off x="3168" y="1008"/>
                    <a:ext cx="484" cy="2448"/>
                    <a:chOff x="2256" y="864"/>
                    <a:chExt cx="532" cy="2448"/>
                  </a:xfrm>
                </p:grpSpPr>
                <p:sp>
                  <p:nvSpPr>
                    <p:cNvPr id="69694" name="Freeform 281"/>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9695" name="Freeform 282"/>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9692" name="Freeform 283"/>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9693" name="Freeform 284"/>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9690" name="Line 285"/>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9687" name="AutoShape 286"/>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9688" name="Line 287"/>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69648" name="Group 288"/>
          <p:cNvGrpSpPr>
            <a:grpSpLocks/>
          </p:cNvGrpSpPr>
          <p:nvPr/>
        </p:nvGrpSpPr>
        <p:grpSpPr bwMode="auto">
          <a:xfrm rot="-5695591" flipH="1" flipV="1">
            <a:off x="6729413" y="2157413"/>
            <a:ext cx="301625" cy="282575"/>
            <a:chOff x="2820" y="264"/>
            <a:chExt cx="420" cy="1452"/>
          </a:xfrm>
        </p:grpSpPr>
        <p:sp>
          <p:nvSpPr>
            <p:cNvPr id="69672" name="Line 289"/>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9673" name="Group 290"/>
            <p:cNvGrpSpPr>
              <a:grpSpLocks/>
            </p:cNvGrpSpPr>
            <p:nvPr/>
          </p:nvGrpSpPr>
          <p:grpSpPr bwMode="auto">
            <a:xfrm>
              <a:off x="2940" y="264"/>
              <a:ext cx="300" cy="1452"/>
              <a:chOff x="2940" y="264"/>
              <a:chExt cx="300" cy="1452"/>
            </a:xfrm>
          </p:grpSpPr>
          <p:grpSp>
            <p:nvGrpSpPr>
              <p:cNvPr id="69674" name="Group 291"/>
              <p:cNvGrpSpPr>
                <a:grpSpLocks/>
              </p:cNvGrpSpPr>
              <p:nvPr/>
            </p:nvGrpSpPr>
            <p:grpSpPr bwMode="auto">
              <a:xfrm>
                <a:off x="2940" y="264"/>
                <a:ext cx="252" cy="1368"/>
                <a:chOff x="3024" y="732"/>
                <a:chExt cx="252" cy="1368"/>
              </a:xfrm>
            </p:grpSpPr>
            <p:grpSp>
              <p:nvGrpSpPr>
                <p:cNvPr id="69677" name="Group 292"/>
                <p:cNvGrpSpPr>
                  <a:grpSpLocks/>
                </p:cNvGrpSpPr>
                <p:nvPr/>
              </p:nvGrpSpPr>
              <p:grpSpPr bwMode="auto">
                <a:xfrm>
                  <a:off x="3024" y="732"/>
                  <a:ext cx="252" cy="1368"/>
                  <a:chOff x="3168" y="1008"/>
                  <a:chExt cx="484" cy="2448"/>
                </a:xfrm>
              </p:grpSpPr>
              <p:grpSp>
                <p:nvGrpSpPr>
                  <p:cNvPr id="69679" name="Group 293"/>
                  <p:cNvGrpSpPr>
                    <a:grpSpLocks/>
                  </p:cNvGrpSpPr>
                  <p:nvPr/>
                </p:nvGrpSpPr>
                <p:grpSpPr bwMode="auto">
                  <a:xfrm>
                    <a:off x="3168" y="1008"/>
                    <a:ext cx="484" cy="2448"/>
                    <a:chOff x="2256" y="864"/>
                    <a:chExt cx="532" cy="2448"/>
                  </a:xfrm>
                </p:grpSpPr>
                <p:sp>
                  <p:nvSpPr>
                    <p:cNvPr id="69682" name="Freeform 294"/>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9683" name="Freeform 295"/>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9680" name="Freeform 296"/>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9681" name="Freeform 297"/>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9678" name="Line 298"/>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9675" name="AutoShape 299"/>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9676" name="Line 300"/>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69649" name="Group 301"/>
          <p:cNvGrpSpPr>
            <a:grpSpLocks/>
          </p:cNvGrpSpPr>
          <p:nvPr/>
        </p:nvGrpSpPr>
        <p:grpSpPr bwMode="auto">
          <a:xfrm rot="-5695591" flipH="1" flipV="1">
            <a:off x="5967413" y="2062163"/>
            <a:ext cx="296862" cy="430212"/>
            <a:chOff x="2820" y="264"/>
            <a:chExt cx="420" cy="1452"/>
          </a:xfrm>
        </p:grpSpPr>
        <p:sp>
          <p:nvSpPr>
            <p:cNvPr id="69660" name="Line 302"/>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69661" name="Group 303"/>
            <p:cNvGrpSpPr>
              <a:grpSpLocks/>
            </p:cNvGrpSpPr>
            <p:nvPr/>
          </p:nvGrpSpPr>
          <p:grpSpPr bwMode="auto">
            <a:xfrm>
              <a:off x="2940" y="264"/>
              <a:ext cx="300" cy="1452"/>
              <a:chOff x="2940" y="264"/>
              <a:chExt cx="300" cy="1452"/>
            </a:xfrm>
          </p:grpSpPr>
          <p:grpSp>
            <p:nvGrpSpPr>
              <p:cNvPr id="69662" name="Group 304"/>
              <p:cNvGrpSpPr>
                <a:grpSpLocks/>
              </p:cNvGrpSpPr>
              <p:nvPr/>
            </p:nvGrpSpPr>
            <p:grpSpPr bwMode="auto">
              <a:xfrm>
                <a:off x="2940" y="264"/>
                <a:ext cx="252" cy="1368"/>
                <a:chOff x="3024" y="732"/>
                <a:chExt cx="252" cy="1368"/>
              </a:xfrm>
            </p:grpSpPr>
            <p:grpSp>
              <p:nvGrpSpPr>
                <p:cNvPr id="69665" name="Group 305"/>
                <p:cNvGrpSpPr>
                  <a:grpSpLocks/>
                </p:cNvGrpSpPr>
                <p:nvPr/>
              </p:nvGrpSpPr>
              <p:grpSpPr bwMode="auto">
                <a:xfrm>
                  <a:off x="3024" y="732"/>
                  <a:ext cx="252" cy="1368"/>
                  <a:chOff x="3168" y="1008"/>
                  <a:chExt cx="484" cy="2448"/>
                </a:xfrm>
              </p:grpSpPr>
              <p:grpSp>
                <p:nvGrpSpPr>
                  <p:cNvPr id="69667" name="Group 306"/>
                  <p:cNvGrpSpPr>
                    <a:grpSpLocks/>
                  </p:cNvGrpSpPr>
                  <p:nvPr/>
                </p:nvGrpSpPr>
                <p:grpSpPr bwMode="auto">
                  <a:xfrm>
                    <a:off x="3168" y="1008"/>
                    <a:ext cx="484" cy="2448"/>
                    <a:chOff x="2256" y="864"/>
                    <a:chExt cx="532" cy="2448"/>
                  </a:xfrm>
                </p:grpSpPr>
                <p:sp>
                  <p:nvSpPr>
                    <p:cNvPr id="69670" name="Freeform 307"/>
                    <p:cNvSpPr>
                      <a:spLocks/>
                    </p:cNvSpPr>
                    <p:nvPr/>
                  </p:nvSpPr>
                  <p:spPr bwMode="auto">
                    <a:xfrm rot="5389413">
                      <a:off x="1298" y="1822"/>
                      <a:ext cx="2448" cy="532"/>
                    </a:xfrm>
                    <a:custGeom>
                      <a:avLst/>
                      <a:gdLst>
                        <a:gd name="T0" fmla="*/ 9034 w 1153"/>
                        <a:gd name="T1" fmla="*/ 1278 h 204"/>
                        <a:gd name="T2" fmla="*/ 9809 w 1153"/>
                        <a:gd name="T3" fmla="*/ 1400 h 204"/>
                        <a:gd name="T4" fmla="*/ 10463 w 1153"/>
                        <a:gd name="T5" fmla="*/ 1523 h 204"/>
                        <a:gd name="T6" fmla="*/ 10909 w 1153"/>
                        <a:gd name="T7" fmla="*/ 1666 h 204"/>
                        <a:gd name="T8" fmla="*/ 11034 w 1153"/>
                        <a:gd name="T9" fmla="*/ 1721 h 204"/>
                        <a:gd name="T10" fmla="*/ 11034 w 1153"/>
                        <a:gd name="T11" fmla="*/ 1755 h 204"/>
                        <a:gd name="T12" fmla="*/ 11034 w 1153"/>
                        <a:gd name="T13" fmla="*/ 2373 h 204"/>
                        <a:gd name="T14" fmla="*/ 11026 w 1153"/>
                        <a:gd name="T15" fmla="*/ 2449 h 204"/>
                        <a:gd name="T16" fmla="*/ 10977 w 1153"/>
                        <a:gd name="T17" fmla="*/ 2483 h 204"/>
                        <a:gd name="T18" fmla="*/ 10968 w 1153"/>
                        <a:gd name="T19" fmla="*/ 2537 h 204"/>
                        <a:gd name="T20" fmla="*/ 10932 w 1153"/>
                        <a:gd name="T21" fmla="*/ 2889 h 204"/>
                        <a:gd name="T22" fmla="*/ 10832 w 1153"/>
                        <a:gd name="T23" fmla="*/ 3278 h 204"/>
                        <a:gd name="T24" fmla="*/ 10747 w 1153"/>
                        <a:gd name="T25" fmla="*/ 3461 h 204"/>
                        <a:gd name="T26" fmla="*/ 10643 w 1153"/>
                        <a:gd name="T27" fmla="*/ 3510 h 204"/>
                        <a:gd name="T28" fmla="*/ 9724 w 1153"/>
                        <a:gd name="T29" fmla="*/ 3599 h 204"/>
                        <a:gd name="T30" fmla="*/ 8911 w 1153"/>
                        <a:gd name="T31" fmla="*/ 3617 h 204"/>
                        <a:gd name="T32" fmla="*/ 7771 w 1153"/>
                        <a:gd name="T33" fmla="*/ 3549 h 204"/>
                        <a:gd name="T34" fmla="*/ 5896 w 1153"/>
                        <a:gd name="T35" fmla="*/ 3333 h 204"/>
                        <a:gd name="T36" fmla="*/ 1713 w 1153"/>
                        <a:gd name="T37" fmla="*/ 3088 h 204"/>
                        <a:gd name="T38" fmla="*/ 1272 w 1153"/>
                        <a:gd name="T39" fmla="*/ 3189 h 204"/>
                        <a:gd name="T40" fmla="*/ 144 w 1153"/>
                        <a:gd name="T41" fmla="*/ 3210 h 204"/>
                        <a:gd name="T42" fmla="*/ 76 w 1153"/>
                        <a:gd name="T43" fmla="*/ 3189 h 204"/>
                        <a:gd name="T44" fmla="*/ 36 w 1153"/>
                        <a:gd name="T45" fmla="*/ 3101 h 204"/>
                        <a:gd name="T46" fmla="*/ 0 w 1153"/>
                        <a:gd name="T47" fmla="*/ 2889 h 204"/>
                        <a:gd name="T48" fmla="*/ 136 w 1153"/>
                        <a:gd name="T49" fmla="*/ 143 h 204"/>
                        <a:gd name="T50" fmla="*/ 172 w 1153"/>
                        <a:gd name="T51" fmla="*/ 34 h 204"/>
                        <a:gd name="T52" fmla="*/ 735 w 1153"/>
                        <a:gd name="T53" fmla="*/ 34 h 204"/>
                        <a:gd name="T54" fmla="*/ 964 w 1153"/>
                        <a:gd name="T55" fmla="*/ 143 h 204"/>
                        <a:gd name="T56" fmla="*/ 1185 w 1153"/>
                        <a:gd name="T57" fmla="*/ 339 h 204"/>
                        <a:gd name="T58" fmla="*/ 2079 w 1153"/>
                        <a:gd name="T59" fmla="*/ 1346 h 204"/>
                        <a:gd name="T60" fmla="*/ 2223 w 1153"/>
                        <a:gd name="T61" fmla="*/ 1421 h 204"/>
                        <a:gd name="T62" fmla="*/ 2452 w 1153"/>
                        <a:gd name="T63" fmla="*/ 1489 h 204"/>
                        <a:gd name="T64" fmla="*/ 6289 w 1153"/>
                        <a:gd name="T65" fmla="*/ 994 h 204"/>
                        <a:gd name="T66" fmla="*/ 6527 w 1153"/>
                        <a:gd name="T67" fmla="*/ 1468 h 204"/>
                        <a:gd name="T68" fmla="*/ 7822 w 1153"/>
                        <a:gd name="T69" fmla="*/ 1721 h 204"/>
                        <a:gd name="T70" fmla="*/ 8096 w 1153"/>
                        <a:gd name="T71" fmla="*/ 1700 h 204"/>
                        <a:gd name="T72" fmla="*/ 8357 w 1153"/>
                        <a:gd name="T73" fmla="*/ 1578 h 204"/>
                        <a:gd name="T74" fmla="*/ 8573 w 1153"/>
                        <a:gd name="T75" fmla="*/ 136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9671" name="Freeform 308"/>
                    <p:cNvSpPr>
                      <a:spLocks/>
                    </p:cNvSpPr>
                    <p:nvPr/>
                  </p:nvSpPr>
                  <p:spPr bwMode="auto">
                    <a:xfrm rot="5389413">
                      <a:off x="2332" y="2426"/>
                      <a:ext cx="539" cy="173"/>
                    </a:xfrm>
                    <a:custGeom>
                      <a:avLst/>
                      <a:gdLst>
                        <a:gd name="T0" fmla="*/ 0 w 247"/>
                        <a:gd name="T1" fmla="*/ 301 h 69"/>
                        <a:gd name="T2" fmla="*/ 157 w 247"/>
                        <a:gd name="T3" fmla="*/ 785 h 69"/>
                        <a:gd name="T4" fmla="*/ 561 w 247"/>
                        <a:gd name="T5" fmla="*/ 868 h 69"/>
                        <a:gd name="T6" fmla="*/ 1538 w 247"/>
                        <a:gd name="T7" fmla="*/ 1088 h 69"/>
                        <a:gd name="T8" fmla="*/ 2505 w 247"/>
                        <a:gd name="T9" fmla="*/ 880 h 69"/>
                        <a:gd name="T10" fmla="*/ 2566 w 247"/>
                        <a:gd name="T11" fmla="*/ 504 h 69"/>
                        <a:gd name="T12" fmla="*/ 2357 w 247"/>
                        <a:gd name="T13" fmla="*/ 396 h 69"/>
                        <a:gd name="T14" fmla="*/ 2143 w 247"/>
                        <a:gd name="T15" fmla="*/ 283 h 69"/>
                        <a:gd name="T16" fmla="*/ 1925 w 247"/>
                        <a:gd name="T17" fmla="*/ 188 h 69"/>
                        <a:gd name="T18" fmla="*/ 1715 w 247"/>
                        <a:gd name="T19" fmla="*/ 95 h 69"/>
                        <a:gd name="T20" fmla="*/ 1538 w 247"/>
                        <a:gd name="T21" fmla="*/ 33 h 69"/>
                        <a:gd name="T22" fmla="*/ 1362 w 247"/>
                        <a:gd name="T23" fmla="*/ 0 h 69"/>
                        <a:gd name="T24" fmla="*/ 1152 w 247"/>
                        <a:gd name="T25" fmla="*/ 33 h 69"/>
                        <a:gd name="T26" fmla="*/ 923 w 247"/>
                        <a:gd name="T27" fmla="*/ 83 h 69"/>
                        <a:gd name="T28" fmla="*/ 0 w 247"/>
                        <a:gd name="T29" fmla="*/ 30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9668" name="Freeform 309"/>
                  <p:cNvSpPr>
                    <a:spLocks/>
                  </p:cNvSpPr>
                  <p:nvPr/>
                </p:nvSpPr>
                <p:spPr bwMode="auto">
                  <a:xfrm rot="5353401">
                    <a:off x="2952" y="2567"/>
                    <a:ext cx="720" cy="96"/>
                  </a:xfrm>
                  <a:custGeom>
                    <a:avLst/>
                    <a:gdLst>
                      <a:gd name="T0" fmla="*/ 0 w 293"/>
                      <a:gd name="T1" fmla="*/ 416 h 33"/>
                      <a:gd name="T2" fmla="*/ 0 w 293"/>
                      <a:gd name="T3" fmla="*/ 399 h 33"/>
                      <a:gd name="T4" fmla="*/ 1558 w 293"/>
                      <a:gd name="T5" fmla="*/ 102 h 33"/>
                      <a:gd name="T6" fmla="*/ 2005 w 293"/>
                      <a:gd name="T7" fmla="*/ 49 h 33"/>
                      <a:gd name="T8" fmla="*/ 2362 w 293"/>
                      <a:gd name="T9" fmla="*/ 49 h 33"/>
                      <a:gd name="T10" fmla="*/ 2656 w 293"/>
                      <a:gd name="T11" fmla="*/ 0 h 33"/>
                      <a:gd name="T12" fmla="*/ 2892 w 293"/>
                      <a:gd name="T13" fmla="*/ 0 h 33"/>
                      <a:gd name="T14" fmla="*/ 3249 w 293"/>
                      <a:gd name="T15" fmla="*/ 49 h 33"/>
                      <a:gd name="T16" fmla="*/ 3543 w 293"/>
                      <a:gd name="T17" fmla="*/ 76 h 33"/>
                      <a:gd name="T18" fmla="*/ 3799 w 293"/>
                      <a:gd name="T19" fmla="*/ 102 h 33"/>
                      <a:gd name="T20" fmla="*/ 3991 w 293"/>
                      <a:gd name="T21" fmla="*/ 169 h 33"/>
                      <a:gd name="T22" fmla="*/ 4143 w 293"/>
                      <a:gd name="T23" fmla="*/ 221 h 33"/>
                      <a:gd name="T24" fmla="*/ 4256 w 293"/>
                      <a:gd name="T25" fmla="*/ 297 h 33"/>
                      <a:gd name="T26" fmla="*/ 4318 w 293"/>
                      <a:gd name="T27" fmla="*/ 346 h 33"/>
                      <a:gd name="T28" fmla="*/ 4347 w 293"/>
                      <a:gd name="T29" fmla="*/ 416 h 33"/>
                      <a:gd name="T30" fmla="*/ 4318 w 293"/>
                      <a:gd name="T31" fmla="*/ 465 h 33"/>
                      <a:gd name="T32" fmla="*/ 4256 w 293"/>
                      <a:gd name="T33" fmla="*/ 541 h 33"/>
                      <a:gd name="T34" fmla="*/ 4143 w 293"/>
                      <a:gd name="T35" fmla="*/ 593 h 33"/>
                      <a:gd name="T36" fmla="*/ 3991 w 293"/>
                      <a:gd name="T37" fmla="*/ 669 h 33"/>
                      <a:gd name="T38" fmla="*/ 3799 w 293"/>
                      <a:gd name="T39" fmla="*/ 710 h 33"/>
                      <a:gd name="T40" fmla="*/ 3543 w 293"/>
                      <a:gd name="T41" fmla="*/ 736 h 33"/>
                      <a:gd name="T42" fmla="*/ 3249 w 293"/>
                      <a:gd name="T43" fmla="*/ 788 h 33"/>
                      <a:gd name="T44" fmla="*/ 2892 w 293"/>
                      <a:gd name="T45" fmla="*/ 812 h 33"/>
                      <a:gd name="T46" fmla="*/ 2669 w 293"/>
                      <a:gd name="T47" fmla="*/ 812 h 33"/>
                      <a:gd name="T48" fmla="*/ 2362 w 293"/>
                      <a:gd name="T49" fmla="*/ 812 h 33"/>
                      <a:gd name="T50" fmla="*/ 2005 w 293"/>
                      <a:gd name="T51" fmla="*/ 788 h 33"/>
                      <a:gd name="T52" fmla="*/ 1558 w 293"/>
                      <a:gd name="T53" fmla="*/ 710 h 33"/>
                      <a:gd name="T54" fmla="*/ 0 w 293"/>
                      <a:gd name="T55" fmla="*/ 416 h 33"/>
                      <a:gd name="T56" fmla="*/ 0 w 293"/>
                      <a:gd name="T57" fmla="*/ 4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9669" name="Freeform 310"/>
                  <p:cNvSpPr>
                    <a:spLocks/>
                  </p:cNvSpPr>
                  <p:nvPr/>
                </p:nvSpPr>
                <p:spPr bwMode="auto">
                  <a:xfrm rot="16173530" flipH="1">
                    <a:off x="3167" y="1271"/>
                    <a:ext cx="289" cy="47"/>
                  </a:xfrm>
                  <a:custGeom>
                    <a:avLst/>
                    <a:gdLst>
                      <a:gd name="T0" fmla="*/ 0 w 293"/>
                      <a:gd name="T1" fmla="*/ 48 h 33"/>
                      <a:gd name="T2" fmla="*/ 0 w 293"/>
                      <a:gd name="T3" fmla="*/ 47 h 33"/>
                      <a:gd name="T4" fmla="*/ 102 w 293"/>
                      <a:gd name="T5" fmla="*/ 13 h 33"/>
                      <a:gd name="T6" fmla="*/ 129 w 293"/>
                      <a:gd name="T7" fmla="*/ 6 h 33"/>
                      <a:gd name="T8" fmla="*/ 153 w 293"/>
                      <a:gd name="T9" fmla="*/ 6 h 33"/>
                      <a:gd name="T10" fmla="*/ 173 w 293"/>
                      <a:gd name="T11" fmla="*/ 0 h 33"/>
                      <a:gd name="T12" fmla="*/ 186 w 293"/>
                      <a:gd name="T13" fmla="*/ 0 h 33"/>
                      <a:gd name="T14" fmla="*/ 210 w 293"/>
                      <a:gd name="T15" fmla="*/ 6 h 33"/>
                      <a:gd name="T16" fmla="*/ 230 w 293"/>
                      <a:gd name="T17" fmla="*/ 9 h 33"/>
                      <a:gd name="T18" fmla="*/ 247 w 293"/>
                      <a:gd name="T19" fmla="*/ 13 h 33"/>
                      <a:gd name="T20" fmla="*/ 257 w 293"/>
                      <a:gd name="T21" fmla="*/ 20 h 33"/>
                      <a:gd name="T22" fmla="*/ 267 w 293"/>
                      <a:gd name="T23" fmla="*/ 27 h 33"/>
                      <a:gd name="T24" fmla="*/ 275 w 293"/>
                      <a:gd name="T25" fmla="*/ 34 h 33"/>
                      <a:gd name="T26" fmla="*/ 279 w 293"/>
                      <a:gd name="T27" fmla="*/ 40 h 33"/>
                      <a:gd name="T28" fmla="*/ 281 w 293"/>
                      <a:gd name="T29" fmla="*/ 48 h 33"/>
                      <a:gd name="T30" fmla="*/ 279 w 293"/>
                      <a:gd name="T31" fmla="*/ 54 h 33"/>
                      <a:gd name="T32" fmla="*/ 275 w 293"/>
                      <a:gd name="T33" fmla="*/ 63 h 33"/>
                      <a:gd name="T34" fmla="*/ 267 w 293"/>
                      <a:gd name="T35" fmla="*/ 68 h 33"/>
                      <a:gd name="T36" fmla="*/ 257 w 293"/>
                      <a:gd name="T37" fmla="*/ 77 h 33"/>
                      <a:gd name="T38" fmla="*/ 247 w 293"/>
                      <a:gd name="T39" fmla="*/ 83 h 33"/>
                      <a:gd name="T40" fmla="*/ 230 w 293"/>
                      <a:gd name="T41" fmla="*/ 87 h 33"/>
                      <a:gd name="T42" fmla="*/ 210 w 293"/>
                      <a:gd name="T43" fmla="*/ 94 h 33"/>
                      <a:gd name="T44" fmla="*/ 186 w 293"/>
                      <a:gd name="T45" fmla="*/ 95 h 33"/>
                      <a:gd name="T46" fmla="*/ 174 w 293"/>
                      <a:gd name="T47" fmla="*/ 95 h 33"/>
                      <a:gd name="T48" fmla="*/ 153 w 293"/>
                      <a:gd name="T49" fmla="*/ 95 h 33"/>
                      <a:gd name="T50" fmla="*/ 129 w 293"/>
                      <a:gd name="T51" fmla="*/ 94 h 33"/>
                      <a:gd name="T52" fmla="*/ 102 w 293"/>
                      <a:gd name="T53" fmla="*/ 83 h 33"/>
                      <a:gd name="T54" fmla="*/ 0 w 293"/>
                      <a:gd name="T55" fmla="*/ 48 h 33"/>
                      <a:gd name="T56" fmla="*/ 0 w 293"/>
                      <a:gd name="T57" fmla="*/ 48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9666" name="Line 311"/>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69663" name="AutoShape 312"/>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69664" name="Line 313"/>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sp>
        <p:nvSpPr>
          <p:cNvPr id="98" name="Oval 98"/>
          <p:cNvSpPr>
            <a:spLocks noChangeArrowheads="1"/>
          </p:cNvSpPr>
          <p:nvPr/>
        </p:nvSpPr>
        <p:spPr bwMode="auto">
          <a:xfrm>
            <a:off x="5472113" y="3248025"/>
            <a:ext cx="1130300" cy="1066800"/>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99" name="Oval 99"/>
          <p:cNvSpPr>
            <a:spLocks noChangeArrowheads="1"/>
          </p:cNvSpPr>
          <p:nvPr/>
        </p:nvSpPr>
        <p:spPr bwMode="auto">
          <a:xfrm>
            <a:off x="6596063" y="1131888"/>
            <a:ext cx="1155700" cy="1104900"/>
          </a:xfrm>
          <a:prstGeom prst="ellipse">
            <a:avLst/>
          </a:prstGeom>
          <a:noFill/>
          <a:ln w="38100" cap="rnd">
            <a:solidFill>
              <a:srgbClr val="FFFF00"/>
            </a:solidFill>
            <a:prstDash val="sysDot"/>
            <a:round/>
            <a:headEnd/>
            <a:tailEnd/>
          </a:ln>
        </p:spPr>
        <p:txBody>
          <a:bodyPr wrap="none" anchor="ctr"/>
          <a:lstStyle/>
          <a:p>
            <a:pPr algn="ctr" eaLnBrk="0" hangingPunct="0">
              <a:lnSpc>
                <a:spcPct val="80000"/>
              </a:lnSpc>
            </a:pPr>
            <a:endParaRPr lang="de-DE" altLang="de-DE"/>
          </a:p>
        </p:txBody>
      </p:sp>
      <p:sp>
        <p:nvSpPr>
          <p:cNvPr id="100" name="Text Box 100"/>
          <p:cNvSpPr txBox="1">
            <a:spLocks noChangeArrowheads="1"/>
          </p:cNvSpPr>
          <p:nvPr/>
        </p:nvSpPr>
        <p:spPr bwMode="auto">
          <a:xfrm>
            <a:off x="1587500" y="2143222"/>
            <a:ext cx="3925888" cy="615553"/>
          </a:xfrm>
          <a:prstGeom prst="rect">
            <a:avLst/>
          </a:prstGeom>
          <a:noFill/>
          <a:ln w="9525">
            <a:noFill/>
            <a:miter lim="800000"/>
            <a:headEnd/>
            <a:tailEnd/>
          </a:ln>
        </p:spPr>
        <p:txBody>
          <a:bodyPr>
            <a:spAutoFit/>
          </a:bodyPr>
          <a:lstStyle/>
          <a:p>
            <a:pPr eaLnBrk="0" hangingPunct="0">
              <a:spcBef>
                <a:spcPct val="50000"/>
              </a:spcBef>
            </a:pPr>
            <a:r>
              <a:rPr lang="zh-CN" altLang="en-US" sz="1600" b="1" dirty="0">
                <a:solidFill>
                  <a:srgbClr val="0000FF"/>
                </a:solidFill>
              </a:rPr>
              <a:t>一周滚和半滚组合位于直线段的中间</a:t>
            </a:r>
            <a:endParaRPr lang="de-DE" altLang="de-DE" sz="1600" b="1" dirty="0">
              <a:solidFill>
                <a:srgbClr val="0000FF"/>
              </a:solidFill>
            </a:endParaRPr>
          </a:p>
          <a:p>
            <a:pPr eaLnBrk="0" hangingPunct="0">
              <a:spcBef>
                <a:spcPct val="50000"/>
              </a:spcBef>
            </a:pPr>
            <a:r>
              <a:rPr lang="de-DE" altLang="de-DE" sz="1200" b="1" dirty="0">
                <a:solidFill>
                  <a:srgbClr val="0000FF"/>
                </a:solidFill>
              </a:rPr>
              <a:t>Roll and ½ roll centered on middle of the line.</a:t>
            </a:r>
          </a:p>
        </p:txBody>
      </p:sp>
      <p:sp>
        <p:nvSpPr>
          <p:cNvPr id="69654" name="Oval 119"/>
          <p:cNvSpPr>
            <a:spLocks noChangeArrowheads="1"/>
          </p:cNvSpPr>
          <p:nvPr/>
        </p:nvSpPr>
        <p:spPr bwMode="auto">
          <a:xfrm>
            <a:off x="5992813" y="4244975"/>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103" name="Text Box 121"/>
          <p:cNvSpPr txBox="1">
            <a:spLocks noChangeArrowheads="1"/>
          </p:cNvSpPr>
          <p:nvPr/>
        </p:nvSpPr>
        <p:spPr bwMode="auto">
          <a:xfrm>
            <a:off x="1975932" y="2945941"/>
            <a:ext cx="3477415" cy="707886"/>
          </a:xfrm>
          <a:prstGeom prst="rect">
            <a:avLst/>
          </a:prstGeom>
          <a:noFill/>
          <a:ln w="9525">
            <a:noFill/>
            <a:miter lim="800000"/>
            <a:headEnd/>
            <a:tailEnd/>
          </a:ln>
        </p:spPr>
        <p:txBody>
          <a:bodyPr wrap="square">
            <a:spAutoFit/>
          </a:bodyPr>
          <a:lstStyle/>
          <a:p>
            <a:r>
              <a:rPr lang="zh-CN" altLang="en-US" sz="1600" b="1" dirty="0">
                <a:solidFill>
                  <a:srgbClr val="0000FF"/>
                </a:solidFill>
              </a:rPr>
              <a:t>一周滚和反向半滚之间不能有直线段</a:t>
            </a:r>
            <a:endParaRPr lang="en-US" altLang="zh-CN" sz="1600" b="1" dirty="0">
              <a:solidFill>
                <a:srgbClr val="0000FF"/>
              </a:solidFill>
            </a:endParaRPr>
          </a:p>
          <a:p>
            <a:r>
              <a:rPr lang="en-GB" altLang="de-DE" sz="1200" b="1" dirty="0">
                <a:solidFill>
                  <a:srgbClr val="0000FF"/>
                </a:solidFill>
              </a:rPr>
              <a:t>Between rolls and part rolls in opposite directions there must be no line.</a:t>
            </a:r>
          </a:p>
        </p:txBody>
      </p:sp>
      <p:sp>
        <p:nvSpPr>
          <p:cNvPr id="69656" name="Oval 119"/>
          <p:cNvSpPr>
            <a:spLocks noChangeArrowheads="1"/>
          </p:cNvSpPr>
          <p:nvPr/>
        </p:nvSpPr>
        <p:spPr bwMode="auto">
          <a:xfrm>
            <a:off x="6526213" y="37512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9657" name="Oval 119"/>
          <p:cNvSpPr>
            <a:spLocks noChangeArrowheads="1"/>
          </p:cNvSpPr>
          <p:nvPr/>
        </p:nvSpPr>
        <p:spPr bwMode="auto">
          <a:xfrm>
            <a:off x="6513513" y="27606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9658" name="Oval 119"/>
          <p:cNvSpPr>
            <a:spLocks noChangeArrowheads="1"/>
          </p:cNvSpPr>
          <p:nvPr/>
        </p:nvSpPr>
        <p:spPr bwMode="auto">
          <a:xfrm>
            <a:off x="7127875" y="218916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69659" name="Oval 119"/>
          <p:cNvSpPr>
            <a:spLocks noChangeArrowheads="1"/>
          </p:cNvSpPr>
          <p:nvPr/>
        </p:nvSpPr>
        <p:spPr bwMode="auto">
          <a:xfrm>
            <a:off x="6511925" y="1471613"/>
            <a:ext cx="165100" cy="177800"/>
          </a:xfrm>
          <a:prstGeom prst="ellipse">
            <a:avLst/>
          </a:prstGeom>
          <a:noFill/>
          <a:ln w="28575" algn="ctr">
            <a:solidFill>
              <a:srgbClr val="FF3300"/>
            </a:solidFill>
            <a:round/>
            <a:headEnd/>
            <a:tailEnd/>
          </a:ln>
        </p:spPr>
        <p:txBody>
          <a:bodyPr wrap="none" anchor="ctr"/>
          <a:lstStyle/>
          <a:p>
            <a:pPr algn="ctr" eaLnBrk="0" hangingPunct="0">
              <a:lnSpc>
                <a:spcPct val="80000"/>
              </a:lnSpc>
            </a:pPr>
            <a:endParaRPr lang="de-DE" altLang="de-DE"/>
          </a:p>
        </p:txBody>
      </p:sp>
      <p:sp>
        <p:nvSpPr>
          <p:cNvPr id="2" name="Text Box 88">
            <a:extLst>
              <a:ext uri="{FF2B5EF4-FFF2-40B4-BE49-F238E27FC236}">
                <a16:creationId xmlns:a16="http://schemas.microsoft.com/office/drawing/2014/main" id="{C9250DD5-BE05-49FE-BA82-D7C60ECDE09C}"/>
              </a:ext>
            </a:extLst>
          </p:cNvPr>
          <p:cNvSpPr txBox="1">
            <a:spLocks noChangeArrowheads="1"/>
          </p:cNvSpPr>
          <p:nvPr/>
        </p:nvSpPr>
        <p:spPr bwMode="auto">
          <a:xfrm>
            <a:off x="2302665" y="4011251"/>
            <a:ext cx="2032000" cy="661720"/>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1" dirty="0">
                <a:solidFill>
                  <a:srgbClr val="0000FF"/>
                </a:solidFill>
              </a:rPr>
              <a:t>所有圆角半径相等</a:t>
            </a:r>
            <a:endParaRPr lang="en-US" altLang="zh-CN" sz="1600" b="1" dirty="0">
              <a:solidFill>
                <a:srgbClr val="0000FF"/>
              </a:solidFill>
            </a:endParaRPr>
          </a:p>
          <a:p>
            <a:pPr algn="ctr">
              <a:spcBef>
                <a:spcPct val="50000"/>
              </a:spcBef>
            </a:pPr>
            <a:r>
              <a:rPr lang="de-DE" altLang="de-DE" sz="1400" b="1" dirty="0">
                <a:solidFill>
                  <a:srgbClr val="0000FF"/>
                </a:solidFill>
              </a:rPr>
              <a:t>All radii are equal.</a:t>
            </a:r>
            <a:endParaRPr lang="de-DE" altLang="de-DE" b="1" dirty="0">
              <a:solidFill>
                <a:srgbClr val="0000FF"/>
              </a:solidFill>
            </a:endParaRPr>
          </a:p>
        </p:txBody>
      </p:sp>
      <p:sp>
        <p:nvSpPr>
          <p:cNvPr id="3" name="Rectangle 279">
            <a:extLst>
              <a:ext uri="{FF2B5EF4-FFF2-40B4-BE49-F238E27FC236}">
                <a16:creationId xmlns:a16="http://schemas.microsoft.com/office/drawing/2014/main" id="{5326AE53-A5FC-30E3-2127-0E901382CBB1}"/>
              </a:ext>
            </a:extLst>
          </p:cNvPr>
          <p:cNvSpPr>
            <a:spLocks noChangeArrowheads="1"/>
          </p:cNvSpPr>
          <p:nvPr/>
        </p:nvSpPr>
        <p:spPr bwMode="auto">
          <a:xfrm>
            <a:off x="1652588" y="161925"/>
            <a:ext cx="5035962" cy="695680"/>
          </a:xfrm>
          <a:prstGeom prst="rect">
            <a:avLst/>
          </a:prstGeom>
          <a:noFill/>
          <a:ln w="9525">
            <a:noFill/>
            <a:miter lim="800000"/>
            <a:headEnd/>
            <a:tailEnd/>
          </a:ln>
        </p:spPr>
        <p:txBody>
          <a:bodyPr wrap="square" lIns="79352" tIns="39676" rIns="79352" bIns="39676">
            <a:spAutoFit/>
          </a:bodyPr>
          <a:lstStyle/>
          <a:p>
            <a:pPr eaLnBrk="0" hangingPunct="0">
              <a:tabLst>
                <a:tab pos="449263" algn="l"/>
              </a:tabLst>
            </a:pPr>
            <a:r>
              <a:rPr lang="en-US" altLang="de-DE" sz="2000" b="1" dirty="0"/>
              <a:t>F-25.02 9</a:t>
            </a:r>
            <a:r>
              <a:rPr lang="zh-CN" altLang="en-US" sz="2000" b="1" dirty="0"/>
              <a:t>字带双向组合滚</a:t>
            </a:r>
            <a:endParaRPr lang="en-US" altLang="zh-CN" sz="2000" b="1" dirty="0"/>
          </a:p>
          <a:p>
            <a:pPr eaLnBrk="0" hangingPunct="0">
              <a:tabLst>
                <a:tab pos="449263" algn="l"/>
              </a:tabLst>
            </a:pPr>
            <a:r>
              <a:rPr lang="en-US" sz="2000" b="1" dirty="0"/>
              <a:t>             </a:t>
            </a:r>
            <a:r>
              <a:rPr lang="en-US" sz="1200" b="1" dirty="0"/>
              <a:t>Figure Nine with roll, half roll in opposite direction</a:t>
            </a:r>
            <a:endParaRPr lang="en-US" altLang="de-DE" sz="2000" b="1"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blinds(horizontal)">
                                      <p:cBhvr>
                                        <p:cTn id="11" dur="1000"/>
                                        <p:tgtEl>
                                          <p:spTgt spid="103"/>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blinds(horizontal)">
                                      <p:cBhvr>
                                        <p:cTn id="15" dur="1000"/>
                                        <p:tgtEl>
                                          <p:spTgt spid="98"/>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blinds(horizontal)">
                                      <p:cBhvr>
                                        <p:cTn id="19" dur="1000"/>
                                        <p:tgtEl>
                                          <p:spTgt spid="99"/>
                                        </p:tgtEl>
                                      </p:cBhvr>
                                    </p:animEffect>
                                  </p:childTnLst>
                                </p:cTn>
                              </p:par>
                            </p:childTnLst>
                          </p:cTn>
                        </p:par>
                        <p:par>
                          <p:cTn id="20" fill="hold">
                            <p:stCondLst>
                              <p:cond delay="3500"/>
                            </p:stCondLst>
                            <p:childTnLst>
                              <p:par>
                                <p:cTn id="21" presetID="3"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utoUpdateAnimBg="0"/>
      <p:bldP spid="103"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265"/>
          <p:cNvSpPr txBox="1">
            <a:spLocks noChangeArrowheads="1"/>
          </p:cNvSpPr>
          <p:nvPr/>
        </p:nvSpPr>
        <p:spPr bwMode="auto">
          <a:xfrm>
            <a:off x="8051800" y="6543675"/>
            <a:ext cx="939800" cy="274638"/>
          </a:xfrm>
          <a:prstGeom prst="rect">
            <a:avLst/>
          </a:prstGeom>
          <a:noFill/>
          <a:ln w="9525">
            <a:noFill/>
            <a:miter lim="800000"/>
            <a:headEnd/>
            <a:tailEnd/>
          </a:ln>
        </p:spPr>
        <p:txBody>
          <a:bodyPr>
            <a:spAutoFit/>
          </a:bodyPr>
          <a:lstStyle/>
          <a:p>
            <a:pPr>
              <a:spcBef>
                <a:spcPct val="50000"/>
              </a:spcBef>
            </a:pPr>
            <a:r>
              <a:rPr lang="de-DE" altLang="de-DE" sz="1200" b="1"/>
              <a:t>F-25.03.01</a:t>
            </a:r>
          </a:p>
        </p:txBody>
      </p:sp>
      <p:sp>
        <p:nvSpPr>
          <p:cNvPr id="71682" name="Text Box 539"/>
          <p:cNvSpPr txBox="1">
            <a:spLocks noChangeArrowheads="1"/>
          </p:cNvSpPr>
          <p:nvPr/>
        </p:nvSpPr>
        <p:spPr bwMode="auto">
          <a:xfrm>
            <a:off x="1643358" y="5355404"/>
            <a:ext cx="5857284" cy="1138773"/>
          </a:xfrm>
          <a:prstGeom prst="rect">
            <a:avLst/>
          </a:prstGeom>
          <a:solidFill>
            <a:schemeClr val="bg1"/>
          </a:solidFill>
          <a:ln w="9525">
            <a:noFill/>
            <a:miter lim="800000"/>
            <a:headEnd/>
            <a:tailEnd/>
          </a:ln>
        </p:spPr>
        <p:txBody>
          <a:bodyPr wrap="square">
            <a:spAutoFit/>
          </a:bodyPr>
          <a:lstStyle/>
          <a:p>
            <a:pPr defTabSz="793750" eaLnBrk="0" hangingPunct="0"/>
            <a:r>
              <a:rPr lang="zh-CN" altLang="en-US" sz="1600" b="1" dirty="0"/>
              <a:t>倒飞进入，连续做两个</a:t>
            </a:r>
            <a:r>
              <a:rPr lang="en-US" altLang="zh-CN" sz="1600" b="1" dirty="0"/>
              <a:t>1/4</a:t>
            </a:r>
            <a:r>
              <a:rPr lang="zh-CN" altLang="en-US" sz="1600" b="1" dirty="0"/>
              <a:t>位滚，紧接着反向连续做四个</a:t>
            </a:r>
            <a:r>
              <a:rPr lang="en-US" altLang="zh-CN" sz="1600" b="1" dirty="0"/>
              <a:t>1/4</a:t>
            </a:r>
            <a:r>
              <a:rPr lang="zh-CN" altLang="en-US" sz="1600" b="1" dirty="0"/>
              <a:t>位滚，紧接着再反向连续做两个</a:t>
            </a:r>
            <a:r>
              <a:rPr lang="en-US" altLang="zh-CN" sz="1600" b="1" dirty="0"/>
              <a:t>1/4</a:t>
            </a:r>
            <a:r>
              <a:rPr lang="zh-CN" altLang="en-US" sz="1600" b="1" dirty="0"/>
              <a:t>位滚，倒飞改出。</a:t>
            </a:r>
            <a:endParaRPr lang="en-US" altLang="zh-CN" sz="1600" b="1" dirty="0"/>
          </a:p>
          <a:p>
            <a:pPr defTabSz="793750" eaLnBrk="0" hangingPunct="0"/>
            <a:r>
              <a:rPr lang="en-US" sz="1200" b="1" dirty="0"/>
              <a:t>From inverted, perform consecutively two consecutive quarter rolls, </a:t>
            </a:r>
          </a:p>
          <a:p>
            <a:pPr defTabSz="793750" eaLnBrk="0" hangingPunct="0"/>
            <a:r>
              <a:rPr lang="en-US" sz="1200" b="1" dirty="0"/>
              <a:t>four consecutive quarter rolls in opposite direction, two consecutive quarter rolls in opposite direction, exit inverted. </a:t>
            </a:r>
            <a:endParaRPr lang="de-DE" altLang="de-DE" sz="1200" b="1" dirty="0"/>
          </a:p>
        </p:txBody>
      </p:sp>
      <p:sp>
        <p:nvSpPr>
          <p:cNvPr id="71683" name="Line 243"/>
          <p:cNvSpPr>
            <a:spLocks noChangeShapeType="1"/>
          </p:cNvSpPr>
          <p:nvPr/>
        </p:nvSpPr>
        <p:spPr bwMode="auto">
          <a:xfrm flipH="1">
            <a:off x="2182813" y="3657600"/>
            <a:ext cx="4330700" cy="0"/>
          </a:xfrm>
          <a:prstGeom prst="line">
            <a:avLst/>
          </a:prstGeom>
          <a:noFill/>
          <a:ln w="9525">
            <a:solidFill>
              <a:schemeClr val="tx1"/>
            </a:solidFill>
            <a:round/>
            <a:headEnd/>
            <a:tailEnd/>
          </a:ln>
        </p:spPr>
        <p:txBody>
          <a:bodyPr/>
          <a:lstStyle/>
          <a:p>
            <a:endParaRPr lang="de-DE"/>
          </a:p>
        </p:txBody>
      </p:sp>
      <p:grpSp>
        <p:nvGrpSpPr>
          <p:cNvPr id="71684" name="Group 247"/>
          <p:cNvGrpSpPr>
            <a:grpSpLocks/>
          </p:cNvGrpSpPr>
          <p:nvPr/>
        </p:nvGrpSpPr>
        <p:grpSpPr bwMode="auto">
          <a:xfrm rot="-5599387" flipH="1" flipV="1">
            <a:off x="6366669" y="3412331"/>
            <a:ext cx="311150" cy="490538"/>
            <a:chOff x="2820" y="264"/>
            <a:chExt cx="420" cy="1452"/>
          </a:xfrm>
        </p:grpSpPr>
        <p:sp>
          <p:nvSpPr>
            <p:cNvPr id="71733" name="Line 248"/>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1734" name="Group 249"/>
            <p:cNvGrpSpPr>
              <a:grpSpLocks/>
            </p:cNvGrpSpPr>
            <p:nvPr/>
          </p:nvGrpSpPr>
          <p:grpSpPr bwMode="auto">
            <a:xfrm>
              <a:off x="2940" y="264"/>
              <a:ext cx="300" cy="1452"/>
              <a:chOff x="2940" y="264"/>
              <a:chExt cx="300" cy="1452"/>
            </a:xfrm>
          </p:grpSpPr>
          <p:grpSp>
            <p:nvGrpSpPr>
              <p:cNvPr id="71735" name="Group 250"/>
              <p:cNvGrpSpPr>
                <a:grpSpLocks/>
              </p:cNvGrpSpPr>
              <p:nvPr/>
            </p:nvGrpSpPr>
            <p:grpSpPr bwMode="auto">
              <a:xfrm>
                <a:off x="2940" y="264"/>
                <a:ext cx="252" cy="1368"/>
                <a:chOff x="3024" y="732"/>
                <a:chExt cx="252" cy="1368"/>
              </a:xfrm>
            </p:grpSpPr>
            <p:grpSp>
              <p:nvGrpSpPr>
                <p:cNvPr id="71738" name="Group 251"/>
                <p:cNvGrpSpPr>
                  <a:grpSpLocks/>
                </p:cNvGrpSpPr>
                <p:nvPr/>
              </p:nvGrpSpPr>
              <p:grpSpPr bwMode="auto">
                <a:xfrm>
                  <a:off x="3024" y="732"/>
                  <a:ext cx="252" cy="1368"/>
                  <a:chOff x="3168" y="1008"/>
                  <a:chExt cx="484" cy="2448"/>
                </a:xfrm>
              </p:grpSpPr>
              <p:grpSp>
                <p:nvGrpSpPr>
                  <p:cNvPr id="71740" name="Group 252"/>
                  <p:cNvGrpSpPr>
                    <a:grpSpLocks/>
                  </p:cNvGrpSpPr>
                  <p:nvPr/>
                </p:nvGrpSpPr>
                <p:grpSpPr bwMode="auto">
                  <a:xfrm>
                    <a:off x="3168" y="1008"/>
                    <a:ext cx="484" cy="2448"/>
                    <a:chOff x="2256" y="864"/>
                    <a:chExt cx="532" cy="2448"/>
                  </a:xfrm>
                </p:grpSpPr>
                <p:sp>
                  <p:nvSpPr>
                    <p:cNvPr id="71743" name="Freeform 253"/>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1744" name="Freeform 254"/>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1741" name="Freeform 255"/>
                  <p:cNvSpPr>
                    <a:spLocks/>
                  </p:cNvSpPr>
                  <p:nvPr/>
                </p:nvSpPr>
                <p:spPr bwMode="auto">
                  <a:xfrm rot="16246599" flipV="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1742" name="Freeform 256"/>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1739" name="Line 257"/>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1736" name="AutoShape 258"/>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1737" name="Line 259"/>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71685" name="Group 260"/>
          <p:cNvGrpSpPr>
            <a:grpSpLocks/>
          </p:cNvGrpSpPr>
          <p:nvPr/>
        </p:nvGrpSpPr>
        <p:grpSpPr bwMode="auto">
          <a:xfrm rot="3272281" flipH="1" flipV="1">
            <a:off x="4898232" y="3598069"/>
            <a:ext cx="755650" cy="242887"/>
            <a:chOff x="4875" y="7237"/>
            <a:chExt cx="4230" cy="1883"/>
          </a:xfrm>
        </p:grpSpPr>
        <p:sp>
          <p:nvSpPr>
            <p:cNvPr id="71731" name="Arc 261"/>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1732" name="AutoShape 262"/>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71686" name="AutoShape 263"/>
          <p:cNvSpPr>
            <a:spLocks noChangeArrowheads="1"/>
          </p:cNvSpPr>
          <p:nvPr/>
        </p:nvSpPr>
        <p:spPr bwMode="auto">
          <a:xfrm rot="10800000">
            <a:off x="5653088" y="3552825"/>
            <a:ext cx="466725" cy="180975"/>
          </a:xfrm>
          <a:prstGeom prst="rightArrow">
            <a:avLst>
              <a:gd name="adj1" fmla="val 50000"/>
              <a:gd name="adj2" fmla="val 64474"/>
            </a:avLst>
          </a:prstGeom>
          <a:solidFill>
            <a:srgbClr val="FF33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71687" name="Group 264"/>
          <p:cNvGrpSpPr>
            <a:grpSpLocks/>
          </p:cNvGrpSpPr>
          <p:nvPr/>
        </p:nvGrpSpPr>
        <p:grpSpPr bwMode="auto">
          <a:xfrm rot="-5400000" flipH="1" flipV="1">
            <a:off x="2996407" y="3401219"/>
            <a:ext cx="311150" cy="490537"/>
            <a:chOff x="2820" y="264"/>
            <a:chExt cx="420" cy="1452"/>
          </a:xfrm>
        </p:grpSpPr>
        <p:sp>
          <p:nvSpPr>
            <p:cNvPr id="71719" name="Line 265"/>
            <p:cNvSpPr>
              <a:spLocks noChangeShapeType="1"/>
            </p:cNvSpPr>
            <p:nvPr/>
          </p:nvSpPr>
          <p:spPr bwMode="auto">
            <a:xfrm>
              <a:off x="2820" y="1620"/>
              <a:ext cx="204" cy="0"/>
            </a:xfrm>
            <a:prstGeom prst="line">
              <a:avLst/>
            </a:prstGeom>
            <a:noFill/>
            <a:ln w="9525">
              <a:solidFill>
                <a:schemeClr val="tx1"/>
              </a:solidFill>
              <a:round/>
              <a:headEnd/>
              <a:tailEnd/>
            </a:ln>
          </p:spPr>
          <p:txBody>
            <a:bodyPr/>
            <a:lstStyle/>
            <a:p>
              <a:endParaRPr lang="de-DE"/>
            </a:p>
          </p:txBody>
        </p:sp>
        <p:grpSp>
          <p:nvGrpSpPr>
            <p:cNvPr id="71720" name="Group 266"/>
            <p:cNvGrpSpPr>
              <a:grpSpLocks/>
            </p:cNvGrpSpPr>
            <p:nvPr/>
          </p:nvGrpSpPr>
          <p:grpSpPr bwMode="auto">
            <a:xfrm>
              <a:off x="2940" y="264"/>
              <a:ext cx="300" cy="1452"/>
              <a:chOff x="2940" y="264"/>
              <a:chExt cx="300" cy="1452"/>
            </a:xfrm>
          </p:grpSpPr>
          <p:grpSp>
            <p:nvGrpSpPr>
              <p:cNvPr id="71721" name="Group 267"/>
              <p:cNvGrpSpPr>
                <a:grpSpLocks/>
              </p:cNvGrpSpPr>
              <p:nvPr/>
            </p:nvGrpSpPr>
            <p:grpSpPr bwMode="auto">
              <a:xfrm>
                <a:off x="2940" y="264"/>
                <a:ext cx="252" cy="1368"/>
                <a:chOff x="3024" y="732"/>
                <a:chExt cx="252" cy="1368"/>
              </a:xfrm>
            </p:grpSpPr>
            <p:grpSp>
              <p:nvGrpSpPr>
                <p:cNvPr id="71724" name="Group 268"/>
                <p:cNvGrpSpPr>
                  <a:grpSpLocks/>
                </p:cNvGrpSpPr>
                <p:nvPr/>
              </p:nvGrpSpPr>
              <p:grpSpPr bwMode="auto">
                <a:xfrm>
                  <a:off x="3024" y="732"/>
                  <a:ext cx="252" cy="1368"/>
                  <a:chOff x="3168" y="1008"/>
                  <a:chExt cx="484" cy="2448"/>
                </a:xfrm>
              </p:grpSpPr>
              <p:grpSp>
                <p:nvGrpSpPr>
                  <p:cNvPr id="71726" name="Group 269"/>
                  <p:cNvGrpSpPr>
                    <a:grpSpLocks/>
                  </p:cNvGrpSpPr>
                  <p:nvPr/>
                </p:nvGrpSpPr>
                <p:grpSpPr bwMode="auto">
                  <a:xfrm>
                    <a:off x="3168" y="1008"/>
                    <a:ext cx="484" cy="2448"/>
                    <a:chOff x="2256" y="864"/>
                    <a:chExt cx="532" cy="2448"/>
                  </a:xfrm>
                </p:grpSpPr>
                <p:sp>
                  <p:nvSpPr>
                    <p:cNvPr id="71729" name="Freeform 270"/>
                    <p:cNvSpPr>
                      <a:spLocks/>
                    </p:cNvSpPr>
                    <p:nvPr/>
                  </p:nvSpPr>
                  <p:spPr bwMode="auto">
                    <a:xfrm rot="5389413">
                      <a:off x="1298" y="1822"/>
                      <a:ext cx="2448" cy="532"/>
                    </a:xfrm>
                    <a:custGeom>
                      <a:avLst/>
                      <a:gdLst>
                        <a:gd name="T0" fmla="*/ 2147483647 w 1153"/>
                        <a:gd name="T1" fmla="*/ 2147483647 h 204"/>
                        <a:gd name="T2" fmla="*/ 2147483647 w 1153"/>
                        <a:gd name="T3" fmla="*/ 2147483647 h 204"/>
                        <a:gd name="T4" fmla="*/ 2147483647 w 1153"/>
                        <a:gd name="T5" fmla="*/ 2147483647 h 204"/>
                        <a:gd name="T6" fmla="*/ 2147483647 w 1153"/>
                        <a:gd name="T7" fmla="*/ 2147483647 h 204"/>
                        <a:gd name="T8" fmla="*/ 2147483647 w 1153"/>
                        <a:gd name="T9" fmla="*/ 2147483647 h 204"/>
                        <a:gd name="T10" fmla="*/ 2147483647 w 1153"/>
                        <a:gd name="T11" fmla="*/ 2147483647 h 204"/>
                        <a:gd name="T12" fmla="*/ 2147483647 w 1153"/>
                        <a:gd name="T13" fmla="*/ 2147483647 h 204"/>
                        <a:gd name="T14" fmla="*/ 2147483647 w 1153"/>
                        <a:gd name="T15" fmla="*/ 2147483647 h 204"/>
                        <a:gd name="T16" fmla="*/ 2147483647 w 1153"/>
                        <a:gd name="T17" fmla="*/ 2147483647 h 204"/>
                        <a:gd name="T18" fmla="*/ 2147483647 w 1153"/>
                        <a:gd name="T19" fmla="*/ 2147483647 h 204"/>
                        <a:gd name="T20" fmla="*/ 2147483647 w 1153"/>
                        <a:gd name="T21" fmla="*/ 2147483647 h 204"/>
                        <a:gd name="T22" fmla="*/ 2147483647 w 1153"/>
                        <a:gd name="T23" fmla="*/ 2147483647 h 204"/>
                        <a:gd name="T24" fmla="*/ 2147483647 w 1153"/>
                        <a:gd name="T25" fmla="*/ 2147483647 h 204"/>
                        <a:gd name="T26" fmla="*/ 2147483647 w 1153"/>
                        <a:gd name="T27" fmla="*/ 2147483647 h 204"/>
                        <a:gd name="T28" fmla="*/ 2147483647 w 1153"/>
                        <a:gd name="T29" fmla="*/ 2147483647 h 204"/>
                        <a:gd name="T30" fmla="*/ 2147483647 w 1153"/>
                        <a:gd name="T31" fmla="*/ 2147483647 h 204"/>
                        <a:gd name="T32" fmla="*/ 2147483647 w 1153"/>
                        <a:gd name="T33" fmla="*/ 2147483647 h 204"/>
                        <a:gd name="T34" fmla="*/ 2147483647 w 1153"/>
                        <a:gd name="T35" fmla="*/ 2147483647 h 204"/>
                        <a:gd name="T36" fmla="*/ 2147483647 w 1153"/>
                        <a:gd name="T37" fmla="*/ 2147483647 h 204"/>
                        <a:gd name="T38" fmla="*/ 2147483647 w 1153"/>
                        <a:gd name="T39" fmla="*/ 2147483647 h 204"/>
                        <a:gd name="T40" fmla="*/ 2147483647 w 1153"/>
                        <a:gd name="T41" fmla="*/ 2147483647 h 204"/>
                        <a:gd name="T42" fmla="*/ 2147483647 w 1153"/>
                        <a:gd name="T43" fmla="*/ 2147483647 h 204"/>
                        <a:gd name="T44" fmla="*/ 2147483647 w 1153"/>
                        <a:gd name="T45" fmla="*/ 2147483647 h 204"/>
                        <a:gd name="T46" fmla="*/ 0 w 1153"/>
                        <a:gd name="T47" fmla="*/ 2147483647 h 204"/>
                        <a:gd name="T48" fmla="*/ 2147483647 w 1153"/>
                        <a:gd name="T49" fmla="*/ 2147483647 h 204"/>
                        <a:gd name="T50" fmla="*/ 2147483647 w 1153"/>
                        <a:gd name="T51" fmla="*/ 2147483647 h 204"/>
                        <a:gd name="T52" fmla="*/ 2147483647 w 1153"/>
                        <a:gd name="T53" fmla="*/ 2147483647 h 204"/>
                        <a:gd name="T54" fmla="*/ 2147483647 w 1153"/>
                        <a:gd name="T55" fmla="*/ 2147483647 h 204"/>
                        <a:gd name="T56" fmla="*/ 2147483647 w 1153"/>
                        <a:gd name="T57" fmla="*/ 2147483647 h 204"/>
                        <a:gd name="T58" fmla="*/ 2147483647 w 1153"/>
                        <a:gd name="T59" fmla="*/ 2147483647 h 204"/>
                        <a:gd name="T60" fmla="*/ 2147483647 w 1153"/>
                        <a:gd name="T61" fmla="*/ 2147483647 h 204"/>
                        <a:gd name="T62" fmla="*/ 2147483647 w 1153"/>
                        <a:gd name="T63" fmla="*/ 2147483647 h 204"/>
                        <a:gd name="T64" fmla="*/ 2147483647 w 1153"/>
                        <a:gd name="T65" fmla="*/ 2147483647 h 204"/>
                        <a:gd name="T66" fmla="*/ 2147483647 w 1153"/>
                        <a:gd name="T67" fmla="*/ 2147483647 h 204"/>
                        <a:gd name="T68" fmla="*/ 2147483647 w 1153"/>
                        <a:gd name="T69" fmla="*/ 2147483647 h 204"/>
                        <a:gd name="T70" fmla="*/ 2147483647 w 1153"/>
                        <a:gd name="T71" fmla="*/ 2147483647 h 204"/>
                        <a:gd name="T72" fmla="*/ 2147483647 w 1153"/>
                        <a:gd name="T73" fmla="*/ 2147483647 h 204"/>
                        <a:gd name="T74" fmla="*/ 2147483647 w 115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3"/>
                        <a:gd name="T115" fmla="*/ 0 h 204"/>
                        <a:gd name="T116" fmla="*/ 1153 w 115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1730" name="Freeform 271"/>
                    <p:cNvSpPr>
                      <a:spLocks/>
                    </p:cNvSpPr>
                    <p:nvPr/>
                  </p:nvSpPr>
                  <p:spPr bwMode="auto">
                    <a:xfrm rot="5389413">
                      <a:off x="2332" y="2426"/>
                      <a:ext cx="539" cy="173"/>
                    </a:xfrm>
                    <a:custGeom>
                      <a:avLst/>
                      <a:gdLst>
                        <a:gd name="T0" fmla="*/ 0 w 247"/>
                        <a:gd name="T1" fmla="*/ 2147483647 h 69"/>
                        <a:gd name="T2" fmla="*/ 2147483647 w 247"/>
                        <a:gd name="T3" fmla="*/ 2147483647 h 69"/>
                        <a:gd name="T4" fmla="*/ 2147483647 w 247"/>
                        <a:gd name="T5" fmla="*/ 2147483647 h 69"/>
                        <a:gd name="T6" fmla="*/ 2147483647 w 247"/>
                        <a:gd name="T7" fmla="*/ 2147483647 h 69"/>
                        <a:gd name="T8" fmla="*/ 2147483647 w 247"/>
                        <a:gd name="T9" fmla="*/ 2147483647 h 69"/>
                        <a:gd name="T10" fmla="*/ 2147483647 w 247"/>
                        <a:gd name="T11" fmla="*/ 2147483647 h 69"/>
                        <a:gd name="T12" fmla="*/ 2147483647 w 247"/>
                        <a:gd name="T13" fmla="*/ 2147483647 h 69"/>
                        <a:gd name="T14" fmla="*/ 2147483647 w 247"/>
                        <a:gd name="T15" fmla="*/ 2147483647 h 69"/>
                        <a:gd name="T16" fmla="*/ 2147483647 w 247"/>
                        <a:gd name="T17" fmla="*/ 2147483647 h 69"/>
                        <a:gd name="T18" fmla="*/ 2147483647 w 247"/>
                        <a:gd name="T19" fmla="*/ 2147483647 h 69"/>
                        <a:gd name="T20" fmla="*/ 2147483647 w 247"/>
                        <a:gd name="T21" fmla="*/ 2147483647 h 69"/>
                        <a:gd name="T22" fmla="*/ 2147483647 w 247"/>
                        <a:gd name="T23" fmla="*/ 0 h 69"/>
                        <a:gd name="T24" fmla="*/ 2147483647 w 247"/>
                        <a:gd name="T25" fmla="*/ 2147483647 h 69"/>
                        <a:gd name="T26" fmla="*/ 2147483647 w 247"/>
                        <a:gd name="T27" fmla="*/ 2147483647 h 69"/>
                        <a:gd name="T28" fmla="*/ 0 w 247"/>
                        <a:gd name="T29" fmla="*/ 2147483647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69"/>
                        <a:gd name="T47" fmla="*/ 247 w 24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1727" name="Freeform 272"/>
                  <p:cNvSpPr>
                    <a:spLocks/>
                  </p:cNvSpPr>
                  <p:nvPr/>
                </p:nvSpPr>
                <p:spPr bwMode="auto">
                  <a:xfrm rot="5353401">
                    <a:off x="2952" y="2567"/>
                    <a:ext cx="720" cy="96"/>
                  </a:xfrm>
                  <a:custGeom>
                    <a:avLst/>
                    <a:gdLst>
                      <a:gd name="T0" fmla="*/ 0 w 293"/>
                      <a:gd name="T1" fmla="*/ 2147483647 h 33"/>
                      <a:gd name="T2" fmla="*/ 0 w 293"/>
                      <a:gd name="T3" fmla="*/ 2147483647 h 33"/>
                      <a:gd name="T4" fmla="*/ 2147483647 w 293"/>
                      <a:gd name="T5" fmla="*/ 2147483647 h 33"/>
                      <a:gd name="T6" fmla="*/ 2147483647 w 293"/>
                      <a:gd name="T7" fmla="*/ 2147483647 h 33"/>
                      <a:gd name="T8" fmla="*/ 2147483647 w 293"/>
                      <a:gd name="T9" fmla="*/ 2147483647 h 33"/>
                      <a:gd name="T10" fmla="*/ 2147483647 w 293"/>
                      <a:gd name="T11" fmla="*/ 0 h 33"/>
                      <a:gd name="T12" fmla="*/ 2147483647 w 293"/>
                      <a:gd name="T13" fmla="*/ 0 h 33"/>
                      <a:gd name="T14" fmla="*/ 2147483647 w 293"/>
                      <a:gd name="T15" fmla="*/ 2147483647 h 33"/>
                      <a:gd name="T16" fmla="*/ 2147483647 w 293"/>
                      <a:gd name="T17" fmla="*/ 2147483647 h 33"/>
                      <a:gd name="T18" fmla="*/ 2147483647 w 293"/>
                      <a:gd name="T19" fmla="*/ 2147483647 h 33"/>
                      <a:gd name="T20" fmla="*/ 2147483647 w 293"/>
                      <a:gd name="T21" fmla="*/ 2147483647 h 33"/>
                      <a:gd name="T22" fmla="*/ 2147483647 w 293"/>
                      <a:gd name="T23" fmla="*/ 2147483647 h 33"/>
                      <a:gd name="T24" fmla="*/ 2147483647 w 293"/>
                      <a:gd name="T25" fmla="*/ 2147483647 h 33"/>
                      <a:gd name="T26" fmla="*/ 2147483647 w 293"/>
                      <a:gd name="T27" fmla="*/ 2147483647 h 33"/>
                      <a:gd name="T28" fmla="*/ 2147483647 w 293"/>
                      <a:gd name="T29" fmla="*/ 2147483647 h 33"/>
                      <a:gd name="T30" fmla="*/ 2147483647 w 293"/>
                      <a:gd name="T31" fmla="*/ 2147483647 h 33"/>
                      <a:gd name="T32" fmla="*/ 2147483647 w 293"/>
                      <a:gd name="T33" fmla="*/ 2147483647 h 33"/>
                      <a:gd name="T34" fmla="*/ 2147483647 w 293"/>
                      <a:gd name="T35" fmla="*/ 2147483647 h 33"/>
                      <a:gd name="T36" fmla="*/ 2147483647 w 293"/>
                      <a:gd name="T37" fmla="*/ 2147483647 h 33"/>
                      <a:gd name="T38" fmla="*/ 2147483647 w 293"/>
                      <a:gd name="T39" fmla="*/ 2147483647 h 33"/>
                      <a:gd name="T40" fmla="*/ 2147483647 w 293"/>
                      <a:gd name="T41" fmla="*/ 2147483647 h 33"/>
                      <a:gd name="T42" fmla="*/ 2147483647 w 293"/>
                      <a:gd name="T43" fmla="*/ 2147483647 h 33"/>
                      <a:gd name="T44" fmla="*/ 2147483647 w 293"/>
                      <a:gd name="T45" fmla="*/ 2147483647 h 33"/>
                      <a:gd name="T46" fmla="*/ 2147483647 w 293"/>
                      <a:gd name="T47" fmla="*/ 2147483647 h 33"/>
                      <a:gd name="T48" fmla="*/ 2147483647 w 293"/>
                      <a:gd name="T49" fmla="*/ 2147483647 h 33"/>
                      <a:gd name="T50" fmla="*/ 2147483647 w 293"/>
                      <a:gd name="T51" fmla="*/ 2147483647 h 33"/>
                      <a:gd name="T52" fmla="*/ 2147483647 w 293"/>
                      <a:gd name="T53" fmla="*/ 2147483647 h 33"/>
                      <a:gd name="T54" fmla="*/ 0 w 293"/>
                      <a:gd name="T55" fmla="*/ 2147483647 h 33"/>
                      <a:gd name="T56" fmla="*/ 0 w 293"/>
                      <a:gd name="T57" fmla="*/ 2147483647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1728" name="Freeform 273"/>
                  <p:cNvSpPr>
                    <a:spLocks/>
                  </p:cNvSpPr>
                  <p:nvPr/>
                </p:nvSpPr>
                <p:spPr bwMode="auto">
                  <a:xfrm rot="16173530" flipH="1">
                    <a:off x="3167" y="1271"/>
                    <a:ext cx="289" cy="47"/>
                  </a:xfrm>
                  <a:custGeom>
                    <a:avLst/>
                    <a:gdLst>
                      <a:gd name="T0" fmla="*/ 0 w 293"/>
                      <a:gd name="T1" fmla="*/ 2764316 h 33"/>
                      <a:gd name="T2" fmla="*/ 0 w 293"/>
                      <a:gd name="T3" fmla="*/ 2689026 h 33"/>
                      <a:gd name="T4" fmla="*/ 71 w 293"/>
                      <a:gd name="T5" fmla="*/ 762885 h 33"/>
                      <a:gd name="T6" fmla="*/ 88 w 293"/>
                      <a:gd name="T7" fmla="*/ 376090 h 33"/>
                      <a:gd name="T8" fmla="*/ 100 w 293"/>
                      <a:gd name="T9" fmla="*/ 376090 h 33"/>
                      <a:gd name="T10" fmla="*/ 111 w 293"/>
                      <a:gd name="T11" fmla="*/ 0 h 33"/>
                      <a:gd name="T12" fmla="*/ 123 w 293"/>
                      <a:gd name="T13" fmla="*/ 0 h 33"/>
                      <a:gd name="T14" fmla="*/ 139 w 293"/>
                      <a:gd name="T15" fmla="*/ 376090 h 33"/>
                      <a:gd name="T16" fmla="*/ 152 w 293"/>
                      <a:gd name="T17" fmla="*/ 535643 h 33"/>
                      <a:gd name="T18" fmla="*/ 163 w 293"/>
                      <a:gd name="T19" fmla="*/ 762885 h 33"/>
                      <a:gd name="T20" fmla="*/ 169 w 293"/>
                      <a:gd name="T21" fmla="*/ 1133806 h 33"/>
                      <a:gd name="T22" fmla="*/ 175 w 293"/>
                      <a:gd name="T23" fmla="*/ 1547486 h 33"/>
                      <a:gd name="T24" fmla="*/ 179 w 293"/>
                      <a:gd name="T25" fmla="*/ 1940903 h 33"/>
                      <a:gd name="T26" fmla="*/ 181 w 293"/>
                      <a:gd name="T27" fmla="*/ 2299889 h 33"/>
                      <a:gd name="T28" fmla="*/ 181 w 293"/>
                      <a:gd name="T29" fmla="*/ 2764316 h 33"/>
                      <a:gd name="T30" fmla="*/ 181 w 293"/>
                      <a:gd name="T31" fmla="*/ 3139022 h 33"/>
                      <a:gd name="T32" fmla="*/ 179 w 293"/>
                      <a:gd name="T33" fmla="*/ 3636321 h 33"/>
                      <a:gd name="T34" fmla="*/ 175 w 293"/>
                      <a:gd name="T35" fmla="*/ 3937056 h 33"/>
                      <a:gd name="T36" fmla="*/ 169 w 293"/>
                      <a:gd name="T37" fmla="*/ 4470728 h 33"/>
                      <a:gd name="T38" fmla="*/ 163 w 293"/>
                      <a:gd name="T39" fmla="*/ 4760202 h 33"/>
                      <a:gd name="T40" fmla="*/ 152 w 293"/>
                      <a:gd name="T41" fmla="*/ 5034240 h 33"/>
                      <a:gd name="T42" fmla="*/ 139 w 293"/>
                      <a:gd name="T43" fmla="*/ 5424377 h 33"/>
                      <a:gd name="T44" fmla="*/ 123 w 293"/>
                      <a:gd name="T45" fmla="*/ 5454600 h 33"/>
                      <a:gd name="T46" fmla="*/ 112 w 293"/>
                      <a:gd name="T47" fmla="*/ 5454600 h 33"/>
                      <a:gd name="T48" fmla="*/ 100 w 293"/>
                      <a:gd name="T49" fmla="*/ 5454600 h 33"/>
                      <a:gd name="T50" fmla="*/ 88 w 293"/>
                      <a:gd name="T51" fmla="*/ 5424377 h 33"/>
                      <a:gd name="T52" fmla="*/ 71 w 293"/>
                      <a:gd name="T53" fmla="*/ 4760202 h 33"/>
                      <a:gd name="T54" fmla="*/ 0 w 293"/>
                      <a:gd name="T55" fmla="*/ 2764316 h 33"/>
                      <a:gd name="T56" fmla="*/ 0 w 293"/>
                      <a:gd name="T57" fmla="*/ 276431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3"/>
                      <a:gd name="T89" fmla="*/ 293 w 293"/>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1725" name="Line 274"/>
                <p:cNvSpPr>
                  <a:spLocks noChangeShapeType="1"/>
                </p:cNvSpPr>
                <p:nvPr/>
              </p:nvSpPr>
              <p:spPr bwMode="auto">
                <a:xfrm>
                  <a:off x="3066" y="822"/>
                  <a:ext cx="210" cy="0"/>
                </a:xfrm>
                <a:prstGeom prst="line">
                  <a:avLst/>
                </a:prstGeom>
                <a:noFill/>
                <a:ln w="9525">
                  <a:solidFill>
                    <a:schemeClr val="tx1"/>
                  </a:solidFill>
                  <a:round/>
                  <a:headEnd/>
                  <a:tailEnd/>
                </a:ln>
              </p:spPr>
              <p:txBody>
                <a:bodyPr/>
                <a:lstStyle/>
                <a:p>
                  <a:endParaRPr lang="de-DE"/>
                </a:p>
              </p:txBody>
            </p:sp>
          </p:grpSp>
          <p:sp>
            <p:nvSpPr>
              <p:cNvPr id="71722" name="AutoShape 275"/>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p:spPr>
            <p:txBody>
              <a:bodyPr wrap="none" anchor="ctr"/>
              <a:lstStyle/>
              <a:p>
                <a:pPr algn="ctr" eaLnBrk="0" hangingPunct="0">
                  <a:lnSpc>
                    <a:spcPct val="80000"/>
                  </a:lnSpc>
                </a:pPr>
                <a:endParaRPr lang="de-DE" altLang="de-DE"/>
              </a:p>
            </p:txBody>
          </p:sp>
          <p:sp>
            <p:nvSpPr>
              <p:cNvPr id="71723" name="Line 276"/>
              <p:cNvSpPr>
                <a:spLocks noChangeShapeType="1"/>
              </p:cNvSpPr>
              <p:nvPr/>
            </p:nvSpPr>
            <p:spPr bwMode="auto">
              <a:xfrm>
                <a:off x="3036" y="1620"/>
                <a:ext cx="204" cy="0"/>
              </a:xfrm>
              <a:prstGeom prst="line">
                <a:avLst/>
              </a:prstGeom>
              <a:noFill/>
              <a:ln w="9525">
                <a:solidFill>
                  <a:schemeClr val="tx1"/>
                </a:solidFill>
                <a:round/>
                <a:headEnd/>
                <a:tailEnd/>
              </a:ln>
            </p:spPr>
            <p:txBody>
              <a:bodyPr/>
              <a:lstStyle/>
              <a:p>
                <a:endParaRPr lang="de-DE"/>
              </a:p>
            </p:txBody>
          </p:sp>
        </p:grpSp>
      </p:grpSp>
      <p:grpSp>
        <p:nvGrpSpPr>
          <p:cNvPr id="71688" name="Group 307"/>
          <p:cNvGrpSpPr>
            <a:grpSpLocks/>
          </p:cNvGrpSpPr>
          <p:nvPr/>
        </p:nvGrpSpPr>
        <p:grpSpPr bwMode="auto">
          <a:xfrm rot="18327719" flipH="1">
            <a:off x="4818857" y="3482181"/>
            <a:ext cx="755650" cy="242887"/>
            <a:chOff x="4875" y="7237"/>
            <a:chExt cx="4230" cy="1883"/>
          </a:xfrm>
        </p:grpSpPr>
        <p:sp>
          <p:nvSpPr>
            <p:cNvPr id="71717"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1718"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71689" name="AutoShape 242"/>
          <p:cNvSpPr>
            <a:spLocks noChangeArrowheads="1"/>
          </p:cNvSpPr>
          <p:nvPr/>
        </p:nvSpPr>
        <p:spPr bwMode="auto">
          <a:xfrm flipH="1">
            <a:off x="2265363" y="3563938"/>
            <a:ext cx="466725" cy="180975"/>
          </a:xfrm>
          <a:prstGeom prst="rightArrow">
            <a:avLst>
              <a:gd name="adj1" fmla="val 50000"/>
              <a:gd name="adj2" fmla="val 64474"/>
            </a:avLst>
          </a:prstGeom>
          <a:solidFill>
            <a:srgbClr val="FFFF00"/>
          </a:solidFill>
          <a:ln w="12700">
            <a:solidFill>
              <a:schemeClr val="tx1"/>
            </a:solidFill>
            <a:miter lim="800000"/>
            <a:headEnd/>
            <a:tailEnd/>
          </a:ln>
        </p:spPr>
        <p:txBody>
          <a:bodyPr wrap="none" anchor="ctr"/>
          <a:lstStyle/>
          <a:p>
            <a:pPr algn="ctr" eaLnBrk="0" hangingPunct="0">
              <a:lnSpc>
                <a:spcPct val="80000"/>
              </a:lnSpc>
            </a:pPr>
            <a:endParaRPr lang="de-DE" altLang="de-DE"/>
          </a:p>
        </p:txBody>
      </p:sp>
      <p:grpSp>
        <p:nvGrpSpPr>
          <p:cNvPr id="71690" name="Group 307"/>
          <p:cNvGrpSpPr>
            <a:grpSpLocks/>
          </p:cNvGrpSpPr>
          <p:nvPr/>
        </p:nvGrpSpPr>
        <p:grpSpPr bwMode="auto">
          <a:xfrm rot="18327719" flipH="1">
            <a:off x="4474369" y="3479006"/>
            <a:ext cx="755650" cy="242888"/>
            <a:chOff x="4875" y="7237"/>
            <a:chExt cx="4230" cy="1883"/>
          </a:xfrm>
        </p:grpSpPr>
        <p:sp>
          <p:nvSpPr>
            <p:cNvPr id="71715"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1716"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71691" name="Group 307"/>
          <p:cNvGrpSpPr>
            <a:grpSpLocks/>
          </p:cNvGrpSpPr>
          <p:nvPr/>
        </p:nvGrpSpPr>
        <p:grpSpPr bwMode="auto">
          <a:xfrm rot="18327719" flipH="1">
            <a:off x="4150519" y="3479006"/>
            <a:ext cx="755650" cy="242888"/>
            <a:chOff x="4875" y="7237"/>
            <a:chExt cx="4230" cy="1883"/>
          </a:xfrm>
        </p:grpSpPr>
        <p:sp>
          <p:nvSpPr>
            <p:cNvPr id="71713"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1714"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71692" name="Group 307"/>
          <p:cNvGrpSpPr>
            <a:grpSpLocks/>
          </p:cNvGrpSpPr>
          <p:nvPr/>
        </p:nvGrpSpPr>
        <p:grpSpPr bwMode="auto">
          <a:xfrm rot="3272281" flipH="1" flipV="1">
            <a:off x="5161757" y="3586956"/>
            <a:ext cx="755650" cy="242887"/>
            <a:chOff x="4875" y="7237"/>
            <a:chExt cx="4230" cy="1883"/>
          </a:xfrm>
        </p:grpSpPr>
        <p:sp>
          <p:nvSpPr>
            <p:cNvPr id="71711"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1712"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71693" name="Group 307"/>
          <p:cNvGrpSpPr>
            <a:grpSpLocks/>
          </p:cNvGrpSpPr>
          <p:nvPr/>
        </p:nvGrpSpPr>
        <p:grpSpPr bwMode="auto">
          <a:xfrm rot="18327719" flipH="1">
            <a:off x="3791744" y="3479006"/>
            <a:ext cx="755650" cy="242888"/>
            <a:chOff x="4875" y="7237"/>
            <a:chExt cx="4230" cy="1883"/>
          </a:xfrm>
        </p:grpSpPr>
        <p:sp>
          <p:nvSpPr>
            <p:cNvPr id="71709"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1710"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71694" name="Group 307"/>
          <p:cNvGrpSpPr>
            <a:grpSpLocks/>
          </p:cNvGrpSpPr>
          <p:nvPr/>
        </p:nvGrpSpPr>
        <p:grpSpPr bwMode="auto">
          <a:xfrm rot="3272281" flipH="1" flipV="1">
            <a:off x="3752056" y="3596482"/>
            <a:ext cx="738187" cy="266700"/>
            <a:chOff x="4971" y="7048"/>
            <a:chExt cx="4134" cy="2072"/>
          </a:xfrm>
        </p:grpSpPr>
        <p:sp>
          <p:nvSpPr>
            <p:cNvPr id="71707" name="Arc 308"/>
            <p:cNvSpPr>
              <a:spLocks/>
            </p:cNvSpPr>
            <p:nvPr/>
          </p:nvSpPr>
          <p:spPr bwMode="auto">
            <a:xfrm>
              <a:off x="4971" y="7048"/>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1708"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grpSp>
        <p:nvGrpSpPr>
          <p:cNvPr id="71695" name="Group 307"/>
          <p:cNvGrpSpPr>
            <a:grpSpLocks/>
          </p:cNvGrpSpPr>
          <p:nvPr/>
        </p:nvGrpSpPr>
        <p:grpSpPr bwMode="auto">
          <a:xfrm rot="3272281" flipH="1" flipV="1">
            <a:off x="3444082" y="3585369"/>
            <a:ext cx="755650" cy="242887"/>
            <a:chOff x="4875" y="7237"/>
            <a:chExt cx="4230" cy="1883"/>
          </a:xfrm>
        </p:grpSpPr>
        <p:sp>
          <p:nvSpPr>
            <p:cNvPr id="71705" name="Arc 308"/>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 name="T9" fmla="*/ 0 w 21600"/>
                <a:gd name="T10" fmla="*/ 0 h 14058"/>
                <a:gd name="T11" fmla="*/ 21600 w 21600"/>
                <a:gd name="T12" fmla="*/ 14058 h 14058"/>
              </a:gdLst>
              <a:ahLst/>
              <a:cxnLst>
                <a:cxn ang="T6">
                  <a:pos x="T0" y="T1"/>
                </a:cxn>
                <a:cxn ang="T7">
                  <a:pos x="T2" y="T3"/>
                </a:cxn>
                <a:cxn ang="T8">
                  <a:pos x="T4" y="T5"/>
                </a:cxn>
              </a:cxnLst>
              <a:rect l="T9" t="T10" r="T11" b="T12"/>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p:spPr>
          <p:txBody>
            <a:bodyPr/>
            <a:lstStyle/>
            <a:p>
              <a:endParaRPr lang="de-DE"/>
            </a:p>
          </p:txBody>
        </p:sp>
        <p:sp>
          <p:nvSpPr>
            <p:cNvPr id="71706" name="AutoShape 309"/>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pPr algn="ctr" eaLnBrk="0" hangingPunct="0">
                <a:lnSpc>
                  <a:spcPct val="80000"/>
                </a:lnSpc>
              </a:pPr>
              <a:endParaRPr lang="de-DE" altLang="de-DE"/>
            </a:p>
          </p:txBody>
        </p:sp>
      </p:grpSp>
      <p:sp>
        <p:nvSpPr>
          <p:cNvPr id="71696" name="Text Box 11"/>
          <p:cNvSpPr txBox="1">
            <a:spLocks noChangeArrowheads="1"/>
          </p:cNvSpPr>
          <p:nvPr/>
        </p:nvSpPr>
        <p:spPr bwMode="auto">
          <a:xfrm>
            <a:off x="1020763" y="103188"/>
            <a:ext cx="7893050" cy="757235"/>
          </a:xfrm>
          <a:prstGeom prst="rect">
            <a:avLst/>
          </a:prstGeom>
          <a:noFill/>
          <a:ln w="9525">
            <a:noFill/>
            <a:miter lim="800000"/>
            <a:headEnd/>
            <a:tailEnd/>
          </a:ln>
        </p:spPr>
        <p:txBody>
          <a:bodyPr lIns="79352" tIns="39676" rIns="79352" bIns="39676">
            <a:spAutoFit/>
          </a:bodyPr>
          <a:lstStyle/>
          <a:p>
            <a:pPr marL="539750" defTabSz="793750" eaLnBrk="0" hangingPunct="0">
              <a:tabLst>
                <a:tab pos="449263" algn="l"/>
              </a:tabLst>
            </a:pPr>
            <a:r>
              <a:rPr lang="en-US" altLang="de-DE" sz="2000" b="1" dirty="0"/>
              <a:t>F-25.03 </a:t>
            </a:r>
            <a:r>
              <a:rPr lang="zh-CN" altLang="en-US" sz="2000" b="1" dirty="0"/>
              <a:t>八位双向</a:t>
            </a:r>
            <a:r>
              <a:rPr lang="en-US" altLang="zh-CN" sz="2000" b="1" dirty="0"/>
              <a:t>1/4</a:t>
            </a:r>
            <a:r>
              <a:rPr lang="zh-CN" altLang="en-US" sz="2000" b="1" dirty="0"/>
              <a:t>滚</a:t>
            </a:r>
            <a:endParaRPr lang="en-US" altLang="zh-CN" sz="2000" b="1" dirty="0"/>
          </a:p>
          <a:p>
            <a:pPr marL="539750" defTabSz="793750" eaLnBrk="0" hangingPunct="0">
              <a:tabLst>
                <a:tab pos="449263" algn="l"/>
              </a:tabLst>
            </a:pPr>
            <a:r>
              <a:rPr lang="en-US" sz="1200" b="1" dirty="0"/>
              <a:t>Roll Combination with consecutive two quarter rolls, four consecutive quarter rolls in opposite direction, two consecutive quarter rolls in opposite direction</a:t>
            </a:r>
            <a:endParaRPr lang="de-DE" altLang="de-DE" sz="2000" dirty="0"/>
          </a:p>
        </p:txBody>
      </p:sp>
      <p:sp>
        <p:nvSpPr>
          <p:cNvPr id="97" name="Text Box 239"/>
          <p:cNvSpPr txBox="1">
            <a:spLocks noChangeArrowheads="1"/>
          </p:cNvSpPr>
          <p:nvPr/>
        </p:nvSpPr>
        <p:spPr bwMode="auto">
          <a:xfrm>
            <a:off x="4878388" y="2973388"/>
            <a:ext cx="1162050" cy="338137"/>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98" name="Text Box 239"/>
          <p:cNvSpPr txBox="1">
            <a:spLocks noChangeArrowheads="1"/>
          </p:cNvSpPr>
          <p:nvPr/>
        </p:nvSpPr>
        <p:spPr bwMode="auto">
          <a:xfrm>
            <a:off x="4543425" y="2947988"/>
            <a:ext cx="1162050" cy="339725"/>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99" name="Text Box 239"/>
          <p:cNvSpPr txBox="1">
            <a:spLocks noChangeArrowheads="1"/>
          </p:cNvSpPr>
          <p:nvPr/>
        </p:nvSpPr>
        <p:spPr bwMode="auto">
          <a:xfrm>
            <a:off x="4532313" y="4008438"/>
            <a:ext cx="1162050" cy="338137"/>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100" name="Text Box 239"/>
          <p:cNvSpPr txBox="1">
            <a:spLocks noChangeArrowheads="1"/>
          </p:cNvSpPr>
          <p:nvPr/>
        </p:nvSpPr>
        <p:spPr bwMode="auto">
          <a:xfrm>
            <a:off x="4156075" y="4000500"/>
            <a:ext cx="1162050" cy="338138"/>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101" name="Text Box 239"/>
          <p:cNvSpPr txBox="1">
            <a:spLocks noChangeArrowheads="1"/>
          </p:cNvSpPr>
          <p:nvPr/>
        </p:nvSpPr>
        <p:spPr bwMode="auto">
          <a:xfrm>
            <a:off x="3802063" y="3990975"/>
            <a:ext cx="1162050" cy="338138"/>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102" name="Text Box 239"/>
          <p:cNvSpPr txBox="1">
            <a:spLocks noChangeArrowheads="1"/>
          </p:cNvSpPr>
          <p:nvPr/>
        </p:nvSpPr>
        <p:spPr bwMode="auto">
          <a:xfrm>
            <a:off x="3489325" y="4000500"/>
            <a:ext cx="1162050" cy="338138"/>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103" name="Text Box 239"/>
          <p:cNvSpPr txBox="1">
            <a:spLocks noChangeArrowheads="1"/>
          </p:cNvSpPr>
          <p:nvPr/>
        </p:nvSpPr>
        <p:spPr bwMode="auto">
          <a:xfrm>
            <a:off x="3457575" y="2998788"/>
            <a:ext cx="1162050" cy="338137"/>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
        <p:nvSpPr>
          <p:cNvPr id="104" name="Text Box 239"/>
          <p:cNvSpPr txBox="1">
            <a:spLocks noChangeArrowheads="1"/>
          </p:cNvSpPr>
          <p:nvPr/>
        </p:nvSpPr>
        <p:spPr bwMode="auto">
          <a:xfrm>
            <a:off x="3086100" y="2997200"/>
            <a:ext cx="1162050" cy="339725"/>
          </a:xfrm>
          <a:prstGeom prst="rect">
            <a:avLst/>
          </a:prstGeom>
          <a:noFill/>
          <a:ln w="9525">
            <a:noFill/>
            <a:miter lim="800000"/>
            <a:headEnd/>
            <a:tailEnd/>
          </a:ln>
        </p:spPr>
        <p:txBody>
          <a:bodyPr>
            <a:spAutoFit/>
          </a:bodyPr>
          <a:lstStyle/>
          <a:p>
            <a:pPr algn="ctr" eaLnBrk="0" hangingPunct="0">
              <a:spcBef>
                <a:spcPct val="50000"/>
              </a:spcBef>
            </a:pPr>
            <a:r>
              <a:rPr lang="de-DE" altLang="de-DE" sz="1600" b="1"/>
              <a:t>¼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linds(horizontal)">
                                      <p:cBhvr>
                                        <p:cTn id="7" dur="1000"/>
                                        <p:tgtEl>
                                          <p:spTgt spid="97"/>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blinds(horizontal)">
                                      <p:cBhvr>
                                        <p:cTn id="11" dur="1000"/>
                                        <p:tgtEl>
                                          <p:spTgt spid="98"/>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blinds(horizontal)">
                                      <p:cBhvr>
                                        <p:cTn id="15" dur="1000"/>
                                        <p:tgtEl>
                                          <p:spTgt spid="99"/>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blinds(horizontal)">
                                      <p:cBhvr>
                                        <p:cTn id="19" dur="1000"/>
                                        <p:tgtEl>
                                          <p:spTgt spid="100"/>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blinds(horizontal)">
                                      <p:cBhvr>
                                        <p:cTn id="23" dur="1000"/>
                                        <p:tgtEl>
                                          <p:spTgt spid="101"/>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blinds(horizontal)">
                                      <p:cBhvr>
                                        <p:cTn id="27" dur="1000"/>
                                        <p:tgtEl>
                                          <p:spTgt spid="102"/>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blinds(horizontal)">
                                      <p:cBhvr>
                                        <p:cTn id="31" dur="1000"/>
                                        <p:tgtEl>
                                          <p:spTgt spid="103"/>
                                        </p:tgtEl>
                                      </p:cBhvr>
                                    </p:animEffect>
                                  </p:child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blinds(horizontal)">
                                      <p:cBhvr>
                                        <p:cTn id="35"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1" grpId="0"/>
      <p:bldP spid="102" grpId="0"/>
      <p:bldP spid="103" grpId="0"/>
      <p:bldP spid="104" grpId="0"/>
    </p:bldLst>
  </p:timing>
</p:sld>
</file>

<file path=ppt/theme/theme1.xml><?xml version="1.0" encoding="utf-8"?>
<a:theme xmlns:a="http://schemas.openxmlformats.org/drawingml/2006/main" name="leer">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3A right">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3A left">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4235</Words>
  <Application>Microsoft Office PowerPoint</Application>
  <PresentationFormat>全屏显示(4:3)</PresentationFormat>
  <Paragraphs>445</Paragraphs>
  <Slides>40</Slides>
  <Notes>3</Notes>
  <HiddenSlides>0</HiddenSlides>
  <MMClips>0</MMClips>
  <ScaleCrop>false</ScaleCrop>
  <HeadingPairs>
    <vt:vector size="8" baseType="variant">
      <vt:variant>
        <vt:lpstr>已用的字体</vt:lpstr>
      </vt:variant>
      <vt:variant>
        <vt:i4>10</vt:i4>
      </vt:variant>
      <vt:variant>
        <vt:lpstr>主题</vt:lpstr>
      </vt:variant>
      <vt:variant>
        <vt:i4>4</vt:i4>
      </vt:variant>
      <vt:variant>
        <vt:lpstr>嵌入 OLE 服务器</vt:lpstr>
      </vt:variant>
      <vt:variant>
        <vt:i4>1</vt:i4>
      </vt:variant>
      <vt:variant>
        <vt:lpstr>幻灯片标题</vt:lpstr>
      </vt:variant>
      <vt:variant>
        <vt:i4>40</vt:i4>
      </vt:variant>
    </vt:vector>
  </HeadingPairs>
  <TitlesOfParts>
    <vt:vector size="55" baseType="lpstr">
      <vt:lpstr>Arioso</vt:lpstr>
      <vt:lpstr>Balloon</vt:lpstr>
      <vt:lpstr>CommonBullets</vt:lpstr>
      <vt:lpstr>方正舒体</vt:lpstr>
      <vt:lpstr>楷体</vt:lpstr>
      <vt:lpstr>Arial</vt:lpstr>
      <vt:lpstr>Arial Black</vt:lpstr>
      <vt:lpstr>Brush Script MT</vt:lpstr>
      <vt:lpstr>Calibri</vt:lpstr>
      <vt:lpstr>Times New Roman</vt:lpstr>
      <vt:lpstr>leer</vt:lpstr>
      <vt:lpstr>Standarddesign</vt:lpstr>
      <vt:lpstr>F3A right</vt:lpstr>
      <vt:lpstr>F3A left</vt:lpstr>
      <vt:lpstr>Designer Zeichnung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Programmfolge P-19</dc:title>
  <dc:subject>Figurenbeschreibung</dc:subject>
  <dc:creator>Peter Uhlig</dc:creator>
  <dc:description>Nach einer Idee von Bob Skinner erstellte Präsentation der F3A Figurenfolge P-19</dc:description>
  <cp:lastModifiedBy>Yong Yang</cp:lastModifiedBy>
  <cp:revision>734</cp:revision>
  <cp:lastPrinted>2022-03-10T21:59:59Z</cp:lastPrinted>
  <dcterms:created xsi:type="dcterms:W3CDTF">2005-02-27T08:44:22Z</dcterms:created>
  <dcterms:modified xsi:type="dcterms:W3CDTF">2023-10-23T11:39:56Z</dcterms:modified>
</cp:coreProperties>
</file>